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437" r:id="rId2"/>
    <p:sldId id="404" r:id="rId3"/>
    <p:sldId id="477" r:id="rId4"/>
    <p:sldId id="482" r:id="rId5"/>
    <p:sldId id="483" r:id="rId6"/>
    <p:sldId id="487" r:id="rId7"/>
    <p:sldId id="467" r:id="rId8"/>
    <p:sldId id="462" r:id="rId9"/>
    <p:sldId id="468" r:id="rId10"/>
    <p:sldId id="486" r:id="rId11"/>
    <p:sldId id="485" r:id="rId12"/>
    <p:sldId id="484" r:id="rId13"/>
    <p:sldId id="473" r:id="rId14"/>
    <p:sldId id="476" r:id="rId15"/>
    <p:sldId id="409" r:id="rId16"/>
    <p:sldId id="449" r:id="rId17"/>
    <p:sldId id="470" r:id="rId18"/>
    <p:sldId id="471" r:id="rId19"/>
    <p:sldId id="408" r:id="rId20"/>
    <p:sldId id="479" r:id="rId21"/>
    <p:sldId id="478" r:id="rId2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94"/>
    <p:restoredTop sz="94737"/>
  </p:normalViewPr>
  <p:slideViewPr>
    <p:cSldViewPr snapToGrid="0">
      <p:cViewPr varScale="1">
        <p:scale>
          <a:sx n="83" d="100"/>
          <a:sy n="83" d="100"/>
        </p:scale>
        <p:origin x="145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-384" y="3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testnotes</a:t>
            </a:r>
          </a:p>
        </p:txBody>
      </p:sp>
      <p:sp>
        <p:nvSpPr>
          <p:cNvPr id="539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28473B-9F10-004E-9BD5-367E359EF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9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testnotes</a:t>
            </a:r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7156857-80E8-F24F-ABB0-E2BA4456D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243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45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0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689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33" tIns="45717" rIns="91433" bIns="45717"/>
          <a:lstStyle/>
          <a:p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A8875-65DB-A545-9DEB-FC11E6786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EBD74-B9E4-0E4B-AC6A-6A6644FA211D}" type="datetime1">
              <a:t>2020-06-10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91455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4D72F-96DD-A242-AAAB-0230EF012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5423E-01F1-194D-BEF2-59037D9E890E}" type="datetime1">
              <a:t>2020-06-10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79866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EAB93-7257-5147-A4F1-A8F9422CE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48BEB-BEE3-334D-B79E-E768C9FAF8E5}" type="datetime1">
              <a:t>2020-06-10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91448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553200" cy="688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51C97-27BE-8C41-8CE9-BF9312687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39720-93FE-664C-90ED-4CAF6FDDEA10}" type="datetime1">
              <a:t>2020-06-10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705154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553200" cy="688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7D352-A1D3-5B4F-97D8-BA8303AF0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285A-049E-F04F-84A2-B30C773B375D}" type="datetime1">
              <a:t>2020-06-10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18091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059E6-1D05-5941-95ED-18A8A271B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EAE3E-5FC7-A54A-AF77-DDA1203272CF}" type="datetime1">
              <a:t>2020-06-10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57741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EFEA6-DB1E-F64D-AC36-B235E851E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63E2F-E129-8144-85E5-DEFD93E5B96E}" type="datetime1">
              <a:t>2020-06-10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12928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8D7BF-2C49-3E4D-B000-EC4CF47D5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1D202-225B-274E-B468-B23944D81B5F}" type="datetime1">
              <a:t>2020-06-10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93079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FC8C8-21BE-7B46-A7CF-64E43925C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7E727-DBBF-C24A-80AB-D1A64464A970}" type="datetime1">
              <a:t>2020-06-10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23177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459DC-DB1A-7A40-BA20-39977C5BA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DF27D-CB15-7843-AC95-0CBD4BB583FE}" type="datetime1">
              <a:t>2020-06-10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188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12B6C-06E4-DE4C-BC1B-880E8BFD8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F54F2-E1C3-E741-9012-F819890FDEF2}" type="datetime1">
              <a:t>2020-06-10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2403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F514-299D-B14B-B438-CB7C5DB76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FE2EA-BB63-0142-BBBA-3114D28210BA}" type="datetime1">
              <a:t>2020-06-10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74742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9B29F-28F6-1A4A-914C-D89638544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06BD5-D583-F445-A197-4E9204106D8D}" type="datetime1">
              <a:t>2020-06-10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8523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1358900" y="838200"/>
            <a:ext cx="6845300" cy="635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9F9F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74" name="Text Box 6"/>
          <p:cNvSpPr txBox="1">
            <a:spLocks noChangeArrowheads="1"/>
          </p:cNvSpPr>
          <p:nvPr userDrawn="1"/>
        </p:nvSpPr>
        <p:spPr bwMode="auto">
          <a:xfrm>
            <a:off x="200025" y="6461125"/>
            <a:ext cx="2382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defRPr/>
            </a:pPr>
            <a:endParaRPr lang="en-US" sz="1000">
              <a:latin typeface="Times New Roman" charset="0"/>
            </a:endParaRPr>
          </a:p>
          <a:p>
            <a:pPr algn="l">
              <a:defRPr/>
            </a:pPr>
            <a:endParaRPr lang="en-US" sz="1000">
              <a:latin typeface="Times New Roman" charset="0"/>
            </a:endParaRPr>
          </a:p>
        </p:txBody>
      </p:sp>
      <p:sp>
        <p:nvSpPr>
          <p:cNvPr id="1029" name="Text Box 11"/>
          <p:cNvSpPr txBox="1">
            <a:spLocks noChangeArrowheads="1"/>
          </p:cNvSpPr>
          <p:nvPr userDrawn="1"/>
        </p:nvSpPr>
        <p:spPr bwMode="auto">
          <a:xfrm>
            <a:off x="517525" y="6062663"/>
            <a:ext cx="3749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2375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CFA803A-2A13-814B-9EA3-D1AEA4DCC3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758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FA71DDE3-1BFD-2B4B-9B0E-6E78A067C89E}" type="datetime1">
              <a:t>2020-06-10</a:t>
            </a:fld>
            <a:endParaRPr lang="en-US"/>
          </a:p>
        </p:txBody>
      </p:sp>
      <p:sp>
        <p:nvSpPr>
          <p:cNvPr id="23758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  <p:pic>
        <p:nvPicPr>
          <p:cNvPr id="1033" name="Picture 41" descr="Meatball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0"/>
            <a:ext cx="9985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0"/>
            <a:ext cx="13335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ヒラギノ角ゴ Pro W3" charset="-128"/>
          <a:cs typeface="ヒラギノ角ゴ Pro W3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ヒラギノ角ゴ Pro W3" charset="-128"/>
          <a:cs typeface="ヒラギノ角ゴ Pro W3" pitchFamily="-112" charset="-128"/>
        </a:defRPr>
      </a:lvl1pPr>
      <a:lvl2pPr marL="730250" indent="-284163" algn="l" rtl="0" eaLnBrk="0" fontAlgn="base" hangingPunct="0">
        <a:spcBef>
          <a:spcPct val="3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062038" indent="-228600" algn="l" rtl="0" eaLnBrk="0" fontAlgn="base" hangingPunct="0">
        <a:spcBef>
          <a:spcPct val="3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0"/>
          <a:cs typeface="Arial" charset="0"/>
        </a:defRPr>
      </a:lvl3pPr>
      <a:lvl4pPr marL="1392238" indent="-228600" algn="l" rtl="0" eaLnBrk="0" fontAlgn="base" hangingPunct="0">
        <a:spcBef>
          <a:spcPct val="35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7224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1796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6pPr>
      <a:lvl7pPr marL="26368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7pPr>
      <a:lvl8pPr marL="30940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8pPr>
      <a:lvl9pPr marL="35512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onnie.s.walling@nasa.gov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Core Flight System </a:t>
            </a:r>
            <a:b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</a:br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Software Bus Networking Application </a:t>
            </a:r>
            <a:b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</a:br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 Design As Built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403350" y="4381500"/>
            <a:ext cx="6337300" cy="1593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  <a:hlinkClick r:id="rId2"/>
              </a:rPr>
              <a:t>Christopher.D.Knight@nasa.gov</a:t>
            </a:r>
            <a:endParaRPr lang="en-US" sz="1800">
              <a:solidFill>
                <a:srgbClr val="0000CC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(650) 604-3471</a:t>
            </a: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NASA Ames Research Center</a:t>
            </a: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Intelligent Systems Division (Code TI)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0E2CE17-9310-CB4D-A759-84364C03D56E}" type="datetime1">
              <a:rPr lang="en-US"/>
              <a:t>2020-06-10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1741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95426BED-C96F-A04D-AB94-5A65E6432035}" type="slidenum">
              <a:rPr lang="en-US" sz="1400"/>
              <a:pPr eaLnBrk="1" hangingPunct="1"/>
              <a:t>1</a:t>
            </a:fld>
            <a:endParaRPr 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Sequence: Polling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rPr lang="en-US"/>
              <a:t>2020-06-10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364007" y="1878518"/>
            <a:ext cx="0" cy="39555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8089" y="1909545"/>
            <a:ext cx="0" cy="392245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982665" y="1509186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28677" name="Cloud 28676"/>
          <p:cNvSpPr/>
          <p:nvPr/>
        </p:nvSpPr>
        <p:spPr bwMode="auto">
          <a:xfrm>
            <a:off x="6490061" y="1307839"/>
            <a:ext cx="1747892" cy="587146"/>
          </a:xfrm>
          <a:prstGeom prst="clou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Peer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63E1E2E-0DEC-4875-8313-5DAC2FD267CA}"/>
              </a:ext>
            </a:extLst>
          </p:cNvPr>
          <p:cNvCxnSpPr>
            <a:cxnSpLocks/>
          </p:cNvCxnSpPr>
          <p:nvPr/>
        </p:nvCxnSpPr>
        <p:spPr>
          <a:xfrm flipV="1">
            <a:off x="5813703" y="1748109"/>
            <a:ext cx="0" cy="4218582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22FC1AB-F962-4598-BA81-F961DB5E13D5}"/>
              </a:ext>
            </a:extLst>
          </p:cNvPr>
          <p:cNvSpPr txBox="1"/>
          <p:nvPr/>
        </p:nvSpPr>
        <p:spPr>
          <a:xfrm>
            <a:off x="5487362" y="1393176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DC55F4E-36B8-467D-BF81-8C9CCB1B609D}"/>
              </a:ext>
            </a:extLst>
          </p:cNvPr>
          <p:cNvSpPr/>
          <p:nvPr/>
        </p:nvSpPr>
        <p:spPr bwMode="auto">
          <a:xfrm>
            <a:off x="5728299" y="2233996"/>
            <a:ext cx="155224" cy="348562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099F647-6D61-4178-ADD6-D6113AE70CFE}"/>
              </a:ext>
            </a:extLst>
          </p:cNvPr>
          <p:cNvCxnSpPr>
            <a:cxnSpLocks/>
          </p:cNvCxnSpPr>
          <p:nvPr/>
        </p:nvCxnSpPr>
        <p:spPr>
          <a:xfrm flipH="1">
            <a:off x="3228853" y="4649016"/>
            <a:ext cx="2475822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B712E1F-0A2B-4FC5-8C92-A07E347887AB}"/>
              </a:ext>
            </a:extLst>
          </p:cNvPr>
          <p:cNvSpPr txBox="1"/>
          <p:nvPr/>
        </p:nvSpPr>
        <p:spPr>
          <a:xfrm>
            <a:off x="4926326" y="4352838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RcvMsg</a:t>
            </a:r>
            <a:r>
              <a:rPr lang="en-US" sz="1200" dirty="0"/>
              <a:t>()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5585A62-698F-449C-827B-1209DF81D06D}"/>
              </a:ext>
            </a:extLst>
          </p:cNvPr>
          <p:cNvCxnSpPr>
            <a:cxnSpLocks/>
          </p:cNvCxnSpPr>
          <p:nvPr/>
        </p:nvCxnSpPr>
        <p:spPr>
          <a:xfrm>
            <a:off x="3226042" y="4672224"/>
            <a:ext cx="2482114" cy="211249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34D2AD-26E9-449E-BA3F-91760DABCCB8}"/>
              </a:ext>
            </a:extLst>
          </p:cNvPr>
          <p:cNvCxnSpPr>
            <a:cxnSpLocks/>
          </p:cNvCxnSpPr>
          <p:nvPr/>
        </p:nvCxnSpPr>
        <p:spPr>
          <a:xfrm>
            <a:off x="6033566" y="4991734"/>
            <a:ext cx="1316591" cy="143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EC65D1A-A62A-4722-9633-52D41721D89F}"/>
              </a:ext>
            </a:extLst>
          </p:cNvPr>
          <p:cNvSpPr/>
          <p:nvPr/>
        </p:nvSpPr>
        <p:spPr bwMode="auto">
          <a:xfrm>
            <a:off x="5885194" y="4811404"/>
            <a:ext cx="163831" cy="2510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BC7BF8-3F39-4EAF-96CB-7FA8E7AEB7D6}"/>
              </a:ext>
            </a:extLst>
          </p:cNvPr>
          <p:cNvSpPr txBox="1"/>
          <p:nvPr/>
        </p:nvSpPr>
        <p:spPr>
          <a:xfrm>
            <a:off x="6153846" y="4746976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Send()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F02D930-C69D-4E59-B433-78A671C6F582}"/>
              </a:ext>
            </a:extLst>
          </p:cNvPr>
          <p:cNvSpPr/>
          <p:nvPr/>
        </p:nvSpPr>
        <p:spPr bwMode="auto">
          <a:xfrm>
            <a:off x="5889813" y="3037220"/>
            <a:ext cx="143762" cy="3233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608A47D-0180-496F-8C4A-A51858EDF883}"/>
              </a:ext>
            </a:extLst>
          </p:cNvPr>
          <p:cNvSpPr txBox="1"/>
          <p:nvPr/>
        </p:nvSpPr>
        <p:spPr>
          <a:xfrm>
            <a:off x="6082149" y="289685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Recv</a:t>
            </a:r>
            <a:r>
              <a:rPr lang="en-US" sz="1200" dirty="0"/>
              <a:t> ()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C536C1A-C3A1-4211-8BE8-AFE20A38927E}"/>
              </a:ext>
            </a:extLst>
          </p:cNvPr>
          <p:cNvCxnSpPr>
            <a:cxnSpLocks/>
          </p:cNvCxnSpPr>
          <p:nvPr/>
        </p:nvCxnSpPr>
        <p:spPr>
          <a:xfrm flipV="1">
            <a:off x="6038758" y="3198595"/>
            <a:ext cx="1332726" cy="143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22D3980-D1DE-48EC-A999-0E03D557F64D}"/>
              </a:ext>
            </a:extLst>
          </p:cNvPr>
          <p:cNvSpPr/>
          <p:nvPr/>
        </p:nvSpPr>
        <p:spPr bwMode="auto">
          <a:xfrm>
            <a:off x="3943972" y="2373229"/>
            <a:ext cx="3897676" cy="309159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E50565-AF47-4563-A1B7-7439099FE0E1}"/>
              </a:ext>
            </a:extLst>
          </p:cNvPr>
          <p:cNvSpPr/>
          <p:nvPr/>
        </p:nvSpPr>
        <p:spPr bwMode="auto">
          <a:xfrm>
            <a:off x="3943971" y="2385292"/>
            <a:ext cx="1314164" cy="316470"/>
          </a:xfrm>
          <a:custGeom>
            <a:avLst/>
            <a:gdLst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587145 h 587145"/>
              <a:gd name="connsiteX3" fmla="*/ 0 w 873945"/>
              <a:gd name="connsiteY3" fmla="*/ 587145 h 587145"/>
              <a:gd name="connsiteX4" fmla="*/ 0 w 873945"/>
              <a:gd name="connsiteY4" fmla="*/ 0 h 587145"/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587145 h 587145"/>
              <a:gd name="connsiteX3" fmla="*/ 683491 w 873945"/>
              <a:gd name="connsiteY3" fmla="*/ 583529 h 587145"/>
              <a:gd name="connsiteX4" fmla="*/ 0 w 873945"/>
              <a:gd name="connsiteY4" fmla="*/ 587145 h 587145"/>
              <a:gd name="connsiteX5" fmla="*/ 0 w 873945"/>
              <a:gd name="connsiteY5" fmla="*/ 0 h 587145"/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411654 h 587145"/>
              <a:gd name="connsiteX3" fmla="*/ 683491 w 873945"/>
              <a:gd name="connsiteY3" fmla="*/ 583529 h 587145"/>
              <a:gd name="connsiteX4" fmla="*/ 0 w 873945"/>
              <a:gd name="connsiteY4" fmla="*/ 587145 h 587145"/>
              <a:gd name="connsiteX5" fmla="*/ 0 w 873945"/>
              <a:gd name="connsiteY5" fmla="*/ 0 h 58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3945" h="587145">
                <a:moveTo>
                  <a:pt x="0" y="0"/>
                </a:moveTo>
                <a:lnTo>
                  <a:pt x="873945" y="0"/>
                </a:lnTo>
                <a:lnTo>
                  <a:pt x="873945" y="411654"/>
                </a:lnTo>
                <a:lnTo>
                  <a:pt x="683491" y="583529"/>
                </a:lnTo>
                <a:lnTo>
                  <a:pt x="0" y="58714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Master loop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D377215-308E-4F00-BB07-B97D7373A27F}"/>
              </a:ext>
            </a:extLst>
          </p:cNvPr>
          <p:cNvSpPr/>
          <p:nvPr/>
        </p:nvSpPr>
        <p:spPr bwMode="auto">
          <a:xfrm>
            <a:off x="4112259" y="4025121"/>
            <a:ext cx="3480032" cy="121543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Rectangle 5">
            <a:extLst>
              <a:ext uri="{FF2B5EF4-FFF2-40B4-BE49-F238E27FC236}">
                <a16:creationId xmlns:a16="http://schemas.microsoft.com/office/drawing/2014/main" id="{2DF499B3-07F5-4CB3-9014-ABDD2EF8E0DB}"/>
              </a:ext>
            </a:extLst>
          </p:cNvPr>
          <p:cNvSpPr/>
          <p:nvPr/>
        </p:nvSpPr>
        <p:spPr bwMode="auto">
          <a:xfrm>
            <a:off x="4112258" y="4025121"/>
            <a:ext cx="723400" cy="276998"/>
          </a:xfrm>
          <a:custGeom>
            <a:avLst/>
            <a:gdLst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587145 h 587145"/>
              <a:gd name="connsiteX3" fmla="*/ 0 w 873945"/>
              <a:gd name="connsiteY3" fmla="*/ 587145 h 587145"/>
              <a:gd name="connsiteX4" fmla="*/ 0 w 873945"/>
              <a:gd name="connsiteY4" fmla="*/ 0 h 587145"/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587145 h 587145"/>
              <a:gd name="connsiteX3" fmla="*/ 683491 w 873945"/>
              <a:gd name="connsiteY3" fmla="*/ 583529 h 587145"/>
              <a:gd name="connsiteX4" fmla="*/ 0 w 873945"/>
              <a:gd name="connsiteY4" fmla="*/ 587145 h 587145"/>
              <a:gd name="connsiteX5" fmla="*/ 0 w 873945"/>
              <a:gd name="connsiteY5" fmla="*/ 0 h 587145"/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411654 h 587145"/>
              <a:gd name="connsiteX3" fmla="*/ 683491 w 873945"/>
              <a:gd name="connsiteY3" fmla="*/ 583529 h 587145"/>
              <a:gd name="connsiteX4" fmla="*/ 0 w 873945"/>
              <a:gd name="connsiteY4" fmla="*/ 587145 h 587145"/>
              <a:gd name="connsiteX5" fmla="*/ 0 w 873945"/>
              <a:gd name="connsiteY5" fmla="*/ 0 h 58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3945" h="587145">
                <a:moveTo>
                  <a:pt x="0" y="0"/>
                </a:moveTo>
                <a:lnTo>
                  <a:pt x="873945" y="0"/>
                </a:lnTo>
                <a:lnTo>
                  <a:pt x="873945" y="411654"/>
                </a:lnTo>
                <a:lnTo>
                  <a:pt x="683491" y="583529"/>
                </a:lnTo>
                <a:lnTo>
                  <a:pt x="0" y="58714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rcvloop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2460DDB-CE87-47EA-91EC-EA7E218C7924}"/>
              </a:ext>
            </a:extLst>
          </p:cNvPr>
          <p:cNvCxnSpPr>
            <a:cxnSpLocks/>
          </p:cNvCxnSpPr>
          <p:nvPr/>
        </p:nvCxnSpPr>
        <p:spPr>
          <a:xfrm flipH="1">
            <a:off x="6082149" y="3212981"/>
            <a:ext cx="1281859" cy="131389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E956E59-DA59-4DAC-9FFB-B7F5DF511C2B}"/>
              </a:ext>
            </a:extLst>
          </p:cNvPr>
          <p:cNvCxnSpPr>
            <a:cxnSpLocks/>
          </p:cNvCxnSpPr>
          <p:nvPr/>
        </p:nvCxnSpPr>
        <p:spPr>
          <a:xfrm flipH="1">
            <a:off x="3233474" y="3434434"/>
            <a:ext cx="2475822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7F7EB7A-82D8-4D09-8E73-4D59BC8C25B0}"/>
              </a:ext>
            </a:extLst>
          </p:cNvPr>
          <p:cNvSpPr txBox="1"/>
          <p:nvPr/>
        </p:nvSpPr>
        <p:spPr>
          <a:xfrm>
            <a:off x="4801335" y="3138256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32FB2C4-5F4F-4BB6-B8CC-88C42393B03F}"/>
              </a:ext>
            </a:extLst>
          </p:cNvPr>
          <p:cNvSpPr/>
          <p:nvPr/>
        </p:nvSpPr>
        <p:spPr bwMode="auto">
          <a:xfrm>
            <a:off x="4116880" y="2736651"/>
            <a:ext cx="3480032" cy="121543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2D47138C-8730-4E41-BEDF-D76889F881AB}"/>
              </a:ext>
            </a:extLst>
          </p:cNvPr>
          <p:cNvSpPr/>
          <p:nvPr/>
        </p:nvSpPr>
        <p:spPr bwMode="auto">
          <a:xfrm>
            <a:off x="4116879" y="2736650"/>
            <a:ext cx="905538" cy="283613"/>
          </a:xfrm>
          <a:custGeom>
            <a:avLst/>
            <a:gdLst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587145 h 587145"/>
              <a:gd name="connsiteX3" fmla="*/ 0 w 873945"/>
              <a:gd name="connsiteY3" fmla="*/ 587145 h 587145"/>
              <a:gd name="connsiteX4" fmla="*/ 0 w 873945"/>
              <a:gd name="connsiteY4" fmla="*/ 0 h 587145"/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587145 h 587145"/>
              <a:gd name="connsiteX3" fmla="*/ 683491 w 873945"/>
              <a:gd name="connsiteY3" fmla="*/ 583529 h 587145"/>
              <a:gd name="connsiteX4" fmla="*/ 0 w 873945"/>
              <a:gd name="connsiteY4" fmla="*/ 587145 h 587145"/>
              <a:gd name="connsiteX5" fmla="*/ 0 w 873945"/>
              <a:gd name="connsiteY5" fmla="*/ 0 h 587145"/>
              <a:gd name="connsiteX0" fmla="*/ 0 w 873945"/>
              <a:gd name="connsiteY0" fmla="*/ 0 h 587145"/>
              <a:gd name="connsiteX1" fmla="*/ 873945 w 873945"/>
              <a:gd name="connsiteY1" fmla="*/ 0 h 587145"/>
              <a:gd name="connsiteX2" fmla="*/ 873945 w 873945"/>
              <a:gd name="connsiteY2" fmla="*/ 411654 h 587145"/>
              <a:gd name="connsiteX3" fmla="*/ 683491 w 873945"/>
              <a:gd name="connsiteY3" fmla="*/ 583529 h 587145"/>
              <a:gd name="connsiteX4" fmla="*/ 0 w 873945"/>
              <a:gd name="connsiteY4" fmla="*/ 587145 h 587145"/>
              <a:gd name="connsiteX5" fmla="*/ 0 w 873945"/>
              <a:gd name="connsiteY5" fmla="*/ 0 h 58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3945" h="587145">
                <a:moveTo>
                  <a:pt x="0" y="0"/>
                </a:moveTo>
                <a:lnTo>
                  <a:pt x="873945" y="0"/>
                </a:lnTo>
                <a:lnTo>
                  <a:pt x="873945" y="411654"/>
                </a:lnTo>
                <a:lnTo>
                  <a:pt x="683491" y="583529"/>
                </a:lnTo>
                <a:lnTo>
                  <a:pt x="0" y="58714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sendloop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1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Sequence: Polling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rPr lang="en-US"/>
              <a:t>2020-06-10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636801" y="1878518"/>
            <a:ext cx="0" cy="39555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8089" y="1909545"/>
            <a:ext cx="0" cy="392245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33773" y="1911573"/>
            <a:ext cx="21372" cy="382538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99980" y="140520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28676" name="TextBox 28675"/>
          <p:cNvSpPr txBox="1"/>
          <p:nvPr/>
        </p:nvSpPr>
        <p:spPr>
          <a:xfrm>
            <a:off x="1233976" y="152064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82665" y="1509186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28677" name="Cloud 28676"/>
          <p:cNvSpPr/>
          <p:nvPr/>
        </p:nvSpPr>
        <p:spPr bwMode="auto">
          <a:xfrm>
            <a:off x="4762855" y="1307839"/>
            <a:ext cx="1747892" cy="587146"/>
          </a:xfrm>
          <a:prstGeom prst="clou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Peer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8B1F2A-45EF-4258-8708-3FDD30395DA7}"/>
              </a:ext>
            </a:extLst>
          </p:cNvPr>
          <p:cNvSpPr txBox="1"/>
          <p:nvPr/>
        </p:nvSpPr>
        <p:spPr>
          <a:xfrm>
            <a:off x="1861083" y="2541130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63E1E2E-0DEC-4875-8313-5DAC2FD267CA}"/>
              </a:ext>
            </a:extLst>
          </p:cNvPr>
          <p:cNvCxnSpPr>
            <a:cxnSpLocks/>
          </p:cNvCxnSpPr>
          <p:nvPr/>
        </p:nvCxnSpPr>
        <p:spPr>
          <a:xfrm flipV="1">
            <a:off x="4086497" y="1748109"/>
            <a:ext cx="0" cy="4218582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22FC1AB-F962-4598-BA81-F961DB5E13D5}"/>
              </a:ext>
            </a:extLst>
          </p:cNvPr>
          <p:cNvSpPr txBox="1"/>
          <p:nvPr/>
        </p:nvSpPr>
        <p:spPr>
          <a:xfrm>
            <a:off x="3760156" y="1393176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F1F9571-F47C-4141-9CC1-312E8AC31D27}"/>
              </a:ext>
            </a:extLst>
          </p:cNvPr>
          <p:cNvCxnSpPr>
            <a:cxnSpLocks/>
          </p:cNvCxnSpPr>
          <p:nvPr/>
        </p:nvCxnSpPr>
        <p:spPr>
          <a:xfrm flipV="1">
            <a:off x="1896235" y="2787588"/>
            <a:ext cx="1332726" cy="143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0D686A2-FA04-4B87-8DE2-ADD6B3555833}"/>
              </a:ext>
            </a:extLst>
          </p:cNvPr>
          <p:cNvCxnSpPr>
            <a:cxnSpLocks/>
          </p:cNvCxnSpPr>
          <p:nvPr/>
        </p:nvCxnSpPr>
        <p:spPr>
          <a:xfrm>
            <a:off x="4320210" y="3259934"/>
            <a:ext cx="1316591" cy="143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DC55F4E-36B8-467D-BF81-8C9CCB1B609D}"/>
              </a:ext>
            </a:extLst>
          </p:cNvPr>
          <p:cNvSpPr/>
          <p:nvPr/>
        </p:nvSpPr>
        <p:spPr bwMode="auto">
          <a:xfrm>
            <a:off x="4001093" y="2233996"/>
            <a:ext cx="155224" cy="348562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E010F73-2FDD-4ED0-9A52-A5612D22F57D}"/>
              </a:ext>
            </a:extLst>
          </p:cNvPr>
          <p:cNvSpPr/>
          <p:nvPr/>
        </p:nvSpPr>
        <p:spPr bwMode="auto">
          <a:xfrm>
            <a:off x="4167222" y="2386067"/>
            <a:ext cx="143762" cy="3233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19E73A-62B3-4918-B34F-29CC5FFA5282}"/>
              </a:ext>
            </a:extLst>
          </p:cNvPr>
          <p:cNvSpPr/>
          <p:nvPr/>
        </p:nvSpPr>
        <p:spPr bwMode="auto">
          <a:xfrm>
            <a:off x="4171838" y="3079604"/>
            <a:ext cx="163831" cy="2510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E3331D-F412-457F-98A2-968D9A6FF21B}"/>
              </a:ext>
            </a:extLst>
          </p:cNvPr>
          <p:cNvSpPr txBox="1"/>
          <p:nvPr/>
        </p:nvSpPr>
        <p:spPr>
          <a:xfrm>
            <a:off x="1856467" y="3118401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A29D2D-B119-428C-B503-7C0FBABD8385}"/>
              </a:ext>
            </a:extLst>
          </p:cNvPr>
          <p:cNvCxnSpPr>
            <a:cxnSpLocks/>
          </p:cNvCxnSpPr>
          <p:nvPr/>
        </p:nvCxnSpPr>
        <p:spPr>
          <a:xfrm flipV="1">
            <a:off x="1891619" y="3364859"/>
            <a:ext cx="1332726" cy="143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E47A71-FF60-4EBA-B9BF-9FEF24CD6192}"/>
              </a:ext>
            </a:extLst>
          </p:cNvPr>
          <p:cNvCxnSpPr>
            <a:cxnSpLocks/>
          </p:cNvCxnSpPr>
          <p:nvPr/>
        </p:nvCxnSpPr>
        <p:spPr>
          <a:xfrm flipV="1">
            <a:off x="1898491" y="3518550"/>
            <a:ext cx="1332726" cy="143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30C9FC-142F-4D8B-8B7E-9B8C5336F931}"/>
              </a:ext>
            </a:extLst>
          </p:cNvPr>
          <p:cNvCxnSpPr>
            <a:cxnSpLocks/>
          </p:cNvCxnSpPr>
          <p:nvPr/>
        </p:nvCxnSpPr>
        <p:spPr>
          <a:xfrm flipV="1">
            <a:off x="1905363" y="3674964"/>
            <a:ext cx="1332726" cy="143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099F647-6D61-4178-ADD6-D6113AE70CFE}"/>
              </a:ext>
            </a:extLst>
          </p:cNvPr>
          <p:cNvCxnSpPr>
            <a:cxnSpLocks/>
          </p:cNvCxnSpPr>
          <p:nvPr/>
        </p:nvCxnSpPr>
        <p:spPr>
          <a:xfrm flipH="1">
            <a:off x="3244336" y="2266047"/>
            <a:ext cx="733139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B712E1F-0A2B-4FC5-8C92-A07E347887AB}"/>
              </a:ext>
            </a:extLst>
          </p:cNvPr>
          <p:cNvSpPr txBox="1"/>
          <p:nvPr/>
        </p:nvSpPr>
        <p:spPr>
          <a:xfrm>
            <a:off x="3218257" y="1999900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RcvMsg</a:t>
            </a:r>
            <a:r>
              <a:rPr lang="en-US" sz="1200" dirty="0"/>
              <a:t>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1B88E8-D60C-40A4-90E5-81B82C1CF396}"/>
              </a:ext>
            </a:extLst>
          </p:cNvPr>
          <p:cNvCxnSpPr>
            <a:cxnSpLocks/>
          </p:cNvCxnSpPr>
          <p:nvPr/>
        </p:nvCxnSpPr>
        <p:spPr>
          <a:xfrm flipH="1">
            <a:off x="3230485" y="2991106"/>
            <a:ext cx="733139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79B942E-2F45-490E-93A3-7E34AC5FC8F1}"/>
              </a:ext>
            </a:extLst>
          </p:cNvPr>
          <p:cNvSpPr txBox="1"/>
          <p:nvPr/>
        </p:nvSpPr>
        <p:spPr>
          <a:xfrm>
            <a:off x="3204406" y="2724959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RcvMsg</a:t>
            </a:r>
            <a:r>
              <a:rPr lang="en-US" sz="1200" dirty="0"/>
              <a:t>()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E86563-9D47-4A93-802F-073B9C02494E}"/>
              </a:ext>
            </a:extLst>
          </p:cNvPr>
          <p:cNvCxnSpPr>
            <a:cxnSpLocks/>
          </p:cNvCxnSpPr>
          <p:nvPr/>
        </p:nvCxnSpPr>
        <p:spPr>
          <a:xfrm>
            <a:off x="3278283" y="3094555"/>
            <a:ext cx="699192" cy="28785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9F5C273-E9A5-4006-A943-5113EA10B6A3}"/>
              </a:ext>
            </a:extLst>
          </p:cNvPr>
          <p:cNvCxnSpPr>
            <a:cxnSpLocks/>
          </p:cNvCxnSpPr>
          <p:nvPr/>
        </p:nvCxnSpPr>
        <p:spPr>
          <a:xfrm flipH="1">
            <a:off x="3251372" y="3809849"/>
            <a:ext cx="733139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B5665A4-7480-442A-9C6E-A310E59821C0}"/>
              </a:ext>
            </a:extLst>
          </p:cNvPr>
          <p:cNvSpPr txBox="1"/>
          <p:nvPr/>
        </p:nvSpPr>
        <p:spPr>
          <a:xfrm>
            <a:off x="3224502" y="354365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RcvMsg</a:t>
            </a:r>
            <a:r>
              <a:rPr lang="en-US" sz="1200" dirty="0"/>
              <a:t>()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5585A62-698F-449C-827B-1209DF81D06D}"/>
              </a:ext>
            </a:extLst>
          </p:cNvPr>
          <p:cNvCxnSpPr>
            <a:cxnSpLocks/>
          </p:cNvCxnSpPr>
          <p:nvPr/>
        </p:nvCxnSpPr>
        <p:spPr>
          <a:xfrm>
            <a:off x="3299170" y="3913298"/>
            <a:ext cx="699192" cy="28785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CF9EDD1-ED57-4810-AAAB-350D588287C6}"/>
              </a:ext>
            </a:extLst>
          </p:cNvPr>
          <p:cNvCxnSpPr>
            <a:cxnSpLocks/>
          </p:cNvCxnSpPr>
          <p:nvPr/>
        </p:nvCxnSpPr>
        <p:spPr>
          <a:xfrm flipH="1">
            <a:off x="3253507" y="4158041"/>
            <a:ext cx="733139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89A8E73-B176-4B0C-BA7F-4D4BDCA36D95}"/>
              </a:ext>
            </a:extLst>
          </p:cNvPr>
          <p:cNvSpPr txBox="1"/>
          <p:nvPr/>
        </p:nvSpPr>
        <p:spPr>
          <a:xfrm>
            <a:off x="3227428" y="3891894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RcvMsg</a:t>
            </a:r>
            <a:r>
              <a:rPr lang="en-US" sz="1200" dirty="0"/>
              <a:t>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C7620B-679E-45D2-B90B-1C0FD809CCCF}"/>
              </a:ext>
            </a:extLst>
          </p:cNvPr>
          <p:cNvCxnSpPr>
            <a:cxnSpLocks/>
          </p:cNvCxnSpPr>
          <p:nvPr/>
        </p:nvCxnSpPr>
        <p:spPr>
          <a:xfrm>
            <a:off x="3301305" y="4261490"/>
            <a:ext cx="699192" cy="28785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5081AA2-7393-4D74-B7D0-75AE9D73FB3F}"/>
              </a:ext>
            </a:extLst>
          </p:cNvPr>
          <p:cNvCxnSpPr>
            <a:cxnSpLocks/>
          </p:cNvCxnSpPr>
          <p:nvPr/>
        </p:nvCxnSpPr>
        <p:spPr>
          <a:xfrm flipH="1">
            <a:off x="3235678" y="4519737"/>
            <a:ext cx="733139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964C5D-4BE2-4D71-9143-2E3F003B961E}"/>
              </a:ext>
            </a:extLst>
          </p:cNvPr>
          <p:cNvSpPr txBox="1"/>
          <p:nvPr/>
        </p:nvSpPr>
        <p:spPr>
          <a:xfrm>
            <a:off x="3209599" y="4253590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RcvMsg</a:t>
            </a:r>
            <a:r>
              <a:rPr lang="en-US" sz="1200" dirty="0"/>
              <a:t>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6DB412F-3D9A-4881-8484-5E2906C6EC39}"/>
              </a:ext>
            </a:extLst>
          </p:cNvPr>
          <p:cNvCxnSpPr>
            <a:cxnSpLocks/>
          </p:cNvCxnSpPr>
          <p:nvPr/>
        </p:nvCxnSpPr>
        <p:spPr>
          <a:xfrm>
            <a:off x="3283476" y="4623186"/>
            <a:ext cx="699192" cy="28785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4722B09-E44A-4519-9403-F1336A1C32BA}"/>
              </a:ext>
            </a:extLst>
          </p:cNvPr>
          <p:cNvSpPr txBox="1"/>
          <p:nvPr/>
        </p:nvSpPr>
        <p:spPr>
          <a:xfrm>
            <a:off x="4440490" y="3015176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34D2AD-26E9-449E-BA3F-91760DABCCB8}"/>
              </a:ext>
            </a:extLst>
          </p:cNvPr>
          <p:cNvCxnSpPr>
            <a:cxnSpLocks/>
          </p:cNvCxnSpPr>
          <p:nvPr/>
        </p:nvCxnSpPr>
        <p:spPr>
          <a:xfrm>
            <a:off x="4315596" y="4123527"/>
            <a:ext cx="1316591" cy="143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EC65D1A-A62A-4722-9633-52D41721D89F}"/>
              </a:ext>
            </a:extLst>
          </p:cNvPr>
          <p:cNvSpPr/>
          <p:nvPr/>
        </p:nvSpPr>
        <p:spPr bwMode="auto">
          <a:xfrm>
            <a:off x="4167224" y="3943197"/>
            <a:ext cx="163831" cy="2510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BC7BF8-3F39-4EAF-96CB-7FA8E7AEB7D6}"/>
              </a:ext>
            </a:extLst>
          </p:cNvPr>
          <p:cNvSpPr txBox="1"/>
          <p:nvPr/>
        </p:nvSpPr>
        <p:spPr>
          <a:xfrm>
            <a:off x="4435876" y="3878769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Send()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C13CB6-F8F1-4904-939F-B2DC6DE4A11F}"/>
              </a:ext>
            </a:extLst>
          </p:cNvPr>
          <p:cNvCxnSpPr>
            <a:cxnSpLocks/>
          </p:cNvCxnSpPr>
          <p:nvPr/>
        </p:nvCxnSpPr>
        <p:spPr>
          <a:xfrm>
            <a:off x="4320213" y="4460651"/>
            <a:ext cx="1316591" cy="143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641E5C7-800A-48C4-94BF-96F8443BF9CA}"/>
              </a:ext>
            </a:extLst>
          </p:cNvPr>
          <p:cNvSpPr/>
          <p:nvPr/>
        </p:nvSpPr>
        <p:spPr bwMode="auto">
          <a:xfrm>
            <a:off x="4171841" y="4280321"/>
            <a:ext cx="163831" cy="2510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AE6972-2CDC-4FF5-A9E9-888F5A7BCD26}"/>
              </a:ext>
            </a:extLst>
          </p:cNvPr>
          <p:cNvSpPr txBox="1"/>
          <p:nvPr/>
        </p:nvSpPr>
        <p:spPr>
          <a:xfrm>
            <a:off x="4440493" y="4215893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364DCDC-6256-4E1E-80EF-05F6EA4FE636}"/>
              </a:ext>
            </a:extLst>
          </p:cNvPr>
          <p:cNvCxnSpPr>
            <a:cxnSpLocks/>
          </p:cNvCxnSpPr>
          <p:nvPr/>
        </p:nvCxnSpPr>
        <p:spPr>
          <a:xfrm>
            <a:off x="4310984" y="4830102"/>
            <a:ext cx="1316591" cy="143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8E7EF22-7512-4687-BEDE-4DA8AF5B835C}"/>
              </a:ext>
            </a:extLst>
          </p:cNvPr>
          <p:cNvSpPr/>
          <p:nvPr/>
        </p:nvSpPr>
        <p:spPr bwMode="auto">
          <a:xfrm>
            <a:off x="4162612" y="4649772"/>
            <a:ext cx="163831" cy="2510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7987A9-FA24-4A86-806C-D571224B3DA0}"/>
              </a:ext>
            </a:extLst>
          </p:cNvPr>
          <p:cNvSpPr txBox="1"/>
          <p:nvPr/>
        </p:nvSpPr>
        <p:spPr>
          <a:xfrm>
            <a:off x="4431264" y="458534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Send()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B81D29B-BC92-4945-91BA-64002606C51D}"/>
              </a:ext>
            </a:extLst>
          </p:cNvPr>
          <p:cNvSpPr txBox="1"/>
          <p:nvPr/>
        </p:nvSpPr>
        <p:spPr>
          <a:xfrm>
            <a:off x="4827826" y="230008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Recv</a:t>
            </a:r>
            <a:r>
              <a:rPr lang="en-US" sz="1200" dirty="0"/>
              <a:t> ()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80110EC-E14B-474E-B63F-3651D5A0D026}"/>
              </a:ext>
            </a:extLst>
          </p:cNvPr>
          <p:cNvCxnSpPr>
            <a:cxnSpLocks/>
          </p:cNvCxnSpPr>
          <p:nvPr/>
        </p:nvCxnSpPr>
        <p:spPr>
          <a:xfrm flipV="1">
            <a:off x="4316167" y="2547442"/>
            <a:ext cx="1332726" cy="143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3F02D930-C69D-4E59-B433-78A671C6F582}"/>
              </a:ext>
            </a:extLst>
          </p:cNvPr>
          <p:cNvSpPr/>
          <p:nvPr/>
        </p:nvSpPr>
        <p:spPr bwMode="auto">
          <a:xfrm>
            <a:off x="4162607" y="3388212"/>
            <a:ext cx="143762" cy="3233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608A47D-0180-496F-8C4A-A51858EDF883}"/>
              </a:ext>
            </a:extLst>
          </p:cNvPr>
          <p:cNvSpPr txBox="1"/>
          <p:nvPr/>
        </p:nvSpPr>
        <p:spPr>
          <a:xfrm>
            <a:off x="4823211" y="3302226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Recv</a:t>
            </a:r>
            <a:r>
              <a:rPr lang="en-US" sz="1200" dirty="0"/>
              <a:t> ()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C536C1A-C3A1-4211-8BE8-AFE20A38927E}"/>
              </a:ext>
            </a:extLst>
          </p:cNvPr>
          <p:cNvCxnSpPr>
            <a:cxnSpLocks/>
          </p:cNvCxnSpPr>
          <p:nvPr/>
        </p:nvCxnSpPr>
        <p:spPr>
          <a:xfrm flipV="1">
            <a:off x="4311552" y="3549587"/>
            <a:ext cx="1332726" cy="143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C0B5E39-75F3-42C9-83B5-BB4CD3F803EC}"/>
              </a:ext>
            </a:extLst>
          </p:cNvPr>
          <p:cNvSpPr/>
          <p:nvPr/>
        </p:nvSpPr>
        <p:spPr bwMode="auto">
          <a:xfrm>
            <a:off x="4171840" y="5032288"/>
            <a:ext cx="143762" cy="3233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2E4A64-84E1-4090-9396-678229B08ECB}"/>
              </a:ext>
            </a:extLst>
          </p:cNvPr>
          <p:cNvSpPr txBox="1"/>
          <p:nvPr/>
        </p:nvSpPr>
        <p:spPr>
          <a:xfrm>
            <a:off x="4832444" y="4946302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Recv</a:t>
            </a:r>
            <a:r>
              <a:rPr lang="en-US" sz="1200" dirty="0"/>
              <a:t> ()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D547D29-2E40-4BDA-A087-084E6851EC11}"/>
              </a:ext>
            </a:extLst>
          </p:cNvPr>
          <p:cNvCxnSpPr>
            <a:cxnSpLocks/>
          </p:cNvCxnSpPr>
          <p:nvPr/>
        </p:nvCxnSpPr>
        <p:spPr>
          <a:xfrm flipV="1">
            <a:off x="4320785" y="5193663"/>
            <a:ext cx="1332726" cy="143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C6D587B-C855-4BFF-83DB-FB64D4394E05}"/>
              </a:ext>
            </a:extLst>
          </p:cNvPr>
          <p:cNvCxnSpPr>
            <a:cxnSpLocks/>
          </p:cNvCxnSpPr>
          <p:nvPr/>
        </p:nvCxnSpPr>
        <p:spPr>
          <a:xfrm flipH="1">
            <a:off x="4363392" y="5218545"/>
            <a:ext cx="1224608" cy="137109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73B126D-508C-4CAA-BFFB-0DA9BEF64805}"/>
              </a:ext>
            </a:extLst>
          </p:cNvPr>
          <p:cNvCxnSpPr>
            <a:cxnSpLocks/>
          </p:cNvCxnSpPr>
          <p:nvPr/>
        </p:nvCxnSpPr>
        <p:spPr>
          <a:xfrm flipH="1">
            <a:off x="3239720" y="5429507"/>
            <a:ext cx="733139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02A4B53-BAEA-4CDC-92A4-0FF11042913D}"/>
              </a:ext>
            </a:extLst>
          </p:cNvPr>
          <p:cNvSpPr txBox="1"/>
          <p:nvPr/>
        </p:nvSpPr>
        <p:spPr>
          <a:xfrm>
            <a:off x="3167154" y="5163360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5653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Sequence: Packet Exchange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rPr lang="en-US"/>
              <a:t>2020-06-10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866494" y="2330573"/>
            <a:ext cx="1" cy="354088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79584" y="1910977"/>
            <a:ext cx="0" cy="39555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8089" y="1909545"/>
            <a:ext cx="0" cy="392245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76350" y="2149860"/>
            <a:ext cx="97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Subscribe</a:t>
            </a:r>
            <a:r>
              <a:rPr lang="en-US" sz="1200" dirty="0"/>
              <a:t>()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885895" y="4262861"/>
            <a:ext cx="2025590" cy="285947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33773" y="1911573"/>
            <a:ext cx="21372" cy="382538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61083" y="2426859"/>
            <a:ext cx="13770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61083" y="2579259"/>
            <a:ext cx="13770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861083" y="2731659"/>
            <a:ext cx="14043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3805" y="3036091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851105" y="3809788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245999" y="3036091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238089" y="2807020"/>
            <a:ext cx="163241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42029" y="2511391"/>
            <a:ext cx="167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“enable sub reporting”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31929" y="3829967"/>
            <a:ext cx="1201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SubscribeLocal</a:t>
            </a:r>
            <a:r>
              <a:rPr lang="en-US" sz="1200" dirty="0"/>
              <a:t>()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41683" y="5268346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47013" y="4832353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245999" y="4829319"/>
            <a:ext cx="163518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17829" y="5255671"/>
            <a:ext cx="154866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900585" y="4829319"/>
            <a:ext cx="1991499" cy="2971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59055" y="5268346"/>
            <a:ext cx="1888509" cy="2971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861083" y="5061260"/>
            <a:ext cx="14043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87948" y="4819199"/>
            <a:ext cx="1142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Unsubscribe()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245999" y="5061260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13205" y="5096198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59055" y="3677567"/>
            <a:ext cx="1257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“subs” from peer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218689" y="4106966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218689" y="4262861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237423" y="4396522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42029" y="2807020"/>
            <a:ext cx="59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“subs”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893805" y="5255671"/>
            <a:ext cx="2025590" cy="285947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237423" y="4548808"/>
            <a:ext cx="1648472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796550" y="4548808"/>
            <a:ext cx="1422139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823860" y="5565524"/>
            <a:ext cx="1422139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265399" y="5565524"/>
            <a:ext cx="1648472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45940" y="4258022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&lt;SB messages&gt;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33773" y="4548808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99980" y="140520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28676" name="TextBox 28675"/>
          <p:cNvSpPr txBox="1"/>
          <p:nvPr/>
        </p:nvSpPr>
        <p:spPr>
          <a:xfrm>
            <a:off x="1233976" y="152064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82665" y="1509186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0154" y="1975641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28677" name="Cloud 28676"/>
          <p:cNvSpPr/>
          <p:nvPr/>
        </p:nvSpPr>
        <p:spPr bwMode="auto">
          <a:xfrm>
            <a:off x="5953756" y="1242564"/>
            <a:ext cx="1747892" cy="587146"/>
          </a:xfrm>
          <a:prstGeom prst="clou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35964" y="24797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dirty="0" err="1"/>
              <a:t>…</a:t>
            </a:r>
            <a:endParaRPr lang="en-US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1113AB-D894-4895-BF2E-D7E1CDE67CC0}"/>
              </a:ext>
            </a:extLst>
          </p:cNvPr>
          <p:cNvCxnSpPr/>
          <p:nvPr/>
        </p:nvCxnSpPr>
        <p:spPr>
          <a:xfrm>
            <a:off x="4897195" y="2421136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7FFCA51-CADE-46D3-8231-66ED103AFB46}"/>
              </a:ext>
            </a:extLst>
          </p:cNvPr>
          <p:cNvSpPr txBox="1"/>
          <p:nvPr/>
        </p:nvSpPr>
        <p:spPr>
          <a:xfrm>
            <a:off x="5265413" y="2252479"/>
            <a:ext cx="1361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“connection” msg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6208E0-EAB1-4E83-84B5-A9BB52DCA47C}"/>
              </a:ext>
            </a:extLst>
          </p:cNvPr>
          <p:cNvSpPr txBox="1"/>
          <p:nvPr/>
        </p:nvSpPr>
        <p:spPr>
          <a:xfrm>
            <a:off x="1865397" y="3538966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C789DA0-22D2-4FF0-9C9C-DE65AB72104C}"/>
              </a:ext>
            </a:extLst>
          </p:cNvPr>
          <p:cNvCxnSpPr/>
          <p:nvPr/>
        </p:nvCxnSpPr>
        <p:spPr>
          <a:xfrm>
            <a:off x="1861083" y="3830619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28B1F2A-45EF-4258-8708-3FDD30395DA7}"/>
              </a:ext>
            </a:extLst>
          </p:cNvPr>
          <p:cNvSpPr txBox="1"/>
          <p:nvPr/>
        </p:nvSpPr>
        <p:spPr>
          <a:xfrm>
            <a:off x="1851118" y="3173890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2C5554E-55E6-45F3-89FC-D905BA3054B4}"/>
              </a:ext>
            </a:extLst>
          </p:cNvPr>
          <p:cNvCxnSpPr/>
          <p:nvPr/>
        </p:nvCxnSpPr>
        <p:spPr>
          <a:xfrm>
            <a:off x="1846804" y="3465543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8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Configuration Table: Module Data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3498"/>
              </p:ext>
            </p:extLst>
          </p:nvPr>
        </p:nvGraphicFramePr>
        <p:xfrm>
          <a:off x="287869" y="1187450"/>
          <a:ext cx="8340354" cy="1798096"/>
        </p:xfrm>
        <a:graphic>
          <a:graphicData uri="http://schemas.openxmlformats.org/drawingml/2006/table">
            <a:tbl>
              <a:tblPr/>
              <a:tblGrid>
                <a:gridCol w="1227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6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Name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char[SBN_MAX_MOD_NAME_LEN]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name of this protocol.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LibFileName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char[OS_MAX_PATH_LEN]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filename (and path) for the module’s symbol.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LibSymbol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char[OS_MAX_API_NAME]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symbol in the module’s symbol table containing the methods the module provides.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2020-06-10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869" y="3601309"/>
            <a:ext cx="83078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	{“UDP”, “/</a:t>
            </a:r>
            <a:r>
              <a:rPr lang="en-US" dirty="0" err="1">
                <a:latin typeface="Courier New"/>
                <a:cs typeface="Courier New"/>
              </a:rPr>
              <a:t>cf</a:t>
            </a:r>
            <a:r>
              <a:rPr lang="en-US" dirty="0">
                <a:latin typeface="Courier New"/>
                <a:cs typeface="Courier New"/>
              </a:rPr>
              <a:t>/sbn_udp_module.so”, “</a:t>
            </a:r>
            <a:r>
              <a:rPr lang="en-US" dirty="0" err="1">
                <a:latin typeface="Courier New"/>
                <a:cs typeface="Courier New"/>
              </a:rPr>
              <a:t>SBN_UDP_Ops</a:t>
            </a:r>
            <a:r>
              <a:rPr lang="en-US" dirty="0">
                <a:latin typeface="Courier New"/>
                <a:cs typeface="Courier New"/>
              </a:rPr>
              <a:t>”},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	{“TCP”, “/</a:t>
            </a:r>
            <a:r>
              <a:rPr lang="en-US" dirty="0" err="1">
                <a:latin typeface="Courier New"/>
                <a:cs typeface="Courier New"/>
              </a:rPr>
              <a:t>cf</a:t>
            </a:r>
            <a:r>
              <a:rPr lang="en-US" dirty="0">
                <a:latin typeface="Courier New"/>
                <a:cs typeface="Courier New"/>
              </a:rPr>
              <a:t>/sbn_tcp_module.so”, “</a:t>
            </a:r>
            <a:r>
              <a:rPr lang="en-US" dirty="0" err="1">
                <a:latin typeface="Courier New"/>
                <a:cs typeface="Courier New"/>
              </a:rPr>
              <a:t>SBN_TCP_Ops</a:t>
            </a:r>
            <a:r>
              <a:rPr lang="en-US" dirty="0">
                <a:latin typeface="Courier New"/>
                <a:cs typeface="Courier New"/>
              </a:rPr>
              <a:t>”},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	{“Serial”, “/</a:t>
            </a:r>
            <a:r>
              <a:rPr lang="en-US" dirty="0" err="1">
                <a:latin typeface="Courier New"/>
                <a:cs typeface="Courier New"/>
              </a:rPr>
              <a:t>cf</a:t>
            </a:r>
            <a:r>
              <a:rPr lang="en-US" dirty="0">
                <a:latin typeface="Courier New"/>
                <a:cs typeface="Courier New"/>
              </a:rPr>
              <a:t>/sbn_serial_module.so”,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		“</a:t>
            </a:r>
            <a:r>
              <a:rPr lang="en-US" dirty="0" err="1">
                <a:latin typeface="Courier New"/>
                <a:cs typeface="Courier New"/>
              </a:rPr>
              <a:t>SBN_Serial_Ops</a:t>
            </a:r>
            <a:r>
              <a:rPr lang="en-US" dirty="0">
                <a:latin typeface="Courier New"/>
                <a:cs typeface="Courier New"/>
              </a:rPr>
              <a:t>”}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1914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Configuration Table: Peer Data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91438"/>
              </p:ext>
            </p:extLst>
          </p:nvPr>
        </p:nvGraphicFramePr>
        <p:xfrm>
          <a:off x="287869" y="1187450"/>
          <a:ext cx="8114644" cy="2666572"/>
        </p:xfrm>
        <a:graphic>
          <a:graphicData uri="http://schemas.openxmlformats.org/drawingml/2006/table">
            <a:tbl>
              <a:tblPr/>
              <a:tblGrid>
                <a:gridCol w="176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</a:txBody>
                  <a:tcPr marT="45692" marB="4569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ProcessorID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ID of the peer (must match CFE_CPU_ID for that node.)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SpacecraftID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Spacecraft ID of the peer.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NetNum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All nodes on the same net number are inter-connected.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ModIdx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index of the protocol to use to connect to this peer/net.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Address</a:t>
                      </a:r>
                    </a:p>
                  </a:txBody>
                  <a:tcPr marT="45692" marB="4569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char[SBN_ADDR_SZ]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protocol-specific address (e.g. hostname/port #, serial dev filename, etc.)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691188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TaskFlags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SBN_Task_Flag_t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Bit fields for whether to create a task for sending and/or receiving messages to/from this peer.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657200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2020-06-10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A45989-376C-43B7-809C-70D01ACE8CF3}"/>
              </a:ext>
            </a:extLst>
          </p:cNvPr>
          <p:cNvSpPr/>
          <p:nvPr/>
        </p:nvSpPr>
        <p:spPr>
          <a:xfrm>
            <a:off x="287869" y="3823530"/>
            <a:ext cx="83078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	{1, 42, 1, 2, “/dev/ttyS0”, SBN_POLL},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	{3, 42, 0, 0, “localhost:5000”, SBN_TASKS},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	{4, 42, 0, 0, “localhost:5001”, SBN_TASKS}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2947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55A1EC38-4983-4447-A9CA-30921677F47E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Commands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5862"/>
              </p:ext>
            </p:extLst>
          </p:nvPr>
        </p:nvGraphicFramePr>
        <p:xfrm>
          <a:off x="581025" y="997206"/>
          <a:ext cx="7896224" cy="4380893"/>
        </p:xfrm>
        <a:graphic>
          <a:graphicData uri="http://schemas.openxmlformats.org/drawingml/2006/table">
            <a:tbl>
              <a:tblPr/>
              <a:tblGrid>
                <a:gridCol w="2021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7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7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Command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(#defined as SBN_&lt;cmd&gt;_CC)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Parameters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NOOP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General app aliveness test – verifies command handler and event generation.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 application housekeeping telemetry counters.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RESET_PEER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PeerNum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Resets the task, stopping and clearing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config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SEND_HK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current status of the SBN network.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SEND_HK_NET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NetIdx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 telemetry about a network.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SEND_HK_PEER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NetIdx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, uint8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PeerIdx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 telemetry about a peer.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MYSUBS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local subscriptions that SBN is subscribed to.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PEERSUBS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NetIdx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, uint8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PeerIdx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subscriptions the local SBN is aware of for that peer.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SCH_WAKEUP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waits on wakeup messages from the scheduler and also has a built-in timeout in case SCH is not running.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F7BDA28-418C-9143-89A1-46CE07347BF0}" type="datetime1">
              <a:rPr lang="en-US"/>
              <a:t>2020-06-10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85787" y="5378099"/>
            <a:ext cx="78867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400" dirty="0"/>
              <a:t>Housekeeping requests are sent as commands with housekeeping-specific command codes. Responses all are sent as telemetry with the same message ID but the first byte of the response is the command code that made the request.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16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(1)</a:t>
            </a:r>
          </a:p>
        </p:txBody>
      </p:sp>
      <p:graphicFrame>
        <p:nvGraphicFramePr>
          <p:cNvPr id="9434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6184"/>
              </p:ext>
            </p:extLst>
          </p:nvPr>
        </p:nvGraphicFramePr>
        <p:xfrm>
          <a:off x="595313" y="1411288"/>
          <a:ext cx="7693025" cy="1919312"/>
        </p:xfrm>
        <a:graphic>
          <a:graphicData uri="http://schemas.openxmlformats.org/drawingml/2006/table">
            <a:tbl>
              <a:tblPr/>
              <a:tblGrid>
                <a:gridCol w="1503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successful ground commands (includes commands from on board sources).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CmdErrCount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commands with process errors.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subscriptions for local apps.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NetCount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Total number of entries (hosts and peers.)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856" name="TextBox 2"/>
          <p:cNvSpPr txBox="1">
            <a:spLocks noChangeArrowheads="1"/>
          </p:cNvSpPr>
          <p:nvPr/>
        </p:nvSpPr>
        <p:spPr bwMode="auto">
          <a:xfrm>
            <a:off x="897990" y="1033463"/>
            <a:ext cx="1967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/>
              <a:t>SBN_HkPacket_t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rPr lang="en-US"/>
              <a:t>2020-06-10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16</a:t>
            </a:fld>
            <a:endParaRPr lang="en-US" sz="1400"/>
          </a:p>
        </p:txBody>
      </p:sp>
      <p:graphicFrame>
        <p:nvGraphicFramePr>
          <p:cNvPr id="1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89370"/>
              </p:ext>
            </p:extLst>
          </p:nvPr>
        </p:nvGraphicFramePr>
        <p:xfrm>
          <a:off x="595313" y="3716918"/>
          <a:ext cx="7693025" cy="1675614"/>
        </p:xfrm>
        <a:graphic>
          <a:graphicData uri="http://schemas.openxmlformats.org/drawingml/2006/table">
            <a:tbl>
              <a:tblPr/>
              <a:tblGrid>
                <a:gridCol w="1503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Name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char[SBN_MAX_NET_NAME_LENGTH]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Name of this network.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ProtocolID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ID of the protocol of this network.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peers in this net.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85557" y="3339093"/>
            <a:ext cx="1992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 dirty="0" err="1"/>
              <a:t>SBN_NetStatus_t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17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rPr lang="en-US"/>
              <a:t>2020-06-10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17</a:t>
            </a:fld>
            <a:endParaRPr lang="en-US" sz="1400"/>
          </a:p>
        </p:txBody>
      </p:sp>
      <p:graphicFrame>
        <p:nvGraphicFramePr>
          <p:cNvPr id="12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016410"/>
              </p:ext>
            </p:extLst>
          </p:nvPr>
        </p:nvGraphicFramePr>
        <p:xfrm>
          <a:off x="665780" y="1413488"/>
          <a:ext cx="7693025" cy="3929932"/>
        </p:xfrm>
        <a:graphic>
          <a:graphicData uri="http://schemas.openxmlformats.org/drawingml/2006/table">
            <a:tbl>
              <a:tblPr/>
              <a:tblGrid>
                <a:gridCol w="1503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QoS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quality of service.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State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Whether this node is connected (heartbeating) or disconnected (announcing.)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Name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char * SBN_MAX_PEERNAME_LENGTH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name of the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ProcessorID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uint32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cFS processor ID of the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LastSend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OS_time_t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 time I sent this peer a message.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LastRecv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OS_time_t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 time I received a message from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LastConnect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OS_time_t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 time I 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SendCount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messages sent to this peer since last reset.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RecvCount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messages received from this peer since last reset.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SendErrCount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errors raised when sending to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RecvErrCount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errors raised when trying to receive from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subscriptions sent to me by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IFData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 * 32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IF-specific private data block.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820898" y="1033463"/>
            <a:ext cx="212217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/>
              <a:t>SBN_PeerStatus_t</a:t>
            </a:r>
          </a:p>
        </p:txBody>
      </p:sp>
    </p:spTree>
    <p:extLst>
      <p:ext uri="{BB962C8B-B14F-4D97-AF65-F5344CB8AC3E}">
        <p14:creationId xmlns:p14="http://schemas.microsoft.com/office/powerpoint/2010/main" val="3681162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18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(3)</a:t>
            </a:r>
          </a:p>
        </p:txBody>
      </p:sp>
      <p:graphicFrame>
        <p:nvGraphicFramePr>
          <p:cNvPr id="9434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53649"/>
              </p:ext>
            </p:extLst>
          </p:nvPr>
        </p:nvGraphicFramePr>
        <p:xfrm>
          <a:off x="595313" y="1411288"/>
          <a:ext cx="7693025" cy="1828008"/>
        </p:xfrm>
        <a:graphic>
          <a:graphicData uri="http://schemas.openxmlformats.org/drawingml/2006/table">
            <a:tbl>
              <a:tblPr/>
              <a:tblGrid>
                <a:gridCol w="1503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PeerIdx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index of the peer this is a subscription list for.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number of subscriptions for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CFE_SB_MsgId_t * SBN_MAX_SUBS_PER_PEER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Subscriptions for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56" name="TextBox 2"/>
          <p:cNvSpPr txBox="1">
            <a:spLocks noChangeArrowheads="1"/>
          </p:cNvSpPr>
          <p:nvPr/>
        </p:nvSpPr>
        <p:spPr bwMode="auto">
          <a:xfrm>
            <a:off x="634923" y="1006155"/>
            <a:ext cx="24941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800"/>
              <a:t>SBN_HkSubsPacket_t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rPr lang="en-US"/>
              <a:t>2020-06-10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72484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CAA63246-3EE3-4545-8E2D-A932119B18F1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Event IDs</a:t>
            </a:r>
            <a:endParaRPr lang="en-US" sz="140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graphicFrame>
        <p:nvGraphicFramePr>
          <p:cNvPr id="6055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47132"/>
              </p:ext>
            </p:extLst>
          </p:nvPr>
        </p:nvGraphicFramePr>
        <p:xfrm>
          <a:off x="581025" y="1187450"/>
          <a:ext cx="7810500" cy="2461888"/>
        </p:xfrm>
        <a:graphic>
          <a:graphicData uri="http://schemas.openxmlformats.org/drawingml/2006/table">
            <a:tbl>
              <a:tblPr/>
              <a:tblGrid>
                <a:gridCol w="19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Event 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#define SBN_..._EID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SB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Local software bus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INIT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Application initialization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MSG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SB message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FILE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Configuration (module and peer) file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Local peer resources (pipes, memory)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PROTO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Network protocol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Commanding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Subscriptions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A2A2AB7-0D68-F246-A81D-87CD21846C56}" type="datetime1">
              <a:rPr lang="en-US"/>
              <a:t>2020-06-10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 dirty="0">
                <a:solidFill>
                  <a:schemeClr val="accent2"/>
                </a:solidFill>
                <a:latin typeface="Times New Roman" charset="0"/>
              </a:rPr>
              <a:t>Design (1/2)</a:t>
            </a:r>
            <a:endParaRPr lang="en-US" b="1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467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0" indent="0" algn="l">
              <a:spcBef>
                <a:spcPct val="35000"/>
              </a:spcBef>
            </a:pPr>
            <a:r>
              <a:rPr lang="en-US" dirty="0">
                <a:cs typeface="Times New Roman" charset="0"/>
              </a:rPr>
              <a:t>SBN is a </a:t>
            </a:r>
            <a:r>
              <a:rPr lang="en-US" dirty="0" err="1">
                <a:cs typeface="Times New Roman" charset="0"/>
              </a:rPr>
              <a:t>cFS</a:t>
            </a:r>
            <a:r>
              <a:rPr lang="en-US" dirty="0">
                <a:cs typeface="Times New Roman" charset="0"/>
              </a:rPr>
              <a:t> application that:</a:t>
            </a:r>
          </a:p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dirty="0">
                <a:cs typeface="Times New Roman" charset="0"/>
              </a:rPr>
              <a:t>connects the software bus to the software bus of one or more other </a:t>
            </a:r>
            <a:r>
              <a:rPr lang="en-US" dirty="0" err="1">
                <a:cs typeface="Times New Roman" charset="0"/>
              </a:rPr>
              <a:t>cFS</a:t>
            </a:r>
            <a:r>
              <a:rPr lang="en-US" dirty="0">
                <a:cs typeface="Times New Roman" charset="0"/>
              </a:rPr>
              <a:t> nodes (who are also running SBN).</a:t>
            </a:r>
          </a:p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dirty="0">
                <a:cs typeface="Times New Roman" charset="0"/>
              </a:rPr>
              <a:t>ensures that all messages published by an application on one bus will be received by a subscribing application on another bus.</a:t>
            </a:r>
          </a:p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dirty="0">
                <a:cs typeface="Times New Roman" charset="0"/>
              </a:rPr>
              <a:t>has a modular network architecture (TCP, UDP, Serial, </a:t>
            </a:r>
            <a:r>
              <a:rPr lang="en-US" dirty="0" err="1">
                <a:cs typeface="Times New Roman" charset="0"/>
              </a:rPr>
              <a:t>SpaceWire</a:t>
            </a:r>
            <a:r>
              <a:rPr lang="en-US" dirty="0">
                <a:cs typeface="Times New Roman" charset="0"/>
              </a:rPr>
              <a:t>, etc.) to connect peers and supports mixed-mode peer networks.</a:t>
            </a:r>
          </a:p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dirty="0">
                <a:cs typeface="Times New Roman" charset="0"/>
              </a:rPr>
              <a:t>remaps and filters outgoing messages (as configured in a remap table.)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rPr lang="en-US"/>
              <a:t>2020-06-10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Network Protocol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77409"/>
              </p:ext>
            </p:extLst>
          </p:nvPr>
        </p:nvGraphicFramePr>
        <p:xfrm>
          <a:off x="287869" y="1187450"/>
          <a:ext cx="8449732" cy="1371376"/>
        </p:xfrm>
        <a:graphic>
          <a:graphicData uri="http://schemas.openxmlformats.org/drawingml/2006/table">
            <a:tbl>
              <a:tblPr/>
              <a:tblGrid>
                <a:gridCol w="29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6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MsgSize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Size of the payload.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Announce/Sub/Unsub/App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CpuId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 ID of the sender. (Needed for UDP).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2020-06-10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869" y="2811428"/>
            <a:ext cx="290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(Un)Subscription Message</a:t>
            </a:r>
          </a:p>
        </p:txBody>
      </p:sp>
      <p:graphicFrame>
        <p:nvGraphicFramePr>
          <p:cNvPr id="9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429408"/>
              </p:ext>
            </p:extLst>
          </p:nvPr>
        </p:nvGraphicFramePr>
        <p:xfrm>
          <a:off x="287869" y="3233995"/>
          <a:ext cx="8449732" cy="2746251"/>
        </p:xfrm>
        <a:graphic>
          <a:graphicData uri="http://schemas.openxmlformats.org/drawingml/2006/table">
            <a:tbl>
              <a:tblPr/>
              <a:tblGrid>
                <a:gridCol w="29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0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VersionHash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char[SBN_IDENT_LEN]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GIT-generated version hash.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SubCnt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Number of entries in the Subs table.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9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Subs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SBN_PackedSubs_t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41447"/>
              </p:ext>
            </p:extLst>
          </p:nvPr>
        </p:nvGraphicFramePr>
        <p:xfrm>
          <a:off x="5124735" y="4457382"/>
          <a:ext cx="3333465" cy="1279992"/>
        </p:xfrm>
        <a:graphic>
          <a:graphicData uri="http://schemas.openxmlformats.org/drawingml/2006/table">
            <a:tbl>
              <a:tblPr/>
              <a:tblGrid>
                <a:gridCol w="2209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1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3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MsgId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3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Qos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+ uint8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112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Network Module API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2020-06-10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4" name="Rectangle 3"/>
          <p:cNvSpPr/>
          <p:nvPr/>
        </p:nvSpPr>
        <p:spPr>
          <a:xfrm>
            <a:off x="494291" y="1242469"/>
            <a:ext cx="830781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/>
              <a:t>SBN_Status_t</a:t>
            </a:r>
            <a:r>
              <a:rPr lang="en-US" sz="1400" dirty="0"/>
              <a:t> </a:t>
            </a:r>
            <a:r>
              <a:rPr lang="en-US" sz="1400" b="1" dirty="0"/>
              <a:t>Load</a:t>
            </a:r>
            <a:r>
              <a:rPr lang="en-US" sz="1400" dirty="0"/>
              <a:t>(const char **, int, void *);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SBN_Status_t</a:t>
            </a:r>
            <a:r>
              <a:rPr lang="en-US" sz="1400" dirty="0"/>
              <a:t> </a:t>
            </a:r>
            <a:r>
              <a:rPr lang="en-US" sz="1400" b="1" dirty="0" err="1"/>
              <a:t>InitHost</a:t>
            </a:r>
            <a:r>
              <a:rPr lang="en-US" sz="1400" dirty="0"/>
              <a:t>(</a:t>
            </a:r>
            <a:r>
              <a:rPr lang="en-US" sz="1400" dirty="0" err="1"/>
              <a:t>SBN_HostInterface_t</a:t>
            </a:r>
            <a:r>
              <a:rPr lang="en-US" sz="1400" dirty="0"/>
              <a:t> *Host);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SBN_Status_t</a:t>
            </a:r>
            <a:r>
              <a:rPr lang="en-US" sz="1400" dirty="0"/>
              <a:t> </a:t>
            </a:r>
            <a:r>
              <a:rPr lang="en-US" sz="1400" b="1" dirty="0" err="1"/>
              <a:t>InitPeer</a:t>
            </a:r>
            <a:r>
              <a:rPr lang="en-US" sz="1400" dirty="0"/>
              <a:t>(</a:t>
            </a:r>
            <a:r>
              <a:rPr lang="en-US" sz="1400" dirty="0" err="1"/>
              <a:t>SBN_PeerInterface_t</a:t>
            </a:r>
            <a:r>
              <a:rPr lang="en-US" sz="1400" dirty="0"/>
              <a:t> *Peer);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SBN_Status_t</a:t>
            </a:r>
            <a:r>
              <a:rPr lang="en-US" sz="1400" dirty="0"/>
              <a:t> </a:t>
            </a:r>
            <a:r>
              <a:rPr lang="en-US" sz="1400" b="1" dirty="0" err="1"/>
              <a:t>PollPeer</a:t>
            </a:r>
            <a:r>
              <a:rPr lang="en-US" sz="1400" dirty="0"/>
              <a:t>(</a:t>
            </a:r>
            <a:r>
              <a:rPr lang="en-US" sz="1400" dirty="0" err="1"/>
              <a:t>SBN_PeerInterface_t</a:t>
            </a:r>
            <a:r>
              <a:rPr lang="en-US" sz="1400" dirty="0"/>
              <a:t> *Peer);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SBN_MsgSz_t</a:t>
            </a:r>
            <a:r>
              <a:rPr lang="en-US" sz="1400" dirty="0"/>
              <a:t> </a:t>
            </a:r>
            <a:r>
              <a:rPr lang="en-US" sz="1400" b="1" dirty="0"/>
              <a:t>Send</a:t>
            </a:r>
            <a:r>
              <a:rPr lang="en-US" sz="1400" dirty="0"/>
              <a:t>(</a:t>
            </a:r>
            <a:r>
              <a:rPr lang="en-US" sz="1400" dirty="0" err="1"/>
              <a:t>SBN_PeerInterface_t</a:t>
            </a:r>
            <a:r>
              <a:rPr lang="en-US" sz="1400" dirty="0"/>
              <a:t> *Peer, </a:t>
            </a:r>
            <a:r>
              <a:rPr lang="en-US" sz="1400" dirty="0" err="1"/>
              <a:t>SBN_MsgType_t</a:t>
            </a:r>
            <a:r>
              <a:rPr lang="en-US" sz="1400" dirty="0"/>
              <a:t> </a:t>
            </a:r>
            <a:r>
              <a:rPr lang="en-US" sz="1400" dirty="0" err="1"/>
              <a:t>MsgType</a:t>
            </a:r>
            <a:r>
              <a:rPr lang="en-US" sz="1400" dirty="0"/>
              <a:t>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/>
              <a:t>SBN_MsgSz_t</a:t>
            </a:r>
            <a:r>
              <a:rPr lang="en-US" sz="1400" dirty="0"/>
              <a:t> </a:t>
            </a:r>
            <a:r>
              <a:rPr lang="en-US" sz="1400" dirty="0" err="1"/>
              <a:t>MsgSz</a:t>
            </a:r>
            <a:r>
              <a:rPr lang="en-US" sz="1400" dirty="0"/>
              <a:t>, </a:t>
            </a:r>
            <a:r>
              <a:rPr lang="en-US" sz="1400" dirty="0" err="1"/>
              <a:t>SBN_Payload_t</a:t>
            </a:r>
            <a:r>
              <a:rPr lang="en-US" sz="1400" dirty="0"/>
              <a:t> *Payload);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SBN_Status_t</a:t>
            </a:r>
            <a:r>
              <a:rPr lang="en-US" sz="1400" dirty="0"/>
              <a:t> </a:t>
            </a:r>
            <a:r>
              <a:rPr lang="en-US" sz="1400" b="1" dirty="0" err="1"/>
              <a:t>RecvFromPeer</a:t>
            </a:r>
            <a:r>
              <a:rPr lang="en-US" sz="1400" dirty="0"/>
              <a:t>(</a:t>
            </a:r>
            <a:r>
              <a:rPr lang="en-US" sz="1400" dirty="0" err="1"/>
              <a:t>SBN_PeerInterface_t</a:t>
            </a:r>
            <a:r>
              <a:rPr lang="en-US" sz="1400" dirty="0"/>
              <a:t> *Peer,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/>
              <a:t>SBN_MsgType_t</a:t>
            </a:r>
            <a:r>
              <a:rPr lang="en-US" sz="1400" dirty="0"/>
              <a:t> *</a:t>
            </a:r>
            <a:r>
              <a:rPr lang="en-US" sz="1400" dirty="0" err="1"/>
              <a:t>MsgTypePtr</a:t>
            </a:r>
            <a:r>
              <a:rPr lang="en-US" sz="1400" dirty="0"/>
              <a:t>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/>
              <a:t>SBN_MsgSize_t</a:t>
            </a:r>
            <a:r>
              <a:rPr lang="en-US" sz="1400" dirty="0"/>
              <a:t> *</a:t>
            </a:r>
            <a:r>
              <a:rPr lang="en-US" sz="1400" dirty="0" err="1"/>
              <a:t>MsgSizePtr</a:t>
            </a:r>
            <a:r>
              <a:rPr lang="en-US" sz="1400" dirty="0"/>
              <a:t>, </a:t>
            </a:r>
            <a:r>
              <a:rPr lang="en-US" sz="1400" dirty="0" err="1"/>
              <a:t>SBN_CpuId_t</a:t>
            </a:r>
            <a:r>
              <a:rPr lang="en-US" sz="1400" dirty="0"/>
              <a:t> *</a:t>
            </a:r>
            <a:r>
              <a:rPr lang="en-US" sz="1400" dirty="0" err="1"/>
              <a:t>CpuIdPtr</a:t>
            </a:r>
            <a:r>
              <a:rPr lang="en-US" sz="1400" dirty="0"/>
              <a:t>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/>
              <a:t>SBN_Payload_t</a:t>
            </a:r>
            <a:r>
              <a:rPr lang="en-US" sz="1400" dirty="0"/>
              <a:t> *</a:t>
            </a:r>
            <a:r>
              <a:rPr lang="en-US" sz="1400" dirty="0" err="1"/>
              <a:t>PayloadBuffer</a:t>
            </a:r>
            <a:r>
              <a:rPr lang="en-US" sz="1400" dirty="0"/>
              <a:t>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SBN_Status_t</a:t>
            </a:r>
            <a:r>
              <a:rPr lang="en-US" sz="1400" dirty="0"/>
              <a:t> </a:t>
            </a:r>
            <a:r>
              <a:rPr lang="en-US" sz="1400" b="1" dirty="0" err="1"/>
              <a:t>RecvFromNet</a:t>
            </a:r>
            <a:r>
              <a:rPr lang="en-US" sz="1400" dirty="0"/>
              <a:t>(</a:t>
            </a:r>
            <a:r>
              <a:rPr lang="en-US" sz="1400" dirty="0" err="1"/>
              <a:t>SBN_NetInterface_t</a:t>
            </a:r>
            <a:r>
              <a:rPr lang="en-US" sz="1400" dirty="0"/>
              <a:t> *Net, </a:t>
            </a:r>
            <a:r>
              <a:rPr lang="en-US" sz="1400" dirty="0" err="1"/>
              <a:t>SBN_PeerInterface_t</a:t>
            </a:r>
            <a:r>
              <a:rPr lang="en-US" sz="1400" dirty="0"/>
              <a:t> *Peer,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/>
              <a:t>SBN_MsgType_t</a:t>
            </a:r>
            <a:r>
              <a:rPr lang="en-US" sz="1400" dirty="0"/>
              <a:t> *</a:t>
            </a:r>
            <a:r>
              <a:rPr lang="en-US" sz="1400" dirty="0" err="1"/>
              <a:t>MsgTypePtr</a:t>
            </a:r>
            <a:r>
              <a:rPr lang="en-US" sz="1400" dirty="0"/>
              <a:t>, </a:t>
            </a:r>
            <a:r>
              <a:rPr lang="en-US" sz="1400" dirty="0" err="1"/>
              <a:t>SBN_MsgSize_t</a:t>
            </a:r>
            <a:r>
              <a:rPr lang="en-US" sz="1400" dirty="0"/>
              <a:t> *</a:t>
            </a:r>
            <a:r>
              <a:rPr lang="en-US" sz="1400" dirty="0" err="1"/>
              <a:t>MsgSizePtr</a:t>
            </a:r>
            <a:r>
              <a:rPr lang="en-US" sz="1400" dirty="0"/>
              <a:t>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/>
              <a:t>SBN_CpuId_t</a:t>
            </a:r>
            <a:r>
              <a:rPr lang="en-US" sz="1400" dirty="0"/>
              <a:t> *</a:t>
            </a:r>
            <a:r>
              <a:rPr lang="en-US" sz="1400" dirty="0" err="1"/>
              <a:t>CpuIdPtr</a:t>
            </a:r>
            <a:r>
              <a:rPr lang="en-US" sz="1400" dirty="0"/>
              <a:t>, </a:t>
            </a:r>
            <a:r>
              <a:rPr lang="en-US" sz="1400" dirty="0" err="1"/>
              <a:t>SBN_Payload_t</a:t>
            </a:r>
            <a:r>
              <a:rPr lang="en-US" sz="1400" dirty="0"/>
              <a:t> *</a:t>
            </a:r>
            <a:r>
              <a:rPr lang="en-US" sz="1400" dirty="0" err="1"/>
              <a:t>PayloadBuffer</a:t>
            </a:r>
            <a:r>
              <a:rPr lang="en-US" sz="1400" dirty="0"/>
              <a:t>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SBN_Status_t</a:t>
            </a:r>
            <a:r>
              <a:rPr lang="en-US" sz="1400" dirty="0"/>
              <a:t> </a:t>
            </a:r>
            <a:r>
              <a:rPr lang="en-US" sz="1400" b="1" dirty="0" err="1"/>
              <a:t>ReportModuleStatus</a:t>
            </a:r>
            <a:r>
              <a:rPr lang="en-US" sz="1400" dirty="0"/>
              <a:t>(</a:t>
            </a:r>
            <a:r>
              <a:rPr lang="en-US" sz="1400" dirty="0" err="1"/>
              <a:t>SBN_ModuleStatusPacket_t</a:t>
            </a:r>
            <a:r>
              <a:rPr lang="en-US" sz="1400" dirty="0"/>
              <a:t> *Buffer);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/>
              <a:t>SBN_Status_t</a:t>
            </a:r>
            <a:r>
              <a:rPr lang="en-US" sz="1400" dirty="0"/>
              <a:t> </a:t>
            </a:r>
            <a:r>
              <a:rPr lang="en-US" sz="1400" b="1" dirty="0" err="1"/>
              <a:t>ResetPeer</a:t>
            </a:r>
            <a:r>
              <a:rPr lang="en-US" sz="1400" dirty="0"/>
              <a:t>(</a:t>
            </a:r>
            <a:r>
              <a:rPr lang="en-US" sz="1400" dirty="0" err="1"/>
              <a:t>SBN_PeerInterface_t</a:t>
            </a:r>
            <a:r>
              <a:rPr lang="en-US" sz="1400" dirty="0"/>
              <a:t> *Peer);</a:t>
            </a:r>
          </a:p>
        </p:txBody>
      </p:sp>
      <p:sp>
        <p:nvSpPr>
          <p:cNvPr id="6" name="Line Callout 1 (Border and Accent Bar) 5"/>
          <p:cNvSpPr/>
          <p:nvPr/>
        </p:nvSpPr>
        <p:spPr bwMode="auto">
          <a:xfrm>
            <a:off x="6744709" y="2456873"/>
            <a:ext cx="2057400" cy="1250855"/>
          </a:xfrm>
          <a:prstGeom prst="accentBorderCallout1">
            <a:avLst>
              <a:gd name="adj1" fmla="val 86250"/>
              <a:gd name="adj2" fmla="val -7716"/>
              <a:gd name="adj3" fmla="val 103750"/>
              <a:gd name="adj4" fmla="val -1031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Used in “mesh”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point-to-point networks (e.g. TCP, serial)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ine Callout 1 (Border and Accent Bar) 8"/>
          <p:cNvSpPr/>
          <p:nvPr/>
        </p:nvSpPr>
        <p:spPr bwMode="auto">
          <a:xfrm>
            <a:off x="6744709" y="3946375"/>
            <a:ext cx="2057400" cy="1016000"/>
          </a:xfrm>
          <a:prstGeom prst="accentBorderCallout1">
            <a:avLst>
              <a:gd name="adj1" fmla="val 65000"/>
              <a:gd name="adj2" fmla="val -8333"/>
              <a:gd name="adj3" fmla="val 72500"/>
              <a:gd name="adj4" fmla="val -1148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Used in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star networks (UDP, DTN)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8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 dirty="0">
                <a:solidFill>
                  <a:schemeClr val="accent2"/>
                </a:solidFill>
                <a:latin typeface="Times New Roman" charset="0"/>
              </a:rPr>
              <a:t>Design (2/2)</a:t>
            </a:r>
            <a:endParaRPr lang="en-US" b="1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charset="0"/>
              </a:rPr>
              <a:t>subscribes to the </a:t>
            </a:r>
            <a:r>
              <a:rPr lang="en-US" sz="2000" dirty="0"/>
              <a:t>CFE_SB_</a:t>
            </a:r>
            <a:r>
              <a:rPr lang="en-US" sz="2000" b="1" dirty="0"/>
              <a:t>ALLSUBS</a:t>
            </a:r>
            <a:r>
              <a:rPr lang="en-US" sz="2000" dirty="0"/>
              <a:t>_TLM_MID and sends a CFE_SB_</a:t>
            </a:r>
            <a:r>
              <a:rPr lang="en-US" sz="2000" b="1" dirty="0"/>
              <a:t>SEND_PREV_SUBS</a:t>
            </a:r>
            <a:r>
              <a:rPr lang="en-US" sz="2000" dirty="0"/>
              <a:t>_CC to receive all existing subscriptions at startup.</a:t>
            </a:r>
          </a:p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charset="0"/>
              </a:rPr>
              <a:t>subscribes to the </a:t>
            </a:r>
            <a:r>
              <a:rPr lang="en-US" sz="2000" dirty="0"/>
              <a:t>CFE_SB_</a:t>
            </a:r>
            <a:r>
              <a:rPr lang="en-US" sz="2000" b="1" dirty="0"/>
              <a:t>ONESUB</a:t>
            </a:r>
            <a:r>
              <a:rPr lang="en-US" sz="2000" dirty="0"/>
              <a:t>_TLM_MID message that informs SBN when a local application has (un)subscribed.</a:t>
            </a:r>
          </a:p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receives messages from peers (either via “select” polling or per-peer task [table-configurable]) and publishes the messages locally.</a:t>
            </a:r>
          </a:p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gets messages for peers from the SB (either via “polling” or per-peer task [table-configurable]) and sends the messages to peers.</a:t>
            </a:r>
          </a:p>
          <a:p>
            <a:pPr algn="l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charset="0"/>
              </a:rPr>
              <a:t>ensures all SBN and CCSDS headers are big-endian and packed before sending over the wire.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rPr lang="en-US"/>
              <a:t>2020-06-10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87771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 dirty="0">
                <a:solidFill>
                  <a:schemeClr val="accent2"/>
                </a:solidFill>
                <a:latin typeface="Times New Roman" charset="0"/>
              </a:rPr>
              <a:t>History (1/3)</a:t>
            </a:r>
            <a:endParaRPr lang="en-US" b="1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1.0 </a:t>
            </a:r>
            <a:r>
              <a:rPr lang="mr-IN" sz="1800" dirty="0">
                <a:cs typeface="Times New Roman" charset="0"/>
              </a:rPr>
              <a:t>–</a:t>
            </a:r>
            <a:r>
              <a:rPr lang="en-US" sz="1800" dirty="0">
                <a:cs typeface="Times New Roman" charset="0"/>
              </a:rPr>
              <a:t> UDP-only monolithic application.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1.1 </a:t>
            </a:r>
            <a:r>
              <a:rPr lang="mr-IN" sz="1800" dirty="0">
                <a:cs typeface="Times New Roman" charset="0"/>
              </a:rPr>
              <a:t>–</a:t>
            </a:r>
            <a:r>
              <a:rPr lang="en-US" sz="1800" dirty="0">
                <a:cs typeface="Times New Roman" charset="0"/>
              </a:rPr>
              <a:t> Added a modular network layer for </a:t>
            </a:r>
            <a:r>
              <a:rPr lang="en-US" sz="1800" dirty="0" err="1">
                <a:cs typeface="Times New Roman" charset="0"/>
              </a:rPr>
              <a:t>Spacewire</a:t>
            </a:r>
            <a:r>
              <a:rPr lang="en-US" sz="1800" dirty="0">
                <a:cs typeface="Times New Roman" charset="0"/>
              </a:rPr>
              <a:t>, Serial.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1.2 @ce1b3ca </a:t>
            </a:r>
            <a:r>
              <a:rPr lang="mr-IN" sz="1800" dirty="0">
                <a:cs typeface="Times New Roman" charset="0"/>
              </a:rPr>
              <a:t>–</a:t>
            </a:r>
            <a:r>
              <a:rPr lang="en-US" sz="1800" dirty="0">
                <a:cs typeface="Times New Roman" charset="0"/>
              </a:rPr>
              <a:t> TCP module. Merged protocol and data traffic into the same connections/sockets. Heartbeats only sent if no other traffic sent in the last number of seconds. Bug-fix to ensure SBN ignores messages it publishes on the SB, ensures all network messages are big-endian and aligned, removes windowing/retransmit logic.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1.3 @15f3754 </a:t>
            </a:r>
            <a:r>
              <a:rPr lang="mr-IN" sz="1800" dirty="0">
                <a:cs typeface="Times New Roman" charset="0"/>
              </a:rPr>
              <a:t>–</a:t>
            </a:r>
            <a:r>
              <a:rPr lang="en-US" sz="1800" dirty="0">
                <a:cs typeface="Times New Roman" charset="0"/>
              </a:rPr>
              <a:t> Removed sync word. Simplified module API, added MID remapping/filtering. Added the (compile-time) option of per-peer tasks for watching pipes and net.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1.4 @2b6556a </a:t>
            </a:r>
            <a:r>
              <a:rPr lang="mr-IN" sz="1800" dirty="0">
                <a:cs typeface="Times New Roman" charset="0"/>
              </a:rPr>
              <a:t>–</a:t>
            </a:r>
            <a:r>
              <a:rPr lang="en-US" sz="1800" dirty="0">
                <a:cs typeface="Times New Roman" charset="0"/>
              </a:rPr>
              <a:t> DTN module. Pushed protocol handling (announce/heartbeat) down into the modules that need it (UDP.)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rPr lang="en-US"/>
              <a:t>2020-06-10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66948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 dirty="0">
                <a:solidFill>
                  <a:schemeClr val="accent2"/>
                </a:solidFill>
                <a:latin typeface="Times New Roman" charset="0"/>
              </a:rPr>
              <a:t>History (2/3)</a:t>
            </a:r>
            <a:endParaRPr lang="en-US" b="1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421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1.5 @b5cb3d7 </a:t>
            </a:r>
            <a:r>
              <a:rPr lang="mr-IN" sz="1800" dirty="0">
                <a:cs typeface="Times New Roman" charset="0"/>
              </a:rPr>
              <a:t>–</a:t>
            </a:r>
            <a:r>
              <a:rPr lang="en-US" sz="1800" dirty="0">
                <a:cs typeface="Times New Roman" charset="0"/>
              </a:rPr>
              <a:t> When sending all subs, send them in one message.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1.6 @b0d0027 </a:t>
            </a:r>
            <a:r>
              <a:rPr lang="mr-IN" sz="1800" dirty="0">
                <a:cs typeface="Times New Roman" charset="0"/>
              </a:rPr>
              <a:t>–</a:t>
            </a:r>
            <a:r>
              <a:rPr lang="en-US" sz="1800" dirty="0">
                <a:cs typeface="Times New Roman" charset="0"/>
              </a:rPr>
              <a:t> Added “unload” method to modules.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1.7 @eff7047 – Peer identified by ID not name, remapping </a:t>
            </a:r>
            <a:r>
              <a:rPr lang="en-US" sz="1800" dirty="0" err="1">
                <a:cs typeface="Times New Roman" charset="0"/>
              </a:rPr>
              <a:t>rearchitecture</a:t>
            </a:r>
            <a:r>
              <a:rPr lang="en-US" sz="1800" dirty="0">
                <a:cs typeface="Times New Roman" charset="0"/>
              </a:rPr>
              <a:t>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1.8 @cdb841 – Utilizes table services for runtime config. Rearchitected housekeeping.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1.9 @063ebf2 – Protocol handshake message type.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1.10 @59b598 – Text configs for remap and protocol module replaced with tables.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1.11 @e046721 – Command secondary headers always big-endian on local bus.</a:t>
            </a:r>
          </a:p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1.12 @ c61d830 – Task/poll logic table-configured.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rPr lang="en-US"/>
              <a:t>2020-06-10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76966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 dirty="0">
                <a:solidFill>
                  <a:schemeClr val="accent2"/>
                </a:solidFill>
                <a:latin typeface="Times New Roman" charset="0"/>
              </a:rPr>
              <a:t>History (3/3)</a:t>
            </a:r>
            <a:endParaRPr lang="en-US" b="1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461963" indent="-461963" algn="l">
              <a:spcBef>
                <a:spcPct val="35000"/>
              </a:spcBef>
            </a:pPr>
            <a:r>
              <a:rPr lang="en-US" sz="1800" dirty="0">
                <a:cs typeface="Times New Roman" charset="0"/>
              </a:rPr>
              <a:t>SBN 1.13 – typedefs instead of int32/uint32/etc.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rPr lang="en-US"/>
              <a:t>2020-06-10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22957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6274E1C5-9E98-A64F-B559-FB3F275AD9AC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  <a:latin typeface="Times New Roman" charset="0"/>
              </a:rPr>
              <a:t>Concerns/Future Developments</a:t>
            </a:r>
            <a:endParaRPr 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spcBef>
                <a:spcPct val="35000"/>
              </a:spcBef>
              <a:buFontTx/>
              <a:buChar char="•"/>
            </a:pPr>
            <a:endParaRPr lang="en-US" sz="1600" b="1"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5B289AB-880F-764B-B46B-97A10573CB72}" type="datetime1">
              <a:rPr lang="en-US"/>
              <a:t>2020-06-10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75045"/>
              </p:ext>
            </p:extLst>
          </p:nvPr>
        </p:nvGraphicFramePr>
        <p:xfrm>
          <a:off x="552691" y="1090714"/>
          <a:ext cx="8063870" cy="445397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03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2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Issue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Fix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>
                          <a:cs typeface="Times New Roman" charset="0"/>
                        </a:rPr>
                        <a:t>CCSDS v2 extended headers, custom headers, etc.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 err="1"/>
                        <a:t>cFE’s</a:t>
                      </a:r>
                      <a:r>
                        <a:rPr lang="en-US" sz="1600" b="0" i="1" dirty="0"/>
                        <a:t> handling of message headers being rearchitected, how SBN interacts to be discussed.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39995"/>
                  </a:ext>
                </a:extLst>
              </a:tr>
              <a:tr h="682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SBN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 “star network” only, </a:t>
                      </a:r>
                      <a:r>
                        <a:rPr lang="en-US" sz="1600" b="0" dirty="0">
                          <a:cs typeface="Times New Roman" charset="0"/>
                        </a:rPr>
                        <a:t>lacks any forwarding/routing capability.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Develop forwarding/routing architecture,</a:t>
                      </a:r>
                      <a:r>
                        <a:rPr lang="en-US" sz="1600" b="0" baseline="0" dirty="0"/>
                        <a:t> or develop/integrate separate app (CI/TO?)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cs typeface="Times New Roman" charset="0"/>
                        </a:rPr>
                        <a:t>cFS</a:t>
                      </a:r>
                      <a:r>
                        <a:rPr lang="en-US" sz="1600" b="0" dirty="0">
                          <a:cs typeface="Times New Roman" charset="0"/>
                        </a:rPr>
                        <a:t> SB limits the total number of MIDs to 256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. </a:t>
                      </a:r>
                      <a:r>
                        <a:rPr lang="en-US" sz="1600" b="0" dirty="0">
                          <a:cs typeface="Times New Roman" charset="0"/>
                        </a:rPr>
                        <a:t>Large SBN networks will need significantly more.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Leverage remapping/filtering. I</a:t>
                      </a:r>
                      <a:r>
                        <a:rPr lang="en-US" sz="1600" b="0" baseline="0" dirty="0"/>
                        <a:t>ncrease SB limits. Investigate impacts.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SBN subscribes to all MIDs of all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 other subs, plus subs for all peers</a:t>
                      </a:r>
                      <a:r>
                        <a:rPr lang="en-US" sz="1600" b="0" dirty="0"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Increase</a:t>
                      </a:r>
                      <a:r>
                        <a:rPr lang="en-US" sz="1600" b="0" baseline="0" dirty="0"/>
                        <a:t> limits, leverage filtering to limit subs for peers.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5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SBN provides no guarantee of delivery.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Use TCP or DTN.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SBN connections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 defined at start time.</a:t>
                      </a:r>
                      <a:endParaRPr lang="en-US" sz="1600" b="0" dirty="0"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Allow for command-driven network configuration?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204831" y="3632157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Processor</a:t>
            </a:r>
            <a:r>
              <a:rPr lang="en-US" dirty="0" err="1"/>
              <a:t>ID</a:t>
            </a:r>
            <a:r>
              <a:rPr lang="en-US" dirty="0"/>
              <a:t> 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62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6977354-87A3-C747-817B-6BF0041CBF60}" type="slidenum">
              <a:rPr lang="en-US" sz="1400"/>
              <a:pPr algn="r" eaLnBrk="1" hangingPunct="1"/>
              <a:t>8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Context Diagram</a:t>
            </a:r>
          </a:p>
        </p:txBody>
      </p:sp>
      <p:sp>
        <p:nvSpPr>
          <p:cNvPr id="26630" name="Line 10"/>
          <p:cNvSpPr>
            <a:spLocks noChangeShapeType="1"/>
          </p:cNvSpPr>
          <p:nvPr/>
        </p:nvSpPr>
        <p:spPr bwMode="auto">
          <a:xfrm>
            <a:off x="2568575" y="5612002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Oval 40"/>
          <p:cNvSpPr>
            <a:spLocks noChangeArrowheads="1"/>
          </p:cNvSpPr>
          <p:nvPr/>
        </p:nvSpPr>
        <p:spPr bwMode="auto">
          <a:xfrm>
            <a:off x="1997711" y="4113392"/>
            <a:ext cx="1111250" cy="11049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4B56D29-4AFD-2543-B780-B0364A4E64D6}" type="datetime1">
              <a:rPr lang="en-US"/>
              <a:t>2020-06-10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266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5959A39-F535-A04A-9FD7-2F32C2DFC645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609252" y="4847412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1165691" y="4847412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549440" y="1176491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ProcessorID</a:t>
            </a:r>
            <a:r>
              <a:rPr lang="en-US" dirty="0"/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auto">
          <a:xfrm>
            <a:off x="4785604" y="1917163"/>
            <a:ext cx="1111250" cy="11049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6755121" y="2398311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2" name="Left Arrow 31"/>
          <p:cNvSpPr/>
          <p:nvPr/>
        </p:nvSpPr>
        <p:spPr bwMode="auto">
          <a:xfrm rot="10800000">
            <a:off x="5794274" y="2508503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4537976" y="3622857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ProcessorID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4</a:t>
            </a:r>
          </a:p>
        </p:txBody>
      </p:sp>
      <p:sp>
        <p:nvSpPr>
          <p:cNvPr id="34" name="Oval 40"/>
          <p:cNvSpPr>
            <a:spLocks noChangeArrowheads="1"/>
          </p:cNvSpPr>
          <p:nvPr/>
        </p:nvSpPr>
        <p:spPr bwMode="auto">
          <a:xfrm>
            <a:off x="4774140" y="4363529"/>
            <a:ext cx="1111250" cy="11049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6755121" y="4677874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6" name="Left Arrow 35"/>
          <p:cNvSpPr/>
          <p:nvPr/>
        </p:nvSpPr>
        <p:spPr bwMode="auto">
          <a:xfrm rot="10800000">
            <a:off x="5794274" y="4769841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-Right Arrow 8"/>
          <p:cNvSpPr/>
          <p:nvPr/>
        </p:nvSpPr>
        <p:spPr bwMode="auto">
          <a:xfrm rot="19564955">
            <a:off x="2577912" y="3312618"/>
            <a:ext cx="2657994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Left-Right Arrow 37"/>
          <p:cNvSpPr/>
          <p:nvPr/>
        </p:nvSpPr>
        <p:spPr bwMode="auto">
          <a:xfrm rot="541527">
            <a:off x="2984990" y="4549034"/>
            <a:ext cx="1939730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Left-Right Arrow 38"/>
          <p:cNvSpPr/>
          <p:nvPr/>
        </p:nvSpPr>
        <p:spPr bwMode="auto">
          <a:xfrm rot="16200000">
            <a:off x="4376888" y="3479673"/>
            <a:ext cx="1879852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3076914" y="2906874"/>
            <a:ext cx="2382971" cy="2330738"/>
          </a:xfrm>
          <a:prstGeom prst="cloud">
            <a:avLst/>
          </a:prstGeom>
          <a:solidFill>
            <a:schemeClr val="bg1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NetNum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94160" y="1067010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ProcessorID</a:t>
            </a:r>
            <a:r>
              <a:rPr lang="en-US" dirty="0"/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630034" y="1807484"/>
            <a:ext cx="1111250" cy="11049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30" name="Left Arrow 29"/>
          <p:cNvSpPr/>
          <p:nvPr/>
        </p:nvSpPr>
        <p:spPr bwMode="auto">
          <a:xfrm rot="10800000">
            <a:off x="1650458" y="2213994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Left-Right Arrow 36"/>
          <p:cNvSpPr/>
          <p:nvPr/>
        </p:nvSpPr>
        <p:spPr bwMode="auto">
          <a:xfrm rot="14106966">
            <a:off x="763567" y="3324867"/>
            <a:ext cx="2029127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Cloud 39"/>
          <p:cNvSpPr/>
          <p:nvPr/>
        </p:nvSpPr>
        <p:spPr bwMode="auto">
          <a:xfrm rot="3775766">
            <a:off x="810699" y="2977717"/>
            <a:ext cx="1839203" cy="1043903"/>
          </a:xfrm>
          <a:prstGeom prst="cloud">
            <a:avLst/>
          </a:prstGeom>
          <a:solidFill>
            <a:schemeClr val="bg1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NetNum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613569" y="2121862"/>
            <a:ext cx="616647" cy="621337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C13242-3F0B-410F-8479-A2133D11F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16" b="63"/>
          <a:stretch/>
        </p:blipFill>
        <p:spPr>
          <a:xfrm>
            <a:off x="2063509" y="1376941"/>
            <a:ext cx="1478023" cy="70926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688789-1D15-4DCD-8D96-68C9ED0B6EB3}"/>
              </a:ext>
            </a:extLst>
          </p:cNvPr>
          <p:cNvCxnSpPr>
            <a:stCxn id="28" idx="0"/>
          </p:cNvCxnSpPr>
          <p:nvPr/>
        </p:nvCxnSpPr>
        <p:spPr bwMode="auto">
          <a:xfrm flipH="1" flipV="1">
            <a:off x="2877378" y="1917163"/>
            <a:ext cx="44515" cy="2046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/>
          </a:ln>
        </p:spPr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7EF7A58E-A8D0-4857-93B4-8D7E2DCC4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16" b="63"/>
          <a:stretch/>
        </p:blipFill>
        <p:spPr>
          <a:xfrm>
            <a:off x="6117757" y="1653390"/>
            <a:ext cx="1478023" cy="709268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C640B7-973A-4C5B-B1D0-C8DF451C1674}"/>
              </a:ext>
            </a:extLst>
          </p:cNvPr>
          <p:cNvCxnSpPr/>
          <p:nvPr/>
        </p:nvCxnSpPr>
        <p:spPr bwMode="auto">
          <a:xfrm flipH="1" flipV="1">
            <a:off x="6931626" y="2193612"/>
            <a:ext cx="44515" cy="2046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/>
          </a:ln>
        </p:spPr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A77086E6-8524-4184-B134-1A968CD693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16" b="63"/>
          <a:stretch/>
        </p:blipFill>
        <p:spPr>
          <a:xfrm>
            <a:off x="6117757" y="3929519"/>
            <a:ext cx="1478023" cy="709268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9F7AF7-169B-46E2-A163-6F522E99E633}"/>
              </a:ext>
            </a:extLst>
          </p:cNvPr>
          <p:cNvCxnSpPr/>
          <p:nvPr/>
        </p:nvCxnSpPr>
        <p:spPr bwMode="auto">
          <a:xfrm flipH="1" flipV="1">
            <a:off x="6931626" y="4469741"/>
            <a:ext cx="44515" cy="2046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/>
          </a:ln>
        </p:spPr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4D95552B-719C-49B8-BBEF-827602E75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16" b="63"/>
          <a:stretch/>
        </p:blipFill>
        <p:spPr>
          <a:xfrm>
            <a:off x="279152" y="4169991"/>
            <a:ext cx="1478023" cy="709268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A69187-E9AD-4EF8-BA93-F72697988170}"/>
              </a:ext>
            </a:extLst>
          </p:cNvPr>
          <p:cNvCxnSpPr/>
          <p:nvPr/>
        </p:nvCxnSpPr>
        <p:spPr bwMode="auto">
          <a:xfrm flipH="1" flipV="1">
            <a:off x="898577" y="4651502"/>
            <a:ext cx="44515" cy="2046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BC1F61-F6C1-4590-B798-CF8573F14CBA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168589" y="2281223"/>
            <a:ext cx="1084496" cy="166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Sequence: Multi-task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rPr lang="en-US"/>
              <a:t>2020-06-10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16988" y="2135452"/>
            <a:ext cx="1" cy="354088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79584" y="1910977"/>
            <a:ext cx="0" cy="39555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8089" y="1909545"/>
            <a:ext cx="0" cy="392245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76350" y="2149860"/>
            <a:ext cx="97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Subscribe</a:t>
            </a:r>
            <a:r>
              <a:rPr lang="en-US" sz="1200" dirty="0"/>
              <a:t>()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833773" y="1911573"/>
            <a:ext cx="21372" cy="382538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61083" y="2426859"/>
            <a:ext cx="1377006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3273241" y="2468620"/>
            <a:ext cx="840497" cy="122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99980" y="140520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28676" name="TextBox 28675"/>
          <p:cNvSpPr txBox="1"/>
          <p:nvPr/>
        </p:nvSpPr>
        <p:spPr>
          <a:xfrm>
            <a:off x="1233976" y="152064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82665" y="1509186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37527" y="1828928"/>
            <a:ext cx="1159292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&lt;send task&gt;</a:t>
            </a:r>
          </a:p>
        </p:txBody>
      </p:sp>
      <p:sp>
        <p:nvSpPr>
          <p:cNvPr id="28677" name="Cloud 28676"/>
          <p:cNvSpPr/>
          <p:nvPr/>
        </p:nvSpPr>
        <p:spPr bwMode="auto">
          <a:xfrm>
            <a:off x="5953756" y="1242564"/>
            <a:ext cx="1747892" cy="587146"/>
          </a:xfrm>
          <a:prstGeom prst="clou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8B1F2A-45EF-4258-8708-3FDD30395DA7}"/>
              </a:ext>
            </a:extLst>
          </p:cNvPr>
          <p:cNvSpPr txBox="1"/>
          <p:nvPr/>
        </p:nvSpPr>
        <p:spPr>
          <a:xfrm>
            <a:off x="1861083" y="2984479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63E1E2E-0DEC-4875-8313-5DAC2FD267CA}"/>
              </a:ext>
            </a:extLst>
          </p:cNvPr>
          <p:cNvCxnSpPr/>
          <p:nvPr/>
        </p:nvCxnSpPr>
        <p:spPr>
          <a:xfrm flipV="1">
            <a:off x="4086496" y="1748108"/>
            <a:ext cx="1" cy="354088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22FC1AB-F962-4598-BA81-F961DB5E13D5}"/>
              </a:ext>
            </a:extLst>
          </p:cNvPr>
          <p:cNvSpPr txBox="1"/>
          <p:nvPr/>
        </p:nvSpPr>
        <p:spPr>
          <a:xfrm>
            <a:off x="3760156" y="1393176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7352563-0866-44EA-9AF5-E0CFC6563E1A}"/>
              </a:ext>
            </a:extLst>
          </p:cNvPr>
          <p:cNvCxnSpPr/>
          <p:nvPr/>
        </p:nvCxnSpPr>
        <p:spPr>
          <a:xfrm flipV="1">
            <a:off x="5761438" y="2596343"/>
            <a:ext cx="1" cy="354088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71AED16-B87D-45F0-9FC5-3CF10391B79D}"/>
              </a:ext>
            </a:extLst>
          </p:cNvPr>
          <p:cNvSpPr txBox="1"/>
          <p:nvPr/>
        </p:nvSpPr>
        <p:spPr>
          <a:xfrm>
            <a:off x="5253085" y="2144031"/>
            <a:ext cx="1109599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&lt;</a:t>
            </a:r>
            <a:r>
              <a:rPr lang="en-US" sz="1400" dirty="0" err="1"/>
              <a:t>recv</a:t>
            </a:r>
            <a:r>
              <a:rPr lang="en-US" sz="1400" dirty="0"/>
              <a:t> task&gt;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F1F9571-F47C-4141-9CC1-312E8AC31D27}"/>
              </a:ext>
            </a:extLst>
          </p:cNvPr>
          <p:cNvCxnSpPr>
            <a:cxnSpLocks/>
          </p:cNvCxnSpPr>
          <p:nvPr/>
        </p:nvCxnSpPr>
        <p:spPr>
          <a:xfrm flipV="1">
            <a:off x="1896235" y="3261478"/>
            <a:ext cx="1377006" cy="1155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0D686A2-FA04-4B87-8DE2-ADD6B3555833}"/>
              </a:ext>
            </a:extLst>
          </p:cNvPr>
          <p:cNvCxnSpPr>
            <a:cxnSpLocks/>
          </p:cNvCxnSpPr>
          <p:nvPr/>
        </p:nvCxnSpPr>
        <p:spPr>
          <a:xfrm>
            <a:off x="5139774" y="3943076"/>
            <a:ext cx="173981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5DE8D9-2500-44BB-9D4D-8C0BAD1B46D5}"/>
              </a:ext>
            </a:extLst>
          </p:cNvPr>
          <p:cNvCxnSpPr>
            <a:cxnSpLocks/>
          </p:cNvCxnSpPr>
          <p:nvPr/>
        </p:nvCxnSpPr>
        <p:spPr>
          <a:xfrm flipH="1">
            <a:off x="3251709" y="2851637"/>
            <a:ext cx="1738040" cy="472469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E6C9C90-94F7-4F85-A727-6137D03C9B94}"/>
              </a:ext>
            </a:extLst>
          </p:cNvPr>
          <p:cNvSpPr txBox="1"/>
          <p:nvPr/>
        </p:nvSpPr>
        <p:spPr>
          <a:xfrm>
            <a:off x="4096148" y="250540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RcvMsg</a:t>
            </a:r>
            <a:r>
              <a:rPr lang="en-US" sz="1200" dirty="0"/>
              <a:t>()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C02EAB3-0A2E-4299-8D48-2ED489D97C8A}"/>
              </a:ext>
            </a:extLst>
          </p:cNvPr>
          <p:cNvCxnSpPr>
            <a:cxnSpLocks/>
          </p:cNvCxnSpPr>
          <p:nvPr/>
        </p:nvCxnSpPr>
        <p:spPr>
          <a:xfrm>
            <a:off x="3242811" y="3336925"/>
            <a:ext cx="1621189" cy="0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DC55F4E-36B8-467D-BF81-8C9CCB1B609D}"/>
              </a:ext>
            </a:extLst>
          </p:cNvPr>
          <p:cNvSpPr/>
          <p:nvPr/>
        </p:nvSpPr>
        <p:spPr bwMode="auto">
          <a:xfrm>
            <a:off x="4947697" y="3296165"/>
            <a:ext cx="152989" cy="51636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680" name="Connector: Elbow 28679">
            <a:extLst>
              <a:ext uri="{FF2B5EF4-FFF2-40B4-BE49-F238E27FC236}">
                <a16:creationId xmlns:a16="http://schemas.microsoft.com/office/drawing/2014/main" id="{755FB189-B997-47F2-84BE-ACE6ACB08748}"/>
              </a:ext>
            </a:extLst>
          </p:cNvPr>
          <p:cNvCxnSpPr>
            <a:cxnSpLocks/>
            <a:endCxn id="99" idx="3"/>
          </p:cNvCxnSpPr>
          <p:nvPr/>
        </p:nvCxnSpPr>
        <p:spPr bwMode="auto">
          <a:xfrm rot="16200000" flipH="1">
            <a:off x="4988444" y="3441778"/>
            <a:ext cx="365432" cy="163849"/>
          </a:xfrm>
          <a:prstGeom prst="bentConnector4">
            <a:avLst>
              <a:gd name="adj1" fmla="val 14674"/>
              <a:gd name="adj2" fmla="val 239519"/>
            </a:avLst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AE010F73-2FDD-4ED0-9A52-A5612D22F57D}"/>
              </a:ext>
            </a:extLst>
          </p:cNvPr>
          <p:cNvSpPr/>
          <p:nvPr/>
        </p:nvSpPr>
        <p:spPr bwMode="auto">
          <a:xfrm>
            <a:off x="5100096" y="3448234"/>
            <a:ext cx="152989" cy="5163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91590B-4C09-4674-BE38-57FFB0347200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042161" y="1982817"/>
            <a:ext cx="39536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27F5A-F78F-4DE3-A34E-950FAD7F9147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5910882" y="4856252"/>
            <a:ext cx="916820" cy="252048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978DE8-7F86-46CB-A376-F60EB4D79DDC}"/>
              </a:ext>
            </a:extLst>
          </p:cNvPr>
          <p:cNvCxnSpPr>
            <a:cxnSpLocks/>
          </p:cNvCxnSpPr>
          <p:nvPr/>
        </p:nvCxnSpPr>
        <p:spPr>
          <a:xfrm flipH="1" flipV="1">
            <a:off x="5761438" y="5086717"/>
            <a:ext cx="1118146" cy="21584"/>
          </a:xfrm>
          <a:prstGeom prst="straightConnector1">
            <a:avLst/>
          </a:prstGeom>
          <a:ln w="12700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692A9D5-EF77-4BF1-9F68-47002103B502}"/>
              </a:ext>
            </a:extLst>
          </p:cNvPr>
          <p:cNvSpPr/>
          <p:nvPr/>
        </p:nvSpPr>
        <p:spPr bwMode="auto">
          <a:xfrm>
            <a:off x="5681987" y="4187483"/>
            <a:ext cx="152989" cy="51636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F911821-85D0-4112-AE16-C17BA441841A}"/>
              </a:ext>
            </a:extLst>
          </p:cNvPr>
          <p:cNvCxnSpPr>
            <a:cxnSpLocks/>
            <a:endCxn id="48" idx="3"/>
          </p:cNvCxnSpPr>
          <p:nvPr/>
        </p:nvCxnSpPr>
        <p:spPr bwMode="auto">
          <a:xfrm rot="16200000" flipH="1">
            <a:off x="5722735" y="4333427"/>
            <a:ext cx="365432" cy="163849"/>
          </a:xfrm>
          <a:prstGeom prst="bentConnector4">
            <a:avLst>
              <a:gd name="adj1" fmla="val 14674"/>
              <a:gd name="adj2" fmla="val 239519"/>
            </a:avLst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F3C2C0E-943E-4A27-B060-68B362193A5A}"/>
              </a:ext>
            </a:extLst>
          </p:cNvPr>
          <p:cNvSpPr/>
          <p:nvPr/>
        </p:nvSpPr>
        <p:spPr bwMode="auto">
          <a:xfrm>
            <a:off x="5834387" y="4339883"/>
            <a:ext cx="152989" cy="5163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5C0458-91CB-4434-81B9-2829ED10DBC7}"/>
              </a:ext>
            </a:extLst>
          </p:cNvPr>
          <p:cNvCxnSpPr>
            <a:cxnSpLocks/>
          </p:cNvCxnSpPr>
          <p:nvPr/>
        </p:nvCxnSpPr>
        <p:spPr>
          <a:xfrm flipH="1">
            <a:off x="3251709" y="5108648"/>
            <a:ext cx="2493268" cy="6858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5A107FB-4DE2-4D5B-AC39-2BD379D1412E}"/>
              </a:ext>
            </a:extLst>
          </p:cNvPr>
          <p:cNvSpPr txBox="1"/>
          <p:nvPr/>
        </p:nvSpPr>
        <p:spPr>
          <a:xfrm>
            <a:off x="4858391" y="4828034"/>
            <a:ext cx="8511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SendMsg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20031796"/>
      </p:ext>
    </p:extLst>
  </p:cSld>
  <p:clrMapOvr>
    <a:masterClrMapping/>
  </p:clrMapOvr>
</p:sld>
</file>

<file path=ppt/theme/theme1.xml><?xml version="1.0" encoding="utf-8"?>
<a:theme xmlns:a="http://schemas.openxmlformats.org/drawingml/2006/main" name="SDO retreat">
  <a:themeElements>
    <a:clrScheme name="SDO retrea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DO retrea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>
          <a:solidFill>
            <a:schemeClr val="tx1"/>
          </a:solidFill>
          <a:round/>
          <a:headEnd/>
          <a:tailEnd type="triangle" w="lg" len="lg"/>
        </a:ln>
      </a:spPr>
      <a:bodyPr/>
      <a:lstStyle/>
    </a:lnDef>
  </a:objectDefaults>
  <a:extraClrSchemeLst>
    <a:extraClrScheme>
      <a:clrScheme name="SDO retrea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O retrea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33769</TotalTime>
  <Words>2313</Words>
  <Application>Microsoft Office PowerPoint</Application>
  <PresentationFormat>On-screen Show (4:3)</PresentationFormat>
  <Paragraphs>471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Courier New</vt:lpstr>
      <vt:lpstr>Times New Roman</vt:lpstr>
      <vt:lpstr>SDO retreat</vt:lpstr>
      <vt:lpstr>Core Flight System  Software Bus Networking Application   Design As Built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Context Diagram</vt:lpstr>
      <vt:lpstr>Sequence: Multi-task</vt:lpstr>
      <vt:lpstr>Sequence: Polling</vt:lpstr>
      <vt:lpstr>Sequence: Polling</vt:lpstr>
      <vt:lpstr>Sequence: Packet Exchange</vt:lpstr>
      <vt:lpstr>Configuration Table: Module Data</vt:lpstr>
      <vt:lpstr>Configuration Table: Peer Data</vt:lpstr>
      <vt:lpstr>Commands</vt:lpstr>
      <vt:lpstr>Housekeeping (1)</vt:lpstr>
      <vt:lpstr>Housekeeping (2)</vt:lpstr>
      <vt:lpstr>Housekeeping (3)</vt:lpstr>
      <vt:lpstr>Event IDs</vt:lpstr>
      <vt:lpstr>Network Protocol</vt:lpstr>
      <vt:lpstr>Network Module API</vt:lpstr>
    </vt:vector>
  </TitlesOfParts>
  <Company>FSW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Knight, Christopher D. (ARC-TI)</cp:lastModifiedBy>
  <cp:revision>737</cp:revision>
  <cp:lastPrinted>2008-10-02T19:05:01Z</cp:lastPrinted>
  <dcterms:created xsi:type="dcterms:W3CDTF">2010-11-22T18:56:39Z</dcterms:created>
  <dcterms:modified xsi:type="dcterms:W3CDTF">2020-06-10T14:55:27Z</dcterms:modified>
</cp:coreProperties>
</file>