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A5A3-5744-4C92-880B-8080C8E49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7AA8F7-5939-42A0-9F14-8A302F1768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DDDBB0-6111-4C94-B46A-8530E768B310}"/>
              </a:ext>
            </a:extLst>
          </p:cNvPr>
          <p:cNvSpPr>
            <a:spLocks noGrp="1"/>
          </p:cNvSpPr>
          <p:nvPr>
            <p:ph type="dt" sz="half" idx="10"/>
          </p:nvPr>
        </p:nvSpPr>
        <p:spPr/>
        <p:txBody>
          <a:bodyPr/>
          <a:lstStyle/>
          <a:p>
            <a:fld id="{A18664A8-78CB-4AB4-8E09-612A165E9729}" type="datetimeFigureOut">
              <a:rPr lang="en-US" smtClean="0"/>
              <a:t>3/6/2021</a:t>
            </a:fld>
            <a:endParaRPr lang="en-US"/>
          </a:p>
        </p:txBody>
      </p:sp>
      <p:sp>
        <p:nvSpPr>
          <p:cNvPr id="5" name="Footer Placeholder 4">
            <a:extLst>
              <a:ext uri="{FF2B5EF4-FFF2-40B4-BE49-F238E27FC236}">
                <a16:creationId xmlns:a16="http://schemas.microsoft.com/office/drawing/2014/main" id="{14712A1A-2E7A-4995-9B21-32C2E3925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91B68-9662-4905-B9B9-2063A3BF1F66}"/>
              </a:ext>
            </a:extLst>
          </p:cNvPr>
          <p:cNvSpPr>
            <a:spLocks noGrp="1"/>
          </p:cNvSpPr>
          <p:nvPr>
            <p:ph type="sldNum" sz="quarter" idx="12"/>
          </p:nvPr>
        </p:nvSpPr>
        <p:spPr/>
        <p:txBody>
          <a:bodyPr/>
          <a:lstStyle/>
          <a:p>
            <a:fld id="{1E09144C-1239-4B9B-9A9A-4763151998BC}" type="slidenum">
              <a:rPr lang="en-US" smtClean="0"/>
              <a:t>‹#›</a:t>
            </a:fld>
            <a:endParaRPr lang="en-US"/>
          </a:p>
        </p:txBody>
      </p:sp>
    </p:spTree>
    <p:extLst>
      <p:ext uri="{BB962C8B-B14F-4D97-AF65-F5344CB8AC3E}">
        <p14:creationId xmlns:p14="http://schemas.microsoft.com/office/powerpoint/2010/main" val="65328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4942-B1A6-4D6E-BC86-0E06820E51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F49CD7-C825-4C59-9887-89642E37A0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3CF83-84CA-4605-8290-458BE33B200E}"/>
              </a:ext>
            </a:extLst>
          </p:cNvPr>
          <p:cNvSpPr>
            <a:spLocks noGrp="1"/>
          </p:cNvSpPr>
          <p:nvPr>
            <p:ph type="dt" sz="half" idx="10"/>
          </p:nvPr>
        </p:nvSpPr>
        <p:spPr/>
        <p:txBody>
          <a:bodyPr/>
          <a:lstStyle/>
          <a:p>
            <a:fld id="{A18664A8-78CB-4AB4-8E09-612A165E9729}" type="datetimeFigureOut">
              <a:rPr lang="en-US" smtClean="0"/>
              <a:t>3/6/2021</a:t>
            </a:fld>
            <a:endParaRPr lang="en-US"/>
          </a:p>
        </p:txBody>
      </p:sp>
      <p:sp>
        <p:nvSpPr>
          <p:cNvPr id="5" name="Footer Placeholder 4">
            <a:extLst>
              <a:ext uri="{FF2B5EF4-FFF2-40B4-BE49-F238E27FC236}">
                <a16:creationId xmlns:a16="http://schemas.microsoft.com/office/drawing/2014/main" id="{6073215E-6AB4-44B1-80F2-B5FEF2016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4FD36-A651-4AB3-A317-C7431B2592E0}"/>
              </a:ext>
            </a:extLst>
          </p:cNvPr>
          <p:cNvSpPr>
            <a:spLocks noGrp="1"/>
          </p:cNvSpPr>
          <p:nvPr>
            <p:ph type="sldNum" sz="quarter" idx="12"/>
          </p:nvPr>
        </p:nvSpPr>
        <p:spPr/>
        <p:txBody>
          <a:bodyPr/>
          <a:lstStyle/>
          <a:p>
            <a:fld id="{1E09144C-1239-4B9B-9A9A-4763151998BC}" type="slidenum">
              <a:rPr lang="en-US" smtClean="0"/>
              <a:t>‹#›</a:t>
            </a:fld>
            <a:endParaRPr lang="en-US"/>
          </a:p>
        </p:txBody>
      </p:sp>
    </p:spTree>
    <p:extLst>
      <p:ext uri="{BB962C8B-B14F-4D97-AF65-F5344CB8AC3E}">
        <p14:creationId xmlns:p14="http://schemas.microsoft.com/office/powerpoint/2010/main" val="3200479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1C6037-D7ED-432A-9318-C52334EA7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C28064-6D35-41CC-8093-565640BD59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44815-6977-42C1-956D-07E4FB52DA67}"/>
              </a:ext>
            </a:extLst>
          </p:cNvPr>
          <p:cNvSpPr>
            <a:spLocks noGrp="1"/>
          </p:cNvSpPr>
          <p:nvPr>
            <p:ph type="dt" sz="half" idx="10"/>
          </p:nvPr>
        </p:nvSpPr>
        <p:spPr/>
        <p:txBody>
          <a:bodyPr/>
          <a:lstStyle/>
          <a:p>
            <a:fld id="{A18664A8-78CB-4AB4-8E09-612A165E9729}" type="datetimeFigureOut">
              <a:rPr lang="en-US" smtClean="0"/>
              <a:t>3/6/2021</a:t>
            </a:fld>
            <a:endParaRPr lang="en-US"/>
          </a:p>
        </p:txBody>
      </p:sp>
      <p:sp>
        <p:nvSpPr>
          <p:cNvPr id="5" name="Footer Placeholder 4">
            <a:extLst>
              <a:ext uri="{FF2B5EF4-FFF2-40B4-BE49-F238E27FC236}">
                <a16:creationId xmlns:a16="http://schemas.microsoft.com/office/drawing/2014/main" id="{66EFC278-E9F3-4F54-8764-48CF30A6D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579C89-596B-4177-AE7F-83ADCD63758D}"/>
              </a:ext>
            </a:extLst>
          </p:cNvPr>
          <p:cNvSpPr>
            <a:spLocks noGrp="1"/>
          </p:cNvSpPr>
          <p:nvPr>
            <p:ph type="sldNum" sz="quarter" idx="12"/>
          </p:nvPr>
        </p:nvSpPr>
        <p:spPr/>
        <p:txBody>
          <a:bodyPr/>
          <a:lstStyle/>
          <a:p>
            <a:fld id="{1E09144C-1239-4B9B-9A9A-4763151998BC}" type="slidenum">
              <a:rPr lang="en-US" smtClean="0"/>
              <a:t>‹#›</a:t>
            </a:fld>
            <a:endParaRPr lang="en-US"/>
          </a:p>
        </p:txBody>
      </p:sp>
    </p:spTree>
    <p:extLst>
      <p:ext uri="{BB962C8B-B14F-4D97-AF65-F5344CB8AC3E}">
        <p14:creationId xmlns:p14="http://schemas.microsoft.com/office/powerpoint/2010/main" val="1387023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DC583-F5A2-4204-8A44-A5A2F14C98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7F189D-F3DC-463A-BBB0-B01EC772DB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278C58-4780-44E6-A951-31D445B97011}"/>
              </a:ext>
            </a:extLst>
          </p:cNvPr>
          <p:cNvSpPr>
            <a:spLocks noGrp="1"/>
          </p:cNvSpPr>
          <p:nvPr>
            <p:ph type="dt" sz="half" idx="10"/>
          </p:nvPr>
        </p:nvSpPr>
        <p:spPr/>
        <p:txBody>
          <a:bodyPr/>
          <a:lstStyle/>
          <a:p>
            <a:fld id="{A18664A8-78CB-4AB4-8E09-612A165E9729}" type="datetimeFigureOut">
              <a:rPr lang="en-US" smtClean="0"/>
              <a:t>3/6/2021</a:t>
            </a:fld>
            <a:endParaRPr lang="en-US"/>
          </a:p>
        </p:txBody>
      </p:sp>
      <p:sp>
        <p:nvSpPr>
          <p:cNvPr id="5" name="Footer Placeholder 4">
            <a:extLst>
              <a:ext uri="{FF2B5EF4-FFF2-40B4-BE49-F238E27FC236}">
                <a16:creationId xmlns:a16="http://schemas.microsoft.com/office/drawing/2014/main" id="{8136D9BD-6C69-4252-A4CA-B8EE1EA10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116F5-04B9-4BA9-B834-76D51B58F567}"/>
              </a:ext>
            </a:extLst>
          </p:cNvPr>
          <p:cNvSpPr>
            <a:spLocks noGrp="1"/>
          </p:cNvSpPr>
          <p:nvPr>
            <p:ph type="sldNum" sz="quarter" idx="12"/>
          </p:nvPr>
        </p:nvSpPr>
        <p:spPr/>
        <p:txBody>
          <a:bodyPr/>
          <a:lstStyle/>
          <a:p>
            <a:fld id="{1E09144C-1239-4B9B-9A9A-4763151998BC}" type="slidenum">
              <a:rPr lang="en-US" smtClean="0"/>
              <a:t>‹#›</a:t>
            </a:fld>
            <a:endParaRPr lang="en-US"/>
          </a:p>
        </p:txBody>
      </p:sp>
    </p:spTree>
    <p:extLst>
      <p:ext uri="{BB962C8B-B14F-4D97-AF65-F5344CB8AC3E}">
        <p14:creationId xmlns:p14="http://schemas.microsoft.com/office/powerpoint/2010/main" val="397236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F608-7AD1-48E5-9643-B27AA11078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1F0604-8BFF-42B9-BA8C-86F1EDDCB7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653B88-2C74-4579-9577-412B7910031A}"/>
              </a:ext>
            </a:extLst>
          </p:cNvPr>
          <p:cNvSpPr>
            <a:spLocks noGrp="1"/>
          </p:cNvSpPr>
          <p:nvPr>
            <p:ph type="dt" sz="half" idx="10"/>
          </p:nvPr>
        </p:nvSpPr>
        <p:spPr/>
        <p:txBody>
          <a:bodyPr/>
          <a:lstStyle/>
          <a:p>
            <a:fld id="{A18664A8-78CB-4AB4-8E09-612A165E9729}" type="datetimeFigureOut">
              <a:rPr lang="en-US" smtClean="0"/>
              <a:t>3/6/2021</a:t>
            </a:fld>
            <a:endParaRPr lang="en-US"/>
          </a:p>
        </p:txBody>
      </p:sp>
      <p:sp>
        <p:nvSpPr>
          <p:cNvPr id="5" name="Footer Placeholder 4">
            <a:extLst>
              <a:ext uri="{FF2B5EF4-FFF2-40B4-BE49-F238E27FC236}">
                <a16:creationId xmlns:a16="http://schemas.microsoft.com/office/drawing/2014/main" id="{CB5B6CB5-D7EE-48C6-9A54-F2C6CBA72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C538B6-EC63-42E8-AD0D-8E2FF6A8368B}"/>
              </a:ext>
            </a:extLst>
          </p:cNvPr>
          <p:cNvSpPr>
            <a:spLocks noGrp="1"/>
          </p:cNvSpPr>
          <p:nvPr>
            <p:ph type="sldNum" sz="quarter" idx="12"/>
          </p:nvPr>
        </p:nvSpPr>
        <p:spPr/>
        <p:txBody>
          <a:bodyPr/>
          <a:lstStyle/>
          <a:p>
            <a:fld id="{1E09144C-1239-4B9B-9A9A-4763151998BC}" type="slidenum">
              <a:rPr lang="en-US" smtClean="0"/>
              <a:t>‹#›</a:t>
            </a:fld>
            <a:endParaRPr lang="en-US"/>
          </a:p>
        </p:txBody>
      </p:sp>
    </p:spTree>
    <p:extLst>
      <p:ext uri="{BB962C8B-B14F-4D97-AF65-F5344CB8AC3E}">
        <p14:creationId xmlns:p14="http://schemas.microsoft.com/office/powerpoint/2010/main" val="2768111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9DA19-C950-40EA-B904-6AAB1940A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3C9BAD-20A6-479D-B2F9-C93FE09BDB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9344B8-0A53-4092-9876-189F45B693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5C9C03-0D54-4841-A17A-C4C6491587CA}"/>
              </a:ext>
            </a:extLst>
          </p:cNvPr>
          <p:cNvSpPr>
            <a:spLocks noGrp="1"/>
          </p:cNvSpPr>
          <p:nvPr>
            <p:ph type="dt" sz="half" idx="10"/>
          </p:nvPr>
        </p:nvSpPr>
        <p:spPr/>
        <p:txBody>
          <a:bodyPr/>
          <a:lstStyle/>
          <a:p>
            <a:fld id="{A18664A8-78CB-4AB4-8E09-612A165E9729}" type="datetimeFigureOut">
              <a:rPr lang="en-US" smtClean="0"/>
              <a:t>3/6/2021</a:t>
            </a:fld>
            <a:endParaRPr lang="en-US"/>
          </a:p>
        </p:txBody>
      </p:sp>
      <p:sp>
        <p:nvSpPr>
          <p:cNvPr id="6" name="Footer Placeholder 5">
            <a:extLst>
              <a:ext uri="{FF2B5EF4-FFF2-40B4-BE49-F238E27FC236}">
                <a16:creationId xmlns:a16="http://schemas.microsoft.com/office/drawing/2014/main" id="{95E89D44-22FA-4833-8563-031DDEE35D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328C1A-6476-4D93-9A42-0634B1325021}"/>
              </a:ext>
            </a:extLst>
          </p:cNvPr>
          <p:cNvSpPr>
            <a:spLocks noGrp="1"/>
          </p:cNvSpPr>
          <p:nvPr>
            <p:ph type="sldNum" sz="quarter" idx="12"/>
          </p:nvPr>
        </p:nvSpPr>
        <p:spPr/>
        <p:txBody>
          <a:bodyPr/>
          <a:lstStyle/>
          <a:p>
            <a:fld id="{1E09144C-1239-4B9B-9A9A-4763151998BC}" type="slidenum">
              <a:rPr lang="en-US" smtClean="0"/>
              <a:t>‹#›</a:t>
            </a:fld>
            <a:endParaRPr lang="en-US"/>
          </a:p>
        </p:txBody>
      </p:sp>
    </p:spTree>
    <p:extLst>
      <p:ext uri="{BB962C8B-B14F-4D97-AF65-F5344CB8AC3E}">
        <p14:creationId xmlns:p14="http://schemas.microsoft.com/office/powerpoint/2010/main" val="4189771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3172-3EDD-482D-8564-855C1822FF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8CA8C-3446-4FDF-8496-D7C38A254A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6C2781-9F33-4BB8-945C-2DCB8C0A83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C8A5F6-1AC8-4E9E-AE2E-76C12A8602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41CF29-A857-45FD-839B-345F4E7A90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FD2119-2F46-4271-898E-E4ED7814E657}"/>
              </a:ext>
            </a:extLst>
          </p:cNvPr>
          <p:cNvSpPr>
            <a:spLocks noGrp="1"/>
          </p:cNvSpPr>
          <p:nvPr>
            <p:ph type="dt" sz="half" idx="10"/>
          </p:nvPr>
        </p:nvSpPr>
        <p:spPr/>
        <p:txBody>
          <a:bodyPr/>
          <a:lstStyle/>
          <a:p>
            <a:fld id="{A18664A8-78CB-4AB4-8E09-612A165E9729}" type="datetimeFigureOut">
              <a:rPr lang="en-US" smtClean="0"/>
              <a:t>3/6/2021</a:t>
            </a:fld>
            <a:endParaRPr lang="en-US"/>
          </a:p>
        </p:txBody>
      </p:sp>
      <p:sp>
        <p:nvSpPr>
          <p:cNvPr id="8" name="Footer Placeholder 7">
            <a:extLst>
              <a:ext uri="{FF2B5EF4-FFF2-40B4-BE49-F238E27FC236}">
                <a16:creationId xmlns:a16="http://schemas.microsoft.com/office/drawing/2014/main" id="{0A07654F-1804-4496-B44A-E1A1275557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984B28-F344-4491-B5D0-05D9C73766EC}"/>
              </a:ext>
            </a:extLst>
          </p:cNvPr>
          <p:cNvSpPr>
            <a:spLocks noGrp="1"/>
          </p:cNvSpPr>
          <p:nvPr>
            <p:ph type="sldNum" sz="quarter" idx="12"/>
          </p:nvPr>
        </p:nvSpPr>
        <p:spPr/>
        <p:txBody>
          <a:bodyPr/>
          <a:lstStyle/>
          <a:p>
            <a:fld id="{1E09144C-1239-4B9B-9A9A-4763151998BC}" type="slidenum">
              <a:rPr lang="en-US" smtClean="0"/>
              <a:t>‹#›</a:t>
            </a:fld>
            <a:endParaRPr lang="en-US"/>
          </a:p>
        </p:txBody>
      </p:sp>
    </p:spTree>
    <p:extLst>
      <p:ext uri="{BB962C8B-B14F-4D97-AF65-F5344CB8AC3E}">
        <p14:creationId xmlns:p14="http://schemas.microsoft.com/office/powerpoint/2010/main" val="1883862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799D-C1F3-4D88-BF0A-FFCDB4972F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515E2E-153B-42EA-B36C-CBC07F42CD78}"/>
              </a:ext>
            </a:extLst>
          </p:cNvPr>
          <p:cNvSpPr>
            <a:spLocks noGrp="1"/>
          </p:cNvSpPr>
          <p:nvPr>
            <p:ph type="dt" sz="half" idx="10"/>
          </p:nvPr>
        </p:nvSpPr>
        <p:spPr/>
        <p:txBody>
          <a:bodyPr/>
          <a:lstStyle/>
          <a:p>
            <a:fld id="{A18664A8-78CB-4AB4-8E09-612A165E9729}" type="datetimeFigureOut">
              <a:rPr lang="en-US" smtClean="0"/>
              <a:t>3/6/2021</a:t>
            </a:fld>
            <a:endParaRPr lang="en-US"/>
          </a:p>
        </p:txBody>
      </p:sp>
      <p:sp>
        <p:nvSpPr>
          <p:cNvPr id="4" name="Footer Placeholder 3">
            <a:extLst>
              <a:ext uri="{FF2B5EF4-FFF2-40B4-BE49-F238E27FC236}">
                <a16:creationId xmlns:a16="http://schemas.microsoft.com/office/drawing/2014/main" id="{6E02B0B5-1B14-4B60-9DD2-DF849D3325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E0FDB6-D0A4-4901-997B-A8646E7E215D}"/>
              </a:ext>
            </a:extLst>
          </p:cNvPr>
          <p:cNvSpPr>
            <a:spLocks noGrp="1"/>
          </p:cNvSpPr>
          <p:nvPr>
            <p:ph type="sldNum" sz="quarter" idx="12"/>
          </p:nvPr>
        </p:nvSpPr>
        <p:spPr/>
        <p:txBody>
          <a:bodyPr/>
          <a:lstStyle/>
          <a:p>
            <a:fld id="{1E09144C-1239-4B9B-9A9A-4763151998BC}" type="slidenum">
              <a:rPr lang="en-US" smtClean="0"/>
              <a:t>‹#›</a:t>
            </a:fld>
            <a:endParaRPr lang="en-US"/>
          </a:p>
        </p:txBody>
      </p:sp>
    </p:spTree>
    <p:extLst>
      <p:ext uri="{BB962C8B-B14F-4D97-AF65-F5344CB8AC3E}">
        <p14:creationId xmlns:p14="http://schemas.microsoft.com/office/powerpoint/2010/main" val="3986262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E43734-E512-4006-BEB5-A04530B2C2E6}"/>
              </a:ext>
            </a:extLst>
          </p:cNvPr>
          <p:cNvSpPr>
            <a:spLocks noGrp="1"/>
          </p:cNvSpPr>
          <p:nvPr>
            <p:ph type="dt" sz="half" idx="10"/>
          </p:nvPr>
        </p:nvSpPr>
        <p:spPr/>
        <p:txBody>
          <a:bodyPr/>
          <a:lstStyle/>
          <a:p>
            <a:fld id="{A18664A8-78CB-4AB4-8E09-612A165E9729}" type="datetimeFigureOut">
              <a:rPr lang="en-US" smtClean="0"/>
              <a:t>3/6/2021</a:t>
            </a:fld>
            <a:endParaRPr lang="en-US"/>
          </a:p>
        </p:txBody>
      </p:sp>
      <p:sp>
        <p:nvSpPr>
          <p:cNvPr id="3" name="Footer Placeholder 2">
            <a:extLst>
              <a:ext uri="{FF2B5EF4-FFF2-40B4-BE49-F238E27FC236}">
                <a16:creationId xmlns:a16="http://schemas.microsoft.com/office/drawing/2014/main" id="{FB30351B-89C3-4124-BD2A-D3D4A55C51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6957A2-A420-4E76-ACD4-CFE82B7A53BD}"/>
              </a:ext>
            </a:extLst>
          </p:cNvPr>
          <p:cNvSpPr>
            <a:spLocks noGrp="1"/>
          </p:cNvSpPr>
          <p:nvPr>
            <p:ph type="sldNum" sz="quarter" idx="12"/>
          </p:nvPr>
        </p:nvSpPr>
        <p:spPr/>
        <p:txBody>
          <a:bodyPr/>
          <a:lstStyle/>
          <a:p>
            <a:fld id="{1E09144C-1239-4B9B-9A9A-4763151998BC}" type="slidenum">
              <a:rPr lang="en-US" smtClean="0"/>
              <a:t>‹#›</a:t>
            </a:fld>
            <a:endParaRPr lang="en-US"/>
          </a:p>
        </p:txBody>
      </p:sp>
    </p:spTree>
    <p:extLst>
      <p:ext uri="{BB962C8B-B14F-4D97-AF65-F5344CB8AC3E}">
        <p14:creationId xmlns:p14="http://schemas.microsoft.com/office/powerpoint/2010/main" val="343732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43789-BA59-4F2D-9741-8585E6FAC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24B8D9-531D-4E11-BBAD-3C06F841DD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89C883-0E5D-4081-8D06-DDC75F9DB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F5897-4240-4C0F-9415-397BDE07FB68}"/>
              </a:ext>
            </a:extLst>
          </p:cNvPr>
          <p:cNvSpPr>
            <a:spLocks noGrp="1"/>
          </p:cNvSpPr>
          <p:nvPr>
            <p:ph type="dt" sz="half" idx="10"/>
          </p:nvPr>
        </p:nvSpPr>
        <p:spPr/>
        <p:txBody>
          <a:bodyPr/>
          <a:lstStyle/>
          <a:p>
            <a:fld id="{A18664A8-78CB-4AB4-8E09-612A165E9729}" type="datetimeFigureOut">
              <a:rPr lang="en-US" smtClean="0"/>
              <a:t>3/6/2021</a:t>
            </a:fld>
            <a:endParaRPr lang="en-US"/>
          </a:p>
        </p:txBody>
      </p:sp>
      <p:sp>
        <p:nvSpPr>
          <p:cNvPr id="6" name="Footer Placeholder 5">
            <a:extLst>
              <a:ext uri="{FF2B5EF4-FFF2-40B4-BE49-F238E27FC236}">
                <a16:creationId xmlns:a16="http://schemas.microsoft.com/office/drawing/2014/main" id="{4F33E7C0-9469-4B0E-8B4C-D2E906BC0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8E0280-768A-4BB1-B0DA-7CB283DD3A17}"/>
              </a:ext>
            </a:extLst>
          </p:cNvPr>
          <p:cNvSpPr>
            <a:spLocks noGrp="1"/>
          </p:cNvSpPr>
          <p:nvPr>
            <p:ph type="sldNum" sz="quarter" idx="12"/>
          </p:nvPr>
        </p:nvSpPr>
        <p:spPr/>
        <p:txBody>
          <a:bodyPr/>
          <a:lstStyle/>
          <a:p>
            <a:fld id="{1E09144C-1239-4B9B-9A9A-4763151998BC}" type="slidenum">
              <a:rPr lang="en-US" smtClean="0"/>
              <a:t>‹#›</a:t>
            </a:fld>
            <a:endParaRPr lang="en-US"/>
          </a:p>
        </p:txBody>
      </p:sp>
    </p:spTree>
    <p:extLst>
      <p:ext uri="{BB962C8B-B14F-4D97-AF65-F5344CB8AC3E}">
        <p14:creationId xmlns:p14="http://schemas.microsoft.com/office/powerpoint/2010/main" val="3523013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D252-B938-4C7E-B48D-898952826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4D0210-9FC3-4995-9C74-A2F52984A6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540933-EEB5-4B20-A8EB-92C62146C8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66750-CE95-4D60-84F1-06F793D17C9A}"/>
              </a:ext>
            </a:extLst>
          </p:cNvPr>
          <p:cNvSpPr>
            <a:spLocks noGrp="1"/>
          </p:cNvSpPr>
          <p:nvPr>
            <p:ph type="dt" sz="half" idx="10"/>
          </p:nvPr>
        </p:nvSpPr>
        <p:spPr/>
        <p:txBody>
          <a:bodyPr/>
          <a:lstStyle/>
          <a:p>
            <a:fld id="{A18664A8-78CB-4AB4-8E09-612A165E9729}" type="datetimeFigureOut">
              <a:rPr lang="en-US" smtClean="0"/>
              <a:t>3/6/2021</a:t>
            </a:fld>
            <a:endParaRPr lang="en-US"/>
          </a:p>
        </p:txBody>
      </p:sp>
      <p:sp>
        <p:nvSpPr>
          <p:cNvPr id="6" name="Footer Placeholder 5">
            <a:extLst>
              <a:ext uri="{FF2B5EF4-FFF2-40B4-BE49-F238E27FC236}">
                <a16:creationId xmlns:a16="http://schemas.microsoft.com/office/drawing/2014/main" id="{E90BC2FE-BCF7-4413-A55E-CBCA9EC647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989986-5BB7-45CE-82F0-9E5B6C222168}"/>
              </a:ext>
            </a:extLst>
          </p:cNvPr>
          <p:cNvSpPr>
            <a:spLocks noGrp="1"/>
          </p:cNvSpPr>
          <p:nvPr>
            <p:ph type="sldNum" sz="quarter" idx="12"/>
          </p:nvPr>
        </p:nvSpPr>
        <p:spPr/>
        <p:txBody>
          <a:bodyPr/>
          <a:lstStyle/>
          <a:p>
            <a:fld id="{1E09144C-1239-4B9B-9A9A-4763151998BC}" type="slidenum">
              <a:rPr lang="en-US" smtClean="0"/>
              <a:t>‹#›</a:t>
            </a:fld>
            <a:endParaRPr lang="en-US"/>
          </a:p>
        </p:txBody>
      </p:sp>
    </p:spTree>
    <p:extLst>
      <p:ext uri="{BB962C8B-B14F-4D97-AF65-F5344CB8AC3E}">
        <p14:creationId xmlns:p14="http://schemas.microsoft.com/office/powerpoint/2010/main" val="400766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F51D30-64A7-4119-872B-D6AC4503DA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8B515-6D63-4733-ADA0-87F114EE97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A1C37-5555-4E10-B60C-015D21F108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664A8-78CB-4AB4-8E09-612A165E9729}" type="datetimeFigureOut">
              <a:rPr lang="en-US" smtClean="0"/>
              <a:t>3/6/2021</a:t>
            </a:fld>
            <a:endParaRPr lang="en-US"/>
          </a:p>
        </p:txBody>
      </p:sp>
      <p:sp>
        <p:nvSpPr>
          <p:cNvPr id="5" name="Footer Placeholder 4">
            <a:extLst>
              <a:ext uri="{FF2B5EF4-FFF2-40B4-BE49-F238E27FC236}">
                <a16:creationId xmlns:a16="http://schemas.microsoft.com/office/drawing/2014/main" id="{0FFECF2F-9A3A-4503-B71B-2E81100C7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18AD84-4090-465B-AC9E-10789DF8DF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9144C-1239-4B9B-9A9A-4763151998BC}" type="slidenum">
              <a:rPr lang="en-US" smtClean="0"/>
              <a:t>‹#›</a:t>
            </a:fld>
            <a:endParaRPr lang="en-US"/>
          </a:p>
        </p:txBody>
      </p:sp>
    </p:spTree>
    <p:extLst>
      <p:ext uri="{BB962C8B-B14F-4D97-AF65-F5344CB8AC3E}">
        <p14:creationId xmlns:p14="http://schemas.microsoft.com/office/powerpoint/2010/main" val="89578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38" name="Freeform: Shape 37">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43" name="Freeform: Shape 42">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43">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1FD7AF2-61EB-4ED5-9E6B-A0B1E06D785B}"/>
              </a:ext>
            </a:extLst>
          </p:cNvPr>
          <p:cNvSpPr>
            <a:spLocks noGrp="1"/>
          </p:cNvSpPr>
          <p:nvPr>
            <p:ph type="ctrTitle"/>
          </p:nvPr>
        </p:nvSpPr>
        <p:spPr>
          <a:xfrm>
            <a:off x="3215729" y="1764407"/>
            <a:ext cx="5760846" cy="2310312"/>
          </a:xfrm>
        </p:spPr>
        <p:txBody>
          <a:bodyPr>
            <a:normAutofit/>
          </a:bodyPr>
          <a:lstStyle/>
          <a:p>
            <a:r>
              <a:rPr lang="en-US" sz="5200" b="1">
                <a:solidFill>
                  <a:schemeClr val="tx2"/>
                </a:solidFill>
              </a:rPr>
              <a:t>Restaurant Recommendation system</a:t>
            </a:r>
          </a:p>
        </p:txBody>
      </p:sp>
      <p:sp>
        <p:nvSpPr>
          <p:cNvPr id="3" name="Subtitle 2">
            <a:extLst>
              <a:ext uri="{FF2B5EF4-FFF2-40B4-BE49-F238E27FC236}">
                <a16:creationId xmlns:a16="http://schemas.microsoft.com/office/drawing/2014/main" id="{B355AE37-216B-4A34-8637-C3365F72991B}"/>
              </a:ext>
            </a:extLst>
          </p:cNvPr>
          <p:cNvSpPr>
            <a:spLocks noGrp="1"/>
          </p:cNvSpPr>
          <p:nvPr>
            <p:ph type="subTitle" idx="1"/>
          </p:nvPr>
        </p:nvSpPr>
        <p:spPr>
          <a:xfrm>
            <a:off x="3215729" y="4165152"/>
            <a:ext cx="5760846" cy="682079"/>
          </a:xfrm>
        </p:spPr>
        <p:txBody>
          <a:bodyPr>
            <a:normAutofit/>
          </a:bodyPr>
          <a:lstStyle/>
          <a:p>
            <a:r>
              <a:rPr lang="en-US">
                <a:solidFill>
                  <a:schemeClr val="tx2"/>
                </a:solidFill>
              </a:rPr>
              <a:t>Capstone Project Amity University</a:t>
            </a:r>
          </a:p>
        </p:txBody>
      </p:sp>
    </p:spTree>
    <p:extLst>
      <p:ext uri="{BB962C8B-B14F-4D97-AF65-F5344CB8AC3E}">
        <p14:creationId xmlns:p14="http://schemas.microsoft.com/office/powerpoint/2010/main" val="196036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2BD1-5FBB-465F-9037-3190E05767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90F886-E238-4BC1-BE40-F0C402127712}"/>
              </a:ext>
            </a:extLst>
          </p:cNvPr>
          <p:cNvSpPr>
            <a:spLocks noGrp="1"/>
          </p:cNvSpPr>
          <p:nvPr>
            <p:ph idx="1"/>
          </p:nvPr>
        </p:nvSpPr>
        <p:spPr/>
        <p:txBody>
          <a:bodyPr/>
          <a:lstStyle/>
          <a:p>
            <a:r>
              <a:rPr lang="en-US" altLang="en-US" sz="2800" dirty="0"/>
              <a:t>FOR the above </a:t>
            </a:r>
            <a:r>
              <a:rPr lang="en-US" altLang="en-US" sz="2800" dirty="0" err="1"/>
              <a:t>corrplot</a:t>
            </a:r>
            <a:r>
              <a:rPr lang="en-US" altLang="en-US" sz="2800" dirty="0"/>
              <a:t> , the variables selected from the vendor dataset indicate 0 correlation or minimal correlation almost zero</a:t>
            </a:r>
          </a:p>
          <a:p>
            <a:r>
              <a:rPr lang="en-US" altLang="en-US" sz="2800" dirty="0"/>
              <a:t>The scatterplot indicate poor relationship between the said variable therefore, vendor rating may not be </a:t>
            </a:r>
            <a:r>
              <a:rPr lang="en-US" altLang="en-US" sz="2800" dirty="0" err="1"/>
              <a:t>higly</a:t>
            </a:r>
            <a:r>
              <a:rPr lang="en-US" altLang="en-US" sz="2800" dirty="0"/>
              <a:t> influenced by vendors preparation time, delivery distance,  </a:t>
            </a:r>
            <a:r>
              <a:rPr lang="en-US" altLang="en-US" sz="2800" dirty="0" err="1"/>
              <a:t>dicount</a:t>
            </a:r>
            <a:r>
              <a:rPr lang="en-US" altLang="en-US" sz="2800" dirty="0"/>
              <a:t> amount and number of items bought by the customer.</a:t>
            </a:r>
          </a:p>
          <a:p>
            <a:endParaRPr lang="en-US" dirty="0"/>
          </a:p>
        </p:txBody>
      </p:sp>
    </p:spTree>
    <p:extLst>
      <p:ext uri="{BB962C8B-B14F-4D97-AF65-F5344CB8AC3E}">
        <p14:creationId xmlns:p14="http://schemas.microsoft.com/office/powerpoint/2010/main" val="3306427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0C8E-C95D-4E9B-9D05-7735C7003732}"/>
              </a:ext>
            </a:extLst>
          </p:cNvPr>
          <p:cNvSpPr>
            <a:spLocks noGrp="1"/>
          </p:cNvSpPr>
          <p:nvPr>
            <p:ph type="title"/>
          </p:nvPr>
        </p:nvSpPr>
        <p:spPr/>
        <p:txBody>
          <a:bodyPr/>
          <a:lstStyle/>
          <a:p>
            <a:r>
              <a:rPr lang="en-US" dirty="0"/>
              <a:t>                     DISTRIBUTION PLOTS</a:t>
            </a:r>
          </a:p>
        </p:txBody>
      </p:sp>
      <p:pic>
        <p:nvPicPr>
          <p:cNvPr id="4" name="Content Placeholder 3" descr="2">
            <a:extLst>
              <a:ext uri="{FF2B5EF4-FFF2-40B4-BE49-F238E27FC236}">
                <a16:creationId xmlns:a16="http://schemas.microsoft.com/office/drawing/2014/main" id="{C8A5B3E3-388A-4CA2-B91C-69520E7C8EA7}"/>
              </a:ext>
            </a:extLst>
          </p:cNvPr>
          <p:cNvPicPr>
            <a:picLocks noGrp="1" noChangeAspect="1"/>
          </p:cNvPicPr>
          <p:nvPr>
            <p:ph idx="1"/>
          </p:nvPr>
        </p:nvPicPr>
        <p:blipFill>
          <a:blip r:embed="rId2"/>
          <a:stretch>
            <a:fillRect/>
          </a:stretch>
        </p:blipFill>
        <p:spPr>
          <a:xfrm>
            <a:off x="2576512" y="1858169"/>
            <a:ext cx="7038975" cy="4286250"/>
          </a:xfrm>
          <a:prstGeom prst="rect">
            <a:avLst/>
          </a:prstGeom>
        </p:spPr>
      </p:pic>
    </p:spTree>
    <p:extLst>
      <p:ext uri="{BB962C8B-B14F-4D97-AF65-F5344CB8AC3E}">
        <p14:creationId xmlns:p14="http://schemas.microsoft.com/office/powerpoint/2010/main" val="236604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5EA6-5E0B-4116-B15C-65AC5BB3A5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AAB011-40FC-49F8-AEA4-B56097B8C72A}"/>
              </a:ext>
            </a:extLst>
          </p:cNvPr>
          <p:cNvSpPr>
            <a:spLocks noGrp="1"/>
          </p:cNvSpPr>
          <p:nvPr>
            <p:ph idx="1"/>
          </p:nvPr>
        </p:nvSpPr>
        <p:spPr/>
        <p:txBody>
          <a:bodyPr/>
          <a:lstStyle/>
          <a:p>
            <a:r>
              <a:rPr lang="en-US" altLang="en-US" sz="2800" dirty="0"/>
              <a:t>The above plots describe how the used </a:t>
            </a:r>
            <a:r>
              <a:rPr lang="en-US" altLang="en-US" sz="2800" dirty="0" err="1"/>
              <a:t>variabales</a:t>
            </a:r>
            <a:r>
              <a:rPr lang="en-US" altLang="en-US" sz="2800" dirty="0"/>
              <a:t> are distributed in relation to the vendors. </a:t>
            </a:r>
            <a:r>
              <a:rPr lang="en-US" altLang="en-US" sz="2800" dirty="0" err="1"/>
              <a:t>VFor</a:t>
            </a:r>
            <a:r>
              <a:rPr lang="en-US" altLang="en-US" sz="2800" dirty="0"/>
              <a:t> the case of rating most vendors are rated 2, while for the case of  item count is positively skewed indicating most customers buy item ranging from 0-20. Preparation time can be said to follow a normal distribution. Delivery distance plot indicate that most vendors deliver goods at a distance of 0-15.</a:t>
            </a:r>
          </a:p>
          <a:p>
            <a:endParaRPr lang="en-US" dirty="0"/>
          </a:p>
        </p:txBody>
      </p:sp>
    </p:spTree>
    <p:extLst>
      <p:ext uri="{BB962C8B-B14F-4D97-AF65-F5344CB8AC3E}">
        <p14:creationId xmlns:p14="http://schemas.microsoft.com/office/powerpoint/2010/main" val="1043340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6ECA-B4BB-4588-9BB4-9FC3CDF3F298}"/>
              </a:ext>
            </a:extLst>
          </p:cNvPr>
          <p:cNvSpPr>
            <a:spLocks noGrp="1"/>
          </p:cNvSpPr>
          <p:nvPr>
            <p:ph type="title"/>
          </p:nvPr>
        </p:nvSpPr>
        <p:spPr/>
        <p:txBody>
          <a:bodyPr/>
          <a:lstStyle/>
          <a:p>
            <a:r>
              <a:rPr lang="en-US" dirty="0"/>
              <a:t>                          </a:t>
            </a:r>
            <a:r>
              <a:rPr lang="en-US" altLang="en-US" dirty="0"/>
              <a:t>Testing Hypothesis</a:t>
            </a:r>
            <a:endParaRPr lang="en-US" dirty="0"/>
          </a:p>
        </p:txBody>
      </p:sp>
      <p:sp>
        <p:nvSpPr>
          <p:cNvPr id="3" name="Content Placeholder 2">
            <a:extLst>
              <a:ext uri="{FF2B5EF4-FFF2-40B4-BE49-F238E27FC236}">
                <a16:creationId xmlns:a16="http://schemas.microsoft.com/office/drawing/2014/main" id="{22F5F735-ED03-4267-8732-8B88977CE6FD}"/>
              </a:ext>
            </a:extLst>
          </p:cNvPr>
          <p:cNvSpPr>
            <a:spLocks noGrp="1"/>
          </p:cNvSpPr>
          <p:nvPr>
            <p:ph idx="1"/>
          </p:nvPr>
        </p:nvSpPr>
        <p:spPr/>
        <p:txBody>
          <a:bodyPr/>
          <a:lstStyle/>
          <a:p>
            <a:r>
              <a:rPr lang="en-US" altLang="en-US" dirty="0"/>
              <a:t>For this case there different cases where this approach is </a:t>
            </a:r>
            <a:r>
              <a:rPr lang="en-US" altLang="en-US" dirty="0" err="1"/>
              <a:t>utilised</a:t>
            </a:r>
            <a:r>
              <a:rPr lang="en-US" altLang="en-US" dirty="0"/>
              <a:t>. for  the first case we test if serving distance mean is equal to that of delivery distance, where it’s important to evaluate of both mean the same or if they are equal. Where the aim is to determine whether the difference in significant. The results for the test is as follows.</a:t>
            </a:r>
          </a:p>
          <a:p>
            <a:endParaRPr lang="en-US" dirty="0"/>
          </a:p>
        </p:txBody>
      </p:sp>
      <p:pic>
        <p:nvPicPr>
          <p:cNvPr id="4" name="Picture 3" descr="hy">
            <a:extLst>
              <a:ext uri="{FF2B5EF4-FFF2-40B4-BE49-F238E27FC236}">
                <a16:creationId xmlns:a16="http://schemas.microsoft.com/office/drawing/2014/main" id="{E6F9E020-6021-43DF-A9A9-98623A4CA17F}"/>
              </a:ext>
            </a:extLst>
          </p:cNvPr>
          <p:cNvPicPr>
            <a:picLocks noChangeAspect="1"/>
          </p:cNvPicPr>
          <p:nvPr/>
        </p:nvPicPr>
        <p:blipFill>
          <a:blip r:embed="rId2"/>
          <a:stretch>
            <a:fillRect/>
          </a:stretch>
        </p:blipFill>
        <p:spPr>
          <a:xfrm>
            <a:off x="1147445" y="3905250"/>
            <a:ext cx="6640830" cy="2757805"/>
          </a:xfrm>
          <a:prstGeom prst="rect">
            <a:avLst/>
          </a:prstGeom>
        </p:spPr>
      </p:pic>
    </p:spTree>
    <p:extLst>
      <p:ext uri="{BB962C8B-B14F-4D97-AF65-F5344CB8AC3E}">
        <p14:creationId xmlns:p14="http://schemas.microsoft.com/office/powerpoint/2010/main" val="2720836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1A62-5204-46CE-A568-A54648A0EB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C42614-56BC-4EE4-9411-951C5845DB56}"/>
              </a:ext>
            </a:extLst>
          </p:cNvPr>
          <p:cNvSpPr>
            <a:spLocks noGrp="1"/>
          </p:cNvSpPr>
          <p:nvPr>
            <p:ph idx="1"/>
          </p:nvPr>
        </p:nvSpPr>
        <p:spPr/>
        <p:txBody>
          <a:bodyPr/>
          <a:lstStyle/>
          <a:p>
            <a:r>
              <a:rPr lang="en-US" altLang="en-US" dirty="0">
                <a:sym typeface="+mn-ea"/>
              </a:rPr>
              <a:t>H0: mu1=mu2</a:t>
            </a:r>
            <a:endParaRPr lang="en-US" altLang="en-US" dirty="0"/>
          </a:p>
          <a:p>
            <a:r>
              <a:rPr lang="en-US" altLang="en-US" dirty="0">
                <a:sym typeface="+mn-ea"/>
              </a:rPr>
              <a:t>H1: mu1 not equal mu2</a:t>
            </a:r>
            <a:endParaRPr lang="en-US" altLang="en-US" dirty="0"/>
          </a:p>
          <a:p>
            <a:endParaRPr lang="en-US" altLang="en-US" dirty="0"/>
          </a:p>
          <a:p>
            <a:r>
              <a:rPr lang="en-US" altLang="en-US" dirty="0">
                <a:sym typeface="+mn-ea"/>
              </a:rPr>
              <a:t>The second case we compare the means of variables from the full dataset (assumed to be population)  to that of the dataset vendor , for example testing if the  difference in mean of delivery charge is significant when two are compared.</a:t>
            </a:r>
          </a:p>
          <a:p>
            <a:endParaRPr lang="en-US" dirty="0"/>
          </a:p>
        </p:txBody>
      </p:sp>
    </p:spTree>
    <p:extLst>
      <p:ext uri="{BB962C8B-B14F-4D97-AF65-F5344CB8AC3E}">
        <p14:creationId xmlns:p14="http://schemas.microsoft.com/office/powerpoint/2010/main" val="1404377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22C90-9226-4798-8893-E5A17DBAE8E1}"/>
              </a:ext>
            </a:extLst>
          </p:cNvPr>
          <p:cNvSpPr>
            <a:spLocks noGrp="1"/>
          </p:cNvSpPr>
          <p:nvPr>
            <p:ph type="title"/>
          </p:nvPr>
        </p:nvSpPr>
        <p:spPr/>
        <p:txBody>
          <a:bodyPr/>
          <a:lstStyle/>
          <a:p>
            <a:endParaRPr lang="en-US" dirty="0"/>
          </a:p>
        </p:txBody>
      </p:sp>
      <p:sp>
        <p:nvSpPr>
          <p:cNvPr id="6" name="Content Placeholder 5">
            <a:extLst>
              <a:ext uri="{FF2B5EF4-FFF2-40B4-BE49-F238E27FC236}">
                <a16:creationId xmlns:a16="http://schemas.microsoft.com/office/drawing/2014/main" id="{A3FC6356-E44D-4B0D-9DA1-EB38BB7A3AFA}"/>
              </a:ext>
            </a:extLst>
          </p:cNvPr>
          <p:cNvSpPr>
            <a:spLocks noGrp="1"/>
          </p:cNvSpPr>
          <p:nvPr>
            <p:ph idx="1"/>
          </p:nvPr>
        </p:nvSpPr>
        <p:spPr/>
        <p:txBody>
          <a:bodyPr/>
          <a:lstStyle/>
          <a:p>
            <a:r>
              <a:rPr lang="en-US" altLang="en-US" sz="2000" dirty="0">
                <a:sym typeface="+mn-ea"/>
              </a:rPr>
              <a:t>H0: mu1=mu2</a:t>
            </a:r>
            <a:endParaRPr lang="en-US" altLang="en-US" sz="2000" dirty="0"/>
          </a:p>
          <a:p>
            <a:r>
              <a:rPr lang="en-US" altLang="en-US" sz="2000" dirty="0">
                <a:sym typeface="+mn-ea"/>
              </a:rPr>
              <a:t>H1: mu1 not equal mu2</a:t>
            </a:r>
            <a:endParaRPr lang="en-US" altLang="en-US" sz="2000" dirty="0"/>
          </a:p>
          <a:p>
            <a:endParaRPr lang="en-US" altLang="en-US" sz="2000" dirty="0"/>
          </a:p>
          <a:p>
            <a:r>
              <a:rPr lang="en-US" altLang="en-US" sz="2000" dirty="0">
                <a:sym typeface="+mn-ea"/>
              </a:rPr>
              <a:t>The second case we compare the means of variables from the full dataset (assumed to be population)  to that of the dataset vendor , for example testing if the  difference in mean of delivery charge is significant when two are compared.</a:t>
            </a:r>
          </a:p>
          <a:p>
            <a:endParaRPr lang="en-US" dirty="0"/>
          </a:p>
        </p:txBody>
      </p:sp>
      <p:pic>
        <p:nvPicPr>
          <p:cNvPr id="7" name="Picture 6" descr="hy1">
            <a:extLst>
              <a:ext uri="{FF2B5EF4-FFF2-40B4-BE49-F238E27FC236}">
                <a16:creationId xmlns:a16="http://schemas.microsoft.com/office/drawing/2014/main" id="{ABE51A3B-9942-4566-84A1-145D0D7AFAE0}"/>
              </a:ext>
            </a:extLst>
          </p:cNvPr>
          <p:cNvPicPr>
            <a:picLocks noChangeAspect="1"/>
          </p:cNvPicPr>
          <p:nvPr/>
        </p:nvPicPr>
        <p:blipFill>
          <a:blip r:embed="rId2"/>
          <a:stretch>
            <a:fillRect/>
          </a:stretch>
        </p:blipFill>
        <p:spPr>
          <a:xfrm>
            <a:off x="971550" y="4025900"/>
            <a:ext cx="5784215" cy="2466975"/>
          </a:xfrm>
          <a:prstGeom prst="rect">
            <a:avLst/>
          </a:prstGeom>
        </p:spPr>
      </p:pic>
    </p:spTree>
    <p:extLst>
      <p:ext uri="{BB962C8B-B14F-4D97-AF65-F5344CB8AC3E}">
        <p14:creationId xmlns:p14="http://schemas.microsoft.com/office/powerpoint/2010/main" val="3547628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6D8A-4C41-4FA5-9DE5-4D98A1ABFFA9}"/>
              </a:ext>
            </a:extLst>
          </p:cNvPr>
          <p:cNvSpPr>
            <a:spLocks noGrp="1"/>
          </p:cNvSpPr>
          <p:nvPr>
            <p:ph type="title"/>
          </p:nvPr>
        </p:nvSpPr>
        <p:spPr/>
        <p:txBody>
          <a:bodyPr/>
          <a:lstStyle/>
          <a:p>
            <a:r>
              <a:rPr lang="en-US" dirty="0"/>
              <a:t>                            </a:t>
            </a:r>
            <a:r>
              <a:rPr lang="en-US" altLang="en-US" dirty="0"/>
              <a:t>Categorical variables</a:t>
            </a:r>
            <a:endParaRPr lang="en-US" dirty="0"/>
          </a:p>
        </p:txBody>
      </p:sp>
      <p:pic>
        <p:nvPicPr>
          <p:cNvPr id="4" name="Content Placeholder 3" descr="cat">
            <a:extLst>
              <a:ext uri="{FF2B5EF4-FFF2-40B4-BE49-F238E27FC236}">
                <a16:creationId xmlns:a16="http://schemas.microsoft.com/office/drawing/2014/main" id="{7F78EF95-A0B7-4F61-B3FF-F8626B85659C}"/>
              </a:ext>
            </a:extLst>
          </p:cNvPr>
          <p:cNvPicPr>
            <a:picLocks noGrp="1" noChangeAspect="1"/>
          </p:cNvPicPr>
          <p:nvPr>
            <p:ph idx="1"/>
          </p:nvPr>
        </p:nvPicPr>
        <p:blipFill>
          <a:blip r:embed="rId2"/>
          <a:stretch>
            <a:fillRect/>
          </a:stretch>
        </p:blipFill>
        <p:spPr>
          <a:xfrm>
            <a:off x="575627" y="1965484"/>
            <a:ext cx="7362825" cy="4152900"/>
          </a:xfrm>
          <a:prstGeom prst="rect">
            <a:avLst/>
          </a:prstGeom>
        </p:spPr>
      </p:pic>
      <p:pic>
        <p:nvPicPr>
          <p:cNvPr id="5" name="Picture 4" descr="ml">
            <a:extLst>
              <a:ext uri="{FF2B5EF4-FFF2-40B4-BE49-F238E27FC236}">
                <a16:creationId xmlns:a16="http://schemas.microsoft.com/office/drawing/2014/main" id="{6CF7799D-8425-4078-89B9-75E2948B9F58}"/>
              </a:ext>
            </a:extLst>
          </p:cNvPr>
          <p:cNvPicPr>
            <a:picLocks noChangeAspect="1"/>
          </p:cNvPicPr>
          <p:nvPr/>
        </p:nvPicPr>
        <p:blipFill>
          <a:blip r:embed="rId3"/>
          <a:stretch>
            <a:fillRect/>
          </a:stretch>
        </p:blipFill>
        <p:spPr>
          <a:xfrm>
            <a:off x="7752080" y="1932305"/>
            <a:ext cx="3845560" cy="3848100"/>
          </a:xfrm>
          <a:prstGeom prst="rect">
            <a:avLst/>
          </a:prstGeom>
        </p:spPr>
      </p:pic>
    </p:spTree>
    <p:extLst>
      <p:ext uri="{BB962C8B-B14F-4D97-AF65-F5344CB8AC3E}">
        <p14:creationId xmlns:p14="http://schemas.microsoft.com/office/powerpoint/2010/main" val="120800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8420-7E5D-49FB-AD6E-0DF6C978A4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D5AE32-8725-43AD-81EE-F486C7BE6645}"/>
              </a:ext>
            </a:extLst>
          </p:cNvPr>
          <p:cNvSpPr>
            <a:spLocks noGrp="1"/>
          </p:cNvSpPr>
          <p:nvPr>
            <p:ph idx="1"/>
          </p:nvPr>
        </p:nvSpPr>
        <p:spPr/>
        <p:txBody>
          <a:bodyPr/>
          <a:lstStyle/>
          <a:p>
            <a:r>
              <a:rPr lang="en-US" altLang="en-US" sz="2800" dirty="0"/>
              <a:t>The plot shows the number of each category in certain variable, for example in the case of vendor category the number of restaurant is high compared to that of sweet and bakes.</a:t>
            </a:r>
          </a:p>
          <a:p>
            <a:endParaRPr lang="en-US" dirty="0"/>
          </a:p>
        </p:txBody>
      </p:sp>
    </p:spTree>
    <p:extLst>
      <p:ext uri="{BB962C8B-B14F-4D97-AF65-F5344CB8AC3E}">
        <p14:creationId xmlns:p14="http://schemas.microsoft.com/office/powerpoint/2010/main" val="3818903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4751B-61CE-4BD0-9BF4-5FCC36A5F478}"/>
              </a:ext>
            </a:extLst>
          </p:cNvPr>
          <p:cNvSpPr>
            <a:spLocks noGrp="1"/>
          </p:cNvSpPr>
          <p:nvPr>
            <p:ph type="title"/>
          </p:nvPr>
        </p:nvSpPr>
        <p:spPr/>
        <p:txBody>
          <a:bodyPr/>
          <a:lstStyle/>
          <a:p>
            <a:r>
              <a:rPr lang="en-US" dirty="0"/>
              <a:t>                     R</a:t>
            </a:r>
            <a:r>
              <a:rPr lang="en-US" altLang="en-US" dirty="0"/>
              <a:t>elating categorical variables</a:t>
            </a:r>
            <a:endParaRPr lang="en-US" dirty="0"/>
          </a:p>
        </p:txBody>
      </p:sp>
      <p:pic>
        <p:nvPicPr>
          <p:cNvPr id="4" name="Content Placeholder 3" descr="cc">
            <a:extLst>
              <a:ext uri="{FF2B5EF4-FFF2-40B4-BE49-F238E27FC236}">
                <a16:creationId xmlns:a16="http://schemas.microsoft.com/office/drawing/2014/main" id="{4724D2A7-49B8-4D0C-B501-896711361BC3}"/>
              </a:ext>
            </a:extLst>
          </p:cNvPr>
          <p:cNvPicPr>
            <a:picLocks noGrp="1" noChangeAspect="1"/>
          </p:cNvPicPr>
          <p:nvPr>
            <p:ph idx="1"/>
          </p:nvPr>
        </p:nvPicPr>
        <p:blipFill>
          <a:blip r:embed="rId2"/>
          <a:stretch>
            <a:fillRect/>
          </a:stretch>
        </p:blipFill>
        <p:spPr>
          <a:xfrm>
            <a:off x="1615440" y="2945622"/>
            <a:ext cx="7128510" cy="1679559"/>
          </a:xfrm>
          <a:prstGeom prst="rect">
            <a:avLst/>
          </a:prstGeom>
        </p:spPr>
      </p:pic>
    </p:spTree>
    <p:extLst>
      <p:ext uri="{BB962C8B-B14F-4D97-AF65-F5344CB8AC3E}">
        <p14:creationId xmlns:p14="http://schemas.microsoft.com/office/powerpoint/2010/main" val="696506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EF6CD-5078-43CF-A5DC-E91298585C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B26159-80AF-481A-98C1-D5E26F37C138}"/>
              </a:ext>
            </a:extLst>
          </p:cNvPr>
          <p:cNvSpPr>
            <a:spLocks noGrp="1"/>
          </p:cNvSpPr>
          <p:nvPr>
            <p:ph idx="1"/>
          </p:nvPr>
        </p:nvSpPr>
        <p:spPr/>
        <p:txBody>
          <a:bodyPr/>
          <a:lstStyle/>
          <a:p>
            <a:r>
              <a:rPr lang="en-US" altLang="en-US" sz="2800" dirty="0"/>
              <a:t>For this, categorical variable can be related by grouping, for this case , it’s relating vendor </a:t>
            </a:r>
            <a:r>
              <a:rPr lang="en-US" altLang="en-US" sz="2800" dirty="0" err="1"/>
              <a:t>catengory</a:t>
            </a:r>
            <a:r>
              <a:rPr lang="en-US" altLang="en-US" sz="2800" dirty="0"/>
              <a:t> with both verified and status. This for example shows how many accounts in restaurants are verified. For the case of restaurants 88 are verified and 10 not.</a:t>
            </a:r>
          </a:p>
          <a:p>
            <a:endParaRPr lang="en-US" dirty="0"/>
          </a:p>
        </p:txBody>
      </p:sp>
    </p:spTree>
    <p:extLst>
      <p:ext uri="{BB962C8B-B14F-4D97-AF65-F5344CB8AC3E}">
        <p14:creationId xmlns:p14="http://schemas.microsoft.com/office/powerpoint/2010/main" val="1649178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6DD4-2167-4D87-A3AC-066F9ED8D9C0}"/>
              </a:ext>
            </a:extLst>
          </p:cNvPr>
          <p:cNvSpPr>
            <a:spLocks noGrp="1"/>
          </p:cNvSpPr>
          <p:nvPr>
            <p:ph type="title"/>
          </p:nvPr>
        </p:nvSpPr>
        <p:spPr/>
        <p:txBody>
          <a:bodyPr/>
          <a:lstStyle/>
          <a:p>
            <a:r>
              <a:rPr lang="en-US" dirty="0"/>
              <a:t>                              Objective</a:t>
            </a:r>
          </a:p>
        </p:txBody>
      </p:sp>
      <p:sp>
        <p:nvSpPr>
          <p:cNvPr id="3" name="Content Placeholder 2">
            <a:extLst>
              <a:ext uri="{FF2B5EF4-FFF2-40B4-BE49-F238E27FC236}">
                <a16:creationId xmlns:a16="http://schemas.microsoft.com/office/drawing/2014/main" id="{3E23B268-8458-4BAC-94DC-BD262A5EF63D}"/>
              </a:ext>
            </a:extLst>
          </p:cNvPr>
          <p:cNvSpPr>
            <a:spLocks noGrp="1"/>
          </p:cNvSpPr>
          <p:nvPr>
            <p:ph idx="1"/>
          </p:nvPr>
        </p:nvSpPr>
        <p:spPr/>
        <p:txBody>
          <a:bodyPr/>
          <a:lstStyle/>
          <a:p>
            <a:pPr algn="l" fontAlgn="base"/>
            <a:r>
              <a:rPr lang="en-US" b="0" i="0" dirty="0">
                <a:effectLst/>
                <a:latin typeface="Inter"/>
              </a:rPr>
              <a:t>The objective of this competition is to build a recommendation engine to predict what restaurants customers are most likely to order from given the customer location, restaurant information, and the customer order history.</a:t>
            </a:r>
          </a:p>
          <a:p>
            <a:pPr algn="l" fontAlgn="base"/>
            <a:r>
              <a:rPr lang="en-US" b="0" i="0" dirty="0">
                <a:effectLst/>
                <a:latin typeface="Inter"/>
              </a:rPr>
              <a:t>The error metric for this competition is the F1 score, which ranges from 0 (total failure) to 1 (perfect score). Hence, the closer your score is to 1, the better your model.</a:t>
            </a:r>
          </a:p>
          <a:p>
            <a:endParaRPr lang="en-US" dirty="0"/>
          </a:p>
        </p:txBody>
      </p:sp>
    </p:spTree>
    <p:extLst>
      <p:ext uri="{BB962C8B-B14F-4D97-AF65-F5344CB8AC3E}">
        <p14:creationId xmlns:p14="http://schemas.microsoft.com/office/powerpoint/2010/main" val="3303740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10D0-6235-4A39-8556-B569E16921D9}"/>
              </a:ext>
            </a:extLst>
          </p:cNvPr>
          <p:cNvSpPr>
            <a:spLocks noGrp="1"/>
          </p:cNvSpPr>
          <p:nvPr>
            <p:ph type="title"/>
          </p:nvPr>
        </p:nvSpPr>
        <p:spPr/>
        <p:txBody>
          <a:bodyPr/>
          <a:lstStyle/>
          <a:p>
            <a:r>
              <a:rPr lang="en-US" dirty="0"/>
              <a:t>                              </a:t>
            </a:r>
            <a:r>
              <a:rPr lang="" altLang="en-US" dirty="0"/>
              <a:t>Clustering</a:t>
            </a:r>
            <a:endParaRPr lang="en-US" dirty="0"/>
          </a:p>
        </p:txBody>
      </p:sp>
      <p:sp>
        <p:nvSpPr>
          <p:cNvPr id="3" name="Content Placeholder 2">
            <a:extLst>
              <a:ext uri="{FF2B5EF4-FFF2-40B4-BE49-F238E27FC236}">
                <a16:creationId xmlns:a16="http://schemas.microsoft.com/office/drawing/2014/main" id="{ED480822-2C49-49BC-9B4C-EABC1A16B54D}"/>
              </a:ext>
            </a:extLst>
          </p:cNvPr>
          <p:cNvSpPr>
            <a:spLocks noGrp="1"/>
          </p:cNvSpPr>
          <p:nvPr>
            <p:ph idx="1"/>
          </p:nvPr>
        </p:nvSpPr>
        <p:spPr/>
        <p:txBody>
          <a:bodyPr/>
          <a:lstStyle/>
          <a:p>
            <a:r>
              <a:rPr lang="" altLang="en-US" sz="2800" dirty="0"/>
              <a:t>For this case , clustering based on customer location is  applied using kmeans algorithm where can be used to predict the vendor category  customer are likely to order from, The number of clusters selected for this case is 2. </a:t>
            </a:r>
            <a:endParaRPr lang="" altLang="en-US" dirty="0"/>
          </a:p>
          <a:p>
            <a:endParaRPr lang="en-US" dirty="0"/>
          </a:p>
        </p:txBody>
      </p:sp>
    </p:spTree>
    <p:extLst>
      <p:ext uri="{BB962C8B-B14F-4D97-AF65-F5344CB8AC3E}">
        <p14:creationId xmlns:p14="http://schemas.microsoft.com/office/powerpoint/2010/main" val="3806045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F878-1C6A-40C7-A5C0-E19D4BBD720A}"/>
              </a:ext>
            </a:extLst>
          </p:cNvPr>
          <p:cNvSpPr>
            <a:spLocks noGrp="1"/>
          </p:cNvSpPr>
          <p:nvPr>
            <p:ph type="title"/>
          </p:nvPr>
        </p:nvSpPr>
        <p:spPr/>
        <p:txBody>
          <a:bodyPr/>
          <a:lstStyle/>
          <a:p>
            <a:r>
              <a:rPr lang="en-US" dirty="0"/>
              <a:t>                       Cluster Plot</a:t>
            </a:r>
          </a:p>
        </p:txBody>
      </p:sp>
      <p:pic>
        <p:nvPicPr>
          <p:cNvPr id="4" name="Content Placeholder 3" descr="clu">
            <a:extLst>
              <a:ext uri="{FF2B5EF4-FFF2-40B4-BE49-F238E27FC236}">
                <a16:creationId xmlns:a16="http://schemas.microsoft.com/office/drawing/2014/main" id="{7117265E-D597-41B0-9C03-675127F63F0F}"/>
              </a:ext>
            </a:extLst>
          </p:cNvPr>
          <p:cNvPicPr>
            <a:picLocks noGrp="1" noChangeAspect="1"/>
          </p:cNvPicPr>
          <p:nvPr>
            <p:ph idx="1"/>
          </p:nvPr>
        </p:nvPicPr>
        <p:blipFill>
          <a:blip r:embed="rId2"/>
          <a:stretch>
            <a:fillRect/>
          </a:stretch>
        </p:blipFill>
        <p:spPr>
          <a:xfrm>
            <a:off x="2538412" y="1905794"/>
            <a:ext cx="7115175" cy="4191000"/>
          </a:xfrm>
          <a:prstGeom prst="rect">
            <a:avLst/>
          </a:prstGeom>
        </p:spPr>
      </p:pic>
    </p:spTree>
    <p:extLst>
      <p:ext uri="{BB962C8B-B14F-4D97-AF65-F5344CB8AC3E}">
        <p14:creationId xmlns:p14="http://schemas.microsoft.com/office/powerpoint/2010/main" val="1550787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2533-0F0E-403E-B5E9-A904BC76163C}"/>
              </a:ext>
            </a:extLst>
          </p:cNvPr>
          <p:cNvSpPr>
            <a:spLocks noGrp="1"/>
          </p:cNvSpPr>
          <p:nvPr>
            <p:ph type="title"/>
          </p:nvPr>
        </p:nvSpPr>
        <p:spPr/>
        <p:txBody>
          <a:bodyPr/>
          <a:lstStyle/>
          <a:p>
            <a:r>
              <a:rPr lang="en-US" dirty="0"/>
              <a:t>                           </a:t>
            </a:r>
            <a:r>
              <a:rPr lang="" altLang="en-US" dirty="0"/>
              <a:t>Classification models</a:t>
            </a:r>
            <a:endParaRPr lang="en-US" dirty="0"/>
          </a:p>
        </p:txBody>
      </p:sp>
      <p:sp>
        <p:nvSpPr>
          <p:cNvPr id="3" name="Content Placeholder 2">
            <a:extLst>
              <a:ext uri="{FF2B5EF4-FFF2-40B4-BE49-F238E27FC236}">
                <a16:creationId xmlns:a16="http://schemas.microsoft.com/office/drawing/2014/main" id="{3D1F731E-FCFE-4E7D-9A46-DA0C62D2EEFA}"/>
              </a:ext>
            </a:extLst>
          </p:cNvPr>
          <p:cNvSpPr>
            <a:spLocks noGrp="1"/>
          </p:cNvSpPr>
          <p:nvPr>
            <p:ph idx="1"/>
          </p:nvPr>
        </p:nvSpPr>
        <p:spPr/>
        <p:txBody>
          <a:bodyPr/>
          <a:lstStyle/>
          <a:p>
            <a:r>
              <a:rPr lang="" altLang="en-US" sz="2800" dirty="0"/>
              <a:t>For this case 2 models are applied</a:t>
            </a:r>
          </a:p>
          <a:p>
            <a:r>
              <a:rPr lang="" altLang="en-US" sz="2800" dirty="0"/>
              <a:t> 1. SVM</a:t>
            </a:r>
          </a:p>
          <a:p>
            <a:r>
              <a:rPr lang="" altLang="en-US" sz="2800" dirty="0"/>
              <a:t>2. Naive Bayes</a:t>
            </a:r>
          </a:p>
          <a:p>
            <a:r>
              <a:rPr lang="" altLang="en-US" sz="2800" dirty="0"/>
              <a:t>The results of the two algorithms using the confusion matrix is evaluated to find which model perform well when tested on new data.</a:t>
            </a:r>
          </a:p>
          <a:p>
            <a:endParaRPr lang="en-US" dirty="0"/>
          </a:p>
        </p:txBody>
      </p:sp>
    </p:spTree>
    <p:extLst>
      <p:ext uri="{BB962C8B-B14F-4D97-AF65-F5344CB8AC3E}">
        <p14:creationId xmlns:p14="http://schemas.microsoft.com/office/powerpoint/2010/main" val="2541992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D99E-B68E-4DDF-8101-2C5C6B63102A}"/>
              </a:ext>
            </a:extLst>
          </p:cNvPr>
          <p:cNvSpPr>
            <a:spLocks noGrp="1"/>
          </p:cNvSpPr>
          <p:nvPr>
            <p:ph type="title"/>
          </p:nvPr>
        </p:nvSpPr>
        <p:spPr/>
        <p:txBody>
          <a:bodyPr/>
          <a:lstStyle/>
          <a:p>
            <a:r>
              <a:rPr lang="en-US" dirty="0"/>
              <a:t>                    </a:t>
            </a:r>
            <a:r>
              <a:rPr lang="" altLang="en-US" dirty="0"/>
              <a:t>SVM Performance </a:t>
            </a:r>
            <a:endParaRPr lang="en-US" dirty="0"/>
          </a:p>
        </p:txBody>
      </p:sp>
      <p:pic>
        <p:nvPicPr>
          <p:cNvPr id="4" name="Content Placeholder 3" descr="svm">
            <a:extLst>
              <a:ext uri="{FF2B5EF4-FFF2-40B4-BE49-F238E27FC236}">
                <a16:creationId xmlns:a16="http://schemas.microsoft.com/office/drawing/2014/main" id="{E2F66BB3-539B-4B93-9C87-643F70586851}"/>
              </a:ext>
            </a:extLst>
          </p:cNvPr>
          <p:cNvPicPr>
            <a:picLocks noGrp="1" noChangeAspect="1"/>
          </p:cNvPicPr>
          <p:nvPr>
            <p:ph idx="1"/>
          </p:nvPr>
        </p:nvPicPr>
        <p:blipFill>
          <a:blip r:embed="rId2"/>
          <a:stretch>
            <a:fillRect/>
          </a:stretch>
        </p:blipFill>
        <p:spPr>
          <a:xfrm>
            <a:off x="3795712" y="1891506"/>
            <a:ext cx="4600575" cy="4219575"/>
          </a:xfrm>
          <a:prstGeom prst="rect">
            <a:avLst/>
          </a:prstGeom>
        </p:spPr>
      </p:pic>
    </p:spTree>
    <p:extLst>
      <p:ext uri="{BB962C8B-B14F-4D97-AF65-F5344CB8AC3E}">
        <p14:creationId xmlns:p14="http://schemas.microsoft.com/office/powerpoint/2010/main" val="1794198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E2A7-FAC9-40FC-B047-B09D7D121C34}"/>
              </a:ext>
            </a:extLst>
          </p:cNvPr>
          <p:cNvSpPr>
            <a:spLocks noGrp="1"/>
          </p:cNvSpPr>
          <p:nvPr>
            <p:ph type="title"/>
          </p:nvPr>
        </p:nvSpPr>
        <p:spPr/>
        <p:txBody>
          <a:bodyPr/>
          <a:lstStyle/>
          <a:p>
            <a:r>
              <a:rPr lang="en-US" dirty="0"/>
              <a:t>                       </a:t>
            </a:r>
            <a:r>
              <a:rPr lang="" altLang="en-US" dirty="0"/>
              <a:t>Naive Bayes performance</a:t>
            </a:r>
            <a:endParaRPr lang="en-US" dirty="0"/>
          </a:p>
        </p:txBody>
      </p:sp>
      <p:pic>
        <p:nvPicPr>
          <p:cNvPr id="4" name="Content Placeholder 3" descr="nnei">
            <a:extLst>
              <a:ext uri="{FF2B5EF4-FFF2-40B4-BE49-F238E27FC236}">
                <a16:creationId xmlns:a16="http://schemas.microsoft.com/office/drawing/2014/main" id="{E522EC1C-8356-4DE4-A72D-3B4C28159997}"/>
              </a:ext>
            </a:extLst>
          </p:cNvPr>
          <p:cNvPicPr>
            <a:picLocks noGrp="1" noChangeAspect="1"/>
          </p:cNvPicPr>
          <p:nvPr>
            <p:ph idx="1"/>
          </p:nvPr>
        </p:nvPicPr>
        <p:blipFill>
          <a:blip r:embed="rId2"/>
          <a:stretch>
            <a:fillRect/>
          </a:stretch>
        </p:blipFill>
        <p:spPr>
          <a:xfrm>
            <a:off x="3800475" y="1905794"/>
            <a:ext cx="4591050" cy="4191000"/>
          </a:xfrm>
          <a:prstGeom prst="rect">
            <a:avLst/>
          </a:prstGeom>
        </p:spPr>
      </p:pic>
    </p:spTree>
    <p:extLst>
      <p:ext uri="{BB962C8B-B14F-4D97-AF65-F5344CB8AC3E}">
        <p14:creationId xmlns:p14="http://schemas.microsoft.com/office/powerpoint/2010/main" val="397149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7FE8-49E8-42FA-8C23-61475C8E358D}"/>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id="{CBF98179-87E2-4420-9C94-3CC4AD975076}"/>
              </a:ext>
            </a:extLst>
          </p:cNvPr>
          <p:cNvSpPr>
            <a:spLocks noGrp="1"/>
          </p:cNvSpPr>
          <p:nvPr>
            <p:ph idx="1"/>
          </p:nvPr>
        </p:nvSpPr>
        <p:spPr/>
        <p:txBody>
          <a:bodyPr/>
          <a:lstStyle/>
          <a:p>
            <a:r>
              <a:rPr lang="" altLang="en-US" sz="2800" dirty="0"/>
              <a:t>The two classification models performs well (88% accuracy) therefore can be used in classification of various targets in this case, used to clasify vaendor category, that most customers are likely to order from.</a:t>
            </a:r>
          </a:p>
          <a:p>
            <a:r>
              <a:rPr lang="" altLang="en-US" sz="2800" dirty="0"/>
              <a:t>In this case vendor category assumes restaurant category, therefore able to predict the restaurant the customer is likely to order in terms of categories.</a:t>
            </a:r>
          </a:p>
          <a:p>
            <a:endParaRPr lang="en-US" dirty="0"/>
          </a:p>
        </p:txBody>
      </p:sp>
    </p:spTree>
    <p:extLst>
      <p:ext uri="{BB962C8B-B14F-4D97-AF65-F5344CB8AC3E}">
        <p14:creationId xmlns:p14="http://schemas.microsoft.com/office/powerpoint/2010/main" val="4292279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73FC-2F3D-405F-A25B-EB66A54CCAFF}"/>
              </a:ext>
            </a:extLst>
          </p:cNvPr>
          <p:cNvSpPr>
            <a:spLocks noGrp="1"/>
          </p:cNvSpPr>
          <p:nvPr>
            <p:ph type="title"/>
          </p:nvPr>
        </p:nvSpPr>
        <p:spPr/>
        <p:txBody>
          <a:bodyPr/>
          <a:lstStyle/>
          <a:p>
            <a:r>
              <a:rPr lang="en-US" dirty="0"/>
              <a:t>                         INTRODUCTION</a:t>
            </a:r>
          </a:p>
        </p:txBody>
      </p:sp>
      <p:sp>
        <p:nvSpPr>
          <p:cNvPr id="3" name="Content Placeholder 2">
            <a:extLst>
              <a:ext uri="{FF2B5EF4-FFF2-40B4-BE49-F238E27FC236}">
                <a16:creationId xmlns:a16="http://schemas.microsoft.com/office/drawing/2014/main" id="{4476CE9A-E287-4939-BCAD-4F394B6ADAA6}"/>
              </a:ext>
            </a:extLst>
          </p:cNvPr>
          <p:cNvSpPr>
            <a:spLocks noGrp="1"/>
          </p:cNvSpPr>
          <p:nvPr>
            <p:ph idx="1"/>
          </p:nvPr>
        </p:nvSpPr>
        <p:spPr/>
        <p:txBody>
          <a:bodyPr/>
          <a:lstStyle/>
          <a:p>
            <a:r>
              <a:rPr lang="en-US" altLang="en-US" sz="2800" dirty="0"/>
              <a:t>There are several factors that influence customer decision, this case is of no difference, where the aim is to determine how various factors lead to customer selecting a particular restaurant. There are three categories of data collected </a:t>
            </a:r>
            <a:r>
              <a:rPr lang="en-US" altLang="en-US" sz="2800" dirty="0" err="1"/>
              <a:t>i.e</a:t>
            </a:r>
            <a:r>
              <a:rPr lang="en-US" altLang="en-US" sz="2800" dirty="0"/>
              <a:t> restaurant information, customer location and customer order history.</a:t>
            </a:r>
          </a:p>
          <a:p>
            <a:r>
              <a:rPr lang="en-US" altLang="en-US" sz="2800" dirty="0"/>
              <a:t>By selecting variables from this datasets, we draw insights using various statistical techniques which will direct in selection of suitable model, that will result to maximal accuracy of predictions</a:t>
            </a:r>
            <a:endParaRPr lang="en-US" altLang="en-US" dirty="0"/>
          </a:p>
          <a:p>
            <a:endParaRPr lang="en-US" dirty="0"/>
          </a:p>
        </p:txBody>
      </p:sp>
    </p:spTree>
    <p:extLst>
      <p:ext uri="{BB962C8B-B14F-4D97-AF65-F5344CB8AC3E}">
        <p14:creationId xmlns:p14="http://schemas.microsoft.com/office/powerpoint/2010/main" val="4137156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A8BC-8CA0-4045-929E-47870B503BB1}"/>
              </a:ext>
            </a:extLst>
          </p:cNvPr>
          <p:cNvSpPr>
            <a:spLocks noGrp="1"/>
          </p:cNvSpPr>
          <p:nvPr>
            <p:ph type="title"/>
          </p:nvPr>
        </p:nvSpPr>
        <p:spPr/>
        <p:txBody>
          <a:bodyPr/>
          <a:lstStyle/>
          <a:p>
            <a:r>
              <a:rPr lang="en-US" dirty="0"/>
              <a:t>                                    DATA</a:t>
            </a:r>
          </a:p>
        </p:txBody>
      </p:sp>
      <p:sp>
        <p:nvSpPr>
          <p:cNvPr id="3" name="Content Placeholder 2">
            <a:extLst>
              <a:ext uri="{FF2B5EF4-FFF2-40B4-BE49-F238E27FC236}">
                <a16:creationId xmlns:a16="http://schemas.microsoft.com/office/drawing/2014/main" id="{F952122B-BD6A-4935-82F0-9BE1756A5CE9}"/>
              </a:ext>
            </a:extLst>
          </p:cNvPr>
          <p:cNvSpPr>
            <a:spLocks noGrp="1"/>
          </p:cNvSpPr>
          <p:nvPr>
            <p:ph idx="1"/>
          </p:nvPr>
        </p:nvSpPr>
        <p:spPr/>
        <p:txBody>
          <a:bodyPr/>
          <a:lstStyle/>
          <a:p>
            <a:r>
              <a:rPr lang="en-US" altLang="en-US" sz="2800" dirty="0"/>
              <a:t>This data is obtained from the </a:t>
            </a:r>
            <a:r>
              <a:rPr lang="en-US" altLang="en-US" sz="2800" dirty="0" err="1"/>
              <a:t>kaggle</a:t>
            </a:r>
            <a:r>
              <a:rPr lang="en-US" altLang="en-US" sz="2800" dirty="0"/>
              <a:t> website;</a:t>
            </a:r>
          </a:p>
          <a:p>
            <a:pPr marL="0" indent="0">
              <a:buNone/>
            </a:pPr>
            <a:r>
              <a:rPr lang="en-US" altLang="en-US" sz="2800" dirty="0"/>
              <a:t>https://www.kaggle.com/mrmorj/restaurant-recommendation-challenge</a:t>
            </a:r>
          </a:p>
          <a:p>
            <a:r>
              <a:rPr lang="en-US" altLang="en-US" sz="2800" dirty="0"/>
              <a:t>Data utilized in this case is divide into two main categories training and testing, where those sections are further divided into and each set is saved in a file</a:t>
            </a:r>
          </a:p>
          <a:p>
            <a:r>
              <a:rPr lang="en-US" altLang="en-US" sz="2800" dirty="0"/>
              <a:t>For this case the section of data utilized is orders, vendors, location and customers. </a:t>
            </a:r>
          </a:p>
          <a:p>
            <a:endParaRPr lang="en-US" dirty="0"/>
          </a:p>
        </p:txBody>
      </p:sp>
    </p:spTree>
    <p:extLst>
      <p:ext uri="{BB962C8B-B14F-4D97-AF65-F5344CB8AC3E}">
        <p14:creationId xmlns:p14="http://schemas.microsoft.com/office/powerpoint/2010/main" val="3086249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A8BC-8CA0-4045-929E-47870B503BB1}"/>
              </a:ext>
            </a:extLst>
          </p:cNvPr>
          <p:cNvSpPr>
            <a:spLocks noGrp="1"/>
          </p:cNvSpPr>
          <p:nvPr>
            <p:ph type="title"/>
          </p:nvPr>
        </p:nvSpPr>
        <p:spPr/>
        <p:txBody>
          <a:bodyPr/>
          <a:lstStyle/>
          <a:p>
            <a:r>
              <a:rPr lang="en-US" dirty="0"/>
              <a:t>                     		Cleaning the data              </a:t>
            </a:r>
          </a:p>
        </p:txBody>
      </p:sp>
      <p:sp>
        <p:nvSpPr>
          <p:cNvPr id="3" name="Content Placeholder 2">
            <a:extLst>
              <a:ext uri="{FF2B5EF4-FFF2-40B4-BE49-F238E27FC236}">
                <a16:creationId xmlns:a16="http://schemas.microsoft.com/office/drawing/2014/main" id="{F952122B-BD6A-4935-82F0-9BE1756A5CE9}"/>
              </a:ext>
            </a:extLst>
          </p:cNvPr>
          <p:cNvSpPr>
            <a:spLocks noGrp="1"/>
          </p:cNvSpPr>
          <p:nvPr>
            <p:ph idx="1"/>
          </p:nvPr>
        </p:nvSpPr>
        <p:spPr/>
        <p:txBody>
          <a:bodyPr/>
          <a:lstStyle/>
          <a:p>
            <a:r>
              <a:rPr lang="en-US" altLang="en-US" sz="2800" dirty="0"/>
              <a:t>For this case different approaches have been used which involved removal of null values as well as outliers. Use of boxplots have been applied to detect outliers</a:t>
            </a:r>
            <a:r>
              <a:rPr lang="" altLang="en-US" sz="2800" dirty="0"/>
              <a:t>.</a:t>
            </a:r>
          </a:p>
          <a:p>
            <a:r>
              <a:rPr lang="" altLang="en-US" sz="2800" dirty="0"/>
              <a:t>Using boxplot(next slide) , for example for the attribute preparation, it’s clear that there are points outside the whisker box indicating presence of outliers.</a:t>
            </a:r>
          </a:p>
          <a:p>
            <a:r>
              <a:rPr lang="" altLang="en-US" sz="2800" dirty="0"/>
              <a:t>To remove outliers, approach of z-score and quantiles have been applied.</a:t>
            </a:r>
          </a:p>
          <a:p>
            <a:endParaRPr lang="en-US" dirty="0"/>
          </a:p>
        </p:txBody>
      </p:sp>
    </p:spTree>
    <p:extLst>
      <p:ext uri="{BB962C8B-B14F-4D97-AF65-F5344CB8AC3E}">
        <p14:creationId xmlns:p14="http://schemas.microsoft.com/office/powerpoint/2010/main" val="849007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065B-D60F-473D-BB3B-0F6C0586B250}"/>
              </a:ext>
            </a:extLst>
          </p:cNvPr>
          <p:cNvSpPr>
            <a:spLocks noGrp="1"/>
          </p:cNvSpPr>
          <p:nvPr>
            <p:ph type="title"/>
          </p:nvPr>
        </p:nvSpPr>
        <p:spPr/>
        <p:txBody>
          <a:bodyPr/>
          <a:lstStyle/>
          <a:p>
            <a:endParaRPr lang="en-US" dirty="0"/>
          </a:p>
        </p:txBody>
      </p:sp>
      <p:pic>
        <p:nvPicPr>
          <p:cNvPr id="4" name="Content Placeholder 4" descr="b1">
            <a:extLst>
              <a:ext uri="{FF2B5EF4-FFF2-40B4-BE49-F238E27FC236}">
                <a16:creationId xmlns:a16="http://schemas.microsoft.com/office/drawing/2014/main" id="{148C94DA-3DDF-4025-BD85-2BC5FD7CF028}"/>
              </a:ext>
            </a:extLst>
          </p:cNvPr>
          <p:cNvPicPr>
            <a:picLocks noGrp="1" noChangeAspect="1"/>
          </p:cNvPicPr>
          <p:nvPr>
            <p:ph idx="1"/>
          </p:nvPr>
        </p:nvPicPr>
        <p:blipFill>
          <a:blip r:embed="rId2"/>
          <a:stretch>
            <a:fillRect/>
          </a:stretch>
        </p:blipFill>
        <p:spPr>
          <a:xfrm>
            <a:off x="2641893" y="1825625"/>
            <a:ext cx="6908213" cy="4351338"/>
          </a:xfrm>
          <a:prstGeom prst="rect">
            <a:avLst/>
          </a:prstGeom>
        </p:spPr>
      </p:pic>
    </p:spTree>
    <p:extLst>
      <p:ext uri="{BB962C8B-B14F-4D97-AF65-F5344CB8AC3E}">
        <p14:creationId xmlns:p14="http://schemas.microsoft.com/office/powerpoint/2010/main" val="226569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97A6C-4E1E-4973-AA4E-40E93A319130}"/>
              </a:ext>
            </a:extLst>
          </p:cNvPr>
          <p:cNvSpPr>
            <a:spLocks noGrp="1"/>
          </p:cNvSpPr>
          <p:nvPr>
            <p:ph type="title"/>
          </p:nvPr>
        </p:nvSpPr>
        <p:spPr/>
        <p:txBody>
          <a:bodyPr/>
          <a:lstStyle/>
          <a:p>
            <a:r>
              <a:rPr lang="en-US" dirty="0"/>
              <a:t>                           ANALYSIS</a:t>
            </a:r>
          </a:p>
        </p:txBody>
      </p:sp>
      <p:sp>
        <p:nvSpPr>
          <p:cNvPr id="3" name="Content Placeholder 2">
            <a:extLst>
              <a:ext uri="{FF2B5EF4-FFF2-40B4-BE49-F238E27FC236}">
                <a16:creationId xmlns:a16="http://schemas.microsoft.com/office/drawing/2014/main" id="{1FB935E1-C6B4-4EC8-AAF4-979AA6C4F3AD}"/>
              </a:ext>
            </a:extLst>
          </p:cNvPr>
          <p:cNvSpPr>
            <a:spLocks noGrp="1"/>
          </p:cNvSpPr>
          <p:nvPr>
            <p:ph idx="1"/>
          </p:nvPr>
        </p:nvSpPr>
        <p:spPr/>
        <p:txBody>
          <a:bodyPr/>
          <a:lstStyle/>
          <a:p>
            <a:r>
              <a:rPr lang="en-US" altLang="en-US" sz="2800" dirty="0"/>
              <a:t>In this section, start by evaluating how different variables are correlated based on orders records</a:t>
            </a:r>
          </a:p>
          <a:p>
            <a:r>
              <a:rPr lang="en-US" altLang="en-US" sz="2800" dirty="0"/>
              <a:t>For the first case, evaluate relationship of vendor(restaurant) rating with  vendor’s preparation time, discount amount, delivery distance and number of item bought.</a:t>
            </a:r>
          </a:p>
          <a:p>
            <a:endParaRPr lang="en-US" dirty="0"/>
          </a:p>
        </p:txBody>
      </p:sp>
    </p:spTree>
    <p:extLst>
      <p:ext uri="{BB962C8B-B14F-4D97-AF65-F5344CB8AC3E}">
        <p14:creationId xmlns:p14="http://schemas.microsoft.com/office/powerpoint/2010/main" val="1442001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8487-63D0-42CB-B111-1D7A97E09B24}"/>
              </a:ext>
            </a:extLst>
          </p:cNvPr>
          <p:cNvSpPr>
            <a:spLocks noGrp="1"/>
          </p:cNvSpPr>
          <p:nvPr>
            <p:ph type="title"/>
          </p:nvPr>
        </p:nvSpPr>
        <p:spPr/>
        <p:txBody>
          <a:bodyPr/>
          <a:lstStyle/>
          <a:p>
            <a:endParaRPr lang="en-US"/>
          </a:p>
        </p:txBody>
      </p:sp>
      <p:pic>
        <p:nvPicPr>
          <p:cNvPr id="4" name="Content Placeholder 3" descr="1">
            <a:extLst>
              <a:ext uri="{FF2B5EF4-FFF2-40B4-BE49-F238E27FC236}">
                <a16:creationId xmlns:a16="http://schemas.microsoft.com/office/drawing/2014/main" id="{6BF416AE-88E3-4FE3-9E15-D877DDC797DB}"/>
              </a:ext>
            </a:extLst>
          </p:cNvPr>
          <p:cNvPicPr>
            <a:picLocks noGrp="1" noChangeAspect="1"/>
          </p:cNvPicPr>
          <p:nvPr>
            <p:ph idx="1"/>
          </p:nvPr>
        </p:nvPicPr>
        <p:blipFill>
          <a:blip r:embed="rId2"/>
          <a:stretch>
            <a:fillRect/>
          </a:stretch>
        </p:blipFill>
        <p:spPr>
          <a:xfrm>
            <a:off x="2352675" y="1834356"/>
            <a:ext cx="7486650" cy="4333875"/>
          </a:xfrm>
          <a:prstGeom prst="rect">
            <a:avLst/>
          </a:prstGeom>
        </p:spPr>
      </p:pic>
    </p:spTree>
    <p:extLst>
      <p:ext uri="{BB962C8B-B14F-4D97-AF65-F5344CB8AC3E}">
        <p14:creationId xmlns:p14="http://schemas.microsoft.com/office/powerpoint/2010/main" val="1471566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4C58-95AC-46A3-AD06-10BFDC7B0CF6}"/>
              </a:ext>
            </a:extLst>
          </p:cNvPr>
          <p:cNvSpPr>
            <a:spLocks noGrp="1"/>
          </p:cNvSpPr>
          <p:nvPr>
            <p:ph type="title"/>
          </p:nvPr>
        </p:nvSpPr>
        <p:spPr/>
        <p:txBody>
          <a:bodyPr/>
          <a:lstStyle/>
          <a:p>
            <a:endParaRPr lang="en-US"/>
          </a:p>
        </p:txBody>
      </p:sp>
      <p:pic>
        <p:nvPicPr>
          <p:cNvPr id="4" name="Content Placeholder 3" descr="5">
            <a:extLst>
              <a:ext uri="{FF2B5EF4-FFF2-40B4-BE49-F238E27FC236}">
                <a16:creationId xmlns:a16="http://schemas.microsoft.com/office/drawing/2014/main" id="{A2A54980-8DE9-404D-8201-31EC08DC4846}"/>
              </a:ext>
            </a:extLst>
          </p:cNvPr>
          <p:cNvPicPr>
            <a:picLocks noGrp="1" noChangeAspect="1"/>
          </p:cNvPicPr>
          <p:nvPr>
            <p:ph idx="1"/>
          </p:nvPr>
        </p:nvPicPr>
        <p:blipFill>
          <a:blip r:embed="rId2"/>
          <a:stretch>
            <a:fillRect/>
          </a:stretch>
        </p:blipFill>
        <p:spPr>
          <a:xfrm>
            <a:off x="3157537" y="1905794"/>
            <a:ext cx="5876925" cy="4191000"/>
          </a:xfrm>
          <a:prstGeom prst="rect">
            <a:avLst/>
          </a:prstGeom>
        </p:spPr>
      </p:pic>
    </p:spTree>
    <p:extLst>
      <p:ext uri="{BB962C8B-B14F-4D97-AF65-F5344CB8AC3E}">
        <p14:creationId xmlns:p14="http://schemas.microsoft.com/office/powerpoint/2010/main" val="2333248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892</TotalTime>
  <Words>928</Words>
  <Application>Microsoft Office PowerPoint</Application>
  <PresentationFormat>Widescreen</PresentationFormat>
  <Paragraphs>51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Inter</vt:lpstr>
      <vt:lpstr>Office Theme</vt:lpstr>
      <vt:lpstr>Restaurant Recommendation system</vt:lpstr>
      <vt:lpstr>                              Objective</vt:lpstr>
      <vt:lpstr>                         INTRODUCTION</vt:lpstr>
      <vt:lpstr>                                    DATA</vt:lpstr>
      <vt:lpstr>                       Cleaning the data              </vt:lpstr>
      <vt:lpstr>PowerPoint Presentation</vt:lpstr>
      <vt:lpstr>                           ANALYSIS</vt:lpstr>
      <vt:lpstr>PowerPoint Presentation</vt:lpstr>
      <vt:lpstr>PowerPoint Presentation</vt:lpstr>
      <vt:lpstr>PowerPoint Presentation</vt:lpstr>
      <vt:lpstr>                     DISTRIBUTION PLOTS</vt:lpstr>
      <vt:lpstr>PowerPoint Presentation</vt:lpstr>
      <vt:lpstr>                          Testing Hypothesis</vt:lpstr>
      <vt:lpstr>PowerPoint Presentation</vt:lpstr>
      <vt:lpstr>PowerPoint Presentation</vt:lpstr>
      <vt:lpstr>                            Categorical variables</vt:lpstr>
      <vt:lpstr>PowerPoint Presentation</vt:lpstr>
      <vt:lpstr>                     Relating categorical variables</vt:lpstr>
      <vt:lpstr>PowerPoint Presentation</vt:lpstr>
      <vt:lpstr>                              Clustering</vt:lpstr>
      <vt:lpstr>                       Cluster Plot</vt:lpstr>
      <vt:lpstr>                           Classification models</vt:lpstr>
      <vt:lpstr>                    SVM Performance </vt:lpstr>
      <vt:lpstr>                       Naive Bayes performance</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Recommendation system</dc:title>
  <dc:creator>Shwetha Mandikal</dc:creator>
  <cp:lastModifiedBy>Shwetha Mandikal</cp:lastModifiedBy>
  <cp:revision>4</cp:revision>
  <dcterms:created xsi:type="dcterms:W3CDTF">2021-03-06T12:06:54Z</dcterms:created>
  <dcterms:modified xsi:type="dcterms:W3CDTF">2021-03-07T02:59:48Z</dcterms:modified>
</cp:coreProperties>
</file>