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2.jpeg" ContentType="image/jpeg"/>
  <Override PartName="/ppt/media/image13.png" ContentType="image/png"/>
  <Override PartName="/ppt/media/image10.jpeg" ContentType="image/jpeg"/>
  <Override PartName="/ppt/media/image5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jpeg" ContentType="image/jpeg"/>
  <Override PartName="/ppt/media/image17.jpeg" ContentType="image/jpeg"/>
  <Override PartName="/ppt/media/image3.png" ContentType="image/png"/>
  <Override PartName="/ppt/media/image4.png" ContentType="image/png"/>
  <Override PartName="/ppt/media/image6.jpeg" ContentType="image/jpeg"/>
  <Override PartName="/ppt/media/image8.png" ContentType="image/png"/>
  <Override PartName="/ppt/media/image1.jpeg" ContentType="image/jpeg"/>
  <Override PartName="/ppt/media/image7.png" ContentType="image/png"/>
  <Override PartName="/ppt/media/image11.jpeg" ContentType="image/jpeg"/>
  <Override PartName="/ppt/media/image9.jpeg" ContentType="image/jpe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8280000" y="4860000"/>
            <a:ext cx="86364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9EC650F9-0D66-4B80-B867-096660EDEB8C}" type="slidenum">
              <a:rPr b="0" lang="ru-RU" sz="1200" spc="-1" strike="noStrike">
                <a:solidFill>
                  <a:srgbClr val="666666"/>
                </a:solidFill>
                <a:latin typeface="Times New Roman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8280000" y="4860360"/>
            <a:ext cx="86364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A615C56B-7E54-4578-95E9-73613737DA2E}" type="slidenum">
              <a:rPr b="0" lang="ru-RU" sz="1200" spc="-1" strike="noStrike">
                <a:solidFill>
                  <a:srgbClr val="666666"/>
                </a:solidFill>
                <a:latin typeface="Times New Roman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8280000" y="4860360"/>
            <a:ext cx="86364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59D9A263-A7E3-4C51-9162-028184EBFB5B}" type="slidenum">
              <a:rPr b="0" lang="ru-RU" sz="1200" spc="-1" strike="noStrike">
                <a:solidFill>
                  <a:srgbClr val="666666"/>
                </a:solidFill>
                <a:latin typeface="Times New Roman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8280000" y="4860360"/>
            <a:ext cx="86364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0282ADC8-8D5F-44EF-B996-F6A130B804B6}" type="slidenum">
              <a:rPr b="0" lang="ru-RU" sz="1200" spc="-1" strike="noStrike">
                <a:solidFill>
                  <a:srgbClr val="666666"/>
                </a:solidFill>
                <a:latin typeface="Times New Roman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hyperlink" Target="https://clck.ru/ZRYyM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habr.com/ru/post/463813/" TargetMode="Externa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Полилиния: фигура 4"/>
          <p:cNvSpPr/>
          <p:nvPr/>
        </p:nvSpPr>
        <p:spPr>
          <a:xfrm>
            <a:off x="7883640" y="318240"/>
            <a:ext cx="938160" cy="4504680"/>
          </a:xfrm>
          <a:custGeom>
            <a:avLst/>
            <a:gdLst/>
            <a:ahLst/>
            <a:rect l="l" t="t" r="r" b="b"/>
            <a:pathLst>
              <a:path w="1209734" h="5796134">
                <a:moveTo>
                  <a:pt x="1144927" y="5731327"/>
                </a:moveTo>
                <a:lnTo>
                  <a:pt x="1209734" y="5731327"/>
                </a:lnTo>
                <a:lnTo>
                  <a:pt x="1209734" y="5796134"/>
                </a:lnTo>
                <a:lnTo>
                  <a:pt x="1144927" y="5796134"/>
                </a:lnTo>
                <a:close/>
                <a:moveTo>
                  <a:pt x="572463" y="5731327"/>
                </a:moveTo>
                <a:lnTo>
                  <a:pt x="637270" y="5731327"/>
                </a:lnTo>
                <a:lnTo>
                  <a:pt x="637270" y="5796134"/>
                </a:lnTo>
                <a:lnTo>
                  <a:pt x="572463" y="5796134"/>
                </a:lnTo>
                <a:close/>
                <a:moveTo>
                  <a:pt x="0" y="5731327"/>
                </a:moveTo>
                <a:lnTo>
                  <a:pt x="64807" y="5731327"/>
                </a:lnTo>
                <a:lnTo>
                  <a:pt x="64807" y="5796134"/>
                </a:lnTo>
                <a:lnTo>
                  <a:pt x="0" y="5796134"/>
                </a:lnTo>
                <a:close/>
                <a:moveTo>
                  <a:pt x="1144927" y="5158196"/>
                </a:moveTo>
                <a:lnTo>
                  <a:pt x="1209734" y="5158196"/>
                </a:lnTo>
                <a:lnTo>
                  <a:pt x="1209734" y="5223003"/>
                </a:lnTo>
                <a:lnTo>
                  <a:pt x="1144927" y="5223003"/>
                </a:lnTo>
                <a:close/>
                <a:moveTo>
                  <a:pt x="572463" y="5158196"/>
                </a:moveTo>
                <a:lnTo>
                  <a:pt x="637270" y="5158196"/>
                </a:lnTo>
                <a:lnTo>
                  <a:pt x="637270" y="5223003"/>
                </a:lnTo>
                <a:lnTo>
                  <a:pt x="572463" y="5223003"/>
                </a:lnTo>
                <a:close/>
                <a:moveTo>
                  <a:pt x="0" y="5158196"/>
                </a:moveTo>
                <a:lnTo>
                  <a:pt x="64807" y="5158196"/>
                </a:lnTo>
                <a:lnTo>
                  <a:pt x="64807" y="5223003"/>
                </a:lnTo>
                <a:lnTo>
                  <a:pt x="0" y="5223003"/>
                </a:lnTo>
                <a:close/>
                <a:moveTo>
                  <a:pt x="1144927" y="4585063"/>
                </a:moveTo>
                <a:lnTo>
                  <a:pt x="1209734" y="4585063"/>
                </a:lnTo>
                <a:lnTo>
                  <a:pt x="1209734" y="4649870"/>
                </a:lnTo>
                <a:lnTo>
                  <a:pt x="1144927" y="4649870"/>
                </a:lnTo>
                <a:close/>
                <a:moveTo>
                  <a:pt x="572463" y="4585063"/>
                </a:moveTo>
                <a:lnTo>
                  <a:pt x="637270" y="4585063"/>
                </a:lnTo>
                <a:lnTo>
                  <a:pt x="637270" y="4649870"/>
                </a:lnTo>
                <a:lnTo>
                  <a:pt x="572463" y="4649870"/>
                </a:lnTo>
                <a:close/>
                <a:moveTo>
                  <a:pt x="0" y="4585063"/>
                </a:moveTo>
                <a:lnTo>
                  <a:pt x="64807" y="4585063"/>
                </a:lnTo>
                <a:lnTo>
                  <a:pt x="64807" y="4649870"/>
                </a:lnTo>
                <a:lnTo>
                  <a:pt x="0" y="4649870"/>
                </a:lnTo>
                <a:close/>
                <a:moveTo>
                  <a:pt x="1144927" y="4011930"/>
                </a:moveTo>
                <a:lnTo>
                  <a:pt x="1209734" y="4011930"/>
                </a:lnTo>
                <a:lnTo>
                  <a:pt x="1209734" y="4076737"/>
                </a:lnTo>
                <a:lnTo>
                  <a:pt x="1144927" y="4076737"/>
                </a:lnTo>
                <a:close/>
                <a:moveTo>
                  <a:pt x="572463" y="4011930"/>
                </a:moveTo>
                <a:lnTo>
                  <a:pt x="637270" y="4011930"/>
                </a:lnTo>
                <a:lnTo>
                  <a:pt x="637270" y="4076737"/>
                </a:lnTo>
                <a:lnTo>
                  <a:pt x="572463" y="4076737"/>
                </a:lnTo>
                <a:close/>
                <a:moveTo>
                  <a:pt x="0" y="4011930"/>
                </a:moveTo>
                <a:lnTo>
                  <a:pt x="64807" y="4011930"/>
                </a:lnTo>
                <a:lnTo>
                  <a:pt x="64807" y="4076737"/>
                </a:lnTo>
                <a:lnTo>
                  <a:pt x="0" y="4076737"/>
                </a:lnTo>
                <a:close/>
                <a:moveTo>
                  <a:pt x="1144927" y="3438797"/>
                </a:moveTo>
                <a:lnTo>
                  <a:pt x="1209734" y="3438797"/>
                </a:lnTo>
                <a:lnTo>
                  <a:pt x="1209734" y="3503604"/>
                </a:lnTo>
                <a:lnTo>
                  <a:pt x="1144927" y="3503604"/>
                </a:lnTo>
                <a:close/>
                <a:moveTo>
                  <a:pt x="572463" y="3438797"/>
                </a:moveTo>
                <a:lnTo>
                  <a:pt x="637270" y="3438797"/>
                </a:lnTo>
                <a:lnTo>
                  <a:pt x="637270" y="3503604"/>
                </a:lnTo>
                <a:lnTo>
                  <a:pt x="572463" y="3503604"/>
                </a:lnTo>
                <a:close/>
                <a:moveTo>
                  <a:pt x="0" y="3438797"/>
                </a:moveTo>
                <a:lnTo>
                  <a:pt x="64807" y="3438797"/>
                </a:lnTo>
                <a:lnTo>
                  <a:pt x="64807" y="3503604"/>
                </a:lnTo>
                <a:lnTo>
                  <a:pt x="0" y="3503604"/>
                </a:lnTo>
                <a:close/>
                <a:moveTo>
                  <a:pt x="1144927" y="2865664"/>
                </a:moveTo>
                <a:lnTo>
                  <a:pt x="1209734" y="2865664"/>
                </a:lnTo>
                <a:lnTo>
                  <a:pt x="1209734" y="2930471"/>
                </a:lnTo>
                <a:lnTo>
                  <a:pt x="1144927" y="2930471"/>
                </a:lnTo>
                <a:close/>
                <a:moveTo>
                  <a:pt x="572463" y="2865664"/>
                </a:moveTo>
                <a:lnTo>
                  <a:pt x="637270" y="2865664"/>
                </a:lnTo>
                <a:lnTo>
                  <a:pt x="637270" y="2930471"/>
                </a:lnTo>
                <a:lnTo>
                  <a:pt x="572463" y="2930471"/>
                </a:lnTo>
                <a:close/>
                <a:moveTo>
                  <a:pt x="0" y="2865664"/>
                </a:moveTo>
                <a:lnTo>
                  <a:pt x="64807" y="2865664"/>
                </a:lnTo>
                <a:lnTo>
                  <a:pt x="64807" y="2930471"/>
                </a:lnTo>
                <a:lnTo>
                  <a:pt x="0" y="2930471"/>
                </a:lnTo>
                <a:close/>
                <a:moveTo>
                  <a:pt x="1144927" y="2292531"/>
                </a:moveTo>
                <a:lnTo>
                  <a:pt x="1209734" y="2292531"/>
                </a:lnTo>
                <a:lnTo>
                  <a:pt x="1209734" y="2357338"/>
                </a:lnTo>
                <a:lnTo>
                  <a:pt x="1144927" y="2357338"/>
                </a:lnTo>
                <a:close/>
                <a:moveTo>
                  <a:pt x="572463" y="2292531"/>
                </a:moveTo>
                <a:lnTo>
                  <a:pt x="637270" y="2292531"/>
                </a:lnTo>
                <a:lnTo>
                  <a:pt x="637270" y="2357338"/>
                </a:lnTo>
                <a:lnTo>
                  <a:pt x="572463" y="2357338"/>
                </a:lnTo>
                <a:close/>
                <a:moveTo>
                  <a:pt x="0" y="2292531"/>
                </a:moveTo>
                <a:lnTo>
                  <a:pt x="64807" y="2292531"/>
                </a:lnTo>
                <a:lnTo>
                  <a:pt x="64807" y="2357338"/>
                </a:lnTo>
                <a:lnTo>
                  <a:pt x="0" y="2357338"/>
                </a:lnTo>
                <a:close/>
                <a:moveTo>
                  <a:pt x="1144927" y="1719398"/>
                </a:moveTo>
                <a:lnTo>
                  <a:pt x="1209734" y="1719398"/>
                </a:lnTo>
                <a:lnTo>
                  <a:pt x="1209734" y="1784205"/>
                </a:lnTo>
                <a:lnTo>
                  <a:pt x="1144927" y="1784205"/>
                </a:lnTo>
                <a:close/>
                <a:moveTo>
                  <a:pt x="572463" y="1719398"/>
                </a:moveTo>
                <a:lnTo>
                  <a:pt x="637270" y="1719398"/>
                </a:lnTo>
                <a:lnTo>
                  <a:pt x="637270" y="1784205"/>
                </a:lnTo>
                <a:lnTo>
                  <a:pt x="572463" y="1784205"/>
                </a:lnTo>
                <a:close/>
                <a:moveTo>
                  <a:pt x="0" y="1719398"/>
                </a:moveTo>
                <a:lnTo>
                  <a:pt x="64807" y="1719398"/>
                </a:lnTo>
                <a:lnTo>
                  <a:pt x="64807" y="1784205"/>
                </a:lnTo>
                <a:lnTo>
                  <a:pt x="0" y="1784205"/>
                </a:lnTo>
                <a:close/>
                <a:moveTo>
                  <a:pt x="1144927" y="1146266"/>
                </a:moveTo>
                <a:lnTo>
                  <a:pt x="1209734" y="1146266"/>
                </a:lnTo>
                <a:lnTo>
                  <a:pt x="1209734" y="1211072"/>
                </a:lnTo>
                <a:lnTo>
                  <a:pt x="1144927" y="1211072"/>
                </a:lnTo>
                <a:close/>
                <a:moveTo>
                  <a:pt x="572463" y="1146266"/>
                </a:moveTo>
                <a:lnTo>
                  <a:pt x="637270" y="1146266"/>
                </a:lnTo>
                <a:lnTo>
                  <a:pt x="637270" y="1211072"/>
                </a:lnTo>
                <a:lnTo>
                  <a:pt x="572463" y="1211072"/>
                </a:lnTo>
                <a:close/>
                <a:moveTo>
                  <a:pt x="0" y="1146266"/>
                </a:moveTo>
                <a:lnTo>
                  <a:pt x="64807" y="1146266"/>
                </a:lnTo>
                <a:lnTo>
                  <a:pt x="64807" y="1211072"/>
                </a:lnTo>
                <a:lnTo>
                  <a:pt x="0" y="1211072"/>
                </a:lnTo>
                <a:close/>
                <a:moveTo>
                  <a:pt x="1144927" y="573133"/>
                </a:moveTo>
                <a:lnTo>
                  <a:pt x="1209734" y="573133"/>
                </a:lnTo>
                <a:lnTo>
                  <a:pt x="1209734" y="637940"/>
                </a:lnTo>
                <a:lnTo>
                  <a:pt x="1144927" y="637940"/>
                </a:lnTo>
                <a:close/>
                <a:moveTo>
                  <a:pt x="572463" y="573133"/>
                </a:moveTo>
                <a:lnTo>
                  <a:pt x="637270" y="573133"/>
                </a:lnTo>
                <a:lnTo>
                  <a:pt x="637270" y="637940"/>
                </a:lnTo>
                <a:lnTo>
                  <a:pt x="572463" y="637940"/>
                </a:lnTo>
                <a:close/>
                <a:moveTo>
                  <a:pt x="0" y="573133"/>
                </a:moveTo>
                <a:lnTo>
                  <a:pt x="64807" y="573133"/>
                </a:lnTo>
                <a:lnTo>
                  <a:pt x="64807" y="637940"/>
                </a:lnTo>
                <a:lnTo>
                  <a:pt x="0" y="637940"/>
                </a:lnTo>
                <a:close/>
                <a:moveTo>
                  <a:pt x="1144927" y="0"/>
                </a:moveTo>
                <a:lnTo>
                  <a:pt x="1209734" y="0"/>
                </a:lnTo>
                <a:lnTo>
                  <a:pt x="1209734" y="64807"/>
                </a:lnTo>
                <a:lnTo>
                  <a:pt x="1144927" y="64807"/>
                </a:lnTo>
                <a:close/>
                <a:moveTo>
                  <a:pt x="572463" y="0"/>
                </a:moveTo>
                <a:lnTo>
                  <a:pt x="637270" y="0"/>
                </a:lnTo>
                <a:lnTo>
                  <a:pt x="637270" y="64807"/>
                </a:lnTo>
                <a:lnTo>
                  <a:pt x="572463" y="64807"/>
                </a:lnTo>
                <a:close/>
                <a:moveTo>
                  <a:pt x="0" y="0"/>
                </a:moveTo>
                <a:lnTo>
                  <a:pt x="64807" y="0"/>
                </a:lnTo>
                <a:lnTo>
                  <a:pt x="64807" y="64807"/>
                </a:lnTo>
                <a:lnTo>
                  <a:pt x="0" y="64807"/>
                </a:lnTo>
                <a:close/>
              </a:path>
            </a:pathLst>
          </a:custGeom>
          <a:noFill/>
          <a:ln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TextBox 3"/>
          <p:cNvSpPr/>
          <p:nvPr/>
        </p:nvSpPr>
        <p:spPr>
          <a:xfrm>
            <a:off x="374040" y="1514160"/>
            <a:ext cx="4304160" cy="191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ffffff"/>
                </a:solidFill>
                <a:latin typeface="PT Sans"/>
                <a:ea typeface="DejaVu Sans"/>
              </a:rPr>
              <a:t>Multiwan and routing in MikroTik ROS v7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58" name="Прямоугольник 9"/>
          <p:cNvSpPr/>
          <p:nvPr/>
        </p:nvSpPr>
        <p:spPr>
          <a:xfrm>
            <a:off x="0" y="771480"/>
            <a:ext cx="141120" cy="35978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9" name="Группа 31"/>
          <p:cNvGrpSpPr/>
          <p:nvPr/>
        </p:nvGrpSpPr>
        <p:grpSpPr>
          <a:xfrm>
            <a:off x="550440" y="582120"/>
            <a:ext cx="1171080" cy="279720"/>
            <a:chOff x="550440" y="582120"/>
            <a:chExt cx="1171080" cy="279720"/>
          </a:xfrm>
        </p:grpSpPr>
        <p:sp>
          <p:nvSpPr>
            <p:cNvPr id="160" name="Полилиния: фигура 14"/>
            <p:cNvSpPr/>
            <p:nvPr/>
          </p:nvSpPr>
          <p:spPr>
            <a:xfrm>
              <a:off x="1436040" y="591120"/>
              <a:ext cx="82800" cy="261360"/>
            </a:xfrm>
            <a:custGeom>
              <a:avLst/>
              <a:gdLst/>
              <a:ahLst/>
              <a:rect l="l" t="t" r="r" b="b"/>
              <a:pathLst>
                <a:path w="109102" h="337673">
                  <a:moveTo>
                    <a:pt x="73917" y="0"/>
                  </a:moveTo>
                  <a:lnTo>
                    <a:pt x="0" y="3273"/>
                  </a:lnTo>
                  <a:cubicBezTo>
                    <a:pt x="27003" y="55370"/>
                    <a:pt x="40641" y="110740"/>
                    <a:pt x="40641" y="168837"/>
                  </a:cubicBezTo>
                  <a:cubicBezTo>
                    <a:pt x="40641" y="227480"/>
                    <a:pt x="27003" y="282577"/>
                    <a:pt x="0" y="334401"/>
                  </a:cubicBezTo>
                  <a:lnTo>
                    <a:pt x="73917" y="337674"/>
                  </a:lnTo>
                  <a:cubicBezTo>
                    <a:pt x="97374" y="283941"/>
                    <a:pt x="108830" y="227480"/>
                    <a:pt x="109103" y="168837"/>
                  </a:cubicBezTo>
                  <a:cubicBezTo>
                    <a:pt x="108830" y="110467"/>
                    <a:pt x="97374" y="54279"/>
                    <a:pt x="73917" y="0"/>
                  </a:cubicBezTo>
                  <a:close/>
                </a:path>
              </a:pathLst>
            </a:custGeom>
            <a:solidFill>
              <a:srgbClr val="da8344"/>
            </a:solidFill>
            <a:ln w="2719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Полилиния: фигура 15"/>
            <p:cNvSpPr/>
            <p:nvPr/>
          </p:nvSpPr>
          <p:spPr>
            <a:xfrm>
              <a:off x="1542240" y="586800"/>
              <a:ext cx="74880" cy="270360"/>
            </a:xfrm>
            <a:custGeom>
              <a:avLst/>
              <a:gdLst/>
              <a:ahLst/>
              <a:rect l="l" t="t" r="r" b="b"/>
              <a:pathLst>
                <a:path w="99283" h="349129">
                  <a:moveTo>
                    <a:pt x="70917" y="0"/>
                  </a:moveTo>
                  <a:lnTo>
                    <a:pt x="0" y="3000"/>
                  </a:lnTo>
                  <a:cubicBezTo>
                    <a:pt x="21275" y="58370"/>
                    <a:pt x="31640" y="115376"/>
                    <a:pt x="31640" y="174292"/>
                  </a:cubicBezTo>
                  <a:cubicBezTo>
                    <a:pt x="31640" y="234026"/>
                    <a:pt x="21275" y="291578"/>
                    <a:pt x="0" y="345857"/>
                  </a:cubicBezTo>
                  <a:lnTo>
                    <a:pt x="70917" y="349130"/>
                  </a:lnTo>
                  <a:cubicBezTo>
                    <a:pt x="89737" y="292123"/>
                    <a:pt x="99284" y="233753"/>
                    <a:pt x="99284" y="174292"/>
                  </a:cubicBezTo>
                  <a:cubicBezTo>
                    <a:pt x="99284" y="114831"/>
                    <a:pt x="89737" y="56461"/>
                    <a:pt x="70917" y="0"/>
                  </a:cubicBezTo>
                  <a:close/>
                </a:path>
              </a:pathLst>
            </a:custGeom>
            <a:solidFill>
              <a:srgbClr val="da8344"/>
            </a:solidFill>
            <a:ln w="2719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Полилиния: фигура 16"/>
            <p:cNvSpPr/>
            <p:nvPr/>
          </p:nvSpPr>
          <p:spPr>
            <a:xfrm>
              <a:off x="1648080" y="582120"/>
              <a:ext cx="73440" cy="279720"/>
            </a:xfrm>
            <a:custGeom>
              <a:avLst/>
              <a:gdLst/>
              <a:ahLst/>
              <a:rect l="l" t="t" r="r" b="b"/>
              <a:pathLst>
                <a:path w="97101" h="361131">
                  <a:moveTo>
                    <a:pt x="97102" y="180293"/>
                  </a:moveTo>
                  <a:cubicBezTo>
                    <a:pt x="97102" y="118377"/>
                    <a:pt x="89192" y="58097"/>
                    <a:pt x="73099" y="0"/>
                  </a:cubicBezTo>
                  <a:lnTo>
                    <a:pt x="0" y="3000"/>
                  </a:lnTo>
                  <a:cubicBezTo>
                    <a:pt x="17457" y="60552"/>
                    <a:pt x="26185" y="119468"/>
                    <a:pt x="26185" y="180293"/>
                  </a:cubicBezTo>
                  <a:cubicBezTo>
                    <a:pt x="26185" y="241118"/>
                    <a:pt x="17457" y="300306"/>
                    <a:pt x="0" y="357858"/>
                  </a:cubicBezTo>
                  <a:lnTo>
                    <a:pt x="73099" y="361131"/>
                  </a:lnTo>
                  <a:cubicBezTo>
                    <a:pt x="89192" y="302761"/>
                    <a:pt x="97102" y="242482"/>
                    <a:pt x="97102" y="180293"/>
                  </a:cubicBezTo>
                  <a:close/>
                </a:path>
              </a:pathLst>
            </a:custGeom>
            <a:solidFill>
              <a:srgbClr val="da8344"/>
            </a:solidFill>
            <a:ln w="2719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Полилиния: фигура 17"/>
            <p:cNvSpPr/>
            <p:nvPr/>
          </p:nvSpPr>
          <p:spPr>
            <a:xfrm>
              <a:off x="1311840" y="595800"/>
              <a:ext cx="111600" cy="252000"/>
            </a:xfrm>
            <a:custGeom>
              <a:avLst/>
              <a:gdLst/>
              <a:ahLst/>
              <a:rect l="l" t="t" r="r" b="b"/>
              <a:pathLst>
                <a:path w="146197" h="325945">
                  <a:moveTo>
                    <a:pt x="0" y="4091"/>
                  </a:moveTo>
                  <a:cubicBezTo>
                    <a:pt x="43914" y="48005"/>
                    <a:pt x="66007" y="100920"/>
                    <a:pt x="66007" y="162836"/>
                  </a:cubicBezTo>
                  <a:cubicBezTo>
                    <a:pt x="66007" y="225025"/>
                    <a:pt x="43914" y="277667"/>
                    <a:pt x="0" y="321581"/>
                  </a:cubicBezTo>
                  <a:lnTo>
                    <a:pt x="98738" y="325945"/>
                  </a:lnTo>
                  <a:cubicBezTo>
                    <a:pt x="130378" y="275758"/>
                    <a:pt x="145925" y="221479"/>
                    <a:pt x="146198" y="162836"/>
                  </a:cubicBezTo>
                  <a:cubicBezTo>
                    <a:pt x="145925" y="104193"/>
                    <a:pt x="130378" y="49915"/>
                    <a:pt x="98738" y="0"/>
                  </a:cubicBezTo>
                  <a:lnTo>
                    <a:pt x="0" y="4091"/>
                  </a:lnTo>
                  <a:close/>
                </a:path>
              </a:pathLst>
            </a:custGeom>
            <a:solidFill>
              <a:srgbClr val="da8344"/>
            </a:solidFill>
            <a:ln w="2719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Полилиния: фигура 18"/>
            <p:cNvSpPr/>
            <p:nvPr/>
          </p:nvSpPr>
          <p:spPr>
            <a:xfrm>
              <a:off x="1436040" y="591120"/>
              <a:ext cx="171720" cy="266040"/>
            </a:xfrm>
            <a:custGeom>
              <a:avLst/>
              <a:gdLst/>
              <a:ahLst/>
              <a:rect l="l" t="t" r="r" b="b"/>
              <a:pathLst>
                <a:path w="223061" h="343674">
                  <a:moveTo>
                    <a:pt x="201022" y="154926"/>
                  </a:moveTo>
                  <a:cubicBezTo>
                    <a:pt x="173474" y="82646"/>
                    <a:pt x="130923" y="30822"/>
                    <a:pt x="73917" y="0"/>
                  </a:cubicBezTo>
                  <a:lnTo>
                    <a:pt x="0" y="3273"/>
                  </a:lnTo>
                  <a:cubicBezTo>
                    <a:pt x="60825" y="40914"/>
                    <a:pt x="104466" y="93010"/>
                    <a:pt x="131469" y="159018"/>
                  </a:cubicBezTo>
                  <a:cubicBezTo>
                    <a:pt x="158745" y="225571"/>
                    <a:pt x="160381" y="285850"/>
                    <a:pt x="136106" y="340401"/>
                  </a:cubicBezTo>
                  <a:lnTo>
                    <a:pt x="207023" y="343675"/>
                  </a:lnTo>
                  <a:cubicBezTo>
                    <a:pt x="230207" y="289669"/>
                    <a:pt x="228298" y="226662"/>
                    <a:pt x="201022" y="154926"/>
                  </a:cubicBezTo>
                  <a:close/>
                </a:path>
              </a:pathLst>
            </a:custGeom>
            <a:solidFill>
              <a:srgbClr val="e5a97a"/>
            </a:solidFill>
            <a:ln w="2719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Полилиния: фигура 19"/>
            <p:cNvSpPr/>
            <p:nvPr/>
          </p:nvSpPr>
          <p:spPr>
            <a:xfrm>
              <a:off x="1542240" y="586800"/>
              <a:ext cx="167760" cy="275040"/>
            </a:xfrm>
            <a:custGeom>
              <a:avLst/>
              <a:gdLst/>
              <a:ahLst/>
              <a:rect l="l" t="t" r="r" b="b"/>
              <a:pathLst>
                <a:path w="218114" h="355130">
                  <a:moveTo>
                    <a:pt x="208659" y="355130"/>
                  </a:moveTo>
                  <a:cubicBezTo>
                    <a:pt x="225298" y="299488"/>
                    <a:pt x="220115" y="234026"/>
                    <a:pt x="192021" y="158472"/>
                  </a:cubicBezTo>
                  <a:cubicBezTo>
                    <a:pt x="163382" y="80463"/>
                    <a:pt x="122741" y="27549"/>
                    <a:pt x="70917" y="0"/>
                  </a:cubicBezTo>
                  <a:lnTo>
                    <a:pt x="0" y="3273"/>
                  </a:lnTo>
                  <a:cubicBezTo>
                    <a:pt x="58643" y="43914"/>
                    <a:pt x="100647" y="97647"/>
                    <a:pt x="126559" y="164746"/>
                  </a:cubicBezTo>
                  <a:cubicBezTo>
                    <a:pt x="151926" y="231571"/>
                    <a:pt x="155199" y="293760"/>
                    <a:pt x="135560" y="352130"/>
                  </a:cubicBezTo>
                  <a:lnTo>
                    <a:pt x="208659" y="355130"/>
                  </a:lnTo>
                  <a:close/>
                </a:path>
              </a:pathLst>
            </a:custGeom>
            <a:solidFill>
              <a:srgbClr val="e5a97a"/>
            </a:solidFill>
            <a:ln w="2719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Полилиния: фигура 20"/>
            <p:cNvSpPr/>
            <p:nvPr/>
          </p:nvSpPr>
          <p:spPr>
            <a:xfrm>
              <a:off x="1311840" y="595440"/>
              <a:ext cx="192960" cy="257040"/>
            </a:xfrm>
            <a:custGeom>
              <a:avLst/>
              <a:gdLst/>
              <a:ahLst/>
              <a:rect l="l" t="t" r="r" b="b"/>
              <a:pathLst>
                <a:path w="250436" h="332218">
                  <a:moveTo>
                    <a:pt x="98738" y="0"/>
                  </a:moveTo>
                  <a:lnTo>
                    <a:pt x="0" y="4364"/>
                  </a:lnTo>
                  <a:cubicBezTo>
                    <a:pt x="60279" y="41732"/>
                    <a:pt x="107739" y="92738"/>
                    <a:pt x="142925" y="157108"/>
                  </a:cubicBezTo>
                  <a:cubicBezTo>
                    <a:pt x="181656" y="227207"/>
                    <a:pt x="187112" y="284486"/>
                    <a:pt x="159018" y="328946"/>
                  </a:cubicBezTo>
                  <a:lnTo>
                    <a:pt x="232935" y="332219"/>
                  </a:lnTo>
                  <a:cubicBezTo>
                    <a:pt x="261029" y="272485"/>
                    <a:pt x="255301" y="204841"/>
                    <a:pt x="215751" y="129287"/>
                  </a:cubicBezTo>
                  <a:cubicBezTo>
                    <a:pt x="181656" y="64371"/>
                    <a:pt x="142652" y="21275"/>
                    <a:pt x="98738" y="0"/>
                  </a:cubicBezTo>
                  <a:close/>
                </a:path>
              </a:pathLst>
            </a:custGeom>
            <a:solidFill>
              <a:srgbClr val="e5a97a"/>
            </a:solidFill>
            <a:ln w="2719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7" name="Рисунок 12"/>
            <p:cNvGrpSpPr/>
            <p:nvPr/>
          </p:nvGrpSpPr>
          <p:grpSpPr>
            <a:xfrm>
              <a:off x="550440" y="622800"/>
              <a:ext cx="726480" cy="186840"/>
              <a:chOff x="550440" y="622800"/>
              <a:chExt cx="726480" cy="186840"/>
            </a:xfrm>
          </p:grpSpPr>
          <p:grpSp>
            <p:nvGrpSpPr>
              <p:cNvPr id="168" name="Рисунок 12"/>
              <p:cNvGrpSpPr/>
              <p:nvPr/>
            </p:nvGrpSpPr>
            <p:grpSpPr>
              <a:xfrm>
                <a:off x="550440" y="622800"/>
                <a:ext cx="416160" cy="186840"/>
                <a:chOff x="550440" y="622800"/>
                <a:chExt cx="416160" cy="186840"/>
              </a:xfrm>
            </p:grpSpPr>
            <p:sp>
              <p:nvSpPr>
                <p:cNvPr id="169" name="Полилиния: фигура 23"/>
                <p:cNvSpPr/>
                <p:nvPr/>
              </p:nvSpPr>
              <p:spPr>
                <a:xfrm>
                  <a:off x="550440" y="683640"/>
                  <a:ext cx="104400" cy="124200"/>
                </a:xfrm>
                <a:custGeom>
                  <a:avLst/>
                  <a:gdLst/>
                  <a:ahLst/>
                  <a:rect l="l" t="t" r="r" b="b"/>
                  <a:pathLst>
                    <a:path w="136651" h="162403">
                      <a:moveTo>
                        <a:pt x="116467" y="386"/>
                      </a:moveTo>
                      <a:lnTo>
                        <a:pt x="133924" y="5023"/>
                      </a:lnTo>
                      <a:cubicBezTo>
                        <a:pt x="135015" y="5568"/>
                        <a:pt x="135833" y="5841"/>
                        <a:pt x="136106" y="6114"/>
                      </a:cubicBezTo>
                      <a:cubicBezTo>
                        <a:pt x="136651" y="6386"/>
                        <a:pt x="136651" y="6932"/>
                        <a:pt x="136651" y="7205"/>
                      </a:cubicBezTo>
                      <a:cubicBezTo>
                        <a:pt x="136379" y="7477"/>
                        <a:pt x="136379" y="7750"/>
                        <a:pt x="136106" y="8296"/>
                      </a:cubicBezTo>
                      <a:cubicBezTo>
                        <a:pt x="136106" y="8841"/>
                        <a:pt x="135833" y="9114"/>
                        <a:pt x="135833" y="9659"/>
                      </a:cubicBezTo>
                      <a:lnTo>
                        <a:pt x="76645" y="159403"/>
                      </a:lnTo>
                      <a:cubicBezTo>
                        <a:pt x="76099" y="161040"/>
                        <a:pt x="75281" y="161858"/>
                        <a:pt x="74735" y="161858"/>
                      </a:cubicBezTo>
                      <a:cubicBezTo>
                        <a:pt x="74190" y="161858"/>
                        <a:pt x="73372" y="162131"/>
                        <a:pt x="72553" y="162404"/>
                      </a:cubicBezTo>
                      <a:lnTo>
                        <a:pt x="59461" y="162404"/>
                      </a:lnTo>
                      <a:cubicBezTo>
                        <a:pt x="58643" y="162131"/>
                        <a:pt x="57825" y="162131"/>
                        <a:pt x="57279" y="162131"/>
                      </a:cubicBezTo>
                      <a:cubicBezTo>
                        <a:pt x="56734" y="161858"/>
                        <a:pt x="56461" y="161585"/>
                        <a:pt x="56188" y="161313"/>
                      </a:cubicBezTo>
                      <a:cubicBezTo>
                        <a:pt x="55915" y="161040"/>
                        <a:pt x="55642" y="160494"/>
                        <a:pt x="55642" y="159403"/>
                      </a:cubicBezTo>
                      <a:lnTo>
                        <a:pt x="546" y="8568"/>
                      </a:lnTo>
                      <a:cubicBezTo>
                        <a:pt x="273" y="8023"/>
                        <a:pt x="273" y="7750"/>
                        <a:pt x="0" y="7205"/>
                      </a:cubicBezTo>
                      <a:cubicBezTo>
                        <a:pt x="0" y="6659"/>
                        <a:pt x="0" y="6386"/>
                        <a:pt x="546" y="5841"/>
                      </a:cubicBezTo>
                      <a:cubicBezTo>
                        <a:pt x="1091" y="5568"/>
                        <a:pt x="1909" y="5295"/>
                        <a:pt x="3273" y="4750"/>
                      </a:cubicBezTo>
                      <a:lnTo>
                        <a:pt x="14183" y="2022"/>
                      </a:lnTo>
                      <a:lnTo>
                        <a:pt x="20730" y="113"/>
                      </a:lnTo>
                      <a:cubicBezTo>
                        <a:pt x="21821" y="-160"/>
                        <a:pt x="22639" y="113"/>
                        <a:pt x="23457" y="386"/>
                      </a:cubicBezTo>
                      <a:cubicBezTo>
                        <a:pt x="24003" y="931"/>
                        <a:pt x="24548" y="1477"/>
                        <a:pt x="25094" y="2295"/>
                      </a:cubicBezTo>
                      <a:lnTo>
                        <a:pt x="61098" y="109489"/>
                      </a:lnTo>
                      <a:cubicBezTo>
                        <a:pt x="61916" y="112489"/>
                        <a:pt x="63007" y="116035"/>
                        <a:pt x="64098" y="119854"/>
                      </a:cubicBezTo>
                      <a:cubicBezTo>
                        <a:pt x="65189" y="123672"/>
                        <a:pt x="66280" y="127218"/>
                        <a:pt x="67098" y="130218"/>
                      </a:cubicBezTo>
                      <a:lnTo>
                        <a:pt x="67644" y="130218"/>
                      </a:lnTo>
                      <a:cubicBezTo>
                        <a:pt x="67917" y="128036"/>
                        <a:pt x="68189" y="125854"/>
                        <a:pt x="69008" y="123399"/>
                      </a:cubicBezTo>
                      <a:cubicBezTo>
                        <a:pt x="69553" y="120945"/>
                        <a:pt x="71190" y="116580"/>
                        <a:pt x="73644" y="110034"/>
                      </a:cubicBezTo>
                      <a:lnTo>
                        <a:pt x="112376" y="3113"/>
                      </a:lnTo>
                      <a:cubicBezTo>
                        <a:pt x="112649" y="2295"/>
                        <a:pt x="112649" y="1750"/>
                        <a:pt x="112922" y="1750"/>
                      </a:cubicBezTo>
                      <a:cubicBezTo>
                        <a:pt x="112922" y="1750"/>
                        <a:pt x="113194" y="1477"/>
                        <a:pt x="113467" y="1204"/>
                      </a:cubicBezTo>
                      <a:cubicBezTo>
                        <a:pt x="113740" y="931"/>
                        <a:pt x="114013" y="931"/>
                        <a:pt x="114558" y="658"/>
                      </a:cubicBezTo>
                      <a:cubicBezTo>
                        <a:pt x="114831" y="113"/>
                        <a:pt x="115376" y="113"/>
                        <a:pt x="116467" y="38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719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0" name="Полилиния: фигура 24"/>
                <p:cNvSpPr/>
                <p:nvPr/>
              </p:nvSpPr>
              <p:spPr>
                <a:xfrm>
                  <a:off x="671760" y="681840"/>
                  <a:ext cx="99360" cy="127800"/>
                </a:xfrm>
                <a:custGeom>
                  <a:avLst/>
                  <a:gdLst/>
                  <a:ahLst/>
                  <a:rect l="l" t="t" r="r" b="b"/>
                  <a:pathLst>
                    <a:path w="130377" h="166927">
                      <a:moveTo>
                        <a:pt x="65189" y="0"/>
                      </a:moveTo>
                      <a:cubicBezTo>
                        <a:pt x="84282" y="0"/>
                        <a:pt x="100102" y="7092"/>
                        <a:pt x="112103" y="21548"/>
                      </a:cubicBezTo>
                      <a:cubicBezTo>
                        <a:pt x="124105" y="36004"/>
                        <a:pt x="130105" y="56461"/>
                        <a:pt x="130378" y="83464"/>
                      </a:cubicBezTo>
                      <a:cubicBezTo>
                        <a:pt x="130378" y="110740"/>
                        <a:pt x="124377" y="131196"/>
                        <a:pt x="112103" y="145380"/>
                      </a:cubicBezTo>
                      <a:cubicBezTo>
                        <a:pt x="100102" y="159563"/>
                        <a:pt x="84282" y="166655"/>
                        <a:pt x="65189" y="166928"/>
                      </a:cubicBezTo>
                      <a:cubicBezTo>
                        <a:pt x="45823" y="166928"/>
                        <a:pt x="30003" y="159836"/>
                        <a:pt x="18002" y="145653"/>
                      </a:cubicBezTo>
                      <a:cubicBezTo>
                        <a:pt x="6001" y="131469"/>
                        <a:pt x="0" y="110740"/>
                        <a:pt x="0" y="83737"/>
                      </a:cubicBezTo>
                      <a:cubicBezTo>
                        <a:pt x="0" y="56734"/>
                        <a:pt x="6001" y="36277"/>
                        <a:pt x="18002" y="22093"/>
                      </a:cubicBezTo>
                      <a:cubicBezTo>
                        <a:pt x="30003" y="7637"/>
                        <a:pt x="45823" y="273"/>
                        <a:pt x="65189" y="0"/>
                      </a:cubicBezTo>
                      <a:close/>
                      <a:moveTo>
                        <a:pt x="65189" y="20457"/>
                      </a:moveTo>
                      <a:cubicBezTo>
                        <a:pt x="51824" y="20457"/>
                        <a:pt x="42277" y="25912"/>
                        <a:pt x="36004" y="37095"/>
                      </a:cubicBezTo>
                      <a:cubicBezTo>
                        <a:pt x="30003" y="48278"/>
                        <a:pt x="26730" y="63553"/>
                        <a:pt x="26730" y="83464"/>
                      </a:cubicBezTo>
                      <a:cubicBezTo>
                        <a:pt x="26730" y="103648"/>
                        <a:pt x="29731" y="119195"/>
                        <a:pt x="36004" y="130105"/>
                      </a:cubicBezTo>
                      <a:cubicBezTo>
                        <a:pt x="42005" y="141016"/>
                        <a:pt x="51824" y="146471"/>
                        <a:pt x="65189" y="146471"/>
                      </a:cubicBezTo>
                      <a:cubicBezTo>
                        <a:pt x="78281" y="146471"/>
                        <a:pt x="87828" y="141016"/>
                        <a:pt x="94101" y="130105"/>
                      </a:cubicBezTo>
                      <a:cubicBezTo>
                        <a:pt x="100375" y="119195"/>
                        <a:pt x="103375" y="103648"/>
                        <a:pt x="103375" y="83464"/>
                      </a:cubicBezTo>
                      <a:cubicBezTo>
                        <a:pt x="103102" y="63553"/>
                        <a:pt x="100102" y="48005"/>
                        <a:pt x="93829" y="37095"/>
                      </a:cubicBezTo>
                      <a:cubicBezTo>
                        <a:pt x="87828" y="25912"/>
                        <a:pt x="78281" y="20457"/>
                        <a:pt x="65189" y="2045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719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1" name="Полилиния: фигура 25"/>
                <p:cNvSpPr/>
                <p:nvPr/>
              </p:nvSpPr>
              <p:spPr>
                <a:xfrm>
                  <a:off x="789840" y="684000"/>
                  <a:ext cx="102240" cy="124200"/>
                </a:xfrm>
                <a:custGeom>
                  <a:avLst/>
                  <a:gdLst/>
                  <a:ahLst/>
                  <a:rect l="l" t="t" r="r" b="b"/>
                  <a:pathLst>
                    <a:path w="134128" h="162290">
                      <a:moveTo>
                        <a:pt x="109853" y="159290"/>
                      </a:moveTo>
                      <a:lnTo>
                        <a:pt x="79304" y="113740"/>
                      </a:lnTo>
                      <a:cubicBezTo>
                        <a:pt x="77122" y="111012"/>
                        <a:pt x="75213" y="108012"/>
                        <a:pt x="73576" y="105284"/>
                      </a:cubicBezTo>
                      <a:cubicBezTo>
                        <a:pt x="71940" y="102557"/>
                        <a:pt x="70303" y="99557"/>
                        <a:pt x="68939" y="96556"/>
                      </a:cubicBezTo>
                      <a:cubicBezTo>
                        <a:pt x="67848" y="98193"/>
                        <a:pt x="66757" y="99829"/>
                        <a:pt x="65939" y="101193"/>
                      </a:cubicBezTo>
                      <a:cubicBezTo>
                        <a:pt x="65121" y="102557"/>
                        <a:pt x="62120" y="106648"/>
                        <a:pt x="57211" y="114013"/>
                      </a:cubicBezTo>
                      <a:lnTo>
                        <a:pt x="25025" y="159836"/>
                      </a:lnTo>
                      <a:cubicBezTo>
                        <a:pt x="23934" y="161200"/>
                        <a:pt x="22843" y="162018"/>
                        <a:pt x="22025" y="162018"/>
                      </a:cubicBezTo>
                      <a:cubicBezTo>
                        <a:pt x="21207" y="162291"/>
                        <a:pt x="19843" y="162018"/>
                        <a:pt x="18207" y="161473"/>
                      </a:cubicBezTo>
                      <a:lnTo>
                        <a:pt x="2387" y="154926"/>
                      </a:lnTo>
                      <a:cubicBezTo>
                        <a:pt x="1296" y="154654"/>
                        <a:pt x="750" y="154381"/>
                        <a:pt x="477" y="154108"/>
                      </a:cubicBezTo>
                      <a:cubicBezTo>
                        <a:pt x="477" y="153835"/>
                        <a:pt x="205" y="153290"/>
                        <a:pt x="205" y="153017"/>
                      </a:cubicBezTo>
                      <a:cubicBezTo>
                        <a:pt x="-68" y="152744"/>
                        <a:pt x="-68" y="152471"/>
                        <a:pt x="205" y="151926"/>
                      </a:cubicBezTo>
                      <a:cubicBezTo>
                        <a:pt x="477" y="151380"/>
                        <a:pt x="750" y="150835"/>
                        <a:pt x="1568" y="150017"/>
                      </a:cubicBezTo>
                      <a:lnTo>
                        <a:pt x="55847" y="79372"/>
                      </a:lnTo>
                      <a:lnTo>
                        <a:pt x="8387" y="12001"/>
                      </a:lnTo>
                      <a:cubicBezTo>
                        <a:pt x="7842" y="11456"/>
                        <a:pt x="7296" y="10910"/>
                        <a:pt x="7296" y="10638"/>
                      </a:cubicBezTo>
                      <a:cubicBezTo>
                        <a:pt x="7296" y="10365"/>
                        <a:pt x="7023" y="9819"/>
                        <a:pt x="7023" y="9547"/>
                      </a:cubicBezTo>
                      <a:cubicBezTo>
                        <a:pt x="7023" y="9274"/>
                        <a:pt x="7296" y="9001"/>
                        <a:pt x="7569" y="8455"/>
                      </a:cubicBezTo>
                      <a:cubicBezTo>
                        <a:pt x="8115" y="7910"/>
                        <a:pt x="8660" y="7364"/>
                        <a:pt x="9478" y="7092"/>
                      </a:cubicBezTo>
                      <a:lnTo>
                        <a:pt x="20934" y="2455"/>
                      </a:lnTo>
                      <a:lnTo>
                        <a:pt x="24753" y="818"/>
                      </a:lnTo>
                      <a:cubicBezTo>
                        <a:pt x="26117" y="273"/>
                        <a:pt x="27208" y="273"/>
                        <a:pt x="28299" y="546"/>
                      </a:cubicBezTo>
                      <a:cubicBezTo>
                        <a:pt x="29390" y="818"/>
                        <a:pt x="30481" y="1637"/>
                        <a:pt x="31299" y="2728"/>
                      </a:cubicBezTo>
                      <a:lnTo>
                        <a:pt x="68394" y="60825"/>
                      </a:lnTo>
                      <a:lnTo>
                        <a:pt x="107398" y="2728"/>
                      </a:lnTo>
                      <a:cubicBezTo>
                        <a:pt x="107944" y="1909"/>
                        <a:pt x="108762" y="1364"/>
                        <a:pt x="109307" y="818"/>
                      </a:cubicBezTo>
                      <a:cubicBezTo>
                        <a:pt x="109853" y="546"/>
                        <a:pt x="110671" y="273"/>
                        <a:pt x="111490" y="0"/>
                      </a:cubicBezTo>
                      <a:cubicBezTo>
                        <a:pt x="112035" y="0"/>
                        <a:pt x="112308" y="0"/>
                        <a:pt x="112581" y="273"/>
                      </a:cubicBezTo>
                      <a:cubicBezTo>
                        <a:pt x="112853" y="273"/>
                        <a:pt x="113399" y="546"/>
                        <a:pt x="114490" y="818"/>
                      </a:cubicBezTo>
                      <a:lnTo>
                        <a:pt x="129492" y="7092"/>
                      </a:lnTo>
                      <a:cubicBezTo>
                        <a:pt x="131128" y="7637"/>
                        <a:pt x="131946" y="8455"/>
                        <a:pt x="131946" y="9274"/>
                      </a:cubicBezTo>
                      <a:cubicBezTo>
                        <a:pt x="131946" y="10092"/>
                        <a:pt x="131674" y="11183"/>
                        <a:pt x="130855" y="12274"/>
                      </a:cubicBezTo>
                      <a:lnTo>
                        <a:pt x="81759" y="76918"/>
                      </a:lnTo>
                      <a:lnTo>
                        <a:pt x="132765" y="150017"/>
                      </a:lnTo>
                      <a:cubicBezTo>
                        <a:pt x="133310" y="150835"/>
                        <a:pt x="133583" y="151380"/>
                        <a:pt x="133856" y="151926"/>
                      </a:cubicBezTo>
                      <a:cubicBezTo>
                        <a:pt x="134128" y="152199"/>
                        <a:pt x="134128" y="152471"/>
                        <a:pt x="134128" y="152744"/>
                      </a:cubicBezTo>
                      <a:cubicBezTo>
                        <a:pt x="134128" y="153290"/>
                        <a:pt x="133856" y="153563"/>
                        <a:pt x="133583" y="154108"/>
                      </a:cubicBezTo>
                      <a:cubicBezTo>
                        <a:pt x="133037" y="154654"/>
                        <a:pt x="132765" y="154926"/>
                        <a:pt x="132219" y="155199"/>
                      </a:cubicBezTo>
                      <a:lnTo>
                        <a:pt x="116126" y="161745"/>
                      </a:lnTo>
                      <a:cubicBezTo>
                        <a:pt x="115581" y="161745"/>
                        <a:pt x="115035" y="161745"/>
                        <a:pt x="114490" y="162018"/>
                      </a:cubicBezTo>
                      <a:cubicBezTo>
                        <a:pt x="113944" y="162291"/>
                        <a:pt x="113672" y="162291"/>
                        <a:pt x="113399" y="162291"/>
                      </a:cubicBezTo>
                      <a:cubicBezTo>
                        <a:pt x="112581" y="162291"/>
                        <a:pt x="111762" y="162018"/>
                        <a:pt x="111217" y="161745"/>
                      </a:cubicBezTo>
                      <a:cubicBezTo>
                        <a:pt x="110944" y="160654"/>
                        <a:pt x="110399" y="160109"/>
                        <a:pt x="109853" y="15929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719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2" name="Полилиния: фигура 26"/>
                <p:cNvSpPr/>
                <p:nvPr/>
              </p:nvSpPr>
              <p:spPr>
                <a:xfrm>
                  <a:off x="919800" y="622800"/>
                  <a:ext cx="46800" cy="186840"/>
                </a:xfrm>
                <a:custGeom>
                  <a:avLst/>
                  <a:gdLst/>
                  <a:ahLst/>
                  <a:rect l="l" t="t" r="r" b="b"/>
                  <a:pathLst>
                    <a:path w="63006" h="242208">
                      <a:moveTo>
                        <a:pt x="58097" y="219843"/>
                      </a:moveTo>
                      <a:lnTo>
                        <a:pt x="62734" y="232662"/>
                      </a:lnTo>
                      <a:cubicBezTo>
                        <a:pt x="63007" y="233753"/>
                        <a:pt x="63007" y="234572"/>
                        <a:pt x="63007" y="235117"/>
                      </a:cubicBezTo>
                      <a:cubicBezTo>
                        <a:pt x="63007" y="235663"/>
                        <a:pt x="62461" y="236208"/>
                        <a:pt x="61643" y="236481"/>
                      </a:cubicBezTo>
                      <a:cubicBezTo>
                        <a:pt x="58370" y="238117"/>
                        <a:pt x="54279" y="239208"/>
                        <a:pt x="49096" y="240299"/>
                      </a:cubicBezTo>
                      <a:cubicBezTo>
                        <a:pt x="44187" y="241390"/>
                        <a:pt x="39550" y="241936"/>
                        <a:pt x="35458" y="242209"/>
                      </a:cubicBezTo>
                      <a:cubicBezTo>
                        <a:pt x="30549" y="241936"/>
                        <a:pt x="25912" y="241118"/>
                        <a:pt x="21275" y="240027"/>
                      </a:cubicBezTo>
                      <a:cubicBezTo>
                        <a:pt x="16638" y="238663"/>
                        <a:pt x="13092" y="236754"/>
                        <a:pt x="10092" y="234026"/>
                      </a:cubicBezTo>
                      <a:cubicBezTo>
                        <a:pt x="7910" y="232389"/>
                        <a:pt x="6001" y="229935"/>
                        <a:pt x="4637" y="226934"/>
                      </a:cubicBezTo>
                      <a:cubicBezTo>
                        <a:pt x="3000" y="223934"/>
                        <a:pt x="1909" y="220388"/>
                        <a:pt x="1364" y="216297"/>
                      </a:cubicBezTo>
                      <a:cubicBezTo>
                        <a:pt x="818" y="214115"/>
                        <a:pt x="546" y="210569"/>
                        <a:pt x="273" y="205659"/>
                      </a:cubicBezTo>
                      <a:cubicBezTo>
                        <a:pt x="0" y="200750"/>
                        <a:pt x="0" y="195022"/>
                        <a:pt x="0" y="188748"/>
                      </a:cubicBezTo>
                      <a:lnTo>
                        <a:pt x="0" y="8728"/>
                      </a:lnTo>
                      <a:cubicBezTo>
                        <a:pt x="0" y="7910"/>
                        <a:pt x="273" y="7092"/>
                        <a:pt x="546" y="6273"/>
                      </a:cubicBezTo>
                      <a:cubicBezTo>
                        <a:pt x="1091" y="5455"/>
                        <a:pt x="1637" y="4910"/>
                        <a:pt x="2455" y="4910"/>
                      </a:cubicBezTo>
                      <a:lnTo>
                        <a:pt x="19366" y="546"/>
                      </a:lnTo>
                      <a:cubicBezTo>
                        <a:pt x="19639" y="546"/>
                        <a:pt x="19911" y="546"/>
                        <a:pt x="20457" y="273"/>
                      </a:cubicBezTo>
                      <a:cubicBezTo>
                        <a:pt x="21002" y="273"/>
                        <a:pt x="21548" y="0"/>
                        <a:pt x="22366" y="0"/>
                      </a:cubicBezTo>
                      <a:cubicBezTo>
                        <a:pt x="22912" y="273"/>
                        <a:pt x="23457" y="546"/>
                        <a:pt x="24003" y="1091"/>
                      </a:cubicBezTo>
                      <a:cubicBezTo>
                        <a:pt x="24548" y="1637"/>
                        <a:pt x="24548" y="2728"/>
                        <a:pt x="24548" y="4364"/>
                      </a:cubicBezTo>
                      <a:lnTo>
                        <a:pt x="24548" y="191203"/>
                      </a:lnTo>
                      <a:cubicBezTo>
                        <a:pt x="24275" y="199113"/>
                        <a:pt x="24275" y="204295"/>
                        <a:pt x="24548" y="206750"/>
                      </a:cubicBezTo>
                      <a:cubicBezTo>
                        <a:pt x="24821" y="209205"/>
                        <a:pt x="25094" y="211114"/>
                        <a:pt x="25639" y="212205"/>
                      </a:cubicBezTo>
                      <a:cubicBezTo>
                        <a:pt x="26185" y="215751"/>
                        <a:pt x="27821" y="218206"/>
                        <a:pt x="30276" y="219843"/>
                      </a:cubicBezTo>
                      <a:cubicBezTo>
                        <a:pt x="32731" y="221479"/>
                        <a:pt x="35731" y="222025"/>
                        <a:pt x="39550" y="222025"/>
                      </a:cubicBezTo>
                      <a:cubicBezTo>
                        <a:pt x="41186" y="222025"/>
                        <a:pt x="43368" y="221752"/>
                        <a:pt x="45823" y="221206"/>
                      </a:cubicBezTo>
                      <a:cubicBezTo>
                        <a:pt x="48278" y="220661"/>
                        <a:pt x="50460" y="219843"/>
                        <a:pt x="52369" y="219024"/>
                      </a:cubicBezTo>
                      <a:cubicBezTo>
                        <a:pt x="52915" y="218752"/>
                        <a:pt x="53733" y="218479"/>
                        <a:pt x="54551" y="218479"/>
                      </a:cubicBezTo>
                      <a:cubicBezTo>
                        <a:pt x="55370" y="218206"/>
                        <a:pt x="56188" y="217933"/>
                        <a:pt x="56734" y="217933"/>
                      </a:cubicBezTo>
                      <a:cubicBezTo>
                        <a:pt x="56734" y="218206"/>
                        <a:pt x="56734" y="218479"/>
                        <a:pt x="57006" y="218479"/>
                      </a:cubicBezTo>
                      <a:cubicBezTo>
                        <a:pt x="57279" y="218752"/>
                        <a:pt x="57552" y="219024"/>
                        <a:pt x="58097" y="2198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719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73" name="Полилиния: фигура 27"/>
              <p:cNvSpPr/>
              <p:nvPr/>
            </p:nvSpPr>
            <p:spPr>
              <a:xfrm>
                <a:off x="972720" y="624240"/>
                <a:ext cx="45000" cy="181440"/>
              </a:xfrm>
              <a:custGeom>
                <a:avLst/>
                <a:gdLst/>
                <a:ahLst/>
                <a:rect l="l" t="t" r="r" b="b"/>
                <a:pathLst>
                  <a:path w="60659" h="235389">
                    <a:moveTo>
                      <a:pt x="54386" y="82918"/>
                    </a:moveTo>
                    <a:lnTo>
                      <a:pt x="54386" y="231571"/>
                    </a:lnTo>
                    <a:cubicBezTo>
                      <a:pt x="54386" y="233208"/>
                      <a:pt x="54113" y="234026"/>
                      <a:pt x="53295" y="234572"/>
                    </a:cubicBezTo>
                    <a:cubicBezTo>
                      <a:pt x="52749" y="235117"/>
                      <a:pt x="51658" y="235390"/>
                      <a:pt x="50294" y="235390"/>
                    </a:cubicBezTo>
                    <a:lnTo>
                      <a:pt x="33383" y="235390"/>
                    </a:lnTo>
                    <a:cubicBezTo>
                      <a:pt x="31747" y="235390"/>
                      <a:pt x="30656" y="235117"/>
                      <a:pt x="30110" y="234572"/>
                    </a:cubicBezTo>
                    <a:cubicBezTo>
                      <a:pt x="29565" y="234026"/>
                      <a:pt x="29292" y="232935"/>
                      <a:pt x="29565" y="231571"/>
                    </a:cubicBezTo>
                    <a:lnTo>
                      <a:pt x="29565" y="98465"/>
                    </a:lnTo>
                    <a:lnTo>
                      <a:pt x="3926" y="98465"/>
                    </a:lnTo>
                    <a:cubicBezTo>
                      <a:pt x="2289" y="98465"/>
                      <a:pt x="1198" y="98193"/>
                      <a:pt x="653" y="97647"/>
                    </a:cubicBezTo>
                    <a:cubicBezTo>
                      <a:pt x="107" y="97102"/>
                      <a:pt x="-166" y="96011"/>
                      <a:pt x="107" y="94647"/>
                    </a:cubicBezTo>
                    <a:lnTo>
                      <a:pt x="107" y="82100"/>
                    </a:lnTo>
                    <a:cubicBezTo>
                      <a:pt x="107" y="80736"/>
                      <a:pt x="380" y="79918"/>
                      <a:pt x="925" y="79372"/>
                    </a:cubicBezTo>
                    <a:cubicBezTo>
                      <a:pt x="1471" y="78827"/>
                      <a:pt x="2562" y="78554"/>
                      <a:pt x="3926" y="78281"/>
                    </a:cubicBezTo>
                    <a:lnTo>
                      <a:pt x="50022" y="78281"/>
                    </a:lnTo>
                    <a:cubicBezTo>
                      <a:pt x="51385" y="78554"/>
                      <a:pt x="52476" y="79100"/>
                      <a:pt x="53022" y="79645"/>
                    </a:cubicBezTo>
                    <a:cubicBezTo>
                      <a:pt x="54113" y="80191"/>
                      <a:pt x="54386" y="81555"/>
                      <a:pt x="54386" y="82918"/>
                    </a:cubicBezTo>
                    <a:close/>
                    <a:moveTo>
                      <a:pt x="60659" y="20184"/>
                    </a:moveTo>
                    <a:cubicBezTo>
                      <a:pt x="60659" y="26185"/>
                      <a:pt x="58750" y="31094"/>
                      <a:pt x="54658" y="34913"/>
                    </a:cubicBezTo>
                    <a:cubicBezTo>
                      <a:pt x="50840" y="38732"/>
                      <a:pt x="45930" y="40641"/>
                      <a:pt x="40202" y="40641"/>
                    </a:cubicBezTo>
                    <a:cubicBezTo>
                      <a:pt x="34202" y="40914"/>
                      <a:pt x="29565" y="39004"/>
                      <a:pt x="25746" y="35186"/>
                    </a:cubicBezTo>
                    <a:cubicBezTo>
                      <a:pt x="21928" y="31367"/>
                      <a:pt x="20018" y="26457"/>
                      <a:pt x="20018" y="20457"/>
                    </a:cubicBezTo>
                    <a:cubicBezTo>
                      <a:pt x="20018" y="14729"/>
                      <a:pt x="21928" y="9819"/>
                      <a:pt x="25746" y="6001"/>
                    </a:cubicBezTo>
                    <a:cubicBezTo>
                      <a:pt x="29565" y="2182"/>
                      <a:pt x="34474" y="0"/>
                      <a:pt x="40202" y="0"/>
                    </a:cubicBezTo>
                    <a:cubicBezTo>
                      <a:pt x="45930" y="0"/>
                      <a:pt x="50567" y="1909"/>
                      <a:pt x="54386" y="6001"/>
                    </a:cubicBezTo>
                    <a:cubicBezTo>
                      <a:pt x="58477" y="9819"/>
                      <a:pt x="60386" y="14729"/>
                      <a:pt x="60659" y="20184"/>
                    </a:cubicBezTo>
                    <a:close/>
                  </a:path>
                </a:pathLst>
              </a:custGeom>
              <a:solidFill>
                <a:srgbClr val="d97243"/>
              </a:solidFill>
              <a:ln w="271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74" name="Рисунок 12"/>
              <p:cNvGrpSpPr/>
              <p:nvPr/>
            </p:nvGrpSpPr>
            <p:grpSpPr>
              <a:xfrm>
                <a:off x="1055160" y="622800"/>
                <a:ext cx="221760" cy="186840"/>
                <a:chOff x="1055160" y="622800"/>
                <a:chExt cx="221760" cy="186840"/>
              </a:xfrm>
            </p:grpSpPr>
            <p:sp>
              <p:nvSpPr>
                <p:cNvPr id="175" name="Полилиния: фигура 29"/>
                <p:cNvSpPr/>
                <p:nvPr/>
              </p:nvSpPr>
              <p:spPr>
                <a:xfrm>
                  <a:off x="1055160" y="681840"/>
                  <a:ext cx="91800" cy="124200"/>
                </a:xfrm>
                <a:custGeom>
                  <a:avLst/>
                  <a:gdLst/>
                  <a:ahLst/>
                  <a:rect l="l" t="t" r="r" b="b"/>
                  <a:pathLst>
                    <a:path w="120558" h="162290">
                      <a:moveTo>
                        <a:pt x="6546" y="158199"/>
                      </a:moveTo>
                      <a:lnTo>
                        <a:pt x="6546" y="40368"/>
                      </a:lnTo>
                      <a:cubicBezTo>
                        <a:pt x="6546" y="35458"/>
                        <a:pt x="6273" y="31640"/>
                        <a:pt x="5728" y="28367"/>
                      </a:cubicBezTo>
                      <a:cubicBezTo>
                        <a:pt x="5182" y="25094"/>
                        <a:pt x="4091" y="21821"/>
                        <a:pt x="2728" y="18275"/>
                      </a:cubicBezTo>
                      <a:lnTo>
                        <a:pt x="1637" y="16365"/>
                      </a:lnTo>
                      <a:cubicBezTo>
                        <a:pt x="1091" y="15274"/>
                        <a:pt x="546" y="14456"/>
                        <a:pt x="273" y="13638"/>
                      </a:cubicBezTo>
                      <a:cubicBezTo>
                        <a:pt x="0" y="12820"/>
                        <a:pt x="0" y="12274"/>
                        <a:pt x="0" y="11456"/>
                      </a:cubicBezTo>
                      <a:cubicBezTo>
                        <a:pt x="0" y="11183"/>
                        <a:pt x="0" y="10910"/>
                        <a:pt x="273" y="10638"/>
                      </a:cubicBezTo>
                      <a:cubicBezTo>
                        <a:pt x="273" y="10365"/>
                        <a:pt x="818" y="9819"/>
                        <a:pt x="1637" y="9547"/>
                      </a:cubicBezTo>
                      <a:lnTo>
                        <a:pt x="16911" y="1091"/>
                      </a:lnTo>
                      <a:cubicBezTo>
                        <a:pt x="18548" y="273"/>
                        <a:pt x="19639" y="0"/>
                        <a:pt x="20730" y="818"/>
                      </a:cubicBezTo>
                      <a:cubicBezTo>
                        <a:pt x="21821" y="1364"/>
                        <a:pt x="22639" y="2728"/>
                        <a:pt x="23730" y="4637"/>
                      </a:cubicBezTo>
                      <a:cubicBezTo>
                        <a:pt x="24821" y="7092"/>
                        <a:pt x="25912" y="9819"/>
                        <a:pt x="26730" y="13365"/>
                      </a:cubicBezTo>
                      <a:cubicBezTo>
                        <a:pt x="27821" y="16638"/>
                        <a:pt x="28367" y="19639"/>
                        <a:pt x="28912" y="22366"/>
                      </a:cubicBezTo>
                      <a:cubicBezTo>
                        <a:pt x="37095" y="15274"/>
                        <a:pt x="45550" y="9819"/>
                        <a:pt x="54824" y="6001"/>
                      </a:cubicBezTo>
                      <a:cubicBezTo>
                        <a:pt x="64098" y="2182"/>
                        <a:pt x="73644" y="0"/>
                        <a:pt x="83191" y="0"/>
                      </a:cubicBezTo>
                      <a:cubicBezTo>
                        <a:pt x="94920" y="0"/>
                        <a:pt x="104193" y="3273"/>
                        <a:pt x="110467" y="10092"/>
                      </a:cubicBezTo>
                      <a:cubicBezTo>
                        <a:pt x="117013" y="16911"/>
                        <a:pt x="120286" y="30003"/>
                        <a:pt x="120559" y="49096"/>
                      </a:cubicBezTo>
                      <a:lnTo>
                        <a:pt x="120559" y="158199"/>
                      </a:lnTo>
                      <a:cubicBezTo>
                        <a:pt x="120559" y="159836"/>
                        <a:pt x="120286" y="160654"/>
                        <a:pt x="119468" y="161200"/>
                      </a:cubicBezTo>
                      <a:cubicBezTo>
                        <a:pt x="118922" y="161745"/>
                        <a:pt x="117831" y="162018"/>
                        <a:pt x="116467" y="162018"/>
                      </a:cubicBezTo>
                      <a:lnTo>
                        <a:pt x="99829" y="162018"/>
                      </a:lnTo>
                      <a:cubicBezTo>
                        <a:pt x="98193" y="162018"/>
                        <a:pt x="97102" y="161745"/>
                        <a:pt x="96556" y="161200"/>
                      </a:cubicBezTo>
                      <a:cubicBezTo>
                        <a:pt x="96011" y="160654"/>
                        <a:pt x="95738" y="159563"/>
                        <a:pt x="96011" y="158199"/>
                      </a:cubicBezTo>
                      <a:lnTo>
                        <a:pt x="96011" y="48824"/>
                      </a:lnTo>
                      <a:cubicBezTo>
                        <a:pt x="96011" y="39550"/>
                        <a:pt x="94374" y="33004"/>
                        <a:pt x="90828" y="28640"/>
                      </a:cubicBezTo>
                      <a:cubicBezTo>
                        <a:pt x="87282" y="24275"/>
                        <a:pt x="82100" y="22366"/>
                        <a:pt x="74735" y="22366"/>
                      </a:cubicBezTo>
                      <a:cubicBezTo>
                        <a:pt x="67644" y="22366"/>
                        <a:pt x="60279" y="24275"/>
                        <a:pt x="52642" y="27821"/>
                      </a:cubicBezTo>
                      <a:cubicBezTo>
                        <a:pt x="45005" y="31640"/>
                        <a:pt x="37913" y="36277"/>
                        <a:pt x="31640" y="42277"/>
                      </a:cubicBezTo>
                      <a:lnTo>
                        <a:pt x="31640" y="158472"/>
                      </a:lnTo>
                      <a:cubicBezTo>
                        <a:pt x="31367" y="160109"/>
                        <a:pt x="31094" y="160927"/>
                        <a:pt x="30549" y="161473"/>
                      </a:cubicBezTo>
                      <a:cubicBezTo>
                        <a:pt x="30003" y="162018"/>
                        <a:pt x="29185" y="162291"/>
                        <a:pt x="27821" y="162291"/>
                      </a:cubicBezTo>
                      <a:lnTo>
                        <a:pt x="10910" y="162291"/>
                      </a:lnTo>
                      <a:cubicBezTo>
                        <a:pt x="9274" y="162291"/>
                        <a:pt x="8183" y="162018"/>
                        <a:pt x="7637" y="161473"/>
                      </a:cubicBezTo>
                      <a:cubicBezTo>
                        <a:pt x="6546" y="160927"/>
                        <a:pt x="6546" y="159836"/>
                        <a:pt x="6546" y="15819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719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6" name="Полилиния: фигура 30"/>
                <p:cNvSpPr/>
                <p:nvPr/>
              </p:nvSpPr>
              <p:spPr>
                <a:xfrm>
                  <a:off x="1191240" y="622800"/>
                  <a:ext cx="85680" cy="186840"/>
                </a:xfrm>
                <a:custGeom>
                  <a:avLst/>
                  <a:gdLst/>
                  <a:ahLst/>
                  <a:rect l="l" t="t" r="r" b="b"/>
                  <a:pathLst>
                    <a:path w="112921" h="242208">
                      <a:moveTo>
                        <a:pt x="52915" y="152744"/>
                      </a:moveTo>
                      <a:lnTo>
                        <a:pt x="111285" y="226934"/>
                      </a:lnTo>
                      <a:cubicBezTo>
                        <a:pt x="111830" y="227753"/>
                        <a:pt x="112103" y="228571"/>
                        <a:pt x="112376" y="228844"/>
                      </a:cubicBezTo>
                      <a:cubicBezTo>
                        <a:pt x="112649" y="229389"/>
                        <a:pt x="112922" y="229662"/>
                        <a:pt x="112922" y="229935"/>
                      </a:cubicBezTo>
                      <a:cubicBezTo>
                        <a:pt x="112922" y="230480"/>
                        <a:pt x="112922" y="230753"/>
                        <a:pt x="112649" y="231026"/>
                      </a:cubicBezTo>
                      <a:cubicBezTo>
                        <a:pt x="112376" y="231298"/>
                        <a:pt x="112103" y="231571"/>
                        <a:pt x="112103" y="231571"/>
                      </a:cubicBezTo>
                      <a:lnTo>
                        <a:pt x="98738" y="240845"/>
                      </a:lnTo>
                      <a:cubicBezTo>
                        <a:pt x="97920" y="241390"/>
                        <a:pt x="97102" y="241663"/>
                        <a:pt x="96829" y="241936"/>
                      </a:cubicBezTo>
                      <a:cubicBezTo>
                        <a:pt x="96283" y="242209"/>
                        <a:pt x="96011" y="242209"/>
                        <a:pt x="95738" y="242209"/>
                      </a:cubicBezTo>
                      <a:cubicBezTo>
                        <a:pt x="95192" y="242209"/>
                        <a:pt x="94647" y="242209"/>
                        <a:pt x="94101" y="241936"/>
                      </a:cubicBezTo>
                      <a:cubicBezTo>
                        <a:pt x="93556" y="241663"/>
                        <a:pt x="93010" y="240845"/>
                        <a:pt x="92192" y="239754"/>
                      </a:cubicBezTo>
                      <a:lnTo>
                        <a:pt x="25366" y="157108"/>
                      </a:lnTo>
                      <a:lnTo>
                        <a:pt x="24821" y="157108"/>
                      </a:lnTo>
                      <a:lnTo>
                        <a:pt x="24821" y="234026"/>
                      </a:lnTo>
                      <a:cubicBezTo>
                        <a:pt x="24821" y="235663"/>
                        <a:pt x="24548" y="236481"/>
                        <a:pt x="23730" y="237026"/>
                      </a:cubicBezTo>
                      <a:cubicBezTo>
                        <a:pt x="23184" y="237572"/>
                        <a:pt x="22093" y="237845"/>
                        <a:pt x="20730" y="237845"/>
                      </a:cubicBezTo>
                      <a:lnTo>
                        <a:pt x="3819" y="237845"/>
                      </a:lnTo>
                      <a:cubicBezTo>
                        <a:pt x="2182" y="237845"/>
                        <a:pt x="1364" y="237572"/>
                        <a:pt x="818" y="237026"/>
                      </a:cubicBezTo>
                      <a:cubicBezTo>
                        <a:pt x="273" y="236481"/>
                        <a:pt x="0" y="235390"/>
                        <a:pt x="0" y="234026"/>
                      </a:cubicBezTo>
                      <a:lnTo>
                        <a:pt x="0" y="8455"/>
                      </a:lnTo>
                      <a:cubicBezTo>
                        <a:pt x="0" y="7637"/>
                        <a:pt x="273" y="6819"/>
                        <a:pt x="546" y="6001"/>
                      </a:cubicBezTo>
                      <a:cubicBezTo>
                        <a:pt x="1091" y="5182"/>
                        <a:pt x="1637" y="4637"/>
                        <a:pt x="2455" y="4637"/>
                      </a:cubicBezTo>
                      <a:lnTo>
                        <a:pt x="19366" y="273"/>
                      </a:lnTo>
                      <a:cubicBezTo>
                        <a:pt x="19639" y="273"/>
                        <a:pt x="19911" y="273"/>
                        <a:pt x="20457" y="273"/>
                      </a:cubicBezTo>
                      <a:cubicBezTo>
                        <a:pt x="21002" y="273"/>
                        <a:pt x="21548" y="273"/>
                        <a:pt x="22366" y="0"/>
                      </a:cubicBezTo>
                      <a:cubicBezTo>
                        <a:pt x="22912" y="0"/>
                        <a:pt x="23457" y="273"/>
                        <a:pt x="23730" y="818"/>
                      </a:cubicBezTo>
                      <a:cubicBezTo>
                        <a:pt x="24003" y="1364"/>
                        <a:pt x="24275" y="2455"/>
                        <a:pt x="24548" y="4364"/>
                      </a:cubicBezTo>
                      <a:lnTo>
                        <a:pt x="24548" y="152471"/>
                      </a:lnTo>
                      <a:lnTo>
                        <a:pt x="90283" y="77736"/>
                      </a:lnTo>
                      <a:cubicBezTo>
                        <a:pt x="90828" y="77190"/>
                        <a:pt x="91101" y="76645"/>
                        <a:pt x="91646" y="76372"/>
                      </a:cubicBezTo>
                      <a:cubicBezTo>
                        <a:pt x="92192" y="76099"/>
                        <a:pt x="92737" y="75827"/>
                        <a:pt x="93556" y="75827"/>
                      </a:cubicBezTo>
                      <a:cubicBezTo>
                        <a:pt x="93829" y="75827"/>
                        <a:pt x="94101" y="75827"/>
                        <a:pt x="94101" y="76099"/>
                      </a:cubicBezTo>
                      <a:cubicBezTo>
                        <a:pt x="94374" y="76099"/>
                        <a:pt x="94920" y="76372"/>
                        <a:pt x="95738" y="76918"/>
                      </a:cubicBezTo>
                      <a:lnTo>
                        <a:pt x="108557" y="85646"/>
                      </a:lnTo>
                      <a:cubicBezTo>
                        <a:pt x="109103" y="86191"/>
                        <a:pt x="109648" y="86737"/>
                        <a:pt x="109921" y="87010"/>
                      </a:cubicBezTo>
                      <a:cubicBezTo>
                        <a:pt x="110194" y="87282"/>
                        <a:pt x="110467" y="87828"/>
                        <a:pt x="110467" y="88101"/>
                      </a:cubicBezTo>
                      <a:cubicBezTo>
                        <a:pt x="110194" y="88646"/>
                        <a:pt x="109921" y="89192"/>
                        <a:pt x="109648" y="89737"/>
                      </a:cubicBezTo>
                      <a:cubicBezTo>
                        <a:pt x="109376" y="90283"/>
                        <a:pt x="108830" y="91101"/>
                        <a:pt x="108285" y="91647"/>
                      </a:cubicBezTo>
                      <a:lnTo>
                        <a:pt x="52915" y="1527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719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177" name="Рисунок 33"/>
          <p:cNvGrpSpPr/>
          <p:nvPr/>
        </p:nvGrpSpPr>
        <p:grpSpPr>
          <a:xfrm>
            <a:off x="1983960" y="399960"/>
            <a:ext cx="1328400" cy="513000"/>
            <a:chOff x="1983960" y="399960"/>
            <a:chExt cx="1328400" cy="513000"/>
          </a:xfrm>
        </p:grpSpPr>
        <p:sp>
          <p:nvSpPr>
            <p:cNvPr id="178" name="Полилиния: фигура 35"/>
            <p:cNvSpPr/>
            <p:nvPr/>
          </p:nvSpPr>
          <p:spPr>
            <a:xfrm>
              <a:off x="2343240" y="399960"/>
              <a:ext cx="108360" cy="103320"/>
            </a:xfrm>
            <a:custGeom>
              <a:avLst/>
              <a:gdLst/>
              <a:ahLst/>
              <a:rect l="l" t="t" r="r" b="b"/>
              <a:pathLst>
                <a:path w="761494" h="726789">
                  <a:moveTo>
                    <a:pt x="23428" y="0"/>
                  </a:moveTo>
                  <a:lnTo>
                    <a:pt x="24484" y="0"/>
                  </a:lnTo>
                  <a:cubicBezTo>
                    <a:pt x="44018" y="128291"/>
                    <a:pt x="79918" y="256053"/>
                    <a:pt x="148023" y="367449"/>
                  </a:cubicBezTo>
                  <a:cubicBezTo>
                    <a:pt x="202401" y="456672"/>
                    <a:pt x="278425" y="532696"/>
                    <a:pt x="369232" y="583907"/>
                  </a:cubicBezTo>
                  <a:cubicBezTo>
                    <a:pt x="463734" y="637757"/>
                    <a:pt x="570378" y="668378"/>
                    <a:pt x="678079" y="679993"/>
                  </a:cubicBezTo>
                  <a:cubicBezTo>
                    <a:pt x="706060" y="683160"/>
                    <a:pt x="734041" y="679465"/>
                    <a:pt x="761494" y="685800"/>
                  </a:cubicBezTo>
                  <a:cubicBezTo>
                    <a:pt x="628452" y="743874"/>
                    <a:pt x="472181" y="738067"/>
                    <a:pt x="339667" y="682104"/>
                  </a:cubicBezTo>
                  <a:cubicBezTo>
                    <a:pt x="199761" y="621919"/>
                    <a:pt x="85725" y="503659"/>
                    <a:pt x="33987" y="360586"/>
                  </a:cubicBezTo>
                  <a:cubicBezTo>
                    <a:pt x="-8249" y="245494"/>
                    <a:pt x="-10361" y="117204"/>
                    <a:pt x="23428" y="0"/>
                  </a:cubicBezTo>
                  <a:close/>
                </a:path>
              </a:pathLst>
            </a:custGeom>
            <a:solidFill>
              <a:schemeClr val="bg1"/>
            </a:solidFill>
            <a:ln w="5279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Полилиния: фигура 36"/>
            <p:cNvSpPr/>
            <p:nvPr/>
          </p:nvSpPr>
          <p:spPr>
            <a:xfrm>
              <a:off x="2309040" y="410400"/>
              <a:ext cx="135360" cy="128520"/>
            </a:xfrm>
            <a:custGeom>
              <a:avLst/>
              <a:gdLst/>
              <a:ahLst/>
              <a:rect l="l" t="t" r="r" b="b"/>
              <a:pathLst>
                <a:path w="946327" h="900855">
                  <a:moveTo>
                    <a:pt x="10281" y="329437"/>
                  </a:moveTo>
                  <a:cubicBezTo>
                    <a:pt x="-8725" y="220153"/>
                    <a:pt x="-806" y="106645"/>
                    <a:pt x="29287" y="0"/>
                  </a:cubicBezTo>
                  <a:cubicBezTo>
                    <a:pt x="55685" y="169470"/>
                    <a:pt x="104255" y="338940"/>
                    <a:pt x="199813" y="483597"/>
                  </a:cubicBezTo>
                  <a:cubicBezTo>
                    <a:pt x="272670" y="593938"/>
                    <a:pt x="374035" y="685800"/>
                    <a:pt x="492823" y="744930"/>
                  </a:cubicBezTo>
                  <a:cubicBezTo>
                    <a:pt x="633256" y="815674"/>
                    <a:pt x="790583" y="846295"/>
                    <a:pt x="946327" y="853686"/>
                  </a:cubicBezTo>
                  <a:cubicBezTo>
                    <a:pt x="843378" y="891698"/>
                    <a:pt x="731982" y="908593"/>
                    <a:pt x="622697" y="897506"/>
                  </a:cubicBezTo>
                  <a:cubicBezTo>
                    <a:pt x="465897" y="882195"/>
                    <a:pt x="315961" y="810395"/>
                    <a:pt x="205093" y="698999"/>
                  </a:cubicBezTo>
                  <a:cubicBezTo>
                    <a:pt x="103200" y="600273"/>
                    <a:pt x="34039" y="468815"/>
                    <a:pt x="10281" y="329437"/>
                  </a:cubicBezTo>
                  <a:close/>
                </a:path>
              </a:pathLst>
            </a:custGeom>
            <a:solidFill>
              <a:schemeClr val="bg1"/>
            </a:solidFill>
            <a:ln w="5279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Полилиния: фигура 37"/>
            <p:cNvSpPr/>
            <p:nvPr/>
          </p:nvSpPr>
          <p:spPr>
            <a:xfrm>
              <a:off x="1983960" y="503640"/>
              <a:ext cx="306720" cy="212040"/>
            </a:xfrm>
            <a:custGeom>
              <a:avLst/>
              <a:gdLst/>
              <a:ahLst/>
              <a:rect l="l" t="t" r="r" b="b"/>
              <a:pathLst>
                <a:path w="2123393" h="1472965">
                  <a:moveTo>
                    <a:pt x="388567" y="0"/>
                  </a:moveTo>
                  <a:cubicBezTo>
                    <a:pt x="470399" y="0"/>
                    <a:pt x="551702" y="0"/>
                    <a:pt x="633534" y="0"/>
                  </a:cubicBezTo>
                  <a:cubicBezTo>
                    <a:pt x="725924" y="440306"/>
                    <a:pt x="816730" y="880612"/>
                    <a:pt x="908593" y="1320917"/>
                  </a:cubicBezTo>
                  <a:cubicBezTo>
                    <a:pt x="1231695" y="880612"/>
                    <a:pt x="1554797" y="440306"/>
                    <a:pt x="1877899" y="528"/>
                  </a:cubicBezTo>
                  <a:cubicBezTo>
                    <a:pt x="1959730" y="528"/>
                    <a:pt x="2041562" y="528"/>
                    <a:pt x="2123393" y="528"/>
                  </a:cubicBezTo>
                  <a:cubicBezTo>
                    <a:pt x="1997214" y="491516"/>
                    <a:pt x="1871036" y="981977"/>
                    <a:pt x="1744857" y="1472965"/>
                  </a:cubicBezTo>
                  <a:cubicBezTo>
                    <a:pt x="1689423" y="1472965"/>
                    <a:pt x="1633988" y="1472965"/>
                    <a:pt x="1578554" y="1472965"/>
                  </a:cubicBezTo>
                  <a:cubicBezTo>
                    <a:pt x="1698926" y="1027908"/>
                    <a:pt x="1822993" y="583907"/>
                    <a:pt x="1941780" y="138321"/>
                  </a:cubicBezTo>
                  <a:cubicBezTo>
                    <a:pt x="1617622" y="574404"/>
                    <a:pt x="1297160" y="1014709"/>
                    <a:pt x="974586" y="1453431"/>
                  </a:cubicBezTo>
                  <a:cubicBezTo>
                    <a:pt x="967722" y="1460823"/>
                    <a:pt x="961915" y="1471910"/>
                    <a:pt x="950828" y="1471910"/>
                  </a:cubicBezTo>
                  <a:cubicBezTo>
                    <a:pt x="897506" y="1472965"/>
                    <a:pt x="844183" y="1472965"/>
                    <a:pt x="790333" y="1470854"/>
                  </a:cubicBezTo>
                  <a:cubicBezTo>
                    <a:pt x="696359" y="1018405"/>
                    <a:pt x="600801" y="566485"/>
                    <a:pt x="505243" y="114564"/>
                  </a:cubicBezTo>
                  <a:cubicBezTo>
                    <a:pt x="397014" y="539559"/>
                    <a:pt x="294593" y="965611"/>
                    <a:pt x="188476" y="1391134"/>
                  </a:cubicBezTo>
                  <a:cubicBezTo>
                    <a:pt x="183725" y="1410140"/>
                    <a:pt x="183197" y="1429674"/>
                    <a:pt x="177917" y="1448152"/>
                  </a:cubicBezTo>
                  <a:cubicBezTo>
                    <a:pt x="174750" y="1459239"/>
                    <a:pt x="166303" y="1470854"/>
                    <a:pt x="153632" y="1470326"/>
                  </a:cubicBezTo>
                  <a:cubicBezTo>
                    <a:pt x="102421" y="1474021"/>
                    <a:pt x="51211" y="1469798"/>
                    <a:pt x="0" y="1469798"/>
                  </a:cubicBezTo>
                  <a:lnTo>
                    <a:pt x="0" y="1469270"/>
                  </a:lnTo>
                  <a:cubicBezTo>
                    <a:pt x="4224" y="1461879"/>
                    <a:pt x="9503" y="1455543"/>
                    <a:pt x="11615" y="1447096"/>
                  </a:cubicBezTo>
                  <a:cubicBezTo>
                    <a:pt x="135154" y="964027"/>
                    <a:pt x="263444" y="482013"/>
                    <a:pt x="388567" y="0"/>
                  </a:cubicBezTo>
                  <a:close/>
                </a:path>
              </a:pathLst>
            </a:custGeom>
            <a:solidFill>
              <a:schemeClr val="bg1"/>
            </a:solidFill>
            <a:ln w="5279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Полилиния: фигура 38"/>
            <p:cNvSpPr/>
            <p:nvPr/>
          </p:nvSpPr>
          <p:spPr>
            <a:xfrm>
              <a:off x="2772720" y="503640"/>
              <a:ext cx="234360" cy="56880"/>
            </a:xfrm>
            <a:custGeom>
              <a:avLst/>
              <a:gdLst/>
              <a:ahLst/>
              <a:rect l="l" t="t" r="r" b="b"/>
              <a:pathLst>
                <a:path w="1626069" h="408893">
                  <a:moveTo>
                    <a:pt x="100837" y="0"/>
                  </a:moveTo>
                  <a:cubicBezTo>
                    <a:pt x="609248" y="528"/>
                    <a:pt x="1117658" y="-528"/>
                    <a:pt x="1626069" y="528"/>
                  </a:cubicBezTo>
                  <a:cubicBezTo>
                    <a:pt x="1591224" y="136210"/>
                    <a:pt x="1558492" y="272419"/>
                    <a:pt x="1524176" y="408101"/>
                  </a:cubicBezTo>
                  <a:cubicBezTo>
                    <a:pt x="1016293" y="409157"/>
                    <a:pt x="507882" y="409157"/>
                    <a:pt x="0" y="408101"/>
                  </a:cubicBezTo>
                  <a:cubicBezTo>
                    <a:pt x="33788" y="271891"/>
                    <a:pt x="67049" y="135682"/>
                    <a:pt x="100837" y="0"/>
                  </a:cubicBezTo>
                  <a:close/>
                </a:path>
              </a:pathLst>
            </a:custGeom>
            <a:solidFill>
              <a:schemeClr val="bg1"/>
            </a:solidFill>
            <a:ln w="5279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Полилиния: фигура 39"/>
            <p:cNvSpPr/>
            <p:nvPr/>
          </p:nvSpPr>
          <p:spPr>
            <a:xfrm>
              <a:off x="3014280" y="503640"/>
              <a:ext cx="83880" cy="56880"/>
            </a:xfrm>
            <a:custGeom>
              <a:avLst/>
              <a:gdLst/>
              <a:ahLst/>
              <a:rect l="l" t="t" r="r" b="b"/>
              <a:pathLst>
                <a:path w="593409" h="408629">
                  <a:moveTo>
                    <a:pt x="102949" y="0"/>
                  </a:moveTo>
                  <a:cubicBezTo>
                    <a:pt x="266612" y="0"/>
                    <a:pt x="429747" y="0"/>
                    <a:pt x="593410" y="0"/>
                  </a:cubicBezTo>
                  <a:cubicBezTo>
                    <a:pt x="559621" y="136210"/>
                    <a:pt x="525305" y="272419"/>
                    <a:pt x="491516" y="408629"/>
                  </a:cubicBezTo>
                  <a:cubicBezTo>
                    <a:pt x="327853" y="408629"/>
                    <a:pt x="163663" y="408629"/>
                    <a:pt x="0" y="408629"/>
                  </a:cubicBezTo>
                  <a:cubicBezTo>
                    <a:pt x="34844" y="271891"/>
                    <a:pt x="68105" y="135682"/>
                    <a:pt x="102949" y="0"/>
                  </a:cubicBezTo>
                  <a:close/>
                </a:path>
              </a:pathLst>
            </a:custGeom>
            <a:solidFill>
              <a:schemeClr val="bg1"/>
            </a:solidFill>
            <a:ln w="5279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Полилиния: фигура 40"/>
            <p:cNvSpPr/>
            <p:nvPr/>
          </p:nvSpPr>
          <p:spPr>
            <a:xfrm>
              <a:off x="3076560" y="503640"/>
              <a:ext cx="235800" cy="211680"/>
            </a:xfrm>
            <a:custGeom>
              <a:avLst/>
              <a:gdLst/>
              <a:ahLst/>
              <a:rect l="l" t="t" r="r" b="b"/>
              <a:pathLst>
                <a:path w="1637155" h="1472437">
                  <a:moveTo>
                    <a:pt x="366921" y="0"/>
                  </a:moveTo>
                  <a:cubicBezTo>
                    <a:pt x="530584" y="0"/>
                    <a:pt x="693719" y="0"/>
                    <a:pt x="857382" y="0"/>
                  </a:cubicBezTo>
                  <a:cubicBezTo>
                    <a:pt x="799308" y="239159"/>
                    <a:pt x="739650" y="478318"/>
                    <a:pt x="681576" y="718005"/>
                  </a:cubicBezTo>
                  <a:cubicBezTo>
                    <a:pt x="805116" y="613472"/>
                    <a:pt x="925486" y="505771"/>
                    <a:pt x="1048498" y="401238"/>
                  </a:cubicBezTo>
                  <a:cubicBezTo>
                    <a:pt x="1244893" y="402294"/>
                    <a:pt x="1441289" y="402294"/>
                    <a:pt x="1637156" y="401238"/>
                  </a:cubicBezTo>
                  <a:lnTo>
                    <a:pt x="1637156" y="403350"/>
                  </a:lnTo>
                  <a:cubicBezTo>
                    <a:pt x="1614454" y="415492"/>
                    <a:pt x="1594920" y="432387"/>
                    <a:pt x="1573803" y="447697"/>
                  </a:cubicBezTo>
                  <a:cubicBezTo>
                    <a:pt x="1401693" y="575460"/>
                    <a:pt x="1230111" y="704806"/>
                    <a:pt x="1058000" y="832569"/>
                  </a:cubicBezTo>
                  <a:cubicBezTo>
                    <a:pt x="1165173" y="1046386"/>
                    <a:pt x="1276042" y="1258620"/>
                    <a:pt x="1383743" y="1472437"/>
                  </a:cubicBezTo>
                  <a:cubicBezTo>
                    <a:pt x="1206353" y="1472437"/>
                    <a:pt x="1028436" y="1472437"/>
                    <a:pt x="851046" y="1472437"/>
                  </a:cubicBezTo>
                  <a:cubicBezTo>
                    <a:pt x="792973" y="1343619"/>
                    <a:pt x="735954" y="1214272"/>
                    <a:pt x="677880" y="1085454"/>
                  </a:cubicBezTo>
                  <a:cubicBezTo>
                    <a:pt x="641453" y="1115019"/>
                    <a:pt x="597105" y="1136137"/>
                    <a:pt x="567540" y="1173093"/>
                  </a:cubicBezTo>
                  <a:cubicBezTo>
                    <a:pt x="538503" y="1271291"/>
                    <a:pt x="516329" y="1372128"/>
                    <a:pt x="490988" y="1471910"/>
                  </a:cubicBezTo>
                  <a:cubicBezTo>
                    <a:pt x="327326" y="1472965"/>
                    <a:pt x="163663" y="1471910"/>
                    <a:pt x="0" y="1472437"/>
                  </a:cubicBezTo>
                  <a:cubicBezTo>
                    <a:pt x="123011" y="981449"/>
                    <a:pt x="244966" y="490460"/>
                    <a:pt x="366921" y="0"/>
                  </a:cubicBezTo>
                  <a:close/>
                </a:path>
              </a:pathLst>
            </a:custGeom>
            <a:solidFill>
              <a:schemeClr val="bg1"/>
            </a:solidFill>
            <a:ln w="5279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Полилиния: фигура 41"/>
            <p:cNvSpPr/>
            <p:nvPr/>
          </p:nvSpPr>
          <p:spPr>
            <a:xfrm>
              <a:off x="2599560" y="558720"/>
              <a:ext cx="174600" cy="160560"/>
            </a:xfrm>
            <a:custGeom>
              <a:avLst/>
              <a:gdLst/>
              <a:ahLst/>
              <a:rect l="l" t="t" r="r" b="b"/>
              <a:pathLst>
                <a:path w="1216908" h="1119904">
                  <a:moveTo>
                    <a:pt x="620162" y="4685"/>
                  </a:moveTo>
                  <a:cubicBezTo>
                    <a:pt x="728918" y="-5873"/>
                    <a:pt x="841899" y="-66"/>
                    <a:pt x="945376" y="37418"/>
                  </a:cubicBezTo>
                  <a:cubicBezTo>
                    <a:pt x="1022984" y="65927"/>
                    <a:pt x="1096368" y="112914"/>
                    <a:pt x="1144939" y="181019"/>
                  </a:cubicBezTo>
                  <a:cubicBezTo>
                    <a:pt x="1186118" y="237509"/>
                    <a:pt x="1210932" y="306142"/>
                    <a:pt x="1215683" y="375830"/>
                  </a:cubicBezTo>
                  <a:cubicBezTo>
                    <a:pt x="1220435" y="462941"/>
                    <a:pt x="1211460" y="550580"/>
                    <a:pt x="1187175" y="633995"/>
                  </a:cubicBezTo>
                  <a:cubicBezTo>
                    <a:pt x="1147578" y="772845"/>
                    <a:pt x="1066803" y="901663"/>
                    <a:pt x="950655" y="988246"/>
                  </a:cubicBezTo>
                  <a:cubicBezTo>
                    <a:pt x="834507" y="1075885"/>
                    <a:pt x="688795" y="1123400"/>
                    <a:pt x="543610" y="1119704"/>
                  </a:cubicBezTo>
                  <a:cubicBezTo>
                    <a:pt x="477089" y="1118648"/>
                    <a:pt x="409512" y="1124456"/>
                    <a:pt x="344575" y="1108090"/>
                  </a:cubicBezTo>
                  <a:cubicBezTo>
                    <a:pt x="252185" y="1088556"/>
                    <a:pt x="163490" y="1043152"/>
                    <a:pt x="100664" y="972408"/>
                  </a:cubicBezTo>
                  <a:cubicBezTo>
                    <a:pt x="42590" y="907471"/>
                    <a:pt x="10386" y="821944"/>
                    <a:pt x="2467" y="735361"/>
                  </a:cubicBezTo>
                  <a:cubicBezTo>
                    <a:pt x="-12844" y="559027"/>
                    <a:pt x="43646" y="377942"/>
                    <a:pt x="157154" y="242260"/>
                  </a:cubicBezTo>
                  <a:cubicBezTo>
                    <a:pt x="209421" y="179435"/>
                    <a:pt x="273830" y="127696"/>
                    <a:pt x="345103" y="87573"/>
                  </a:cubicBezTo>
                  <a:cubicBezTo>
                    <a:pt x="430102" y="41642"/>
                    <a:pt x="524604" y="14188"/>
                    <a:pt x="620162" y="4685"/>
                  </a:cubicBezTo>
                  <a:close/>
                  <a:moveTo>
                    <a:pt x="610131" y="115026"/>
                  </a:moveTo>
                  <a:cubicBezTo>
                    <a:pt x="524604" y="126113"/>
                    <a:pt x="442245" y="162013"/>
                    <a:pt x="375196" y="216391"/>
                  </a:cubicBezTo>
                  <a:cubicBezTo>
                    <a:pt x="235290" y="328315"/>
                    <a:pt x="152931" y="507817"/>
                    <a:pt x="157154" y="686790"/>
                  </a:cubicBezTo>
                  <a:cubicBezTo>
                    <a:pt x="159794" y="774957"/>
                    <a:pt x="190415" y="866291"/>
                    <a:pt x="257992" y="925949"/>
                  </a:cubicBezTo>
                  <a:cubicBezTo>
                    <a:pt x="329792" y="990358"/>
                    <a:pt x="429046" y="1013587"/>
                    <a:pt x="523020" y="1015171"/>
                  </a:cubicBezTo>
                  <a:cubicBezTo>
                    <a:pt x="615410" y="1019395"/>
                    <a:pt x="709384" y="995637"/>
                    <a:pt x="788048" y="946539"/>
                  </a:cubicBezTo>
                  <a:cubicBezTo>
                    <a:pt x="899444" y="880018"/>
                    <a:pt x="978636" y="769149"/>
                    <a:pt x="1022984" y="648778"/>
                  </a:cubicBezTo>
                  <a:cubicBezTo>
                    <a:pt x="1054132" y="565363"/>
                    <a:pt x="1067331" y="475084"/>
                    <a:pt x="1057300" y="386389"/>
                  </a:cubicBezTo>
                  <a:cubicBezTo>
                    <a:pt x="1046741" y="286080"/>
                    <a:pt x="982332" y="192106"/>
                    <a:pt x="889942" y="150398"/>
                  </a:cubicBezTo>
                  <a:cubicBezTo>
                    <a:pt x="803358" y="111330"/>
                    <a:pt x="704633" y="101299"/>
                    <a:pt x="610131" y="115026"/>
                  </a:cubicBezTo>
                  <a:close/>
                </a:path>
              </a:pathLst>
            </a:custGeom>
            <a:solidFill>
              <a:schemeClr val="bg1"/>
            </a:solidFill>
            <a:ln w="5279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Полилиния: фигура 42"/>
            <p:cNvSpPr/>
            <p:nvPr/>
          </p:nvSpPr>
          <p:spPr>
            <a:xfrm>
              <a:off x="2487600" y="560880"/>
              <a:ext cx="129240" cy="154440"/>
            </a:xfrm>
            <a:custGeom>
              <a:avLst/>
              <a:gdLst/>
              <a:ahLst/>
              <a:rect l="l" t="t" r="r" b="b"/>
              <a:pathLst>
                <a:path w="904368" h="1079257">
                  <a:moveTo>
                    <a:pt x="539031" y="72953"/>
                  </a:moveTo>
                  <a:cubicBezTo>
                    <a:pt x="646732" y="4320"/>
                    <a:pt x="779774" y="-6238"/>
                    <a:pt x="904369" y="2737"/>
                  </a:cubicBezTo>
                  <a:cubicBezTo>
                    <a:pt x="893282" y="46028"/>
                    <a:pt x="881140" y="89320"/>
                    <a:pt x="869525" y="133139"/>
                  </a:cubicBezTo>
                  <a:cubicBezTo>
                    <a:pt x="771855" y="126276"/>
                    <a:pt x="671017" y="133667"/>
                    <a:pt x="579683" y="172207"/>
                  </a:cubicBezTo>
                  <a:cubicBezTo>
                    <a:pt x="480957" y="213914"/>
                    <a:pt x="402294" y="294162"/>
                    <a:pt x="352139" y="388136"/>
                  </a:cubicBezTo>
                  <a:cubicBezTo>
                    <a:pt x="310431" y="462048"/>
                    <a:pt x="294593" y="546519"/>
                    <a:pt x="272947" y="627295"/>
                  </a:cubicBezTo>
                  <a:cubicBezTo>
                    <a:pt x="233879" y="777231"/>
                    <a:pt x="194812" y="927696"/>
                    <a:pt x="157327" y="1078160"/>
                  </a:cubicBezTo>
                  <a:cubicBezTo>
                    <a:pt x="105061" y="1080271"/>
                    <a:pt x="52267" y="1078688"/>
                    <a:pt x="0" y="1078688"/>
                  </a:cubicBezTo>
                  <a:cubicBezTo>
                    <a:pt x="91334" y="724437"/>
                    <a:pt x="183197" y="370186"/>
                    <a:pt x="274531" y="15935"/>
                  </a:cubicBezTo>
                  <a:cubicBezTo>
                    <a:pt x="322046" y="14351"/>
                    <a:pt x="369033" y="15407"/>
                    <a:pt x="416548" y="15407"/>
                  </a:cubicBezTo>
                  <a:cubicBezTo>
                    <a:pt x="395958" y="97767"/>
                    <a:pt x="372729" y="179070"/>
                    <a:pt x="352667" y="261957"/>
                  </a:cubicBezTo>
                  <a:cubicBezTo>
                    <a:pt x="406517" y="191213"/>
                    <a:pt x="461424" y="118356"/>
                    <a:pt x="539031" y="72953"/>
                  </a:cubicBezTo>
                  <a:close/>
                </a:path>
              </a:pathLst>
            </a:custGeom>
            <a:solidFill>
              <a:schemeClr val="bg1"/>
            </a:solidFill>
            <a:ln w="5279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Полилиния: фигура 43"/>
            <p:cNvSpPr/>
            <p:nvPr/>
          </p:nvSpPr>
          <p:spPr>
            <a:xfrm>
              <a:off x="2276280" y="563040"/>
              <a:ext cx="60120" cy="152640"/>
            </a:xfrm>
            <a:custGeom>
              <a:avLst/>
              <a:gdLst/>
              <a:ahLst/>
              <a:rect l="l" t="t" r="r" b="b"/>
              <a:pathLst>
                <a:path w="430802" h="1065392">
                  <a:moveTo>
                    <a:pt x="275059" y="0"/>
                  </a:moveTo>
                  <a:cubicBezTo>
                    <a:pt x="326798" y="1056"/>
                    <a:pt x="378536" y="528"/>
                    <a:pt x="430803" y="528"/>
                  </a:cubicBezTo>
                  <a:cubicBezTo>
                    <a:pt x="338412" y="355307"/>
                    <a:pt x="249190" y="711141"/>
                    <a:pt x="154688" y="1065392"/>
                  </a:cubicBezTo>
                  <a:cubicBezTo>
                    <a:pt x="102949" y="1063808"/>
                    <a:pt x="51211" y="1064864"/>
                    <a:pt x="0" y="1064336"/>
                  </a:cubicBezTo>
                  <a:cubicBezTo>
                    <a:pt x="91334" y="709557"/>
                    <a:pt x="181613" y="354251"/>
                    <a:pt x="275059" y="0"/>
                  </a:cubicBezTo>
                  <a:close/>
                </a:path>
              </a:pathLst>
            </a:custGeom>
            <a:solidFill>
              <a:schemeClr val="bg1"/>
            </a:solidFill>
            <a:ln w="5279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Полилиния: фигура 44"/>
            <p:cNvSpPr/>
            <p:nvPr/>
          </p:nvSpPr>
          <p:spPr>
            <a:xfrm>
              <a:off x="2331720" y="563040"/>
              <a:ext cx="180720" cy="152640"/>
            </a:xfrm>
            <a:custGeom>
              <a:avLst/>
              <a:gdLst/>
              <a:ahLst/>
              <a:rect l="l" t="t" r="r" b="b"/>
              <a:pathLst>
                <a:path w="1258619" h="1064864">
                  <a:moveTo>
                    <a:pt x="271891" y="0"/>
                  </a:moveTo>
                  <a:cubicBezTo>
                    <a:pt x="324158" y="0"/>
                    <a:pt x="376425" y="0"/>
                    <a:pt x="428691" y="0"/>
                  </a:cubicBezTo>
                  <a:cubicBezTo>
                    <a:pt x="384872" y="173694"/>
                    <a:pt x="336829" y="346860"/>
                    <a:pt x="295649" y="521081"/>
                  </a:cubicBezTo>
                  <a:cubicBezTo>
                    <a:pt x="545367" y="351083"/>
                    <a:pt x="790333" y="175278"/>
                    <a:pt x="1040579" y="6335"/>
                  </a:cubicBezTo>
                  <a:cubicBezTo>
                    <a:pt x="1050082" y="-528"/>
                    <a:pt x="1062753" y="1584"/>
                    <a:pt x="1073839" y="528"/>
                  </a:cubicBezTo>
                  <a:cubicBezTo>
                    <a:pt x="1135609" y="0"/>
                    <a:pt x="1196850" y="528"/>
                    <a:pt x="1258620" y="528"/>
                  </a:cubicBezTo>
                  <a:cubicBezTo>
                    <a:pt x="1054833" y="134626"/>
                    <a:pt x="854742" y="274531"/>
                    <a:pt x="652011" y="410213"/>
                  </a:cubicBezTo>
                  <a:cubicBezTo>
                    <a:pt x="779246" y="628782"/>
                    <a:pt x="909649" y="845767"/>
                    <a:pt x="1037411" y="1064336"/>
                  </a:cubicBezTo>
                  <a:cubicBezTo>
                    <a:pt x="980393" y="1064336"/>
                    <a:pt x="923375" y="1064336"/>
                    <a:pt x="866357" y="1064336"/>
                  </a:cubicBezTo>
                  <a:cubicBezTo>
                    <a:pt x="753377" y="873220"/>
                    <a:pt x="640925" y="681576"/>
                    <a:pt x="527417" y="490460"/>
                  </a:cubicBezTo>
                  <a:cubicBezTo>
                    <a:pt x="440306" y="550118"/>
                    <a:pt x="353723" y="609776"/>
                    <a:pt x="268196" y="670490"/>
                  </a:cubicBezTo>
                  <a:cubicBezTo>
                    <a:pt x="256053" y="677881"/>
                    <a:pt x="254997" y="693191"/>
                    <a:pt x="250774" y="704806"/>
                  </a:cubicBezTo>
                  <a:cubicBezTo>
                    <a:pt x="214873" y="823594"/>
                    <a:pt x="190060" y="945549"/>
                    <a:pt x="156272" y="1064864"/>
                  </a:cubicBezTo>
                  <a:cubicBezTo>
                    <a:pt x="104005" y="1063280"/>
                    <a:pt x="52266" y="1064864"/>
                    <a:pt x="0" y="1064336"/>
                  </a:cubicBezTo>
                  <a:cubicBezTo>
                    <a:pt x="90279" y="709557"/>
                    <a:pt x="181085" y="354779"/>
                    <a:pt x="271891" y="0"/>
                  </a:cubicBezTo>
                  <a:close/>
                </a:path>
              </a:pathLst>
            </a:custGeom>
            <a:solidFill>
              <a:schemeClr val="bg1"/>
            </a:solidFill>
            <a:ln w="5279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Полилиния: фигура 45"/>
            <p:cNvSpPr/>
            <p:nvPr/>
          </p:nvSpPr>
          <p:spPr>
            <a:xfrm>
              <a:off x="2805480" y="591480"/>
              <a:ext cx="108360" cy="123840"/>
            </a:xfrm>
            <a:custGeom>
              <a:avLst/>
              <a:gdLst/>
              <a:ahLst/>
              <a:rect l="l" t="t" r="r" b="b"/>
              <a:pathLst>
                <a:path w="761295" h="869128">
                  <a:moveTo>
                    <a:pt x="215929" y="132"/>
                  </a:moveTo>
                  <a:cubicBezTo>
                    <a:pt x="397542" y="132"/>
                    <a:pt x="579155" y="-396"/>
                    <a:pt x="761296" y="660"/>
                  </a:cubicBezTo>
                  <a:cubicBezTo>
                    <a:pt x="688968" y="289974"/>
                    <a:pt x="617167" y="579815"/>
                    <a:pt x="544839" y="869129"/>
                  </a:cubicBezTo>
                  <a:cubicBezTo>
                    <a:pt x="363225" y="869129"/>
                    <a:pt x="181613" y="869129"/>
                    <a:pt x="0" y="869129"/>
                  </a:cubicBezTo>
                  <a:cubicBezTo>
                    <a:pt x="71800" y="579287"/>
                    <a:pt x="143601" y="289974"/>
                    <a:pt x="215929" y="132"/>
                  </a:cubicBezTo>
                  <a:close/>
                </a:path>
              </a:pathLst>
            </a:custGeom>
            <a:solidFill>
              <a:schemeClr val="bg1"/>
            </a:solidFill>
            <a:ln w="5279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Полилиния: фигура 46"/>
            <p:cNvSpPr/>
            <p:nvPr/>
          </p:nvSpPr>
          <p:spPr>
            <a:xfrm>
              <a:off x="2975760" y="591480"/>
              <a:ext cx="100080" cy="124200"/>
            </a:xfrm>
            <a:custGeom>
              <a:avLst/>
              <a:gdLst/>
              <a:ahLst/>
              <a:rect l="l" t="t" r="r" b="b"/>
              <a:pathLst>
                <a:path w="705862" h="869686">
                  <a:moveTo>
                    <a:pt x="214874" y="3329"/>
                  </a:moveTo>
                  <a:cubicBezTo>
                    <a:pt x="378537" y="-3006"/>
                    <a:pt x="542199" y="1746"/>
                    <a:pt x="705862" y="1218"/>
                  </a:cubicBezTo>
                  <a:cubicBezTo>
                    <a:pt x="634062" y="290531"/>
                    <a:pt x="562789" y="580373"/>
                    <a:pt x="490461" y="869686"/>
                  </a:cubicBezTo>
                  <a:cubicBezTo>
                    <a:pt x="326798" y="869686"/>
                    <a:pt x="163663" y="869686"/>
                    <a:pt x="0" y="869686"/>
                  </a:cubicBezTo>
                  <a:cubicBezTo>
                    <a:pt x="71801" y="580373"/>
                    <a:pt x="142545" y="291587"/>
                    <a:pt x="214874" y="3329"/>
                  </a:cubicBezTo>
                  <a:close/>
                </a:path>
              </a:pathLst>
            </a:custGeom>
            <a:solidFill>
              <a:schemeClr val="bg1"/>
            </a:solidFill>
            <a:ln w="5279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Полилиния: фигура 47"/>
            <p:cNvSpPr/>
            <p:nvPr/>
          </p:nvSpPr>
          <p:spPr>
            <a:xfrm>
              <a:off x="2845440" y="775800"/>
              <a:ext cx="115200" cy="137160"/>
            </a:xfrm>
            <a:custGeom>
              <a:avLst/>
              <a:gdLst/>
              <a:ahLst/>
              <a:rect l="l" t="t" r="r" b="b"/>
              <a:pathLst>
                <a:path w="807609" h="959776">
                  <a:moveTo>
                    <a:pt x="174493" y="129320"/>
                  </a:moveTo>
                  <a:cubicBezTo>
                    <a:pt x="249989" y="50656"/>
                    <a:pt x="357162" y="4725"/>
                    <a:pt x="465919" y="502"/>
                  </a:cubicBezTo>
                  <a:cubicBezTo>
                    <a:pt x="542471" y="-2138"/>
                    <a:pt x="622718" y="4725"/>
                    <a:pt x="690295" y="43265"/>
                  </a:cubicBezTo>
                  <a:cubicBezTo>
                    <a:pt x="738866" y="70190"/>
                    <a:pt x="775294" y="116121"/>
                    <a:pt x="791660" y="168388"/>
                  </a:cubicBezTo>
                  <a:cubicBezTo>
                    <a:pt x="806443" y="213263"/>
                    <a:pt x="809083" y="261306"/>
                    <a:pt x="806971" y="308293"/>
                  </a:cubicBezTo>
                  <a:cubicBezTo>
                    <a:pt x="744674" y="308821"/>
                    <a:pt x="682376" y="308293"/>
                    <a:pt x="619550" y="308293"/>
                  </a:cubicBezTo>
                  <a:cubicBezTo>
                    <a:pt x="619023" y="265002"/>
                    <a:pt x="613215" y="216431"/>
                    <a:pt x="577843" y="186866"/>
                  </a:cubicBezTo>
                  <a:cubicBezTo>
                    <a:pt x="538247" y="153606"/>
                    <a:pt x="482285" y="150966"/>
                    <a:pt x="433714" y="157301"/>
                  </a:cubicBezTo>
                  <a:cubicBezTo>
                    <a:pt x="372473" y="165748"/>
                    <a:pt x="319150" y="205344"/>
                    <a:pt x="286417" y="256555"/>
                  </a:cubicBezTo>
                  <a:cubicBezTo>
                    <a:pt x="233623" y="336274"/>
                    <a:pt x="219369" y="433416"/>
                    <a:pt x="204058" y="525807"/>
                  </a:cubicBezTo>
                  <a:cubicBezTo>
                    <a:pt x="195083" y="589160"/>
                    <a:pt x="191387" y="656737"/>
                    <a:pt x="218312" y="715867"/>
                  </a:cubicBezTo>
                  <a:cubicBezTo>
                    <a:pt x="236263" y="756518"/>
                    <a:pt x="274803" y="786083"/>
                    <a:pt x="318094" y="795586"/>
                  </a:cubicBezTo>
                  <a:cubicBezTo>
                    <a:pt x="366665" y="805617"/>
                    <a:pt x="417876" y="802449"/>
                    <a:pt x="465391" y="790307"/>
                  </a:cubicBezTo>
                  <a:cubicBezTo>
                    <a:pt x="489676" y="782388"/>
                    <a:pt x="516601" y="773941"/>
                    <a:pt x="534024" y="754407"/>
                  </a:cubicBezTo>
                  <a:cubicBezTo>
                    <a:pt x="546166" y="702140"/>
                    <a:pt x="553029" y="648289"/>
                    <a:pt x="563061" y="596023"/>
                  </a:cubicBezTo>
                  <a:cubicBezTo>
                    <a:pt x="504987" y="596023"/>
                    <a:pt x="446913" y="596023"/>
                    <a:pt x="388839" y="596023"/>
                  </a:cubicBezTo>
                  <a:cubicBezTo>
                    <a:pt x="397286" y="548508"/>
                    <a:pt x="405733" y="501521"/>
                    <a:pt x="413652" y="454006"/>
                  </a:cubicBezTo>
                  <a:cubicBezTo>
                    <a:pt x="536136" y="454006"/>
                    <a:pt x="658091" y="454006"/>
                    <a:pt x="780573" y="454006"/>
                  </a:cubicBezTo>
                  <a:cubicBezTo>
                    <a:pt x="759456" y="573322"/>
                    <a:pt x="738338" y="692637"/>
                    <a:pt x="717748" y="812480"/>
                  </a:cubicBezTo>
                  <a:cubicBezTo>
                    <a:pt x="716692" y="829903"/>
                    <a:pt x="700326" y="839405"/>
                    <a:pt x="688183" y="849964"/>
                  </a:cubicBezTo>
                  <a:cubicBezTo>
                    <a:pt x="593153" y="925460"/>
                    <a:pt x="469614" y="951330"/>
                    <a:pt x="350826" y="959777"/>
                  </a:cubicBezTo>
                  <a:lnTo>
                    <a:pt x="322846" y="959777"/>
                  </a:lnTo>
                  <a:cubicBezTo>
                    <a:pt x="271635" y="953969"/>
                    <a:pt x="219369" y="947106"/>
                    <a:pt x="171854" y="925460"/>
                  </a:cubicBezTo>
                  <a:cubicBezTo>
                    <a:pt x="103221" y="896423"/>
                    <a:pt x="49370" y="837294"/>
                    <a:pt x="24029" y="767077"/>
                  </a:cubicBezTo>
                  <a:cubicBezTo>
                    <a:pt x="-11343" y="672047"/>
                    <a:pt x="-2368" y="567514"/>
                    <a:pt x="17166" y="470372"/>
                  </a:cubicBezTo>
                  <a:cubicBezTo>
                    <a:pt x="36699" y="345249"/>
                    <a:pt x="84743" y="220654"/>
                    <a:pt x="174493" y="129320"/>
                  </a:cubicBezTo>
                  <a:close/>
                </a:path>
              </a:pathLst>
            </a:custGeom>
            <a:solidFill>
              <a:schemeClr val="bg1"/>
            </a:solidFill>
            <a:ln w="5279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Полилиния: фигура 48"/>
            <p:cNvSpPr/>
            <p:nvPr/>
          </p:nvSpPr>
          <p:spPr>
            <a:xfrm>
              <a:off x="2115000" y="777600"/>
              <a:ext cx="111960" cy="20160"/>
            </a:xfrm>
            <a:custGeom>
              <a:avLst/>
              <a:gdLst/>
              <a:ahLst/>
              <a:rect l="l" t="t" r="r" b="b"/>
              <a:pathLst>
                <a:path w="786637" h="155215">
                  <a:moveTo>
                    <a:pt x="0" y="155216"/>
                  </a:moveTo>
                  <a:cubicBezTo>
                    <a:pt x="8975" y="103477"/>
                    <a:pt x="18478" y="51739"/>
                    <a:pt x="27453" y="0"/>
                  </a:cubicBezTo>
                  <a:cubicBezTo>
                    <a:pt x="280339" y="0"/>
                    <a:pt x="533224" y="0"/>
                    <a:pt x="786638" y="0"/>
                  </a:cubicBezTo>
                  <a:cubicBezTo>
                    <a:pt x="777662" y="51739"/>
                    <a:pt x="768687" y="103477"/>
                    <a:pt x="759184" y="155216"/>
                  </a:cubicBezTo>
                  <a:cubicBezTo>
                    <a:pt x="505771" y="155216"/>
                    <a:pt x="252886" y="155216"/>
                    <a:pt x="0" y="155216"/>
                  </a:cubicBezTo>
                  <a:close/>
                </a:path>
              </a:pathLst>
            </a:custGeom>
            <a:solidFill>
              <a:schemeClr val="bg1"/>
            </a:solidFill>
            <a:ln w="5279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Полилиния: фигура 49"/>
            <p:cNvSpPr/>
            <p:nvPr/>
          </p:nvSpPr>
          <p:spPr>
            <a:xfrm>
              <a:off x="2219400" y="777600"/>
              <a:ext cx="115560" cy="132840"/>
            </a:xfrm>
            <a:custGeom>
              <a:avLst/>
              <a:gdLst/>
              <a:ahLst/>
              <a:rect l="l" t="t" r="r" b="b"/>
              <a:pathLst>
                <a:path w="811526" h="931001">
                  <a:moveTo>
                    <a:pt x="137266" y="155450"/>
                  </a:moveTo>
                  <a:cubicBezTo>
                    <a:pt x="146241" y="103712"/>
                    <a:pt x="155744" y="51973"/>
                    <a:pt x="164719" y="235"/>
                  </a:cubicBezTo>
                  <a:cubicBezTo>
                    <a:pt x="286674" y="235"/>
                    <a:pt x="408101" y="-293"/>
                    <a:pt x="530056" y="235"/>
                  </a:cubicBezTo>
                  <a:cubicBezTo>
                    <a:pt x="604497" y="2874"/>
                    <a:pt x="683688" y="16073"/>
                    <a:pt x="742818" y="64644"/>
                  </a:cubicBezTo>
                  <a:cubicBezTo>
                    <a:pt x="789805" y="102656"/>
                    <a:pt x="813035" y="164425"/>
                    <a:pt x="811451" y="224083"/>
                  </a:cubicBezTo>
                  <a:cubicBezTo>
                    <a:pt x="809339" y="299051"/>
                    <a:pt x="787693" y="375603"/>
                    <a:pt x="741234" y="435261"/>
                  </a:cubicBezTo>
                  <a:cubicBezTo>
                    <a:pt x="703750" y="484360"/>
                    <a:pt x="650428" y="518676"/>
                    <a:pt x="593938" y="542434"/>
                  </a:cubicBezTo>
                  <a:cubicBezTo>
                    <a:pt x="633006" y="653302"/>
                    <a:pt x="672601" y="764699"/>
                    <a:pt x="711669" y="875567"/>
                  </a:cubicBezTo>
                  <a:cubicBezTo>
                    <a:pt x="718005" y="893517"/>
                    <a:pt x="725924" y="911995"/>
                    <a:pt x="728036" y="931001"/>
                  </a:cubicBezTo>
                  <a:cubicBezTo>
                    <a:pt x="658347" y="931001"/>
                    <a:pt x="589186" y="931001"/>
                    <a:pt x="519497" y="931001"/>
                  </a:cubicBezTo>
                  <a:cubicBezTo>
                    <a:pt x="481485" y="817493"/>
                    <a:pt x="443473" y="703985"/>
                    <a:pt x="404933" y="590477"/>
                  </a:cubicBezTo>
                  <a:cubicBezTo>
                    <a:pt x="354251" y="590477"/>
                    <a:pt x="303568" y="590477"/>
                    <a:pt x="252885" y="590477"/>
                  </a:cubicBezTo>
                  <a:cubicBezTo>
                    <a:pt x="232824" y="703985"/>
                    <a:pt x="212762" y="817493"/>
                    <a:pt x="192700" y="931001"/>
                  </a:cubicBezTo>
                  <a:cubicBezTo>
                    <a:pt x="128290" y="931001"/>
                    <a:pt x="64409" y="931001"/>
                    <a:pt x="0" y="931001"/>
                  </a:cubicBezTo>
                  <a:cubicBezTo>
                    <a:pt x="36956" y="721407"/>
                    <a:pt x="73912" y="512341"/>
                    <a:pt x="110868" y="302747"/>
                  </a:cubicBezTo>
                  <a:cubicBezTo>
                    <a:pt x="174750" y="302747"/>
                    <a:pt x="239159" y="302747"/>
                    <a:pt x="303568" y="302747"/>
                  </a:cubicBezTo>
                  <a:cubicBezTo>
                    <a:pt x="296177" y="346566"/>
                    <a:pt x="288258" y="390913"/>
                    <a:pt x="280339" y="434733"/>
                  </a:cubicBezTo>
                  <a:cubicBezTo>
                    <a:pt x="333661" y="434733"/>
                    <a:pt x="386983" y="435261"/>
                    <a:pt x="440306" y="434733"/>
                  </a:cubicBezTo>
                  <a:cubicBezTo>
                    <a:pt x="483597" y="434205"/>
                    <a:pt x="527945" y="421535"/>
                    <a:pt x="560149" y="391442"/>
                  </a:cubicBezTo>
                  <a:cubicBezTo>
                    <a:pt x="598161" y="357125"/>
                    <a:pt x="615055" y="304331"/>
                    <a:pt x="612944" y="254704"/>
                  </a:cubicBezTo>
                  <a:cubicBezTo>
                    <a:pt x="611888" y="224611"/>
                    <a:pt x="598161" y="193462"/>
                    <a:pt x="571764" y="176568"/>
                  </a:cubicBezTo>
                  <a:cubicBezTo>
                    <a:pt x="542199" y="157562"/>
                    <a:pt x="505771" y="155450"/>
                    <a:pt x="471454" y="154923"/>
                  </a:cubicBezTo>
                  <a:cubicBezTo>
                    <a:pt x="360586" y="155450"/>
                    <a:pt x="248662" y="155450"/>
                    <a:pt x="137266" y="155450"/>
                  </a:cubicBezTo>
                  <a:close/>
                </a:path>
              </a:pathLst>
            </a:custGeom>
            <a:solidFill>
              <a:schemeClr val="bg1"/>
            </a:solidFill>
            <a:ln w="5279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Полилиния: фигура 50"/>
            <p:cNvSpPr/>
            <p:nvPr/>
          </p:nvSpPr>
          <p:spPr>
            <a:xfrm>
              <a:off x="2328120" y="777600"/>
              <a:ext cx="124560" cy="133200"/>
            </a:xfrm>
            <a:custGeom>
              <a:avLst/>
              <a:gdLst/>
              <a:ahLst/>
              <a:rect l="l" t="t" r="r" b="b"/>
              <a:pathLst>
                <a:path w="873220" h="931294">
                  <a:moveTo>
                    <a:pt x="0" y="931294"/>
                  </a:moveTo>
                  <a:cubicBezTo>
                    <a:pt x="170526" y="620863"/>
                    <a:pt x="340524" y="310432"/>
                    <a:pt x="511050" y="0"/>
                  </a:cubicBezTo>
                  <a:cubicBezTo>
                    <a:pt x="570180" y="0"/>
                    <a:pt x="629838" y="0"/>
                    <a:pt x="688968" y="0"/>
                  </a:cubicBezTo>
                  <a:cubicBezTo>
                    <a:pt x="718005" y="145185"/>
                    <a:pt x="746514" y="289842"/>
                    <a:pt x="775023" y="435026"/>
                  </a:cubicBezTo>
                  <a:cubicBezTo>
                    <a:pt x="713253" y="435026"/>
                    <a:pt x="651484" y="435026"/>
                    <a:pt x="589714" y="435026"/>
                  </a:cubicBezTo>
                  <a:cubicBezTo>
                    <a:pt x="579155" y="369033"/>
                    <a:pt x="568596" y="303040"/>
                    <a:pt x="558038" y="237047"/>
                  </a:cubicBezTo>
                  <a:cubicBezTo>
                    <a:pt x="499436" y="352667"/>
                    <a:pt x="440834" y="468287"/>
                    <a:pt x="381704" y="583379"/>
                  </a:cubicBezTo>
                  <a:cubicBezTo>
                    <a:pt x="522665" y="583907"/>
                    <a:pt x="663099" y="582323"/>
                    <a:pt x="804060" y="582851"/>
                  </a:cubicBezTo>
                  <a:cubicBezTo>
                    <a:pt x="827289" y="698999"/>
                    <a:pt x="849991" y="815146"/>
                    <a:pt x="873220" y="931294"/>
                  </a:cubicBezTo>
                  <a:cubicBezTo>
                    <a:pt x="805116" y="931294"/>
                    <a:pt x="736483" y="931294"/>
                    <a:pt x="668378" y="931294"/>
                  </a:cubicBezTo>
                  <a:cubicBezTo>
                    <a:pt x="658347" y="867413"/>
                    <a:pt x="647788" y="803532"/>
                    <a:pt x="637757" y="739650"/>
                  </a:cubicBezTo>
                  <a:cubicBezTo>
                    <a:pt x="525833" y="739650"/>
                    <a:pt x="413909" y="739650"/>
                    <a:pt x="302512" y="739650"/>
                  </a:cubicBezTo>
                  <a:cubicBezTo>
                    <a:pt x="269780" y="803532"/>
                    <a:pt x="237575" y="867413"/>
                    <a:pt x="204843" y="931294"/>
                  </a:cubicBezTo>
                  <a:cubicBezTo>
                    <a:pt x="136210" y="931294"/>
                    <a:pt x="68105" y="931294"/>
                    <a:pt x="0" y="931294"/>
                  </a:cubicBezTo>
                  <a:close/>
                </a:path>
              </a:pathLst>
            </a:custGeom>
            <a:solidFill>
              <a:schemeClr val="bg1"/>
            </a:solidFill>
            <a:ln w="5279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Полилиния: фигура 51"/>
            <p:cNvSpPr/>
            <p:nvPr/>
          </p:nvSpPr>
          <p:spPr>
            <a:xfrm>
              <a:off x="2467800" y="777600"/>
              <a:ext cx="49320" cy="133200"/>
            </a:xfrm>
            <a:custGeom>
              <a:avLst/>
              <a:gdLst/>
              <a:ahLst/>
              <a:rect l="l" t="t" r="r" b="b"/>
              <a:pathLst>
                <a:path w="356890" h="931294">
                  <a:moveTo>
                    <a:pt x="0" y="931294"/>
                  </a:moveTo>
                  <a:cubicBezTo>
                    <a:pt x="54906" y="620863"/>
                    <a:pt x="109285" y="310432"/>
                    <a:pt x="164191" y="0"/>
                  </a:cubicBezTo>
                  <a:cubicBezTo>
                    <a:pt x="228072" y="0"/>
                    <a:pt x="292481" y="0"/>
                    <a:pt x="356890" y="0"/>
                  </a:cubicBezTo>
                  <a:cubicBezTo>
                    <a:pt x="301984" y="310432"/>
                    <a:pt x="247606" y="620863"/>
                    <a:pt x="192700" y="931294"/>
                  </a:cubicBezTo>
                  <a:cubicBezTo>
                    <a:pt x="128290" y="931294"/>
                    <a:pt x="63881" y="931294"/>
                    <a:pt x="0" y="931294"/>
                  </a:cubicBezTo>
                  <a:close/>
                </a:path>
              </a:pathLst>
            </a:custGeom>
            <a:solidFill>
              <a:schemeClr val="bg1"/>
            </a:solidFill>
            <a:ln w="5279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Полилиния: фигура 52"/>
            <p:cNvSpPr/>
            <p:nvPr/>
          </p:nvSpPr>
          <p:spPr>
            <a:xfrm>
              <a:off x="2519640" y="777600"/>
              <a:ext cx="131760" cy="133200"/>
            </a:xfrm>
            <a:custGeom>
              <a:avLst/>
              <a:gdLst/>
              <a:ahLst/>
              <a:rect l="l" t="t" r="r" b="b"/>
              <a:pathLst>
                <a:path w="921791" h="931294">
                  <a:moveTo>
                    <a:pt x="164191" y="0"/>
                  </a:moveTo>
                  <a:cubicBezTo>
                    <a:pt x="228072" y="0"/>
                    <a:pt x="292481" y="0"/>
                    <a:pt x="356363" y="0"/>
                  </a:cubicBezTo>
                  <a:cubicBezTo>
                    <a:pt x="445057" y="204314"/>
                    <a:pt x="533224" y="408101"/>
                    <a:pt x="621919" y="612416"/>
                  </a:cubicBezTo>
                  <a:cubicBezTo>
                    <a:pt x="658347" y="408101"/>
                    <a:pt x="693719" y="204314"/>
                    <a:pt x="730147" y="0"/>
                  </a:cubicBezTo>
                  <a:cubicBezTo>
                    <a:pt x="794028" y="0"/>
                    <a:pt x="857910" y="0"/>
                    <a:pt x="921791" y="0"/>
                  </a:cubicBezTo>
                  <a:cubicBezTo>
                    <a:pt x="867413" y="310432"/>
                    <a:pt x="811979" y="620863"/>
                    <a:pt x="757600" y="931294"/>
                  </a:cubicBezTo>
                  <a:cubicBezTo>
                    <a:pt x="693191" y="931294"/>
                    <a:pt x="629310" y="931294"/>
                    <a:pt x="564901" y="931294"/>
                  </a:cubicBezTo>
                  <a:cubicBezTo>
                    <a:pt x="476734" y="727508"/>
                    <a:pt x="388567" y="524249"/>
                    <a:pt x="300400" y="320462"/>
                  </a:cubicBezTo>
                  <a:cubicBezTo>
                    <a:pt x="264500" y="524249"/>
                    <a:pt x="228600" y="727508"/>
                    <a:pt x="192700" y="931294"/>
                  </a:cubicBezTo>
                  <a:cubicBezTo>
                    <a:pt x="128290" y="931294"/>
                    <a:pt x="64409" y="931294"/>
                    <a:pt x="0" y="931294"/>
                  </a:cubicBezTo>
                  <a:cubicBezTo>
                    <a:pt x="54378" y="620863"/>
                    <a:pt x="109285" y="310432"/>
                    <a:pt x="164191" y="0"/>
                  </a:cubicBezTo>
                  <a:close/>
                </a:path>
              </a:pathLst>
            </a:custGeom>
            <a:solidFill>
              <a:schemeClr val="bg1"/>
            </a:solidFill>
            <a:ln w="5279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Полилиния: фигура 53"/>
            <p:cNvSpPr/>
            <p:nvPr/>
          </p:nvSpPr>
          <p:spPr>
            <a:xfrm>
              <a:off x="2654280" y="777600"/>
              <a:ext cx="49320" cy="133200"/>
            </a:xfrm>
            <a:custGeom>
              <a:avLst/>
              <a:gdLst/>
              <a:ahLst/>
              <a:rect l="l" t="t" r="r" b="b"/>
              <a:pathLst>
                <a:path w="356890" h="931294">
                  <a:moveTo>
                    <a:pt x="164191" y="0"/>
                  </a:moveTo>
                  <a:cubicBezTo>
                    <a:pt x="228072" y="0"/>
                    <a:pt x="292481" y="0"/>
                    <a:pt x="356890" y="0"/>
                  </a:cubicBezTo>
                  <a:cubicBezTo>
                    <a:pt x="301984" y="310432"/>
                    <a:pt x="247606" y="620863"/>
                    <a:pt x="192700" y="931294"/>
                  </a:cubicBezTo>
                  <a:cubicBezTo>
                    <a:pt x="128290" y="931294"/>
                    <a:pt x="64409" y="931294"/>
                    <a:pt x="0" y="931294"/>
                  </a:cubicBezTo>
                  <a:cubicBezTo>
                    <a:pt x="54378" y="620863"/>
                    <a:pt x="109285" y="310432"/>
                    <a:pt x="164191" y="0"/>
                  </a:cubicBezTo>
                  <a:close/>
                </a:path>
              </a:pathLst>
            </a:custGeom>
            <a:solidFill>
              <a:schemeClr val="bg1"/>
            </a:solidFill>
            <a:ln w="5279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Полилиния: фигура 54"/>
            <p:cNvSpPr/>
            <p:nvPr/>
          </p:nvSpPr>
          <p:spPr>
            <a:xfrm>
              <a:off x="2706120" y="777600"/>
              <a:ext cx="131760" cy="133200"/>
            </a:xfrm>
            <a:custGeom>
              <a:avLst/>
              <a:gdLst/>
              <a:ahLst/>
              <a:rect l="l" t="t" r="r" b="b"/>
              <a:pathLst>
                <a:path w="921791" h="931294">
                  <a:moveTo>
                    <a:pt x="0" y="931294"/>
                  </a:moveTo>
                  <a:cubicBezTo>
                    <a:pt x="54906" y="620863"/>
                    <a:pt x="109285" y="310432"/>
                    <a:pt x="164191" y="0"/>
                  </a:cubicBezTo>
                  <a:cubicBezTo>
                    <a:pt x="228072" y="0"/>
                    <a:pt x="292481" y="0"/>
                    <a:pt x="356363" y="0"/>
                  </a:cubicBezTo>
                  <a:cubicBezTo>
                    <a:pt x="445057" y="204314"/>
                    <a:pt x="533224" y="408629"/>
                    <a:pt x="621919" y="612416"/>
                  </a:cubicBezTo>
                  <a:cubicBezTo>
                    <a:pt x="657819" y="408101"/>
                    <a:pt x="693719" y="203787"/>
                    <a:pt x="729619" y="0"/>
                  </a:cubicBezTo>
                  <a:cubicBezTo>
                    <a:pt x="793501" y="0"/>
                    <a:pt x="857382" y="0"/>
                    <a:pt x="921791" y="0"/>
                  </a:cubicBezTo>
                  <a:cubicBezTo>
                    <a:pt x="866885" y="310432"/>
                    <a:pt x="812507" y="620863"/>
                    <a:pt x="757600" y="931294"/>
                  </a:cubicBezTo>
                  <a:cubicBezTo>
                    <a:pt x="693191" y="931294"/>
                    <a:pt x="629310" y="931294"/>
                    <a:pt x="564900" y="931294"/>
                  </a:cubicBezTo>
                  <a:cubicBezTo>
                    <a:pt x="476734" y="727508"/>
                    <a:pt x="388567" y="523721"/>
                    <a:pt x="300400" y="320462"/>
                  </a:cubicBezTo>
                  <a:cubicBezTo>
                    <a:pt x="264500" y="524249"/>
                    <a:pt x="228600" y="727508"/>
                    <a:pt x="192700" y="931294"/>
                  </a:cubicBezTo>
                  <a:cubicBezTo>
                    <a:pt x="128290" y="931294"/>
                    <a:pt x="63881" y="931294"/>
                    <a:pt x="0" y="931294"/>
                  </a:cubicBezTo>
                  <a:close/>
                </a:path>
              </a:pathLst>
            </a:custGeom>
            <a:solidFill>
              <a:schemeClr val="bg1"/>
            </a:solidFill>
            <a:ln w="5279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Полилиния: фигура 55"/>
            <p:cNvSpPr/>
            <p:nvPr/>
          </p:nvSpPr>
          <p:spPr>
            <a:xfrm>
              <a:off x="3020400" y="777600"/>
              <a:ext cx="115560" cy="133200"/>
            </a:xfrm>
            <a:custGeom>
              <a:avLst/>
              <a:gdLst/>
              <a:ahLst/>
              <a:rect l="l" t="t" r="r" b="b"/>
              <a:pathLst>
                <a:path w="810815" h="931088">
                  <a:moveTo>
                    <a:pt x="136738" y="155538"/>
                  </a:moveTo>
                  <a:cubicBezTo>
                    <a:pt x="145713" y="103799"/>
                    <a:pt x="155216" y="52060"/>
                    <a:pt x="164191" y="322"/>
                  </a:cubicBezTo>
                  <a:cubicBezTo>
                    <a:pt x="250774" y="322"/>
                    <a:pt x="337357" y="322"/>
                    <a:pt x="423940" y="322"/>
                  </a:cubicBezTo>
                  <a:cubicBezTo>
                    <a:pt x="508939" y="322"/>
                    <a:pt x="597634" y="-4958"/>
                    <a:pt x="677881" y="27247"/>
                  </a:cubicBezTo>
                  <a:cubicBezTo>
                    <a:pt x="726980" y="45725"/>
                    <a:pt x="771328" y="81625"/>
                    <a:pt x="792445" y="130724"/>
                  </a:cubicBezTo>
                  <a:cubicBezTo>
                    <a:pt x="817786" y="186686"/>
                    <a:pt x="813563" y="250568"/>
                    <a:pt x="799836" y="309169"/>
                  </a:cubicBezTo>
                  <a:cubicBezTo>
                    <a:pt x="785054" y="373051"/>
                    <a:pt x="751793" y="432708"/>
                    <a:pt x="702695" y="476000"/>
                  </a:cubicBezTo>
                  <a:cubicBezTo>
                    <a:pt x="670490" y="504509"/>
                    <a:pt x="633006" y="525627"/>
                    <a:pt x="593938" y="542521"/>
                  </a:cubicBezTo>
                  <a:cubicBezTo>
                    <a:pt x="632478" y="652333"/>
                    <a:pt x="671546" y="762146"/>
                    <a:pt x="710085" y="871958"/>
                  </a:cubicBezTo>
                  <a:cubicBezTo>
                    <a:pt x="716949" y="891492"/>
                    <a:pt x="725396" y="910498"/>
                    <a:pt x="728036" y="931088"/>
                  </a:cubicBezTo>
                  <a:cubicBezTo>
                    <a:pt x="658347" y="931088"/>
                    <a:pt x="589187" y="931088"/>
                    <a:pt x="519498" y="931088"/>
                  </a:cubicBezTo>
                  <a:cubicBezTo>
                    <a:pt x="481486" y="817580"/>
                    <a:pt x="443473" y="704072"/>
                    <a:pt x="404934" y="590564"/>
                  </a:cubicBezTo>
                  <a:cubicBezTo>
                    <a:pt x="354251" y="590564"/>
                    <a:pt x="303568" y="590564"/>
                    <a:pt x="252886" y="590564"/>
                  </a:cubicBezTo>
                  <a:cubicBezTo>
                    <a:pt x="232824" y="704072"/>
                    <a:pt x="212762" y="817580"/>
                    <a:pt x="192700" y="931088"/>
                  </a:cubicBezTo>
                  <a:cubicBezTo>
                    <a:pt x="128291" y="931088"/>
                    <a:pt x="64410" y="931088"/>
                    <a:pt x="0" y="931088"/>
                  </a:cubicBezTo>
                  <a:cubicBezTo>
                    <a:pt x="36956" y="721494"/>
                    <a:pt x="73912" y="512428"/>
                    <a:pt x="110868" y="302834"/>
                  </a:cubicBezTo>
                  <a:cubicBezTo>
                    <a:pt x="175278" y="302834"/>
                    <a:pt x="239159" y="302834"/>
                    <a:pt x="303568" y="302834"/>
                  </a:cubicBezTo>
                  <a:cubicBezTo>
                    <a:pt x="296177" y="346654"/>
                    <a:pt x="288258" y="391001"/>
                    <a:pt x="280339" y="434820"/>
                  </a:cubicBezTo>
                  <a:cubicBezTo>
                    <a:pt x="332077" y="434820"/>
                    <a:pt x="383288" y="434820"/>
                    <a:pt x="435026" y="434820"/>
                  </a:cubicBezTo>
                  <a:cubicBezTo>
                    <a:pt x="474094" y="434820"/>
                    <a:pt x="513690" y="425845"/>
                    <a:pt x="545895" y="403144"/>
                  </a:cubicBezTo>
                  <a:cubicBezTo>
                    <a:pt x="584963" y="375690"/>
                    <a:pt x="607665" y="329231"/>
                    <a:pt x="611888" y="282244"/>
                  </a:cubicBezTo>
                  <a:cubicBezTo>
                    <a:pt x="616112" y="248456"/>
                    <a:pt x="609776" y="209916"/>
                    <a:pt x="583379" y="185630"/>
                  </a:cubicBezTo>
                  <a:cubicBezTo>
                    <a:pt x="554870" y="159233"/>
                    <a:pt x="513690" y="156065"/>
                    <a:pt x="476734" y="155010"/>
                  </a:cubicBezTo>
                  <a:cubicBezTo>
                    <a:pt x="363226" y="155538"/>
                    <a:pt x="250246" y="155538"/>
                    <a:pt x="136738" y="155538"/>
                  </a:cubicBezTo>
                  <a:close/>
                </a:path>
              </a:pathLst>
            </a:custGeom>
            <a:solidFill>
              <a:schemeClr val="bg1"/>
            </a:solidFill>
            <a:ln w="5279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Полилиния: фигура 56"/>
            <p:cNvSpPr/>
            <p:nvPr/>
          </p:nvSpPr>
          <p:spPr>
            <a:xfrm>
              <a:off x="3146400" y="777600"/>
              <a:ext cx="118080" cy="135360"/>
            </a:xfrm>
            <a:custGeom>
              <a:avLst/>
              <a:gdLst/>
              <a:ahLst/>
              <a:rect l="l" t="t" r="r" b="b"/>
              <a:pathLst>
                <a:path w="829628" h="946604">
                  <a:moveTo>
                    <a:pt x="114263" y="0"/>
                  </a:moveTo>
                  <a:cubicBezTo>
                    <a:pt x="178673" y="0"/>
                    <a:pt x="242554" y="0"/>
                    <a:pt x="306963" y="0"/>
                  </a:cubicBezTo>
                  <a:cubicBezTo>
                    <a:pt x="276343" y="175278"/>
                    <a:pt x="245194" y="350027"/>
                    <a:pt x="214573" y="525305"/>
                  </a:cubicBezTo>
                  <a:cubicBezTo>
                    <a:pt x="208238" y="565429"/>
                    <a:pt x="198735" y="605025"/>
                    <a:pt x="194511" y="645676"/>
                  </a:cubicBezTo>
                  <a:cubicBezTo>
                    <a:pt x="190815" y="684216"/>
                    <a:pt x="196095" y="728036"/>
                    <a:pt x="226716" y="755489"/>
                  </a:cubicBezTo>
                  <a:cubicBezTo>
                    <a:pt x="261560" y="787693"/>
                    <a:pt x="312243" y="791917"/>
                    <a:pt x="357646" y="788221"/>
                  </a:cubicBezTo>
                  <a:cubicBezTo>
                    <a:pt x="407801" y="783998"/>
                    <a:pt x="458484" y="760240"/>
                    <a:pt x="488048" y="718533"/>
                  </a:cubicBezTo>
                  <a:cubicBezTo>
                    <a:pt x="515501" y="680521"/>
                    <a:pt x="525005" y="634061"/>
                    <a:pt x="532396" y="588658"/>
                  </a:cubicBezTo>
                  <a:cubicBezTo>
                    <a:pt x="566712" y="392263"/>
                    <a:pt x="601557" y="196395"/>
                    <a:pt x="636401" y="0"/>
                  </a:cubicBezTo>
                  <a:cubicBezTo>
                    <a:pt x="700810" y="0"/>
                    <a:pt x="765219" y="0"/>
                    <a:pt x="829628" y="0"/>
                  </a:cubicBezTo>
                  <a:cubicBezTo>
                    <a:pt x="792672" y="208538"/>
                    <a:pt x="756244" y="416548"/>
                    <a:pt x="719288" y="624559"/>
                  </a:cubicBezTo>
                  <a:cubicBezTo>
                    <a:pt x="698698" y="743874"/>
                    <a:pt x="618978" y="851575"/>
                    <a:pt x="508110" y="901729"/>
                  </a:cubicBezTo>
                  <a:cubicBezTo>
                    <a:pt x="449508" y="930238"/>
                    <a:pt x="384571" y="939741"/>
                    <a:pt x="320162" y="946605"/>
                  </a:cubicBezTo>
                  <a:lnTo>
                    <a:pt x="293237" y="946605"/>
                  </a:lnTo>
                  <a:cubicBezTo>
                    <a:pt x="219325" y="939741"/>
                    <a:pt x="141188" y="926543"/>
                    <a:pt x="82587" y="877444"/>
                  </a:cubicBezTo>
                  <a:cubicBezTo>
                    <a:pt x="35072" y="839432"/>
                    <a:pt x="7619" y="780302"/>
                    <a:pt x="1812" y="720116"/>
                  </a:cubicBezTo>
                  <a:cubicBezTo>
                    <a:pt x="-2940" y="678937"/>
                    <a:pt x="2339" y="637757"/>
                    <a:pt x="9731" y="597105"/>
                  </a:cubicBezTo>
                  <a:cubicBezTo>
                    <a:pt x="44047" y="398598"/>
                    <a:pt x="78891" y="199563"/>
                    <a:pt x="114263" y="0"/>
                  </a:cubicBezTo>
                  <a:close/>
                </a:path>
              </a:pathLst>
            </a:custGeom>
            <a:solidFill>
              <a:schemeClr val="bg1"/>
            </a:solidFill>
            <a:ln w="5279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Полилиния: фигура 57"/>
            <p:cNvSpPr/>
            <p:nvPr/>
          </p:nvSpPr>
          <p:spPr>
            <a:xfrm>
              <a:off x="2136240" y="821880"/>
              <a:ext cx="41760" cy="88920"/>
            </a:xfrm>
            <a:custGeom>
              <a:avLst/>
              <a:gdLst/>
              <a:ahLst/>
              <a:rect l="l" t="t" r="r" b="b"/>
              <a:pathLst>
                <a:path w="303568" h="628254">
                  <a:moveTo>
                    <a:pt x="110868" y="0"/>
                  </a:moveTo>
                  <a:cubicBezTo>
                    <a:pt x="175278" y="0"/>
                    <a:pt x="239159" y="0"/>
                    <a:pt x="303568" y="0"/>
                  </a:cubicBezTo>
                  <a:cubicBezTo>
                    <a:pt x="266612" y="209594"/>
                    <a:pt x="229656" y="418660"/>
                    <a:pt x="192700" y="628254"/>
                  </a:cubicBezTo>
                  <a:cubicBezTo>
                    <a:pt x="128291" y="628254"/>
                    <a:pt x="64409" y="628254"/>
                    <a:pt x="0" y="628254"/>
                  </a:cubicBezTo>
                  <a:cubicBezTo>
                    <a:pt x="36956" y="418660"/>
                    <a:pt x="73912" y="209594"/>
                    <a:pt x="110868" y="0"/>
                  </a:cubicBezTo>
                  <a:close/>
                </a:path>
              </a:pathLst>
            </a:custGeom>
            <a:solidFill>
              <a:schemeClr val="bg1"/>
            </a:solidFill>
            <a:ln w="5279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Полилиния: фигура 58"/>
            <p:cNvSpPr/>
            <p:nvPr/>
          </p:nvSpPr>
          <p:spPr>
            <a:xfrm>
              <a:off x="1998000" y="844200"/>
              <a:ext cx="53640" cy="19080"/>
            </a:xfrm>
            <a:custGeom>
              <a:avLst/>
              <a:gdLst/>
              <a:ahLst/>
              <a:rect l="l" t="t" r="r" b="b"/>
              <a:pathLst>
                <a:path w="386983" h="148880">
                  <a:moveTo>
                    <a:pt x="26397" y="0"/>
                  </a:moveTo>
                  <a:cubicBezTo>
                    <a:pt x="146769" y="0"/>
                    <a:pt x="267140" y="0"/>
                    <a:pt x="386983" y="0"/>
                  </a:cubicBezTo>
                  <a:cubicBezTo>
                    <a:pt x="378008" y="49627"/>
                    <a:pt x="369561" y="99254"/>
                    <a:pt x="360586" y="148880"/>
                  </a:cubicBezTo>
                  <a:cubicBezTo>
                    <a:pt x="240215" y="148880"/>
                    <a:pt x="119843" y="148880"/>
                    <a:pt x="0" y="148880"/>
                  </a:cubicBezTo>
                  <a:cubicBezTo>
                    <a:pt x="8447" y="99254"/>
                    <a:pt x="17422" y="49627"/>
                    <a:pt x="26397" y="0"/>
                  </a:cubicBezTo>
                  <a:close/>
                </a:path>
              </a:pathLst>
            </a:custGeom>
            <a:solidFill>
              <a:schemeClr val="bg1"/>
            </a:solidFill>
            <a:ln w="5279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Полилиния: фигура 59"/>
            <p:cNvSpPr/>
            <p:nvPr/>
          </p:nvSpPr>
          <p:spPr>
            <a:xfrm>
              <a:off x="2968560" y="885600"/>
              <a:ext cx="28440" cy="26280"/>
            </a:xfrm>
            <a:custGeom>
              <a:avLst/>
              <a:gdLst/>
              <a:ahLst/>
              <a:rect l="l" t="t" r="r" b="b"/>
              <a:pathLst>
                <a:path w="213764" h="197652">
                  <a:moveTo>
                    <a:pt x="90224" y="4310"/>
                  </a:moveTo>
                  <a:cubicBezTo>
                    <a:pt x="128764" y="-5720"/>
                    <a:pt x="176807" y="615"/>
                    <a:pt x="201093" y="35459"/>
                  </a:cubicBezTo>
                  <a:cubicBezTo>
                    <a:pt x="223266" y="70303"/>
                    <a:pt x="214291" y="118347"/>
                    <a:pt x="190006" y="150023"/>
                  </a:cubicBezTo>
                  <a:cubicBezTo>
                    <a:pt x="157273" y="193843"/>
                    <a:pt x="92336" y="209681"/>
                    <a:pt x="42709" y="188035"/>
                  </a:cubicBezTo>
                  <a:cubicBezTo>
                    <a:pt x="11560" y="174836"/>
                    <a:pt x="-4278" y="138408"/>
                    <a:pt x="1002" y="106204"/>
                  </a:cubicBezTo>
                  <a:cubicBezTo>
                    <a:pt x="5753" y="57633"/>
                    <a:pt x="43237" y="15925"/>
                    <a:pt x="90224" y="4310"/>
                  </a:cubicBezTo>
                  <a:close/>
                </a:path>
              </a:pathLst>
            </a:custGeom>
            <a:solidFill>
              <a:schemeClr val="bg1"/>
            </a:solidFill>
            <a:ln w="5279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3" name="Группа 60"/>
          <p:cNvGrpSpPr/>
          <p:nvPr/>
        </p:nvGrpSpPr>
        <p:grpSpPr>
          <a:xfrm>
            <a:off x="314280" y="4307760"/>
            <a:ext cx="1589400" cy="512280"/>
            <a:chOff x="314280" y="4307760"/>
            <a:chExt cx="1589400" cy="512280"/>
          </a:xfrm>
        </p:grpSpPr>
        <p:sp>
          <p:nvSpPr>
            <p:cNvPr id="204" name="TextBox 61"/>
            <p:cNvSpPr/>
            <p:nvPr/>
          </p:nvSpPr>
          <p:spPr>
            <a:xfrm>
              <a:off x="314280" y="4307760"/>
              <a:ext cx="1007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PT Sans"/>
                  <a:ea typeface="DejaVu Sans"/>
                </a:rPr>
                <a:t>MU</a:t>
              </a:r>
              <a:r>
                <a:rPr b="1" lang="en-US" sz="20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</a:t>
              </a:r>
              <a:r>
                <a:rPr b="1" lang="en-US" sz="2000" spc="-1" strike="noStrike">
                  <a:solidFill>
                    <a:srgbClr val="ffffff"/>
                  </a:solidFill>
                  <a:latin typeface="PT Sans"/>
                  <a:ea typeface="DejaVu Sans"/>
                </a:rPr>
                <a:t>M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205" name="TextBox 62"/>
            <p:cNvSpPr/>
            <p:nvPr/>
          </p:nvSpPr>
          <p:spPr>
            <a:xfrm>
              <a:off x="318960" y="4608720"/>
              <a:ext cx="1584720" cy="2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ffffff"/>
                  </a:solidFill>
                  <a:latin typeface="PT Sans"/>
                  <a:ea typeface="DejaVu Sans"/>
                </a:rPr>
                <a:t>Mikrotik User </a:t>
              </a:r>
              <a:r>
                <a:rPr b="0" lang="en-US" sz="8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Online</a:t>
              </a:r>
              <a:r>
                <a:rPr b="0" lang="en-US" sz="800" spc="-1" strike="noStrike">
                  <a:solidFill>
                    <a:srgbClr val="ffffff"/>
                  </a:solidFill>
                  <a:latin typeface="PT Sans"/>
                  <a:ea typeface="DejaVu Sans"/>
                </a:rPr>
                <a:t> Meeting</a:t>
              </a:r>
              <a:endParaRPr b="0" lang="ru-RU" sz="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Полилиния: фигура 6"/>
          <p:cNvSpPr/>
          <p:nvPr/>
        </p:nvSpPr>
        <p:spPr>
          <a:xfrm>
            <a:off x="4586760" y="0"/>
            <a:ext cx="4554720" cy="5140800"/>
          </a:xfrm>
          <a:custGeom>
            <a:avLst/>
            <a:gdLst/>
            <a:ahLst/>
            <a:rect l="l" t="t" r="r" b="b"/>
            <a:pathLst>
              <a:path w="5973174" h="6741369">
                <a:moveTo>
                  <a:pt x="3004418" y="5620887"/>
                </a:moveTo>
                <a:lnTo>
                  <a:pt x="3330725" y="5947196"/>
                </a:lnTo>
                <a:lnTo>
                  <a:pt x="3004418" y="6273504"/>
                </a:lnTo>
                <a:lnTo>
                  <a:pt x="2678110" y="5947195"/>
                </a:lnTo>
                <a:close/>
                <a:moveTo>
                  <a:pt x="4088707" y="5519101"/>
                </a:moveTo>
                <a:lnTo>
                  <a:pt x="4699841" y="6130235"/>
                </a:lnTo>
                <a:lnTo>
                  <a:pt x="4088708" y="6741369"/>
                </a:lnTo>
                <a:lnTo>
                  <a:pt x="3477574" y="6130235"/>
                </a:lnTo>
                <a:close/>
                <a:moveTo>
                  <a:pt x="1563713" y="4975370"/>
                </a:moveTo>
                <a:lnTo>
                  <a:pt x="2341530" y="5753186"/>
                </a:lnTo>
                <a:lnTo>
                  <a:pt x="1563714" y="6531004"/>
                </a:lnTo>
                <a:lnTo>
                  <a:pt x="785897" y="5753186"/>
                </a:lnTo>
                <a:close/>
                <a:moveTo>
                  <a:pt x="5244546" y="4898892"/>
                </a:moveTo>
                <a:lnTo>
                  <a:pt x="5855679" y="5510025"/>
                </a:lnTo>
                <a:lnTo>
                  <a:pt x="5244546" y="6121158"/>
                </a:lnTo>
                <a:lnTo>
                  <a:pt x="4633413" y="5510025"/>
                </a:lnTo>
                <a:close/>
                <a:moveTo>
                  <a:pt x="3449618" y="4422418"/>
                </a:moveTo>
                <a:lnTo>
                  <a:pt x="4060750" y="5033552"/>
                </a:lnTo>
                <a:lnTo>
                  <a:pt x="3449618" y="5644686"/>
                </a:lnTo>
                <a:lnTo>
                  <a:pt x="2838484" y="5033552"/>
                </a:lnTo>
                <a:close/>
                <a:moveTo>
                  <a:pt x="4543786" y="3202209"/>
                </a:moveTo>
                <a:lnTo>
                  <a:pt x="5497818" y="4156241"/>
                </a:lnTo>
                <a:lnTo>
                  <a:pt x="4543786" y="5110273"/>
                </a:lnTo>
                <a:lnTo>
                  <a:pt x="3589754" y="4156241"/>
                </a:lnTo>
                <a:close/>
                <a:moveTo>
                  <a:pt x="2270654" y="2384640"/>
                </a:moveTo>
                <a:lnTo>
                  <a:pt x="3630907" y="3744894"/>
                </a:lnTo>
                <a:lnTo>
                  <a:pt x="2270654" y="5105147"/>
                </a:lnTo>
                <a:lnTo>
                  <a:pt x="910400" y="3744894"/>
                </a:lnTo>
                <a:close/>
                <a:moveTo>
                  <a:pt x="786095" y="1966789"/>
                </a:moveTo>
                <a:lnTo>
                  <a:pt x="1572190" y="2752885"/>
                </a:lnTo>
                <a:lnTo>
                  <a:pt x="786095" y="3538980"/>
                </a:lnTo>
                <a:lnTo>
                  <a:pt x="0" y="2752885"/>
                </a:lnTo>
                <a:close/>
                <a:moveTo>
                  <a:pt x="5973174" y="1664984"/>
                </a:moveTo>
                <a:lnTo>
                  <a:pt x="5973174" y="4276188"/>
                </a:lnTo>
                <a:lnTo>
                  <a:pt x="4667573" y="2970586"/>
                </a:lnTo>
                <a:close/>
                <a:moveTo>
                  <a:pt x="3779335" y="836024"/>
                </a:moveTo>
                <a:lnTo>
                  <a:pt x="5139589" y="2196276"/>
                </a:lnTo>
                <a:lnTo>
                  <a:pt x="3779335" y="3556529"/>
                </a:lnTo>
                <a:lnTo>
                  <a:pt x="2419082" y="2196276"/>
                </a:lnTo>
                <a:close/>
                <a:moveTo>
                  <a:pt x="4594422" y="0"/>
                </a:moveTo>
                <a:lnTo>
                  <a:pt x="5945330" y="0"/>
                </a:lnTo>
                <a:lnTo>
                  <a:pt x="5973174" y="27844"/>
                </a:lnTo>
                <a:lnTo>
                  <a:pt x="5973174" y="1341755"/>
                </a:lnTo>
                <a:lnTo>
                  <a:pt x="5269876" y="2045053"/>
                </a:lnTo>
                <a:lnTo>
                  <a:pt x="3909623" y="684800"/>
                </a:lnTo>
                <a:close/>
                <a:moveTo>
                  <a:pt x="2768807" y="0"/>
                </a:moveTo>
                <a:lnTo>
                  <a:pt x="4237061" y="0"/>
                </a:lnTo>
                <a:lnTo>
                  <a:pt x="3502934" y="734127"/>
                </a:lnTo>
                <a:close/>
                <a:moveTo>
                  <a:pt x="970121" y="0"/>
                </a:moveTo>
                <a:lnTo>
                  <a:pt x="2416427" y="0"/>
                </a:lnTo>
                <a:lnTo>
                  <a:pt x="3343947" y="927520"/>
                </a:lnTo>
                <a:lnTo>
                  <a:pt x="1693274" y="2578193"/>
                </a:lnTo>
                <a:lnTo>
                  <a:pt x="42601" y="927520"/>
                </a:lnTo>
                <a:close/>
              </a:path>
            </a:pathLst>
          </a:custGeom>
          <a:solidFill>
            <a:srgbClr val="f2f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TextBox 3"/>
          <p:cNvSpPr/>
          <p:nvPr/>
        </p:nvSpPr>
        <p:spPr>
          <a:xfrm>
            <a:off x="251640" y="258480"/>
            <a:ext cx="86385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3000" spc="-1" strike="noStrike">
                <a:solidFill>
                  <a:srgbClr val="0e2a47"/>
                </a:solidFill>
                <a:latin typeface="PT Sans"/>
                <a:ea typeface="DejaVu Sans"/>
              </a:rPr>
              <a:t>Route recursive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272" name="Google Shape;177;p30"/>
          <p:cNvSpPr/>
          <p:nvPr/>
        </p:nvSpPr>
        <p:spPr>
          <a:xfrm flipH="1" rot="10800000">
            <a:off x="3403800" y="951120"/>
            <a:ext cx="2333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0c4f4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3" name="Группа 9"/>
          <p:cNvGrpSpPr/>
          <p:nvPr/>
        </p:nvGrpSpPr>
        <p:grpSpPr>
          <a:xfrm>
            <a:off x="122400" y="4547880"/>
            <a:ext cx="1573200" cy="512280"/>
            <a:chOff x="122400" y="4547880"/>
            <a:chExt cx="1573200" cy="512280"/>
          </a:xfrm>
        </p:grpSpPr>
        <p:sp>
          <p:nvSpPr>
            <p:cNvPr id="274" name="TextBox 10"/>
            <p:cNvSpPr/>
            <p:nvPr/>
          </p:nvSpPr>
          <p:spPr>
            <a:xfrm>
              <a:off x="122400" y="4547880"/>
              <a:ext cx="1007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MU</a:t>
              </a:r>
              <a:r>
                <a:rPr b="1" lang="en-US" sz="20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</a:t>
              </a: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275" name="TextBox 11"/>
            <p:cNvSpPr/>
            <p:nvPr/>
          </p:nvSpPr>
          <p:spPr>
            <a:xfrm>
              <a:off x="127440" y="4848840"/>
              <a:ext cx="1568160" cy="2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Mikrotik User </a:t>
              </a:r>
              <a:r>
                <a:rPr b="0" lang="en-US" sz="8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online</a:t>
              </a: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 Meeting</a:t>
              </a:r>
              <a:endParaRPr b="0" lang="ru-RU" sz="800" spc="-1" strike="noStrike">
                <a:latin typeface="Arial"/>
              </a:endParaRPr>
            </a:p>
          </p:txBody>
        </p:sp>
      </p:grpSp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1301040" y="1072800"/>
            <a:ext cx="6578640" cy="301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Полилиния: фигура 6_10"/>
          <p:cNvSpPr/>
          <p:nvPr/>
        </p:nvSpPr>
        <p:spPr>
          <a:xfrm>
            <a:off x="4586760" y="0"/>
            <a:ext cx="4554720" cy="5140800"/>
          </a:xfrm>
          <a:custGeom>
            <a:avLst/>
            <a:gdLst/>
            <a:ahLst/>
            <a:rect l="l" t="t" r="r" b="b"/>
            <a:pathLst>
              <a:path w="5973174" h="6741369">
                <a:moveTo>
                  <a:pt x="3004418" y="5620887"/>
                </a:moveTo>
                <a:lnTo>
                  <a:pt x="3330725" y="5947196"/>
                </a:lnTo>
                <a:lnTo>
                  <a:pt x="3004418" y="6273504"/>
                </a:lnTo>
                <a:lnTo>
                  <a:pt x="2678110" y="5947195"/>
                </a:lnTo>
                <a:close/>
                <a:moveTo>
                  <a:pt x="4088707" y="5519101"/>
                </a:moveTo>
                <a:lnTo>
                  <a:pt x="4699841" y="6130235"/>
                </a:lnTo>
                <a:lnTo>
                  <a:pt x="4088708" y="6741369"/>
                </a:lnTo>
                <a:lnTo>
                  <a:pt x="3477574" y="6130235"/>
                </a:lnTo>
                <a:close/>
                <a:moveTo>
                  <a:pt x="1563713" y="4975370"/>
                </a:moveTo>
                <a:lnTo>
                  <a:pt x="2341530" y="5753186"/>
                </a:lnTo>
                <a:lnTo>
                  <a:pt x="1563714" y="6531004"/>
                </a:lnTo>
                <a:lnTo>
                  <a:pt x="785897" y="5753186"/>
                </a:lnTo>
                <a:close/>
                <a:moveTo>
                  <a:pt x="5244546" y="4898892"/>
                </a:moveTo>
                <a:lnTo>
                  <a:pt x="5855679" y="5510025"/>
                </a:lnTo>
                <a:lnTo>
                  <a:pt x="5244546" y="6121158"/>
                </a:lnTo>
                <a:lnTo>
                  <a:pt x="4633413" y="5510025"/>
                </a:lnTo>
                <a:close/>
                <a:moveTo>
                  <a:pt x="3449618" y="4422418"/>
                </a:moveTo>
                <a:lnTo>
                  <a:pt x="4060750" y="5033552"/>
                </a:lnTo>
                <a:lnTo>
                  <a:pt x="3449618" y="5644686"/>
                </a:lnTo>
                <a:lnTo>
                  <a:pt x="2838484" y="5033552"/>
                </a:lnTo>
                <a:close/>
                <a:moveTo>
                  <a:pt x="4543786" y="3202209"/>
                </a:moveTo>
                <a:lnTo>
                  <a:pt x="5497818" y="4156241"/>
                </a:lnTo>
                <a:lnTo>
                  <a:pt x="4543786" y="5110273"/>
                </a:lnTo>
                <a:lnTo>
                  <a:pt x="3589754" y="4156241"/>
                </a:lnTo>
                <a:close/>
                <a:moveTo>
                  <a:pt x="2270654" y="2384640"/>
                </a:moveTo>
                <a:lnTo>
                  <a:pt x="3630907" y="3744894"/>
                </a:lnTo>
                <a:lnTo>
                  <a:pt x="2270654" y="5105147"/>
                </a:lnTo>
                <a:lnTo>
                  <a:pt x="910400" y="3744894"/>
                </a:lnTo>
                <a:close/>
                <a:moveTo>
                  <a:pt x="786095" y="1966789"/>
                </a:moveTo>
                <a:lnTo>
                  <a:pt x="1572190" y="2752885"/>
                </a:lnTo>
                <a:lnTo>
                  <a:pt x="786095" y="3538980"/>
                </a:lnTo>
                <a:lnTo>
                  <a:pt x="0" y="2752885"/>
                </a:lnTo>
                <a:close/>
                <a:moveTo>
                  <a:pt x="5973174" y="1664984"/>
                </a:moveTo>
                <a:lnTo>
                  <a:pt x="5973174" y="4276188"/>
                </a:lnTo>
                <a:lnTo>
                  <a:pt x="4667573" y="2970586"/>
                </a:lnTo>
                <a:close/>
                <a:moveTo>
                  <a:pt x="3779335" y="836024"/>
                </a:moveTo>
                <a:lnTo>
                  <a:pt x="5139589" y="2196276"/>
                </a:lnTo>
                <a:lnTo>
                  <a:pt x="3779335" y="3556529"/>
                </a:lnTo>
                <a:lnTo>
                  <a:pt x="2419082" y="2196276"/>
                </a:lnTo>
                <a:close/>
                <a:moveTo>
                  <a:pt x="4594422" y="0"/>
                </a:moveTo>
                <a:lnTo>
                  <a:pt x="5945330" y="0"/>
                </a:lnTo>
                <a:lnTo>
                  <a:pt x="5973174" y="27844"/>
                </a:lnTo>
                <a:lnTo>
                  <a:pt x="5973174" y="1341755"/>
                </a:lnTo>
                <a:lnTo>
                  <a:pt x="5269876" y="2045053"/>
                </a:lnTo>
                <a:lnTo>
                  <a:pt x="3909623" y="684800"/>
                </a:lnTo>
                <a:close/>
                <a:moveTo>
                  <a:pt x="2768807" y="0"/>
                </a:moveTo>
                <a:lnTo>
                  <a:pt x="4237061" y="0"/>
                </a:lnTo>
                <a:lnTo>
                  <a:pt x="3502934" y="734127"/>
                </a:lnTo>
                <a:close/>
                <a:moveTo>
                  <a:pt x="970121" y="0"/>
                </a:moveTo>
                <a:lnTo>
                  <a:pt x="2416427" y="0"/>
                </a:lnTo>
                <a:lnTo>
                  <a:pt x="3343947" y="927520"/>
                </a:lnTo>
                <a:lnTo>
                  <a:pt x="1693274" y="2578193"/>
                </a:lnTo>
                <a:lnTo>
                  <a:pt x="42601" y="927520"/>
                </a:lnTo>
                <a:close/>
              </a:path>
            </a:pathLst>
          </a:custGeom>
          <a:solidFill>
            <a:srgbClr val="f2f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TextBox 3_10"/>
          <p:cNvSpPr/>
          <p:nvPr/>
        </p:nvSpPr>
        <p:spPr>
          <a:xfrm>
            <a:off x="251640" y="258480"/>
            <a:ext cx="86385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3000" spc="-1" strike="noStrike">
                <a:solidFill>
                  <a:srgbClr val="0e2a47"/>
                </a:solidFill>
                <a:latin typeface="PT Sans"/>
                <a:ea typeface="DejaVu Sans"/>
              </a:rPr>
              <a:t>Route recursive. Fail ISP1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279" name="Google Shape;177;p30_12"/>
          <p:cNvSpPr/>
          <p:nvPr/>
        </p:nvSpPr>
        <p:spPr>
          <a:xfrm flipH="1" rot="10800000">
            <a:off x="3403800" y="951120"/>
            <a:ext cx="2333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0c4f4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0" name="Группа 9_10"/>
          <p:cNvGrpSpPr/>
          <p:nvPr/>
        </p:nvGrpSpPr>
        <p:grpSpPr>
          <a:xfrm>
            <a:off x="122400" y="4547880"/>
            <a:ext cx="1573200" cy="512280"/>
            <a:chOff x="122400" y="4547880"/>
            <a:chExt cx="1573200" cy="512280"/>
          </a:xfrm>
        </p:grpSpPr>
        <p:sp>
          <p:nvSpPr>
            <p:cNvPr id="281" name="TextBox 10_10"/>
            <p:cNvSpPr/>
            <p:nvPr/>
          </p:nvSpPr>
          <p:spPr>
            <a:xfrm>
              <a:off x="122400" y="4547880"/>
              <a:ext cx="1007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MU</a:t>
              </a:r>
              <a:r>
                <a:rPr b="1" lang="en-US" sz="20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</a:t>
              </a: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282" name="TextBox 11_1"/>
            <p:cNvSpPr/>
            <p:nvPr/>
          </p:nvSpPr>
          <p:spPr>
            <a:xfrm>
              <a:off x="127440" y="4848840"/>
              <a:ext cx="1568160" cy="2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Mikrotik User </a:t>
              </a:r>
              <a:r>
                <a:rPr b="0" lang="en-US" sz="8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online</a:t>
              </a: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 Meeting</a:t>
              </a:r>
              <a:endParaRPr b="0" lang="ru-RU" sz="800" spc="-1" strike="noStrike">
                <a:latin typeface="Arial"/>
              </a:endParaRPr>
            </a:p>
          </p:txBody>
        </p:sp>
      </p:grpSp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1301040" y="1072800"/>
            <a:ext cx="6578640" cy="301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Полилиния: фигура 6_11"/>
          <p:cNvSpPr/>
          <p:nvPr/>
        </p:nvSpPr>
        <p:spPr>
          <a:xfrm>
            <a:off x="4586760" y="0"/>
            <a:ext cx="4554720" cy="5140800"/>
          </a:xfrm>
          <a:custGeom>
            <a:avLst/>
            <a:gdLst/>
            <a:ahLst/>
            <a:rect l="l" t="t" r="r" b="b"/>
            <a:pathLst>
              <a:path w="5973174" h="6741369">
                <a:moveTo>
                  <a:pt x="3004418" y="5620887"/>
                </a:moveTo>
                <a:lnTo>
                  <a:pt x="3330725" y="5947196"/>
                </a:lnTo>
                <a:lnTo>
                  <a:pt x="3004418" y="6273504"/>
                </a:lnTo>
                <a:lnTo>
                  <a:pt x="2678110" y="5947195"/>
                </a:lnTo>
                <a:close/>
                <a:moveTo>
                  <a:pt x="4088707" y="5519101"/>
                </a:moveTo>
                <a:lnTo>
                  <a:pt x="4699841" y="6130235"/>
                </a:lnTo>
                <a:lnTo>
                  <a:pt x="4088708" y="6741369"/>
                </a:lnTo>
                <a:lnTo>
                  <a:pt x="3477574" y="6130235"/>
                </a:lnTo>
                <a:close/>
                <a:moveTo>
                  <a:pt x="1563713" y="4975370"/>
                </a:moveTo>
                <a:lnTo>
                  <a:pt x="2341530" y="5753186"/>
                </a:lnTo>
                <a:lnTo>
                  <a:pt x="1563714" y="6531004"/>
                </a:lnTo>
                <a:lnTo>
                  <a:pt x="785897" y="5753186"/>
                </a:lnTo>
                <a:close/>
                <a:moveTo>
                  <a:pt x="5244546" y="4898892"/>
                </a:moveTo>
                <a:lnTo>
                  <a:pt x="5855679" y="5510025"/>
                </a:lnTo>
                <a:lnTo>
                  <a:pt x="5244546" y="6121158"/>
                </a:lnTo>
                <a:lnTo>
                  <a:pt x="4633413" y="5510025"/>
                </a:lnTo>
                <a:close/>
                <a:moveTo>
                  <a:pt x="3449618" y="4422418"/>
                </a:moveTo>
                <a:lnTo>
                  <a:pt x="4060750" y="5033552"/>
                </a:lnTo>
                <a:lnTo>
                  <a:pt x="3449618" y="5644686"/>
                </a:lnTo>
                <a:lnTo>
                  <a:pt x="2838484" y="5033552"/>
                </a:lnTo>
                <a:close/>
                <a:moveTo>
                  <a:pt x="4543786" y="3202209"/>
                </a:moveTo>
                <a:lnTo>
                  <a:pt x="5497818" y="4156241"/>
                </a:lnTo>
                <a:lnTo>
                  <a:pt x="4543786" y="5110273"/>
                </a:lnTo>
                <a:lnTo>
                  <a:pt x="3589754" y="4156241"/>
                </a:lnTo>
                <a:close/>
                <a:moveTo>
                  <a:pt x="2270654" y="2384640"/>
                </a:moveTo>
                <a:lnTo>
                  <a:pt x="3630907" y="3744894"/>
                </a:lnTo>
                <a:lnTo>
                  <a:pt x="2270654" y="5105147"/>
                </a:lnTo>
                <a:lnTo>
                  <a:pt x="910400" y="3744894"/>
                </a:lnTo>
                <a:close/>
                <a:moveTo>
                  <a:pt x="786095" y="1966789"/>
                </a:moveTo>
                <a:lnTo>
                  <a:pt x="1572190" y="2752885"/>
                </a:lnTo>
                <a:lnTo>
                  <a:pt x="786095" y="3538980"/>
                </a:lnTo>
                <a:lnTo>
                  <a:pt x="0" y="2752885"/>
                </a:lnTo>
                <a:close/>
                <a:moveTo>
                  <a:pt x="5973174" y="1664984"/>
                </a:moveTo>
                <a:lnTo>
                  <a:pt x="5973174" y="4276188"/>
                </a:lnTo>
                <a:lnTo>
                  <a:pt x="4667573" y="2970586"/>
                </a:lnTo>
                <a:close/>
                <a:moveTo>
                  <a:pt x="3779335" y="836024"/>
                </a:moveTo>
                <a:lnTo>
                  <a:pt x="5139589" y="2196276"/>
                </a:lnTo>
                <a:lnTo>
                  <a:pt x="3779335" y="3556529"/>
                </a:lnTo>
                <a:lnTo>
                  <a:pt x="2419082" y="2196276"/>
                </a:lnTo>
                <a:close/>
                <a:moveTo>
                  <a:pt x="4594422" y="0"/>
                </a:moveTo>
                <a:lnTo>
                  <a:pt x="5945330" y="0"/>
                </a:lnTo>
                <a:lnTo>
                  <a:pt x="5973174" y="27844"/>
                </a:lnTo>
                <a:lnTo>
                  <a:pt x="5973174" y="1341755"/>
                </a:lnTo>
                <a:lnTo>
                  <a:pt x="5269876" y="2045053"/>
                </a:lnTo>
                <a:lnTo>
                  <a:pt x="3909623" y="684800"/>
                </a:lnTo>
                <a:close/>
                <a:moveTo>
                  <a:pt x="2768807" y="0"/>
                </a:moveTo>
                <a:lnTo>
                  <a:pt x="4237061" y="0"/>
                </a:lnTo>
                <a:lnTo>
                  <a:pt x="3502934" y="734127"/>
                </a:lnTo>
                <a:close/>
                <a:moveTo>
                  <a:pt x="970121" y="0"/>
                </a:moveTo>
                <a:lnTo>
                  <a:pt x="2416427" y="0"/>
                </a:lnTo>
                <a:lnTo>
                  <a:pt x="3343947" y="927520"/>
                </a:lnTo>
                <a:lnTo>
                  <a:pt x="1693274" y="2578193"/>
                </a:lnTo>
                <a:lnTo>
                  <a:pt x="42601" y="927520"/>
                </a:lnTo>
                <a:close/>
              </a:path>
            </a:pathLst>
          </a:custGeom>
          <a:solidFill>
            <a:srgbClr val="f2f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5" name="Группа 2_9"/>
          <p:cNvGrpSpPr/>
          <p:nvPr/>
        </p:nvGrpSpPr>
        <p:grpSpPr>
          <a:xfrm>
            <a:off x="245520" y="1570320"/>
            <a:ext cx="2431800" cy="1625760"/>
            <a:chOff x="245520" y="1570320"/>
            <a:chExt cx="2431800" cy="1625760"/>
          </a:xfrm>
        </p:grpSpPr>
        <p:sp>
          <p:nvSpPr>
            <p:cNvPr id="286" name="TextBox 3_11"/>
            <p:cNvSpPr/>
            <p:nvPr/>
          </p:nvSpPr>
          <p:spPr>
            <a:xfrm>
              <a:off x="245520" y="1570320"/>
              <a:ext cx="2431800" cy="100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ru-RU" sz="3000" spc="-1" strike="noStrike">
                  <a:solidFill>
                    <a:srgbClr val="0e2a47"/>
                  </a:solidFill>
                  <a:latin typeface="PT Sans"/>
                  <a:ea typeface="DejaVu Sans"/>
                </a:rPr>
                <a:t>Check gateway</a:t>
              </a:r>
              <a:endParaRPr b="0" lang="ru-RU" sz="3000" spc="-1" strike="noStrike">
                <a:latin typeface="Arial"/>
              </a:endParaRPr>
            </a:p>
          </p:txBody>
        </p:sp>
        <p:sp>
          <p:nvSpPr>
            <p:cNvPr id="287" name="Google Shape;177;p30_13"/>
            <p:cNvSpPr/>
            <p:nvPr/>
          </p:nvSpPr>
          <p:spPr>
            <a:xfrm flipH="1" rot="10800000">
              <a:off x="251280" y="3195720"/>
              <a:ext cx="2333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40c4f4"/>
              </a:solidFill>
              <a:round/>
              <a:headEnd len="med" type="oval" w="med"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8" name="Группа 9_11"/>
          <p:cNvGrpSpPr/>
          <p:nvPr/>
        </p:nvGrpSpPr>
        <p:grpSpPr>
          <a:xfrm>
            <a:off x="122400" y="4547880"/>
            <a:ext cx="1573200" cy="512280"/>
            <a:chOff x="122400" y="4547880"/>
            <a:chExt cx="1573200" cy="512280"/>
          </a:xfrm>
        </p:grpSpPr>
        <p:sp>
          <p:nvSpPr>
            <p:cNvPr id="289" name="TextBox 10_11"/>
            <p:cNvSpPr/>
            <p:nvPr/>
          </p:nvSpPr>
          <p:spPr>
            <a:xfrm>
              <a:off x="122400" y="4547880"/>
              <a:ext cx="1007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MU</a:t>
              </a:r>
              <a:r>
                <a:rPr b="1" lang="en-US" sz="20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</a:t>
              </a: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290" name="TextBox 14_9"/>
            <p:cNvSpPr/>
            <p:nvPr/>
          </p:nvSpPr>
          <p:spPr>
            <a:xfrm>
              <a:off x="127440" y="4848840"/>
              <a:ext cx="1568160" cy="2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Mikrotik User </a:t>
              </a:r>
              <a:r>
                <a:rPr b="0" lang="en-US" sz="8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online</a:t>
              </a: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 Meeting</a:t>
              </a:r>
              <a:endParaRPr b="0" lang="ru-RU" sz="800" spc="-1" strike="noStrike">
                <a:latin typeface="Arial"/>
              </a:endParaRPr>
            </a:p>
          </p:txBody>
        </p:sp>
      </p:grpSp>
      <p:sp>
        <p:nvSpPr>
          <p:cNvPr id="291" name=""/>
          <p:cNvSpPr/>
          <p:nvPr/>
        </p:nvSpPr>
        <p:spPr>
          <a:xfrm>
            <a:off x="2700000" y="1562760"/>
            <a:ext cx="6443280" cy="201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ru-RU" sz="1100" spc="-1" strike="noStrike">
                <a:solidFill>
                  <a:srgbClr val="2a6099"/>
                </a:solidFill>
                <a:latin typeface="Courier New"/>
                <a:ea typeface="Courier New"/>
              </a:rPr>
              <a:t>## log check gateway ISP1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ru-RU" sz="1100" spc="-1" strike="noStrike">
                <a:solidFill>
                  <a:srgbClr val="2a6099"/>
                </a:solidFill>
                <a:latin typeface="Courier New"/>
                <a:ea typeface="Courier New"/>
              </a:rPr>
              <a:t>10:29:41 forward: proto ICMP (type 8, code 0), 198.51.100.6-&gt;4.2.2.1,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ru-RU" sz="1100" spc="-1" strike="noStrike">
                <a:solidFill>
                  <a:srgbClr val="2a6099"/>
                </a:solidFill>
                <a:latin typeface="Courier New"/>
                <a:ea typeface="Courier New"/>
              </a:rPr>
              <a:t>10:29:51 forward: proto ICMP (type 8, code 0), 198.51.100.6-&gt;4.2.2.1,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ru-RU" sz="1100" spc="-1" strike="noStrike">
                <a:solidFill>
                  <a:srgbClr val="2a6099"/>
                </a:solidFill>
                <a:latin typeface="Courier New"/>
                <a:ea typeface="Courier New"/>
              </a:rPr>
              <a:t>10:30:01 forward: proto </a:t>
            </a:r>
            <a:r>
              <a:rPr b="0" lang="ru-RU" sz="1050" spc="-1" strike="noStrike">
                <a:solidFill>
                  <a:srgbClr val="2a6099"/>
                </a:solidFill>
                <a:latin typeface="Courier New"/>
                <a:ea typeface="Courier New"/>
              </a:rPr>
              <a:t>ICMP</a:t>
            </a:r>
            <a:r>
              <a:rPr b="0" lang="ru-RU" sz="1100" spc="-1" strike="noStrike">
                <a:solidFill>
                  <a:srgbClr val="2a6099"/>
                </a:solidFill>
                <a:latin typeface="Courier New"/>
                <a:ea typeface="Courier New"/>
              </a:rPr>
              <a:t> (type 8, code 0), 198.51.100.6-&gt;4.2.2.1,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ru-RU" sz="1100" spc="-1" strike="noStrike">
                <a:solidFill>
                  <a:srgbClr val="2a6099"/>
                </a:solidFill>
                <a:latin typeface="Courier New"/>
                <a:ea typeface="Courier New"/>
              </a:rPr>
              <a:t>10:30:11 forward: proto ICMP (type 8, code 0), 198.51.100.6-&gt;4.2.2.1,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ru-RU" sz="1100" spc="-1" strike="noStrike">
                <a:solidFill>
                  <a:srgbClr val="2a6099"/>
                </a:solidFill>
                <a:latin typeface="Courier New"/>
                <a:ea typeface="Courier New"/>
              </a:rPr>
              <a:t>10:30:21 forward: proto ICMP (type 8, code 0), 198.51.100.6-&gt;4.2.2.1,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ru-RU" sz="1100" spc="-1" strike="noStrike">
                <a:solidFill>
                  <a:srgbClr val="2a6099"/>
                </a:solidFill>
                <a:latin typeface="Courier New"/>
                <a:ea typeface="Courier New"/>
              </a:rPr>
              <a:t>10:30:31 forward: proto ICMP (type 8, code 0), 198.51.100.6-&gt;4.2.2.1,</a:t>
            </a:r>
            <a:endParaRPr b="0" lang="ru-RU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Полилиния: фигура 10_0"/>
          <p:cNvSpPr/>
          <p:nvPr/>
        </p:nvSpPr>
        <p:spPr>
          <a:xfrm>
            <a:off x="7956360" y="318240"/>
            <a:ext cx="938160" cy="4504680"/>
          </a:xfrm>
          <a:custGeom>
            <a:avLst/>
            <a:gdLst/>
            <a:ahLst/>
            <a:rect l="l" t="t" r="r" b="b"/>
            <a:pathLst>
              <a:path w="1209734" h="5796134">
                <a:moveTo>
                  <a:pt x="1144927" y="5731327"/>
                </a:moveTo>
                <a:lnTo>
                  <a:pt x="1209734" y="5731327"/>
                </a:lnTo>
                <a:lnTo>
                  <a:pt x="1209734" y="5796134"/>
                </a:lnTo>
                <a:lnTo>
                  <a:pt x="1144927" y="5796134"/>
                </a:lnTo>
                <a:close/>
                <a:moveTo>
                  <a:pt x="572463" y="5731327"/>
                </a:moveTo>
                <a:lnTo>
                  <a:pt x="637270" y="5731327"/>
                </a:lnTo>
                <a:lnTo>
                  <a:pt x="637270" y="5796134"/>
                </a:lnTo>
                <a:lnTo>
                  <a:pt x="572463" y="5796134"/>
                </a:lnTo>
                <a:close/>
                <a:moveTo>
                  <a:pt x="0" y="5731327"/>
                </a:moveTo>
                <a:lnTo>
                  <a:pt x="64807" y="5731327"/>
                </a:lnTo>
                <a:lnTo>
                  <a:pt x="64807" y="5796134"/>
                </a:lnTo>
                <a:lnTo>
                  <a:pt x="0" y="5796134"/>
                </a:lnTo>
                <a:close/>
                <a:moveTo>
                  <a:pt x="1144927" y="5158196"/>
                </a:moveTo>
                <a:lnTo>
                  <a:pt x="1209734" y="5158196"/>
                </a:lnTo>
                <a:lnTo>
                  <a:pt x="1209734" y="5223003"/>
                </a:lnTo>
                <a:lnTo>
                  <a:pt x="1144927" y="5223003"/>
                </a:lnTo>
                <a:close/>
                <a:moveTo>
                  <a:pt x="572463" y="5158196"/>
                </a:moveTo>
                <a:lnTo>
                  <a:pt x="637270" y="5158196"/>
                </a:lnTo>
                <a:lnTo>
                  <a:pt x="637270" y="5223003"/>
                </a:lnTo>
                <a:lnTo>
                  <a:pt x="572463" y="5223003"/>
                </a:lnTo>
                <a:close/>
                <a:moveTo>
                  <a:pt x="0" y="5158196"/>
                </a:moveTo>
                <a:lnTo>
                  <a:pt x="64807" y="5158196"/>
                </a:lnTo>
                <a:lnTo>
                  <a:pt x="64807" y="5223003"/>
                </a:lnTo>
                <a:lnTo>
                  <a:pt x="0" y="5223003"/>
                </a:lnTo>
                <a:close/>
                <a:moveTo>
                  <a:pt x="1144927" y="4585063"/>
                </a:moveTo>
                <a:lnTo>
                  <a:pt x="1209734" y="4585063"/>
                </a:lnTo>
                <a:lnTo>
                  <a:pt x="1209734" y="4649870"/>
                </a:lnTo>
                <a:lnTo>
                  <a:pt x="1144927" y="4649870"/>
                </a:lnTo>
                <a:close/>
                <a:moveTo>
                  <a:pt x="572463" y="4585063"/>
                </a:moveTo>
                <a:lnTo>
                  <a:pt x="637270" y="4585063"/>
                </a:lnTo>
                <a:lnTo>
                  <a:pt x="637270" y="4649870"/>
                </a:lnTo>
                <a:lnTo>
                  <a:pt x="572463" y="4649870"/>
                </a:lnTo>
                <a:close/>
                <a:moveTo>
                  <a:pt x="0" y="4585063"/>
                </a:moveTo>
                <a:lnTo>
                  <a:pt x="64807" y="4585063"/>
                </a:lnTo>
                <a:lnTo>
                  <a:pt x="64807" y="4649870"/>
                </a:lnTo>
                <a:lnTo>
                  <a:pt x="0" y="4649870"/>
                </a:lnTo>
                <a:close/>
                <a:moveTo>
                  <a:pt x="1144927" y="4011930"/>
                </a:moveTo>
                <a:lnTo>
                  <a:pt x="1209734" y="4011930"/>
                </a:lnTo>
                <a:lnTo>
                  <a:pt x="1209734" y="4076737"/>
                </a:lnTo>
                <a:lnTo>
                  <a:pt x="1144927" y="4076737"/>
                </a:lnTo>
                <a:close/>
                <a:moveTo>
                  <a:pt x="572463" y="4011930"/>
                </a:moveTo>
                <a:lnTo>
                  <a:pt x="637270" y="4011930"/>
                </a:lnTo>
                <a:lnTo>
                  <a:pt x="637270" y="4076737"/>
                </a:lnTo>
                <a:lnTo>
                  <a:pt x="572463" y="4076737"/>
                </a:lnTo>
                <a:close/>
                <a:moveTo>
                  <a:pt x="0" y="4011930"/>
                </a:moveTo>
                <a:lnTo>
                  <a:pt x="64807" y="4011930"/>
                </a:lnTo>
                <a:lnTo>
                  <a:pt x="64807" y="4076737"/>
                </a:lnTo>
                <a:lnTo>
                  <a:pt x="0" y="4076737"/>
                </a:lnTo>
                <a:close/>
                <a:moveTo>
                  <a:pt x="1144927" y="3438797"/>
                </a:moveTo>
                <a:lnTo>
                  <a:pt x="1209734" y="3438797"/>
                </a:lnTo>
                <a:lnTo>
                  <a:pt x="1209734" y="3503604"/>
                </a:lnTo>
                <a:lnTo>
                  <a:pt x="1144927" y="3503604"/>
                </a:lnTo>
                <a:close/>
                <a:moveTo>
                  <a:pt x="572463" y="3438797"/>
                </a:moveTo>
                <a:lnTo>
                  <a:pt x="637270" y="3438797"/>
                </a:lnTo>
                <a:lnTo>
                  <a:pt x="637270" y="3503604"/>
                </a:lnTo>
                <a:lnTo>
                  <a:pt x="572463" y="3503604"/>
                </a:lnTo>
                <a:close/>
                <a:moveTo>
                  <a:pt x="0" y="3438797"/>
                </a:moveTo>
                <a:lnTo>
                  <a:pt x="64807" y="3438797"/>
                </a:lnTo>
                <a:lnTo>
                  <a:pt x="64807" y="3503604"/>
                </a:lnTo>
                <a:lnTo>
                  <a:pt x="0" y="3503604"/>
                </a:lnTo>
                <a:close/>
                <a:moveTo>
                  <a:pt x="1144927" y="2865664"/>
                </a:moveTo>
                <a:lnTo>
                  <a:pt x="1209734" y="2865664"/>
                </a:lnTo>
                <a:lnTo>
                  <a:pt x="1209734" y="2930471"/>
                </a:lnTo>
                <a:lnTo>
                  <a:pt x="1144927" y="2930471"/>
                </a:lnTo>
                <a:close/>
                <a:moveTo>
                  <a:pt x="572463" y="2865664"/>
                </a:moveTo>
                <a:lnTo>
                  <a:pt x="637270" y="2865664"/>
                </a:lnTo>
                <a:lnTo>
                  <a:pt x="637270" y="2930471"/>
                </a:lnTo>
                <a:lnTo>
                  <a:pt x="572463" y="2930471"/>
                </a:lnTo>
                <a:close/>
                <a:moveTo>
                  <a:pt x="0" y="2865664"/>
                </a:moveTo>
                <a:lnTo>
                  <a:pt x="64807" y="2865664"/>
                </a:lnTo>
                <a:lnTo>
                  <a:pt x="64807" y="2930471"/>
                </a:lnTo>
                <a:lnTo>
                  <a:pt x="0" y="2930471"/>
                </a:lnTo>
                <a:close/>
                <a:moveTo>
                  <a:pt x="1144927" y="2292531"/>
                </a:moveTo>
                <a:lnTo>
                  <a:pt x="1209734" y="2292531"/>
                </a:lnTo>
                <a:lnTo>
                  <a:pt x="1209734" y="2357338"/>
                </a:lnTo>
                <a:lnTo>
                  <a:pt x="1144927" y="2357338"/>
                </a:lnTo>
                <a:close/>
                <a:moveTo>
                  <a:pt x="572463" y="2292531"/>
                </a:moveTo>
                <a:lnTo>
                  <a:pt x="637270" y="2292531"/>
                </a:lnTo>
                <a:lnTo>
                  <a:pt x="637270" y="2357338"/>
                </a:lnTo>
                <a:lnTo>
                  <a:pt x="572463" y="2357338"/>
                </a:lnTo>
                <a:close/>
                <a:moveTo>
                  <a:pt x="0" y="2292531"/>
                </a:moveTo>
                <a:lnTo>
                  <a:pt x="64807" y="2292531"/>
                </a:lnTo>
                <a:lnTo>
                  <a:pt x="64807" y="2357338"/>
                </a:lnTo>
                <a:lnTo>
                  <a:pt x="0" y="2357338"/>
                </a:lnTo>
                <a:close/>
                <a:moveTo>
                  <a:pt x="1144927" y="1719398"/>
                </a:moveTo>
                <a:lnTo>
                  <a:pt x="1209734" y="1719398"/>
                </a:lnTo>
                <a:lnTo>
                  <a:pt x="1209734" y="1784205"/>
                </a:lnTo>
                <a:lnTo>
                  <a:pt x="1144927" y="1784205"/>
                </a:lnTo>
                <a:close/>
                <a:moveTo>
                  <a:pt x="572463" y="1719398"/>
                </a:moveTo>
                <a:lnTo>
                  <a:pt x="637270" y="1719398"/>
                </a:lnTo>
                <a:lnTo>
                  <a:pt x="637270" y="1784205"/>
                </a:lnTo>
                <a:lnTo>
                  <a:pt x="572463" y="1784205"/>
                </a:lnTo>
                <a:close/>
                <a:moveTo>
                  <a:pt x="0" y="1719398"/>
                </a:moveTo>
                <a:lnTo>
                  <a:pt x="64807" y="1719398"/>
                </a:lnTo>
                <a:lnTo>
                  <a:pt x="64807" y="1784205"/>
                </a:lnTo>
                <a:lnTo>
                  <a:pt x="0" y="1784205"/>
                </a:lnTo>
                <a:close/>
                <a:moveTo>
                  <a:pt x="1144927" y="1146266"/>
                </a:moveTo>
                <a:lnTo>
                  <a:pt x="1209734" y="1146266"/>
                </a:lnTo>
                <a:lnTo>
                  <a:pt x="1209734" y="1211072"/>
                </a:lnTo>
                <a:lnTo>
                  <a:pt x="1144927" y="1211072"/>
                </a:lnTo>
                <a:close/>
                <a:moveTo>
                  <a:pt x="572463" y="1146266"/>
                </a:moveTo>
                <a:lnTo>
                  <a:pt x="637270" y="1146266"/>
                </a:lnTo>
                <a:lnTo>
                  <a:pt x="637270" y="1211072"/>
                </a:lnTo>
                <a:lnTo>
                  <a:pt x="572463" y="1211072"/>
                </a:lnTo>
                <a:close/>
                <a:moveTo>
                  <a:pt x="0" y="1146266"/>
                </a:moveTo>
                <a:lnTo>
                  <a:pt x="64807" y="1146266"/>
                </a:lnTo>
                <a:lnTo>
                  <a:pt x="64807" y="1211072"/>
                </a:lnTo>
                <a:lnTo>
                  <a:pt x="0" y="1211072"/>
                </a:lnTo>
                <a:close/>
                <a:moveTo>
                  <a:pt x="1144927" y="573133"/>
                </a:moveTo>
                <a:lnTo>
                  <a:pt x="1209734" y="573133"/>
                </a:lnTo>
                <a:lnTo>
                  <a:pt x="1209734" y="637940"/>
                </a:lnTo>
                <a:lnTo>
                  <a:pt x="1144927" y="637940"/>
                </a:lnTo>
                <a:close/>
                <a:moveTo>
                  <a:pt x="572463" y="573133"/>
                </a:moveTo>
                <a:lnTo>
                  <a:pt x="637270" y="573133"/>
                </a:lnTo>
                <a:lnTo>
                  <a:pt x="637270" y="637940"/>
                </a:lnTo>
                <a:lnTo>
                  <a:pt x="572463" y="637940"/>
                </a:lnTo>
                <a:close/>
                <a:moveTo>
                  <a:pt x="0" y="573133"/>
                </a:moveTo>
                <a:lnTo>
                  <a:pt x="64807" y="573133"/>
                </a:lnTo>
                <a:lnTo>
                  <a:pt x="64807" y="637940"/>
                </a:lnTo>
                <a:lnTo>
                  <a:pt x="0" y="637940"/>
                </a:lnTo>
                <a:close/>
                <a:moveTo>
                  <a:pt x="1144927" y="0"/>
                </a:moveTo>
                <a:lnTo>
                  <a:pt x="1209734" y="0"/>
                </a:lnTo>
                <a:lnTo>
                  <a:pt x="1209734" y="64807"/>
                </a:lnTo>
                <a:lnTo>
                  <a:pt x="1144927" y="64807"/>
                </a:lnTo>
                <a:close/>
                <a:moveTo>
                  <a:pt x="572463" y="0"/>
                </a:moveTo>
                <a:lnTo>
                  <a:pt x="637270" y="0"/>
                </a:lnTo>
                <a:lnTo>
                  <a:pt x="637270" y="64807"/>
                </a:lnTo>
                <a:lnTo>
                  <a:pt x="572463" y="64807"/>
                </a:lnTo>
                <a:close/>
                <a:moveTo>
                  <a:pt x="0" y="0"/>
                </a:moveTo>
                <a:lnTo>
                  <a:pt x="64807" y="0"/>
                </a:lnTo>
                <a:lnTo>
                  <a:pt x="64807" y="64807"/>
                </a:lnTo>
                <a:lnTo>
                  <a:pt x="0" y="64807"/>
                </a:lnTo>
                <a:close/>
              </a:path>
            </a:pathLst>
          </a:custGeom>
          <a:noFill/>
          <a:ln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TextBox 4_0"/>
          <p:cNvSpPr/>
          <p:nvPr/>
        </p:nvSpPr>
        <p:spPr>
          <a:xfrm>
            <a:off x="685440" y="801720"/>
            <a:ext cx="1706760" cy="168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0" spc="-1" strike="noStrike">
                <a:solidFill>
                  <a:srgbClr val="ffffff"/>
                </a:solidFill>
                <a:latin typeface="PT Sans"/>
                <a:ea typeface="DejaVu Sans"/>
              </a:rPr>
              <a:t>02</a:t>
            </a:r>
            <a:endParaRPr b="0" lang="ru-RU" sz="10500" spc="-1" strike="noStrike">
              <a:latin typeface="Arial"/>
            </a:endParaRPr>
          </a:p>
        </p:txBody>
      </p:sp>
      <p:sp>
        <p:nvSpPr>
          <p:cNvPr id="294" name="Google Shape;177;p30_4"/>
          <p:cNvSpPr/>
          <p:nvPr/>
        </p:nvSpPr>
        <p:spPr>
          <a:xfrm flipH="1" rot="10800000">
            <a:off x="-360" y="3566520"/>
            <a:ext cx="2333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0c4f4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TextBox 8_0"/>
          <p:cNvSpPr/>
          <p:nvPr/>
        </p:nvSpPr>
        <p:spPr>
          <a:xfrm>
            <a:off x="791640" y="2536200"/>
            <a:ext cx="7162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ffffff"/>
                </a:solidFill>
                <a:latin typeface="PT Sans"/>
                <a:ea typeface="DejaVu Sans"/>
              </a:rPr>
              <a:t>VRF изолированный!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96" name="TextBox 9_0"/>
          <p:cNvSpPr/>
          <p:nvPr/>
        </p:nvSpPr>
        <p:spPr>
          <a:xfrm>
            <a:off x="791640" y="3938040"/>
            <a:ext cx="7162200" cy="47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ffffff"/>
                </a:solidFill>
                <a:latin typeface="PT Sans"/>
                <a:ea typeface="DejaVu Sans"/>
              </a:rPr>
              <a:t>Закрою гештальт с MUM 2019 </a:t>
            </a:r>
            <a:r>
              <a:rPr b="0" lang="ru-RU" sz="1200" spc="-1" strike="noStrike" u="sng">
                <a:solidFill>
                  <a:srgbClr val="0563c1"/>
                </a:solidFill>
                <a:uFillTx/>
                <a:latin typeface="PT Sans"/>
                <a:ea typeface="DejaVu Sans"/>
                <a:hlinkClick r:id="rId2"/>
              </a:rPr>
              <a:t>https://clck.ru/ZRYyM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ffffff"/>
                </a:solidFill>
                <a:latin typeface="PT Sans"/>
                <a:ea typeface="DejaVu Sans"/>
              </a:rPr>
              <a:t>	</a:t>
            </a:r>
            <a:r>
              <a:rPr b="0" lang="ru-RU" sz="1200" spc="-1" strike="noStrike">
                <a:solidFill>
                  <a:srgbClr val="ffffff"/>
                </a:solidFill>
                <a:latin typeface="PT Sans"/>
                <a:ea typeface="DejaVu Sans"/>
              </a:rPr>
              <a:t>	</a:t>
            </a:r>
            <a:r>
              <a:rPr b="0" lang="ru-RU" sz="1200" spc="-1" strike="noStrike">
                <a:solidFill>
                  <a:srgbClr val="ffffff"/>
                </a:solidFill>
                <a:latin typeface="PT Sans"/>
                <a:ea typeface="DejaVu Sans"/>
              </a:rPr>
              <a:t>	</a:t>
            </a:r>
            <a:r>
              <a:rPr b="0" lang="ru-RU" sz="1200" spc="-1" strike="noStrike">
                <a:solidFill>
                  <a:srgbClr val="ffffff"/>
                </a:solidFill>
                <a:latin typeface="PT Sans"/>
                <a:ea typeface="DejaVu Sans"/>
              </a:rPr>
              <a:t>	</a:t>
            </a:r>
            <a:r>
              <a:rPr b="0" lang="ru-RU" sz="1200" spc="-1" strike="noStrike">
                <a:solidFill>
                  <a:srgbClr val="ffffff"/>
                </a:solidFill>
                <a:latin typeface="PT Sans"/>
                <a:ea typeface="DejaVu Sans"/>
              </a:rPr>
              <a:t>	</a:t>
            </a:r>
            <a:r>
              <a:rPr b="0" lang="ru-RU" sz="1200" spc="-1" strike="noStrike">
                <a:solidFill>
                  <a:srgbClr val="ffffff"/>
                </a:solidFill>
                <a:latin typeface="PT Sans"/>
                <a:ea typeface="DejaVu Sans"/>
              </a:rPr>
              <a:t>слайды 17-21</a:t>
            </a:r>
            <a:endParaRPr b="0" lang="ru-RU" sz="1200" spc="-1" strike="noStrike">
              <a:latin typeface="Arial"/>
            </a:endParaRPr>
          </a:p>
        </p:txBody>
      </p:sp>
      <p:grpSp>
        <p:nvGrpSpPr>
          <p:cNvPr id="297" name="Группа 11_0"/>
          <p:cNvGrpSpPr/>
          <p:nvPr/>
        </p:nvGrpSpPr>
        <p:grpSpPr>
          <a:xfrm>
            <a:off x="122400" y="4547880"/>
            <a:ext cx="1589400" cy="512280"/>
            <a:chOff x="122400" y="4547880"/>
            <a:chExt cx="1589400" cy="512280"/>
          </a:xfrm>
        </p:grpSpPr>
        <p:sp>
          <p:nvSpPr>
            <p:cNvPr id="298" name="TextBox 12_0"/>
            <p:cNvSpPr/>
            <p:nvPr/>
          </p:nvSpPr>
          <p:spPr>
            <a:xfrm>
              <a:off x="122400" y="4547880"/>
              <a:ext cx="1007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PT Sans"/>
                  <a:ea typeface="DejaVu Sans"/>
                </a:rPr>
                <a:t>MU</a:t>
              </a:r>
              <a:r>
                <a:rPr b="1" lang="en-US" sz="20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</a:t>
              </a:r>
              <a:r>
                <a:rPr b="1" lang="en-US" sz="2000" spc="-1" strike="noStrike">
                  <a:solidFill>
                    <a:srgbClr val="ffffff"/>
                  </a:solidFill>
                  <a:latin typeface="PT Sans"/>
                  <a:ea typeface="DejaVu Sans"/>
                </a:rPr>
                <a:t>M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299" name="TextBox 13_0"/>
            <p:cNvSpPr/>
            <p:nvPr/>
          </p:nvSpPr>
          <p:spPr>
            <a:xfrm>
              <a:off x="127080" y="4848840"/>
              <a:ext cx="1584720" cy="2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ffffff"/>
                  </a:solidFill>
                  <a:latin typeface="PT Sans"/>
                  <a:ea typeface="DejaVu Sans"/>
                </a:rPr>
                <a:t>Mikrotik User </a:t>
              </a:r>
              <a:r>
                <a:rPr b="0" lang="en-US" sz="8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Online</a:t>
              </a:r>
              <a:r>
                <a:rPr b="0" lang="en-US" sz="800" spc="-1" strike="noStrike">
                  <a:solidFill>
                    <a:srgbClr val="ffffff"/>
                  </a:solidFill>
                  <a:latin typeface="PT Sans"/>
                  <a:ea typeface="DejaVu Sans"/>
                </a:rPr>
                <a:t> Meeting</a:t>
              </a:r>
              <a:endParaRPr b="0" lang="ru-RU" sz="800" spc="-1" strike="noStrike">
                <a:latin typeface="Arial"/>
              </a:endParaRPr>
            </a:p>
          </p:txBody>
        </p:sp>
      </p:grpSp>
      <p:pic>
        <p:nvPicPr>
          <p:cNvPr id="300" name="" descr=""/>
          <p:cNvPicPr/>
          <p:nvPr/>
        </p:nvPicPr>
        <p:blipFill>
          <a:blip r:embed="rId3"/>
          <a:stretch/>
        </p:blipFill>
        <p:spPr>
          <a:xfrm>
            <a:off x="4929840" y="3542400"/>
            <a:ext cx="1189800" cy="118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Полилиния: фигура 6_4"/>
          <p:cNvSpPr/>
          <p:nvPr/>
        </p:nvSpPr>
        <p:spPr>
          <a:xfrm>
            <a:off x="4586760" y="0"/>
            <a:ext cx="4554720" cy="5140800"/>
          </a:xfrm>
          <a:custGeom>
            <a:avLst/>
            <a:gdLst/>
            <a:ahLst/>
            <a:rect l="l" t="t" r="r" b="b"/>
            <a:pathLst>
              <a:path w="5973174" h="6741369">
                <a:moveTo>
                  <a:pt x="3004418" y="5620887"/>
                </a:moveTo>
                <a:lnTo>
                  <a:pt x="3330725" y="5947196"/>
                </a:lnTo>
                <a:lnTo>
                  <a:pt x="3004418" y="6273504"/>
                </a:lnTo>
                <a:lnTo>
                  <a:pt x="2678110" y="5947195"/>
                </a:lnTo>
                <a:close/>
                <a:moveTo>
                  <a:pt x="4088707" y="5519101"/>
                </a:moveTo>
                <a:lnTo>
                  <a:pt x="4699841" y="6130235"/>
                </a:lnTo>
                <a:lnTo>
                  <a:pt x="4088708" y="6741369"/>
                </a:lnTo>
                <a:lnTo>
                  <a:pt x="3477574" y="6130235"/>
                </a:lnTo>
                <a:close/>
                <a:moveTo>
                  <a:pt x="1563713" y="4975370"/>
                </a:moveTo>
                <a:lnTo>
                  <a:pt x="2341530" y="5753186"/>
                </a:lnTo>
                <a:lnTo>
                  <a:pt x="1563714" y="6531004"/>
                </a:lnTo>
                <a:lnTo>
                  <a:pt x="785897" y="5753186"/>
                </a:lnTo>
                <a:close/>
                <a:moveTo>
                  <a:pt x="5244546" y="4898892"/>
                </a:moveTo>
                <a:lnTo>
                  <a:pt x="5855679" y="5510025"/>
                </a:lnTo>
                <a:lnTo>
                  <a:pt x="5244546" y="6121158"/>
                </a:lnTo>
                <a:lnTo>
                  <a:pt x="4633413" y="5510025"/>
                </a:lnTo>
                <a:close/>
                <a:moveTo>
                  <a:pt x="3449618" y="4422418"/>
                </a:moveTo>
                <a:lnTo>
                  <a:pt x="4060750" y="5033552"/>
                </a:lnTo>
                <a:lnTo>
                  <a:pt x="3449618" y="5644686"/>
                </a:lnTo>
                <a:lnTo>
                  <a:pt x="2838484" y="5033552"/>
                </a:lnTo>
                <a:close/>
                <a:moveTo>
                  <a:pt x="4543786" y="3202209"/>
                </a:moveTo>
                <a:lnTo>
                  <a:pt x="5497818" y="4156241"/>
                </a:lnTo>
                <a:lnTo>
                  <a:pt x="4543786" y="5110273"/>
                </a:lnTo>
                <a:lnTo>
                  <a:pt x="3589754" y="4156241"/>
                </a:lnTo>
                <a:close/>
                <a:moveTo>
                  <a:pt x="2270654" y="2384640"/>
                </a:moveTo>
                <a:lnTo>
                  <a:pt x="3630907" y="3744894"/>
                </a:lnTo>
                <a:lnTo>
                  <a:pt x="2270654" y="5105147"/>
                </a:lnTo>
                <a:lnTo>
                  <a:pt x="910400" y="3744894"/>
                </a:lnTo>
                <a:close/>
                <a:moveTo>
                  <a:pt x="786095" y="1966789"/>
                </a:moveTo>
                <a:lnTo>
                  <a:pt x="1572190" y="2752885"/>
                </a:lnTo>
                <a:lnTo>
                  <a:pt x="786095" y="3538980"/>
                </a:lnTo>
                <a:lnTo>
                  <a:pt x="0" y="2752885"/>
                </a:lnTo>
                <a:close/>
                <a:moveTo>
                  <a:pt x="5973174" y="1664984"/>
                </a:moveTo>
                <a:lnTo>
                  <a:pt x="5973174" y="4276188"/>
                </a:lnTo>
                <a:lnTo>
                  <a:pt x="4667573" y="2970586"/>
                </a:lnTo>
                <a:close/>
                <a:moveTo>
                  <a:pt x="3779335" y="836024"/>
                </a:moveTo>
                <a:lnTo>
                  <a:pt x="5139589" y="2196276"/>
                </a:lnTo>
                <a:lnTo>
                  <a:pt x="3779335" y="3556529"/>
                </a:lnTo>
                <a:lnTo>
                  <a:pt x="2419082" y="2196276"/>
                </a:lnTo>
                <a:close/>
                <a:moveTo>
                  <a:pt x="4594422" y="0"/>
                </a:moveTo>
                <a:lnTo>
                  <a:pt x="5945330" y="0"/>
                </a:lnTo>
                <a:lnTo>
                  <a:pt x="5973174" y="27844"/>
                </a:lnTo>
                <a:lnTo>
                  <a:pt x="5973174" y="1341755"/>
                </a:lnTo>
                <a:lnTo>
                  <a:pt x="5269876" y="2045053"/>
                </a:lnTo>
                <a:lnTo>
                  <a:pt x="3909623" y="684800"/>
                </a:lnTo>
                <a:close/>
                <a:moveTo>
                  <a:pt x="2768807" y="0"/>
                </a:moveTo>
                <a:lnTo>
                  <a:pt x="4237061" y="0"/>
                </a:lnTo>
                <a:lnTo>
                  <a:pt x="3502934" y="734127"/>
                </a:lnTo>
                <a:close/>
                <a:moveTo>
                  <a:pt x="970121" y="0"/>
                </a:moveTo>
                <a:lnTo>
                  <a:pt x="2416427" y="0"/>
                </a:lnTo>
                <a:lnTo>
                  <a:pt x="3343947" y="927520"/>
                </a:lnTo>
                <a:lnTo>
                  <a:pt x="1693274" y="2578193"/>
                </a:lnTo>
                <a:lnTo>
                  <a:pt x="42601" y="927520"/>
                </a:lnTo>
                <a:close/>
              </a:path>
            </a:pathLst>
          </a:custGeom>
          <a:solidFill>
            <a:srgbClr val="f2f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2" name="Группа 2_3"/>
          <p:cNvGrpSpPr/>
          <p:nvPr/>
        </p:nvGrpSpPr>
        <p:grpSpPr>
          <a:xfrm>
            <a:off x="245520" y="1570320"/>
            <a:ext cx="2431800" cy="1625760"/>
            <a:chOff x="245520" y="1570320"/>
            <a:chExt cx="2431800" cy="1625760"/>
          </a:xfrm>
        </p:grpSpPr>
        <p:sp>
          <p:nvSpPr>
            <p:cNvPr id="303" name="TextBox 3_4"/>
            <p:cNvSpPr/>
            <p:nvPr/>
          </p:nvSpPr>
          <p:spPr>
            <a:xfrm>
              <a:off x="245520" y="1570320"/>
              <a:ext cx="2431800" cy="546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ru-RU" sz="3000" spc="-1" strike="noStrike">
                  <a:solidFill>
                    <a:srgbClr val="0e2a47"/>
                  </a:solidFill>
                  <a:latin typeface="PT Sans"/>
                  <a:ea typeface="DejaVu Sans"/>
                </a:rPr>
                <a:t>Схема VRF</a:t>
              </a:r>
              <a:endParaRPr b="0" lang="ru-RU" sz="3000" spc="-1" strike="noStrike">
                <a:latin typeface="Arial"/>
              </a:endParaRPr>
            </a:p>
          </p:txBody>
        </p:sp>
        <p:sp>
          <p:nvSpPr>
            <p:cNvPr id="304" name="Google Shape;177;p30_5"/>
            <p:cNvSpPr/>
            <p:nvPr/>
          </p:nvSpPr>
          <p:spPr>
            <a:xfrm flipH="1" rot="10800000">
              <a:off x="251280" y="3195720"/>
              <a:ext cx="2333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40c4f4"/>
              </a:solidFill>
              <a:round/>
              <a:headEnd len="med" type="oval" w="med"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5" name="Группа 9_4"/>
          <p:cNvGrpSpPr/>
          <p:nvPr/>
        </p:nvGrpSpPr>
        <p:grpSpPr>
          <a:xfrm>
            <a:off x="122400" y="4547880"/>
            <a:ext cx="1573200" cy="512280"/>
            <a:chOff x="122400" y="4547880"/>
            <a:chExt cx="1573200" cy="512280"/>
          </a:xfrm>
        </p:grpSpPr>
        <p:sp>
          <p:nvSpPr>
            <p:cNvPr id="306" name="TextBox 10_4"/>
            <p:cNvSpPr/>
            <p:nvPr/>
          </p:nvSpPr>
          <p:spPr>
            <a:xfrm>
              <a:off x="122400" y="4547880"/>
              <a:ext cx="1007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MU</a:t>
              </a:r>
              <a:r>
                <a:rPr b="1" lang="en-US" sz="20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</a:t>
              </a: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307" name="TextBox 14_3"/>
            <p:cNvSpPr/>
            <p:nvPr/>
          </p:nvSpPr>
          <p:spPr>
            <a:xfrm>
              <a:off x="127440" y="4848840"/>
              <a:ext cx="1568160" cy="2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Mikrotik User </a:t>
              </a:r>
              <a:r>
                <a:rPr b="0" lang="en-US" sz="8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online</a:t>
              </a: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 Meeting</a:t>
              </a:r>
              <a:endParaRPr b="0" lang="ru-RU" sz="800" spc="-1" strike="noStrike">
                <a:latin typeface="Arial"/>
              </a:endParaRPr>
            </a:p>
          </p:txBody>
        </p:sp>
      </p:grp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4223520" y="1010880"/>
            <a:ext cx="3397680" cy="314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Полилиния: фигура 6_5"/>
          <p:cNvSpPr/>
          <p:nvPr/>
        </p:nvSpPr>
        <p:spPr>
          <a:xfrm>
            <a:off x="4586760" y="0"/>
            <a:ext cx="4554720" cy="5140800"/>
          </a:xfrm>
          <a:custGeom>
            <a:avLst/>
            <a:gdLst/>
            <a:ahLst/>
            <a:rect l="l" t="t" r="r" b="b"/>
            <a:pathLst>
              <a:path w="5973174" h="6741369">
                <a:moveTo>
                  <a:pt x="3004418" y="5620887"/>
                </a:moveTo>
                <a:lnTo>
                  <a:pt x="3330725" y="5947196"/>
                </a:lnTo>
                <a:lnTo>
                  <a:pt x="3004418" y="6273504"/>
                </a:lnTo>
                <a:lnTo>
                  <a:pt x="2678110" y="5947195"/>
                </a:lnTo>
                <a:close/>
                <a:moveTo>
                  <a:pt x="4088707" y="5519101"/>
                </a:moveTo>
                <a:lnTo>
                  <a:pt x="4699841" y="6130235"/>
                </a:lnTo>
                <a:lnTo>
                  <a:pt x="4088708" y="6741369"/>
                </a:lnTo>
                <a:lnTo>
                  <a:pt x="3477574" y="6130235"/>
                </a:lnTo>
                <a:close/>
                <a:moveTo>
                  <a:pt x="1563713" y="4975370"/>
                </a:moveTo>
                <a:lnTo>
                  <a:pt x="2341530" y="5753186"/>
                </a:lnTo>
                <a:lnTo>
                  <a:pt x="1563714" y="6531004"/>
                </a:lnTo>
                <a:lnTo>
                  <a:pt x="785897" y="5753186"/>
                </a:lnTo>
                <a:close/>
                <a:moveTo>
                  <a:pt x="5244546" y="4898892"/>
                </a:moveTo>
                <a:lnTo>
                  <a:pt x="5855679" y="5510025"/>
                </a:lnTo>
                <a:lnTo>
                  <a:pt x="5244546" y="6121158"/>
                </a:lnTo>
                <a:lnTo>
                  <a:pt x="4633413" y="5510025"/>
                </a:lnTo>
                <a:close/>
                <a:moveTo>
                  <a:pt x="3449618" y="4422418"/>
                </a:moveTo>
                <a:lnTo>
                  <a:pt x="4060750" y="5033552"/>
                </a:lnTo>
                <a:lnTo>
                  <a:pt x="3449618" y="5644686"/>
                </a:lnTo>
                <a:lnTo>
                  <a:pt x="2838484" y="5033552"/>
                </a:lnTo>
                <a:close/>
                <a:moveTo>
                  <a:pt x="4543786" y="3202209"/>
                </a:moveTo>
                <a:lnTo>
                  <a:pt x="5497818" y="4156241"/>
                </a:lnTo>
                <a:lnTo>
                  <a:pt x="4543786" y="5110273"/>
                </a:lnTo>
                <a:lnTo>
                  <a:pt x="3589754" y="4156241"/>
                </a:lnTo>
                <a:close/>
                <a:moveTo>
                  <a:pt x="2270654" y="2384640"/>
                </a:moveTo>
                <a:lnTo>
                  <a:pt x="3630907" y="3744894"/>
                </a:lnTo>
                <a:lnTo>
                  <a:pt x="2270654" y="5105147"/>
                </a:lnTo>
                <a:lnTo>
                  <a:pt x="910400" y="3744894"/>
                </a:lnTo>
                <a:close/>
                <a:moveTo>
                  <a:pt x="786095" y="1966789"/>
                </a:moveTo>
                <a:lnTo>
                  <a:pt x="1572190" y="2752885"/>
                </a:lnTo>
                <a:lnTo>
                  <a:pt x="786095" y="3538980"/>
                </a:lnTo>
                <a:lnTo>
                  <a:pt x="0" y="2752885"/>
                </a:lnTo>
                <a:close/>
                <a:moveTo>
                  <a:pt x="5973174" y="1664984"/>
                </a:moveTo>
                <a:lnTo>
                  <a:pt x="5973174" y="4276188"/>
                </a:lnTo>
                <a:lnTo>
                  <a:pt x="4667573" y="2970586"/>
                </a:lnTo>
                <a:close/>
                <a:moveTo>
                  <a:pt x="3779335" y="836024"/>
                </a:moveTo>
                <a:lnTo>
                  <a:pt x="5139589" y="2196276"/>
                </a:lnTo>
                <a:lnTo>
                  <a:pt x="3779335" y="3556529"/>
                </a:lnTo>
                <a:lnTo>
                  <a:pt x="2419082" y="2196276"/>
                </a:lnTo>
                <a:close/>
                <a:moveTo>
                  <a:pt x="4594422" y="0"/>
                </a:moveTo>
                <a:lnTo>
                  <a:pt x="5945330" y="0"/>
                </a:lnTo>
                <a:lnTo>
                  <a:pt x="5973174" y="27844"/>
                </a:lnTo>
                <a:lnTo>
                  <a:pt x="5973174" y="1341755"/>
                </a:lnTo>
                <a:lnTo>
                  <a:pt x="5269876" y="2045053"/>
                </a:lnTo>
                <a:lnTo>
                  <a:pt x="3909623" y="684800"/>
                </a:lnTo>
                <a:close/>
                <a:moveTo>
                  <a:pt x="2768807" y="0"/>
                </a:moveTo>
                <a:lnTo>
                  <a:pt x="4237061" y="0"/>
                </a:lnTo>
                <a:lnTo>
                  <a:pt x="3502934" y="734127"/>
                </a:lnTo>
                <a:close/>
                <a:moveTo>
                  <a:pt x="970121" y="0"/>
                </a:moveTo>
                <a:lnTo>
                  <a:pt x="2416427" y="0"/>
                </a:lnTo>
                <a:lnTo>
                  <a:pt x="3343947" y="927520"/>
                </a:lnTo>
                <a:lnTo>
                  <a:pt x="1693274" y="2578193"/>
                </a:lnTo>
                <a:lnTo>
                  <a:pt x="42601" y="927520"/>
                </a:lnTo>
                <a:close/>
              </a:path>
            </a:pathLst>
          </a:custGeom>
          <a:solidFill>
            <a:srgbClr val="f2f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0" name="Группа 2_4"/>
          <p:cNvGrpSpPr/>
          <p:nvPr/>
        </p:nvGrpSpPr>
        <p:grpSpPr>
          <a:xfrm>
            <a:off x="245520" y="1570320"/>
            <a:ext cx="2431800" cy="1625760"/>
            <a:chOff x="245520" y="1570320"/>
            <a:chExt cx="2431800" cy="1625760"/>
          </a:xfrm>
        </p:grpSpPr>
        <p:sp>
          <p:nvSpPr>
            <p:cNvPr id="311" name="TextBox 3_5"/>
            <p:cNvSpPr/>
            <p:nvPr/>
          </p:nvSpPr>
          <p:spPr>
            <a:xfrm>
              <a:off x="245520" y="1570320"/>
              <a:ext cx="2431800" cy="1398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ru-RU" sz="3000" spc="-1" strike="noStrike">
                  <a:solidFill>
                    <a:srgbClr val="0e2a47"/>
                  </a:solidFill>
                  <a:latin typeface="PT Sans"/>
                  <a:ea typeface="DejaVu Sans"/>
                </a:rPr>
                <a:t>PE</a:t>
              </a:r>
              <a:endParaRPr b="0" lang="ru-RU" sz="3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ru-RU" sz="1400" spc="-1" strike="noStrike">
                  <a:solidFill>
                    <a:srgbClr val="0e2a47"/>
                  </a:solidFill>
                  <a:latin typeface="PT Sans"/>
                  <a:ea typeface="DejaVu Sans"/>
                </a:rPr>
                <a:t>Provider Edge router — граничный маршрутизатор провайдера</a:t>
              </a:r>
              <a:endParaRPr b="0" lang="ru-RU" sz="1400" spc="-1" strike="noStrike">
                <a:latin typeface="Arial"/>
              </a:endParaRPr>
            </a:p>
          </p:txBody>
        </p:sp>
        <p:sp>
          <p:nvSpPr>
            <p:cNvPr id="312" name="Google Shape;177;p30_6"/>
            <p:cNvSpPr/>
            <p:nvPr/>
          </p:nvSpPr>
          <p:spPr>
            <a:xfrm flipH="1" rot="10800000">
              <a:off x="251280" y="3195720"/>
              <a:ext cx="2333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40c4f4"/>
              </a:solidFill>
              <a:round/>
              <a:headEnd len="med" type="oval" w="med"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3" name="Группа 9_5"/>
          <p:cNvGrpSpPr/>
          <p:nvPr/>
        </p:nvGrpSpPr>
        <p:grpSpPr>
          <a:xfrm>
            <a:off x="122400" y="4547880"/>
            <a:ext cx="1573200" cy="512280"/>
            <a:chOff x="122400" y="4547880"/>
            <a:chExt cx="1573200" cy="512280"/>
          </a:xfrm>
        </p:grpSpPr>
        <p:sp>
          <p:nvSpPr>
            <p:cNvPr id="314" name="TextBox 10_5"/>
            <p:cNvSpPr/>
            <p:nvPr/>
          </p:nvSpPr>
          <p:spPr>
            <a:xfrm>
              <a:off x="122400" y="4547880"/>
              <a:ext cx="1007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MU</a:t>
              </a:r>
              <a:r>
                <a:rPr b="1" lang="en-US" sz="20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</a:t>
              </a: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315" name="TextBox 14_4"/>
            <p:cNvSpPr/>
            <p:nvPr/>
          </p:nvSpPr>
          <p:spPr>
            <a:xfrm>
              <a:off x="127440" y="4848840"/>
              <a:ext cx="1568160" cy="2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Mikrotik User </a:t>
              </a:r>
              <a:r>
                <a:rPr b="0" lang="en-US" sz="8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online</a:t>
              </a: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 Meeting</a:t>
              </a:r>
              <a:endParaRPr b="0" lang="ru-RU" sz="800" spc="-1" strike="noStrike">
                <a:latin typeface="Arial"/>
              </a:endParaRPr>
            </a:p>
          </p:txBody>
        </p:sp>
      </p:grpSp>
      <p:sp>
        <p:nvSpPr>
          <p:cNvPr id="316" name=""/>
          <p:cNvSpPr/>
          <p:nvPr/>
        </p:nvSpPr>
        <p:spPr>
          <a:xfrm>
            <a:off x="3909960" y="1523520"/>
            <a:ext cx="4980960" cy="20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[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admin@PE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]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&gt; </a:t>
            </a: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export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c0c0c0"/>
                </a:solidFill>
                <a:latin typeface="Courier New"/>
                <a:ea typeface="Courier New"/>
              </a:rPr>
              <a:t># dec/13/2021 11:18:15 by RouterOS 7.1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c0c0c0"/>
                </a:solidFill>
                <a:latin typeface="Courier New"/>
                <a:ea typeface="Courier New"/>
              </a:rPr>
              <a:t># software id =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c0c0c0"/>
                </a:solidFill>
                <a:latin typeface="Courier New"/>
                <a:ea typeface="Courier New"/>
              </a:rPr>
              <a:t>#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/ip vrf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interfaces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ether3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name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vrf2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interfaces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ether2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name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vrf1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/ip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address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address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192.168.2.1/30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interface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ether2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network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192.168.2.0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address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192.168.2.6/30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interface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ether3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network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192.168.2.4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/ip </a:t>
            </a:r>
            <a:r>
              <a:rPr b="0" lang="ru-RU" sz="1000" spc="-1" strike="noStrike">
                <a:solidFill>
                  <a:srgbClr val="0080ff"/>
                </a:solidFill>
                <a:latin typeface="Courier New"/>
                <a:ea typeface="Courier New"/>
              </a:rPr>
              <a:t>dhcp-client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interface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ether1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/system </a:t>
            </a:r>
            <a:r>
              <a:rPr b="0" lang="ru-RU" sz="1000" spc="-1" strike="noStrike">
                <a:solidFill>
                  <a:srgbClr val="0080ff"/>
                </a:solidFill>
                <a:latin typeface="Courier New"/>
                <a:ea typeface="Courier New"/>
              </a:rPr>
              <a:t>identity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set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name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PE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Полилиния: фигура 6_8"/>
          <p:cNvSpPr/>
          <p:nvPr/>
        </p:nvSpPr>
        <p:spPr>
          <a:xfrm>
            <a:off x="4586760" y="0"/>
            <a:ext cx="4554720" cy="5140800"/>
          </a:xfrm>
          <a:custGeom>
            <a:avLst/>
            <a:gdLst/>
            <a:ahLst/>
            <a:rect l="l" t="t" r="r" b="b"/>
            <a:pathLst>
              <a:path w="5973174" h="6741369">
                <a:moveTo>
                  <a:pt x="3004418" y="5620887"/>
                </a:moveTo>
                <a:lnTo>
                  <a:pt x="3330725" y="5947196"/>
                </a:lnTo>
                <a:lnTo>
                  <a:pt x="3004418" y="6273504"/>
                </a:lnTo>
                <a:lnTo>
                  <a:pt x="2678110" y="5947195"/>
                </a:lnTo>
                <a:close/>
                <a:moveTo>
                  <a:pt x="4088707" y="5519101"/>
                </a:moveTo>
                <a:lnTo>
                  <a:pt x="4699841" y="6130235"/>
                </a:lnTo>
                <a:lnTo>
                  <a:pt x="4088708" y="6741369"/>
                </a:lnTo>
                <a:lnTo>
                  <a:pt x="3477574" y="6130235"/>
                </a:lnTo>
                <a:close/>
                <a:moveTo>
                  <a:pt x="1563713" y="4975370"/>
                </a:moveTo>
                <a:lnTo>
                  <a:pt x="2341530" y="5753186"/>
                </a:lnTo>
                <a:lnTo>
                  <a:pt x="1563714" y="6531004"/>
                </a:lnTo>
                <a:lnTo>
                  <a:pt x="785897" y="5753186"/>
                </a:lnTo>
                <a:close/>
                <a:moveTo>
                  <a:pt x="5244546" y="4898892"/>
                </a:moveTo>
                <a:lnTo>
                  <a:pt x="5855679" y="5510025"/>
                </a:lnTo>
                <a:lnTo>
                  <a:pt x="5244546" y="6121158"/>
                </a:lnTo>
                <a:lnTo>
                  <a:pt x="4633413" y="5510025"/>
                </a:lnTo>
                <a:close/>
                <a:moveTo>
                  <a:pt x="3449618" y="4422418"/>
                </a:moveTo>
                <a:lnTo>
                  <a:pt x="4060750" y="5033552"/>
                </a:lnTo>
                <a:lnTo>
                  <a:pt x="3449618" y="5644686"/>
                </a:lnTo>
                <a:lnTo>
                  <a:pt x="2838484" y="5033552"/>
                </a:lnTo>
                <a:close/>
                <a:moveTo>
                  <a:pt x="4543786" y="3202209"/>
                </a:moveTo>
                <a:lnTo>
                  <a:pt x="5497818" y="4156241"/>
                </a:lnTo>
                <a:lnTo>
                  <a:pt x="4543786" y="5110273"/>
                </a:lnTo>
                <a:lnTo>
                  <a:pt x="3589754" y="4156241"/>
                </a:lnTo>
                <a:close/>
                <a:moveTo>
                  <a:pt x="2270654" y="2384640"/>
                </a:moveTo>
                <a:lnTo>
                  <a:pt x="3630907" y="3744894"/>
                </a:lnTo>
                <a:lnTo>
                  <a:pt x="2270654" y="5105147"/>
                </a:lnTo>
                <a:lnTo>
                  <a:pt x="910400" y="3744894"/>
                </a:lnTo>
                <a:close/>
                <a:moveTo>
                  <a:pt x="786095" y="1966789"/>
                </a:moveTo>
                <a:lnTo>
                  <a:pt x="1572190" y="2752885"/>
                </a:lnTo>
                <a:lnTo>
                  <a:pt x="786095" y="3538980"/>
                </a:lnTo>
                <a:lnTo>
                  <a:pt x="0" y="2752885"/>
                </a:lnTo>
                <a:close/>
                <a:moveTo>
                  <a:pt x="5973174" y="1664984"/>
                </a:moveTo>
                <a:lnTo>
                  <a:pt x="5973174" y="4276188"/>
                </a:lnTo>
                <a:lnTo>
                  <a:pt x="4667573" y="2970586"/>
                </a:lnTo>
                <a:close/>
                <a:moveTo>
                  <a:pt x="3779335" y="836024"/>
                </a:moveTo>
                <a:lnTo>
                  <a:pt x="5139589" y="2196276"/>
                </a:lnTo>
                <a:lnTo>
                  <a:pt x="3779335" y="3556529"/>
                </a:lnTo>
                <a:lnTo>
                  <a:pt x="2419082" y="2196276"/>
                </a:lnTo>
                <a:close/>
                <a:moveTo>
                  <a:pt x="4594422" y="0"/>
                </a:moveTo>
                <a:lnTo>
                  <a:pt x="5945330" y="0"/>
                </a:lnTo>
                <a:lnTo>
                  <a:pt x="5973174" y="27844"/>
                </a:lnTo>
                <a:lnTo>
                  <a:pt x="5973174" y="1341755"/>
                </a:lnTo>
                <a:lnTo>
                  <a:pt x="5269876" y="2045053"/>
                </a:lnTo>
                <a:lnTo>
                  <a:pt x="3909623" y="684800"/>
                </a:lnTo>
                <a:close/>
                <a:moveTo>
                  <a:pt x="2768807" y="0"/>
                </a:moveTo>
                <a:lnTo>
                  <a:pt x="4237061" y="0"/>
                </a:lnTo>
                <a:lnTo>
                  <a:pt x="3502934" y="734127"/>
                </a:lnTo>
                <a:close/>
                <a:moveTo>
                  <a:pt x="970121" y="0"/>
                </a:moveTo>
                <a:lnTo>
                  <a:pt x="2416427" y="0"/>
                </a:lnTo>
                <a:lnTo>
                  <a:pt x="3343947" y="927520"/>
                </a:lnTo>
                <a:lnTo>
                  <a:pt x="1693274" y="2578193"/>
                </a:lnTo>
                <a:lnTo>
                  <a:pt x="42601" y="927520"/>
                </a:lnTo>
                <a:close/>
              </a:path>
            </a:pathLst>
          </a:custGeom>
          <a:solidFill>
            <a:srgbClr val="f2f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8" name="Группа 2_7"/>
          <p:cNvGrpSpPr/>
          <p:nvPr/>
        </p:nvGrpSpPr>
        <p:grpSpPr>
          <a:xfrm>
            <a:off x="-10800" y="1570320"/>
            <a:ext cx="2944440" cy="1968120"/>
            <a:chOff x="-10800" y="1570320"/>
            <a:chExt cx="2944440" cy="1968120"/>
          </a:xfrm>
        </p:grpSpPr>
        <p:sp>
          <p:nvSpPr>
            <p:cNvPr id="319" name="TextBox 3_8"/>
            <p:cNvSpPr/>
            <p:nvPr/>
          </p:nvSpPr>
          <p:spPr>
            <a:xfrm>
              <a:off x="-10800" y="1570320"/>
              <a:ext cx="2944440" cy="1459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ru-RU" sz="3000" spc="-1" strike="noStrike">
                  <a:solidFill>
                    <a:srgbClr val="0e2a47"/>
                  </a:solidFill>
                  <a:latin typeface="PT Sans"/>
                  <a:ea typeface="DejaVu Sans"/>
                </a:rPr>
                <a:t>CE6</a:t>
              </a:r>
              <a:endParaRPr b="0" lang="ru-RU" sz="3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ru-RU" sz="1200" spc="-1" strike="noStrike">
                  <a:solidFill>
                    <a:srgbClr val="0e2a47"/>
                  </a:solidFill>
                  <a:latin typeface="PT Sans"/>
                  <a:ea typeface="DejaVu Sans"/>
                </a:rPr>
                <a:t>Customer Edge router — граничный маршрутизатор клиента, который </a:t>
              </a:r>
              <a:endParaRPr b="0" lang="ru-RU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ru-RU" sz="1200" spc="-1" strike="noStrike">
                  <a:solidFill>
                    <a:srgbClr val="0e2a47"/>
                  </a:solidFill>
                  <a:latin typeface="PT Sans"/>
                  <a:ea typeface="DejaVu Sans"/>
                </a:rPr>
                <a:t>подключен в сеть </a:t>
              </a:r>
              <a:endParaRPr b="0" lang="ru-RU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ru-RU" sz="1200" spc="-1" strike="noStrike">
                  <a:solidFill>
                    <a:srgbClr val="0e2a47"/>
                  </a:solidFill>
                  <a:latin typeface="PT Sans"/>
                  <a:ea typeface="DejaVu Sans"/>
                </a:rPr>
                <a:t>провайдера.</a:t>
              </a:r>
              <a:endParaRPr b="0" lang="ru-RU" sz="1200" spc="-1" strike="noStrike">
                <a:latin typeface="Arial"/>
              </a:endParaRPr>
            </a:p>
          </p:txBody>
        </p:sp>
        <p:sp>
          <p:nvSpPr>
            <p:cNvPr id="320" name="Google Shape;177;p30_9"/>
            <p:cNvSpPr/>
            <p:nvPr/>
          </p:nvSpPr>
          <p:spPr>
            <a:xfrm flipH="1" rot="10800000">
              <a:off x="-3600" y="3538080"/>
              <a:ext cx="28249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40c4f4"/>
              </a:solidFill>
              <a:round/>
              <a:headEnd len="med" type="oval" w="med"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1" name="Группа 9_8"/>
          <p:cNvGrpSpPr/>
          <p:nvPr/>
        </p:nvGrpSpPr>
        <p:grpSpPr>
          <a:xfrm>
            <a:off x="122400" y="4547880"/>
            <a:ext cx="1573200" cy="512280"/>
            <a:chOff x="122400" y="4547880"/>
            <a:chExt cx="1573200" cy="512280"/>
          </a:xfrm>
        </p:grpSpPr>
        <p:sp>
          <p:nvSpPr>
            <p:cNvPr id="322" name="TextBox 10_8"/>
            <p:cNvSpPr/>
            <p:nvPr/>
          </p:nvSpPr>
          <p:spPr>
            <a:xfrm>
              <a:off x="122400" y="4547880"/>
              <a:ext cx="1007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MU</a:t>
              </a:r>
              <a:r>
                <a:rPr b="1" lang="en-US" sz="20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</a:t>
              </a: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323" name="TextBox 14_7"/>
            <p:cNvSpPr/>
            <p:nvPr/>
          </p:nvSpPr>
          <p:spPr>
            <a:xfrm>
              <a:off x="127440" y="4848840"/>
              <a:ext cx="1568160" cy="2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Mikrotik User </a:t>
              </a:r>
              <a:r>
                <a:rPr b="0" lang="en-US" sz="8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online</a:t>
              </a: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 Meeting</a:t>
              </a:r>
              <a:endParaRPr b="0" lang="ru-RU" sz="800" spc="-1" strike="noStrike">
                <a:latin typeface="Arial"/>
              </a:endParaRPr>
            </a:p>
          </p:txBody>
        </p:sp>
      </p:grpSp>
      <p:sp>
        <p:nvSpPr>
          <p:cNvPr id="324" name=""/>
          <p:cNvSpPr/>
          <p:nvPr/>
        </p:nvSpPr>
        <p:spPr>
          <a:xfrm>
            <a:off x="2987640" y="234000"/>
            <a:ext cx="604728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[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admin@CE6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]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&gt; </a:t>
            </a: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export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c0c0c0"/>
                </a:solidFill>
                <a:latin typeface="Courier New"/>
                <a:ea typeface="Courier New"/>
              </a:rPr>
              <a:t># dec/13/2021 11:15:17 by RouterOS 6.46.8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c0c0c0"/>
                </a:solidFill>
                <a:latin typeface="Courier New"/>
                <a:ea typeface="Courier New"/>
              </a:rPr>
              <a:t># software id =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c0c0c0"/>
                </a:solidFill>
                <a:latin typeface="Courier New"/>
                <a:ea typeface="Courier New"/>
              </a:rPr>
              <a:t>#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c0c0c0"/>
                </a:solidFill>
                <a:latin typeface="Courier New"/>
                <a:ea typeface="Courier New"/>
              </a:rPr>
              <a:t>#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c0c0c0"/>
                </a:solidFill>
                <a:latin typeface="Courier New"/>
                <a:ea typeface="Courier New"/>
              </a:rPr>
              <a:t>#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/ip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address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address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192.168.2.2/30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interface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ether1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network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192.168.2.0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/ip </a:t>
            </a:r>
            <a:r>
              <a:rPr b="0" lang="ru-RU" sz="1000" spc="-1" strike="noStrike">
                <a:solidFill>
                  <a:srgbClr val="0080ff"/>
                </a:solidFill>
                <a:latin typeface="Courier New"/>
                <a:ea typeface="Courier New"/>
              </a:rPr>
              <a:t>route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distance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gateway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192.168.2.1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/system </a:t>
            </a:r>
            <a:r>
              <a:rPr b="0" lang="ru-RU" sz="1000" spc="-1" strike="noStrike">
                <a:solidFill>
                  <a:srgbClr val="0080ff"/>
                </a:solidFill>
                <a:latin typeface="Courier New"/>
                <a:ea typeface="Courier New"/>
              </a:rPr>
              <a:t>identity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set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name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CE6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[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admin@CE6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]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&gt;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[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admin@CE6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]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&gt; </a:t>
            </a: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ping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count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2 192.168.2.1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SEQ HOST                                     SIZE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TTL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TIME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STATUS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0 192.168.2.1                                56  64 5ms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1 192.168.2.1                                56  64 3ms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sent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2 received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2 packet-loss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0% min-rtt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3ms avg-rtt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4ms max-rtt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5ms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[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admin@CE6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]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&gt; </a:t>
            </a: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ping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count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2 192.168.2.6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SEQ HOST                                     SIZE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TTL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TIME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STATUS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0 192.168.2.1                                84  64 3ms   net unreachable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1 192.168.2.1                                84  64 3ms   net unreachable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sent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2 received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0 packet-loss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100%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[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admin@CE6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]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&gt; </a:t>
            </a: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ping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count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2 192.168.2.5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SEQ HOST                                     SIZE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TTL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TIME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STATUS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0 192.168.2.1                                84  64 3ms   net unreachable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1 192.168.2.1                                84  64 3ms   net unreachable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sent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2 received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0 packet-loss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100%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Полилиния: фигура 6_9"/>
          <p:cNvSpPr/>
          <p:nvPr/>
        </p:nvSpPr>
        <p:spPr>
          <a:xfrm>
            <a:off x="4586760" y="0"/>
            <a:ext cx="4554720" cy="5140800"/>
          </a:xfrm>
          <a:custGeom>
            <a:avLst/>
            <a:gdLst/>
            <a:ahLst/>
            <a:rect l="l" t="t" r="r" b="b"/>
            <a:pathLst>
              <a:path w="5973174" h="6741369">
                <a:moveTo>
                  <a:pt x="3004418" y="5620887"/>
                </a:moveTo>
                <a:lnTo>
                  <a:pt x="3330725" y="5947196"/>
                </a:lnTo>
                <a:lnTo>
                  <a:pt x="3004418" y="6273504"/>
                </a:lnTo>
                <a:lnTo>
                  <a:pt x="2678110" y="5947195"/>
                </a:lnTo>
                <a:close/>
                <a:moveTo>
                  <a:pt x="4088707" y="5519101"/>
                </a:moveTo>
                <a:lnTo>
                  <a:pt x="4699841" y="6130235"/>
                </a:lnTo>
                <a:lnTo>
                  <a:pt x="4088708" y="6741369"/>
                </a:lnTo>
                <a:lnTo>
                  <a:pt x="3477574" y="6130235"/>
                </a:lnTo>
                <a:close/>
                <a:moveTo>
                  <a:pt x="1563713" y="4975370"/>
                </a:moveTo>
                <a:lnTo>
                  <a:pt x="2341530" y="5753186"/>
                </a:lnTo>
                <a:lnTo>
                  <a:pt x="1563714" y="6531004"/>
                </a:lnTo>
                <a:lnTo>
                  <a:pt x="785897" y="5753186"/>
                </a:lnTo>
                <a:close/>
                <a:moveTo>
                  <a:pt x="5244546" y="4898892"/>
                </a:moveTo>
                <a:lnTo>
                  <a:pt x="5855679" y="5510025"/>
                </a:lnTo>
                <a:lnTo>
                  <a:pt x="5244546" y="6121158"/>
                </a:lnTo>
                <a:lnTo>
                  <a:pt x="4633413" y="5510025"/>
                </a:lnTo>
                <a:close/>
                <a:moveTo>
                  <a:pt x="3449618" y="4422418"/>
                </a:moveTo>
                <a:lnTo>
                  <a:pt x="4060750" y="5033552"/>
                </a:lnTo>
                <a:lnTo>
                  <a:pt x="3449618" y="5644686"/>
                </a:lnTo>
                <a:lnTo>
                  <a:pt x="2838484" y="5033552"/>
                </a:lnTo>
                <a:close/>
                <a:moveTo>
                  <a:pt x="4543786" y="3202209"/>
                </a:moveTo>
                <a:lnTo>
                  <a:pt x="5497818" y="4156241"/>
                </a:lnTo>
                <a:lnTo>
                  <a:pt x="4543786" y="5110273"/>
                </a:lnTo>
                <a:lnTo>
                  <a:pt x="3589754" y="4156241"/>
                </a:lnTo>
                <a:close/>
                <a:moveTo>
                  <a:pt x="2270654" y="2384640"/>
                </a:moveTo>
                <a:lnTo>
                  <a:pt x="3630907" y="3744894"/>
                </a:lnTo>
                <a:lnTo>
                  <a:pt x="2270654" y="5105147"/>
                </a:lnTo>
                <a:lnTo>
                  <a:pt x="910400" y="3744894"/>
                </a:lnTo>
                <a:close/>
                <a:moveTo>
                  <a:pt x="786095" y="1966789"/>
                </a:moveTo>
                <a:lnTo>
                  <a:pt x="1572190" y="2752885"/>
                </a:lnTo>
                <a:lnTo>
                  <a:pt x="786095" y="3538980"/>
                </a:lnTo>
                <a:lnTo>
                  <a:pt x="0" y="2752885"/>
                </a:lnTo>
                <a:close/>
                <a:moveTo>
                  <a:pt x="5973174" y="1664984"/>
                </a:moveTo>
                <a:lnTo>
                  <a:pt x="5973174" y="4276188"/>
                </a:lnTo>
                <a:lnTo>
                  <a:pt x="4667573" y="2970586"/>
                </a:lnTo>
                <a:close/>
                <a:moveTo>
                  <a:pt x="3779335" y="836024"/>
                </a:moveTo>
                <a:lnTo>
                  <a:pt x="5139589" y="2196276"/>
                </a:lnTo>
                <a:lnTo>
                  <a:pt x="3779335" y="3556529"/>
                </a:lnTo>
                <a:lnTo>
                  <a:pt x="2419082" y="2196276"/>
                </a:lnTo>
                <a:close/>
                <a:moveTo>
                  <a:pt x="4594422" y="0"/>
                </a:moveTo>
                <a:lnTo>
                  <a:pt x="5945330" y="0"/>
                </a:lnTo>
                <a:lnTo>
                  <a:pt x="5973174" y="27844"/>
                </a:lnTo>
                <a:lnTo>
                  <a:pt x="5973174" y="1341755"/>
                </a:lnTo>
                <a:lnTo>
                  <a:pt x="5269876" y="2045053"/>
                </a:lnTo>
                <a:lnTo>
                  <a:pt x="3909623" y="684800"/>
                </a:lnTo>
                <a:close/>
                <a:moveTo>
                  <a:pt x="2768807" y="0"/>
                </a:moveTo>
                <a:lnTo>
                  <a:pt x="4237061" y="0"/>
                </a:lnTo>
                <a:lnTo>
                  <a:pt x="3502934" y="734127"/>
                </a:lnTo>
                <a:close/>
                <a:moveTo>
                  <a:pt x="970121" y="0"/>
                </a:moveTo>
                <a:lnTo>
                  <a:pt x="2416427" y="0"/>
                </a:lnTo>
                <a:lnTo>
                  <a:pt x="3343947" y="927520"/>
                </a:lnTo>
                <a:lnTo>
                  <a:pt x="1693274" y="2578193"/>
                </a:lnTo>
                <a:lnTo>
                  <a:pt x="42601" y="927520"/>
                </a:lnTo>
                <a:close/>
              </a:path>
            </a:pathLst>
          </a:custGeom>
          <a:solidFill>
            <a:srgbClr val="f2f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6" name="Группа 2_8"/>
          <p:cNvGrpSpPr/>
          <p:nvPr/>
        </p:nvGrpSpPr>
        <p:grpSpPr>
          <a:xfrm>
            <a:off x="-10800" y="1570320"/>
            <a:ext cx="2944440" cy="1968120"/>
            <a:chOff x="-10800" y="1570320"/>
            <a:chExt cx="2944440" cy="1968120"/>
          </a:xfrm>
        </p:grpSpPr>
        <p:sp>
          <p:nvSpPr>
            <p:cNvPr id="327" name="TextBox 3_9"/>
            <p:cNvSpPr/>
            <p:nvPr/>
          </p:nvSpPr>
          <p:spPr>
            <a:xfrm>
              <a:off x="-10800" y="1570320"/>
              <a:ext cx="2944440" cy="1459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ru-RU" sz="3000" spc="-1" strike="noStrike">
                  <a:solidFill>
                    <a:srgbClr val="0e2a47"/>
                  </a:solidFill>
                  <a:latin typeface="PT Sans"/>
                  <a:ea typeface="DejaVu Sans"/>
                </a:rPr>
                <a:t>CE7</a:t>
              </a:r>
              <a:endParaRPr b="0" lang="ru-RU" sz="3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ru-RU" sz="1200" spc="-1" strike="noStrike">
                  <a:solidFill>
                    <a:srgbClr val="0e2a47"/>
                  </a:solidFill>
                  <a:latin typeface="PT Sans"/>
                  <a:ea typeface="DejaVu Sans"/>
                </a:rPr>
                <a:t>Customer Edge router — граничный маршрутизатор клиента, который </a:t>
              </a:r>
              <a:endParaRPr b="0" lang="ru-RU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ru-RU" sz="1200" spc="-1" strike="noStrike">
                  <a:solidFill>
                    <a:srgbClr val="0e2a47"/>
                  </a:solidFill>
                  <a:latin typeface="PT Sans"/>
                  <a:ea typeface="DejaVu Sans"/>
                </a:rPr>
                <a:t>подключен в сеть </a:t>
              </a:r>
              <a:endParaRPr b="0" lang="ru-RU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ru-RU" sz="1200" spc="-1" strike="noStrike">
                  <a:solidFill>
                    <a:srgbClr val="0e2a47"/>
                  </a:solidFill>
                  <a:latin typeface="PT Sans"/>
                  <a:ea typeface="DejaVu Sans"/>
                </a:rPr>
                <a:t>провайдера.</a:t>
              </a:r>
              <a:endParaRPr b="0" lang="ru-RU" sz="1200" spc="-1" strike="noStrike">
                <a:latin typeface="Arial"/>
              </a:endParaRPr>
            </a:p>
          </p:txBody>
        </p:sp>
        <p:sp>
          <p:nvSpPr>
            <p:cNvPr id="328" name="Google Shape;177;p30_10"/>
            <p:cNvSpPr/>
            <p:nvPr/>
          </p:nvSpPr>
          <p:spPr>
            <a:xfrm flipH="1" rot="10800000">
              <a:off x="-3600" y="3538080"/>
              <a:ext cx="28249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40c4f4"/>
              </a:solidFill>
              <a:round/>
              <a:headEnd len="med" type="oval" w="med"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9" name="Группа 9_9"/>
          <p:cNvGrpSpPr/>
          <p:nvPr/>
        </p:nvGrpSpPr>
        <p:grpSpPr>
          <a:xfrm>
            <a:off x="122400" y="4547880"/>
            <a:ext cx="1573200" cy="512280"/>
            <a:chOff x="122400" y="4547880"/>
            <a:chExt cx="1573200" cy="512280"/>
          </a:xfrm>
        </p:grpSpPr>
        <p:sp>
          <p:nvSpPr>
            <p:cNvPr id="330" name="TextBox 10_9"/>
            <p:cNvSpPr/>
            <p:nvPr/>
          </p:nvSpPr>
          <p:spPr>
            <a:xfrm>
              <a:off x="122400" y="4547880"/>
              <a:ext cx="1007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MU</a:t>
              </a:r>
              <a:r>
                <a:rPr b="1" lang="en-US" sz="20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</a:t>
              </a: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331" name="TextBox 14_8"/>
            <p:cNvSpPr/>
            <p:nvPr/>
          </p:nvSpPr>
          <p:spPr>
            <a:xfrm>
              <a:off x="127440" y="4848840"/>
              <a:ext cx="1568160" cy="2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Mikrotik User </a:t>
              </a:r>
              <a:r>
                <a:rPr b="0" lang="en-US" sz="8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online</a:t>
              </a: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 Meeting</a:t>
              </a:r>
              <a:endParaRPr b="0" lang="ru-RU" sz="800" spc="-1" strike="noStrike">
                <a:latin typeface="Arial"/>
              </a:endParaRPr>
            </a:p>
          </p:txBody>
        </p:sp>
      </p:grpSp>
      <p:sp>
        <p:nvSpPr>
          <p:cNvPr id="332" name=""/>
          <p:cNvSpPr/>
          <p:nvPr/>
        </p:nvSpPr>
        <p:spPr>
          <a:xfrm>
            <a:off x="2880000" y="448920"/>
            <a:ext cx="6047280" cy="43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[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admin@CE7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]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&gt; /export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c0c0c0"/>
                </a:solidFill>
                <a:latin typeface="Courier New"/>
                <a:ea typeface="Courier New"/>
              </a:rPr>
              <a:t># dec/13/2021 10:59:34 by RouterOS 6.46.8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c0c0c0"/>
                </a:solidFill>
                <a:latin typeface="Courier New"/>
                <a:ea typeface="Courier New"/>
              </a:rPr>
              <a:t># software id =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c0c0c0"/>
                </a:solidFill>
                <a:latin typeface="Courier New"/>
                <a:ea typeface="Courier New"/>
              </a:rPr>
              <a:t>#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c0c0c0"/>
                </a:solidFill>
                <a:latin typeface="Courier New"/>
                <a:ea typeface="Courier New"/>
              </a:rPr>
              <a:t>#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c0c0c0"/>
                </a:solidFill>
                <a:latin typeface="Courier New"/>
                <a:ea typeface="Courier New"/>
              </a:rPr>
              <a:t>#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/ip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address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address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192.168.2.5/30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interface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ether1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network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192.168.2.4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/ip </a:t>
            </a:r>
            <a:r>
              <a:rPr b="0" lang="ru-RU" sz="1000" spc="-1" strike="noStrike">
                <a:solidFill>
                  <a:srgbClr val="0080ff"/>
                </a:solidFill>
                <a:latin typeface="Courier New"/>
                <a:ea typeface="Courier New"/>
              </a:rPr>
              <a:t>route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distance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gateway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192.168.2.6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/system </a:t>
            </a:r>
            <a:r>
              <a:rPr b="0" lang="ru-RU" sz="1000" spc="-1" strike="noStrike">
                <a:solidFill>
                  <a:srgbClr val="0080ff"/>
                </a:solidFill>
                <a:latin typeface="Courier New"/>
                <a:ea typeface="Courier New"/>
              </a:rPr>
              <a:t>identity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set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name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CE7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[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admin@CE7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]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&gt; /ping count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2 192.168.2.6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SEQ HOST                                     SIZE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TTL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TIME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STATUS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0 192.168.2.6                                56  64 2ms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1 192.168.2.6                                56  64 2ms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sent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2 received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2 packet-loss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0% min-rtt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2ms avg-rtt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2ms max-rtt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2ms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[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admin@CE7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]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&gt; /ping count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2 192.168.2.1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SEQ HOST                                     SIZE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TTL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TIME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STATUS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0 192.168.2.6                                84  64 2ms   net unreachable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1 192.168.2.6                                84  64 2ms   net unreachable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sent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2 received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0 packet-loss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100%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[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admin@CE7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]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&gt; /ping count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2 192.168.2.2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SEQ HOST                                     SIZE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TTL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TIME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STATUS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0 192.168.2.6                                84  64 2ms   net unreachable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1 192.168.2.6                                84  64 5ms   net unreachable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sent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2 received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0 packet-loss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100%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Полилиния: фигура 10_1"/>
          <p:cNvSpPr/>
          <p:nvPr/>
        </p:nvSpPr>
        <p:spPr>
          <a:xfrm>
            <a:off x="7956360" y="318240"/>
            <a:ext cx="938160" cy="4504680"/>
          </a:xfrm>
          <a:custGeom>
            <a:avLst/>
            <a:gdLst/>
            <a:ahLst/>
            <a:rect l="l" t="t" r="r" b="b"/>
            <a:pathLst>
              <a:path w="1209734" h="5796134">
                <a:moveTo>
                  <a:pt x="1144927" y="5731327"/>
                </a:moveTo>
                <a:lnTo>
                  <a:pt x="1209734" y="5731327"/>
                </a:lnTo>
                <a:lnTo>
                  <a:pt x="1209734" y="5796134"/>
                </a:lnTo>
                <a:lnTo>
                  <a:pt x="1144927" y="5796134"/>
                </a:lnTo>
                <a:close/>
                <a:moveTo>
                  <a:pt x="572463" y="5731327"/>
                </a:moveTo>
                <a:lnTo>
                  <a:pt x="637270" y="5731327"/>
                </a:lnTo>
                <a:lnTo>
                  <a:pt x="637270" y="5796134"/>
                </a:lnTo>
                <a:lnTo>
                  <a:pt x="572463" y="5796134"/>
                </a:lnTo>
                <a:close/>
                <a:moveTo>
                  <a:pt x="0" y="5731327"/>
                </a:moveTo>
                <a:lnTo>
                  <a:pt x="64807" y="5731327"/>
                </a:lnTo>
                <a:lnTo>
                  <a:pt x="64807" y="5796134"/>
                </a:lnTo>
                <a:lnTo>
                  <a:pt x="0" y="5796134"/>
                </a:lnTo>
                <a:close/>
                <a:moveTo>
                  <a:pt x="1144927" y="5158196"/>
                </a:moveTo>
                <a:lnTo>
                  <a:pt x="1209734" y="5158196"/>
                </a:lnTo>
                <a:lnTo>
                  <a:pt x="1209734" y="5223003"/>
                </a:lnTo>
                <a:lnTo>
                  <a:pt x="1144927" y="5223003"/>
                </a:lnTo>
                <a:close/>
                <a:moveTo>
                  <a:pt x="572463" y="5158196"/>
                </a:moveTo>
                <a:lnTo>
                  <a:pt x="637270" y="5158196"/>
                </a:lnTo>
                <a:lnTo>
                  <a:pt x="637270" y="5223003"/>
                </a:lnTo>
                <a:lnTo>
                  <a:pt x="572463" y="5223003"/>
                </a:lnTo>
                <a:close/>
                <a:moveTo>
                  <a:pt x="0" y="5158196"/>
                </a:moveTo>
                <a:lnTo>
                  <a:pt x="64807" y="5158196"/>
                </a:lnTo>
                <a:lnTo>
                  <a:pt x="64807" y="5223003"/>
                </a:lnTo>
                <a:lnTo>
                  <a:pt x="0" y="5223003"/>
                </a:lnTo>
                <a:close/>
                <a:moveTo>
                  <a:pt x="1144927" y="4585063"/>
                </a:moveTo>
                <a:lnTo>
                  <a:pt x="1209734" y="4585063"/>
                </a:lnTo>
                <a:lnTo>
                  <a:pt x="1209734" y="4649870"/>
                </a:lnTo>
                <a:lnTo>
                  <a:pt x="1144927" y="4649870"/>
                </a:lnTo>
                <a:close/>
                <a:moveTo>
                  <a:pt x="572463" y="4585063"/>
                </a:moveTo>
                <a:lnTo>
                  <a:pt x="637270" y="4585063"/>
                </a:lnTo>
                <a:lnTo>
                  <a:pt x="637270" y="4649870"/>
                </a:lnTo>
                <a:lnTo>
                  <a:pt x="572463" y="4649870"/>
                </a:lnTo>
                <a:close/>
                <a:moveTo>
                  <a:pt x="0" y="4585063"/>
                </a:moveTo>
                <a:lnTo>
                  <a:pt x="64807" y="4585063"/>
                </a:lnTo>
                <a:lnTo>
                  <a:pt x="64807" y="4649870"/>
                </a:lnTo>
                <a:lnTo>
                  <a:pt x="0" y="4649870"/>
                </a:lnTo>
                <a:close/>
                <a:moveTo>
                  <a:pt x="1144927" y="4011930"/>
                </a:moveTo>
                <a:lnTo>
                  <a:pt x="1209734" y="4011930"/>
                </a:lnTo>
                <a:lnTo>
                  <a:pt x="1209734" y="4076737"/>
                </a:lnTo>
                <a:lnTo>
                  <a:pt x="1144927" y="4076737"/>
                </a:lnTo>
                <a:close/>
                <a:moveTo>
                  <a:pt x="572463" y="4011930"/>
                </a:moveTo>
                <a:lnTo>
                  <a:pt x="637270" y="4011930"/>
                </a:lnTo>
                <a:lnTo>
                  <a:pt x="637270" y="4076737"/>
                </a:lnTo>
                <a:lnTo>
                  <a:pt x="572463" y="4076737"/>
                </a:lnTo>
                <a:close/>
                <a:moveTo>
                  <a:pt x="0" y="4011930"/>
                </a:moveTo>
                <a:lnTo>
                  <a:pt x="64807" y="4011930"/>
                </a:lnTo>
                <a:lnTo>
                  <a:pt x="64807" y="4076737"/>
                </a:lnTo>
                <a:lnTo>
                  <a:pt x="0" y="4076737"/>
                </a:lnTo>
                <a:close/>
                <a:moveTo>
                  <a:pt x="1144927" y="3438797"/>
                </a:moveTo>
                <a:lnTo>
                  <a:pt x="1209734" y="3438797"/>
                </a:lnTo>
                <a:lnTo>
                  <a:pt x="1209734" y="3503604"/>
                </a:lnTo>
                <a:lnTo>
                  <a:pt x="1144927" y="3503604"/>
                </a:lnTo>
                <a:close/>
                <a:moveTo>
                  <a:pt x="572463" y="3438797"/>
                </a:moveTo>
                <a:lnTo>
                  <a:pt x="637270" y="3438797"/>
                </a:lnTo>
                <a:lnTo>
                  <a:pt x="637270" y="3503604"/>
                </a:lnTo>
                <a:lnTo>
                  <a:pt x="572463" y="3503604"/>
                </a:lnTo>
                <a:close/>
                <a:moveTo>
                  <a:pt x="0" y="3438797"/>
                </a:moveTo>
                <a:lnTo>
                  <a:pt x="64807" y="3438797"/>
                </a:lnTo>
                <a:lnTo>
                  <a:pt x="64807" y="3503604"/>
                </a:lnTo>
                <a:lnTo>
                  <a:pt x="0" y="3503604"/>
                </a:lnTo>
                <a:close/>
                <a:moveTo>
                  <a:pt x="1144927" y="2865664"/>
                </a:moveTo>
                <a:lnTo>
                  <a:pt x="1209734" y="2865664"/>
                </a:lnTo>
                <a:lnTo>
                  <a:pt x="1209734" y="2930471"/>
                </a:lnTo>
                <a:lnTo>
                  <a:pt x="1144927" y="2930471"/>
                </a:lnTo>
                <a:close/>
                <a:moveTo>
                  <a:pt x="572463" y="2865664"/>
                </a:moveTo>
                <a:lnTo>
                  <a:pt x="637270" y="2865664"/>
                </a:lnTo>
                <a:lnTo>
                  <a:pt x="637270" y="2930471"/>
                </a:lnTo>
                <a:lnTo>
                  <a:pt x="572463" y="2930471"/>
                </a:lnTo>
                <a:close/>
                <a:moveTo>
                  <a:pt x="0" y="2865664"/>
                </a:moveTo>
                <a:lnTo>
                  <a:pt x="64807" y="2865664"/>
                </a:lnTo>
                <a:lnTo>
                  <a:pt x="64807" y="2930471"/>
                </a:lnTo>
                <a:lnTo>
                  <a:pt x="0" y="2930471"/>
                </a:lnTo>
                <a:close/>
                <a:moveTo>
                  <a:pt x="1144927" y="2292531"/>
                </a:moveTo>
                <a:lnTo>
                  <a:pt x="1209734" y="2292531"/>
                </a:lnTo>
                <a:lnTo>
                  <a:pt x="1209734" y="2357338"/>
                </a:lnTo>
                <a:lnTo>
                  <a:pt x="1144927" y="2357338"/>
                </a:lnTo>
                <a:close/>
                <a:moveTo>
                  <a:pt x="572463" y="2292531"/>
                </a:moveTo>
                <a:lnTo>
                  <a:pt x="637270" y="2292531"/>
                </a:lnTo>
                <a:lnTo>
                  <a:pt x="637270" y="2357338"/>
                </a:lnTo>
                <a:lnTo>
                  <a:pt x="572463" y="2357338"/>
                </a:lnTo>
                <a:close/>
                <a:moveTo>
                  <a:pt x="0" y="2292531"/>
                </a:moveTo>
                <a:lnTo>
                  <a:pt x="64807" y="2292531"/>
                </a:lnTo>
                <a:lnTo>
                  <a:pt x="64807" y="2357338"/>
                </a:lnTo>
                <a:lnTo>
                  <a:pt x="0" y="2357338"/>
                </a:lnTo>
                <a:close/>
                <a:moveTo>
                  <a:pt x="1144927" y="1719398"/>
                </a:moveTo>
                <a:lnTo>
                  <a:pt x="1209734" y="1719398"/>
                </a:lnTo>
                <a:lnTo>
                  <a:pt x="1209734" y="1784205"/>
                </a:lnTo>
                <a:lnTo>
                  <a:pt x="1144927" y="1784205"/>
                </a:lnTo>
                <a:close/>
                <a:moveTo>
                  <a:pt x="572463" y="1719398"/>
                </a:moveTo>
                <a:lnTo>
                  <a:pt x="637270" y="1719398"/>
                </a:lnTo>
                <a:lnTo>
                  <a:pt x="637270" y="1784205"/>
                </a:lnTo>
                <a:lnTo>
                  <a:pt x="572463" y="1784205"/>
                </a:lnTo>
                <a:close/>
                <a:moveTo>
                  <a:pt x="0" y="1719398"/>
                </a:moveTo>
                <a:lnTo>
                  <a:pt x="64807" y="1719398"/>
                </a:lnTo>
                <a:lnTo>
                  <a:pt x="64807" y="1784205"/>
                </a:lnTo>
                <a:lnTo>
                  <a:pt x="0" y="1784205"/>
                </a:lnTo>
                <a:close/>
                <a:moveTo>
                  <a:pt x="1144927" y="1146266"/>
                </a:moveTo>
                <a:lnTo>
                  <a:pt x="1209734" y="1146266"/>
                </a:lnTo>
                <a:lnTo>
                  <a:pt x="1209734" y="1211072"/>
                </a:lnTo>
                <a:lnTo>
                  <a:pt x="1144927" y="1211072"/>
                </a:lnTo>
                <a:close/>
                <a:moveTo>
                  <a:pt x="572463" y="1146266"/>
                </a:moveTo>
                <a:lnTo>
                  <a:pt x="637270" y="1146266"/>
                </a:lnTo>
                <a:lnTo>
                  <a:pt x="637270" y="1211072"/>
                </a:lnTo>
                <a:lnTo>
                  <a:pt x="572463" y="1211072"/>
                </a:lnTo>
                <a:close/>
                <a:moveTo>
                  <a:pt x="0" y="1146266"/>
                </a:moveTo>
                <a:lnTo>
                  <a:pt x="64807" y="1146266"/>
                </a:lnTo>
                <a:lnTo>
                  <a:pt x="64807" y="1211072"/>
                </a:lnTo>
                <a:lnTo>
                  <a:pt x="0" y="1211072"/>
                </a:lnTo>
                <a:close/>
                <a:moveTo>
                  <a:pt x="1144927" y="573133"/>
                </a:moveTo>
                <a:lnTo>
                  <a:pt x="1209734" y="573133"/>
                </a:lnTo>
                <a:lnTo>
                  <a:pt x="1209734" y="637940"/>
                </a:lnTo>
                <a:lnTo>
                  <a:pt x="1144927" y="637940"/>
                </a:lnTo>
                <a:close/>
                <a:moveTo>
                  <a:pt x="572463" y="573133"/>
                </a:moveTo>
                <a:lnTo>
                  <a:pt x="637270" y="573133"/>
                </a:lnTo>
                <a:lnTo>
                  <a:pt x="637270" y="637940"/>
                </a:lnTo>
                <a:lnTo>
                  <a:pt x="572463" y="637940"/>
                </a:lnTo>
                <a:close/>
                <a:moveTo>
                  <a:pt x="0" y="573133"/>
                </a:moveTo>
                <a:lnTo>
                  <a:pt x="64807" y="573133"/>
                </a:lnTo>
                <a:lnTo>
                  <a:pt x="64807" y="637940"/>
                </a:lnTo>
                <a:lnTo>
                  <a:pt x="0" y="637940"/>
                </a:lnTo>
                <a:close/>
                <a:moveTo>
                  <a:pt x="1144927" y="0"/>
                </a:moveTo>
                <a:lnTo>
                  <a:pt x="1209734" y="0"/>
                </a:lnTo>
                <a:lnTo>
                  <a:pt x="1209734" y="64807"/>
                </a:lnTo>
                <a:lnTo>
                  <a:pt x="1144927" y="64807"/>
                </a:lnTo>
                <a:close/>
                <a:moveTo>
                  <a:pt x="572463" y="0"/>
                </a:moveTo>
                <a:lnTo>
                  <a:pt x="637270" y="0"/>
                </a:lnTo>
                <a:lnTo>
                  <a:pt x="637270" y="64807"/>
                </a:lnTo>
                <a:lnTo>
                  <a:pt x="572463" y="64807"/>
                </a:lnTo>
                <a:close/>
                <a:moveTo>
                  <a:pt x="0" y="0"/>
                </a:moveTo>
                <a:lnTo>
                  <a:pt x="64807" y="0"/>
                </a:lnTo>
                <a:lnTo>
                  <a:pt x="64807" y="64807"/>
                </a:lnTo>
                <a:lnTo>
                  <a:pt x="0" y="64807"/>
                </a:lnTo>
                <a:close/>
              </a:path>
            </a:pathLst>
          </a:custGeom>
          <a:noFill/>
          <a:ln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TextBox 4_1"/>
          <p:cNvSpPr/>
          <p:nvPr/>
        </p:nvSpPr>
        <p:spPr>
          <a:xfrm>
            <a:off x="685440" y="801720"/>
            <a:ext cx="1706760" cy="168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0" spc="-1" strike="noStrike">
                <a:solidFill>
                  <a:srgbClr val="ffffff"/>
                </a:solidFill>
                <a:latin typeface="PT Sans"/>
                <a:ea typeface="DejaVu Sans"/>
              </a:rPr>
              <a:t>03</a:t>
            </a:r>
            <a:endParaRPr b="0" lang="ru-RU" sz="10500" spc="-1" strike="noStrike">
              <a:latin typeface="Arial"/>
            </a:endParaRPr>
          </a:p>
        </p:txBody>
      </p:sp>
      <p:sp>
        <p:nvSpPr>
          <p:cNvPr id="335" name="Google Shape;177;p30_7"/>
          <p:cNvSpPr/>
          <p:nvPr/>
        </p:nvSpPr>
        <p:spPr>
          <a:xfrm flipH="1" rot="10800000">
            <a:off x="-360" y="3566520"/>
            <a:ext cx="2333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0c4f4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TextBox 8_1"/>
          <p:cNvSpPr/>
          <p:nvPr/>
        </p:nvSpPr>
        <p:spPr>
          <a:xfrm>
            <a:off x="791640" y="2536200"/>
            <a:ext cx="7162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ffffff"/>
                </a:solidFill>
                <a:latin typeface="PT Sans"/>
                <a:ea typeface="DejaVu Sans"/>
              </a:rPr>
              <a:t>VRF "route leaking"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37" name="TextBox 9_1"/>
          <p:cNvSpPr/>
          <p:nvPr/>
        </p:nvSpPr>
        <p:spPr>
          <a:xfrm>
            <a:off x="791640" y="3938040"/>
            <a:ext cx="71622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ffffff"/>
                </a:solidFill>
                <a:latin typeface="PT Sans"/>
                <a:ea typeface="DejaVu Sans"/>
              </a:rPr>
              <a:t>vrf-lite and "route leaking"</a:t>
            </a:r>
            <a:endParaRPr b="0" lang="ru-RU" sz="1200" spc="-1" strike="noStrike">
              <a:latin typeface="Arial"/>
            </a:endParaRPr>
          </a:p>
        </p:txBody>
      </p:sp>
      <p:grpSp>
        <p:nvGrpSpPr>
          <p:cNvPr id="338" name="Группа 11_1"/>
          <p:cNvGrpSpPr/>
          <p:nvPr/>
        </p:nvGrpSpPr>
        <p:grpSpPr>
          <a:xfrm>
            <a:off x="122400" y="4547880"/>
            <a:ext cx="1589400" cy="512280"/>
            <a:chOff x="122400" y="4547880"/>
            <a:chExt cx="1589400" cy="512280"/>
          </a:xfrm>
        </p:grpSpPr>
        <p:sp>
          <p:nvSpPr>
            <p:cNvPr id="339" name="TextBox 12_1"/>
            <p:cNvSpPr/>
            <p:nvPr/>
          </p:nvSpPr>
          <p:spPr>
            <a:xfrm>
              <a:off x="122400" y="4547880"/>
              <a:ext cx="1007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PT Sans"/>
                  <a:ea typeface="DejaVu Sans"/>
                </a:rPr>
                <a:t>MU</a:t>
              </a:r>
              <a:r>
                <a:rPr b="1" lang="en-US" sz="20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</a:t>
              </a:r>
              <a:r>
                <a:rPr b="1" lang="en-US" sz="2000" spc="-1" strike="noStrike">
                  <a:solidFill>
                    <a:srgbClr val="ffffff"/>
                  </a:solidFill>
                  <a:latin typeface="PT Sans"/>
                  <a:ea typeface="DejaVu Sans"/>
                </a:rPr>
                <a:t>M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340" name="TextBox 13_1"/>
            <p:cNvSpPr/>
            <p:nvPr/>
          </p:nvSpPr>
          <p:spPr>
            <a:xfrm>
              <a:off x="127080" y="4848840"/>
              <a:ext cx="1584720" cy="2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ffffff"/>
                  </a:solidFill>
                  <a:latin typeface="PT Sans"/>
                  <a:ea typeface="DejaVu Sans"/>
                </a:rPr>
                <a:t>Mikrotik User </a:t>
              </a:r>
              <a:r>
                <a:rPr b="0" lang="en-US" sz="8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Online</a:t>
              </a:r>
              <a:r>
                <a:rPr b="0" lang="en-US" sz="800" spc="-1" strike="noStrike">
                  <a:solidFill>
                    <a:srgbClr val="ffffff"/>
                  </a:solidFill>
                  <a:latin typeface="PT Sans"/>
                  <a:ea typeface="DejaVu Sans"/>
                </a:rPr>
                <a:t> Meeting</a:t>
              </a:r>
              <a:endParaRPr b="0" lang="ru-RU" sz="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Полилиния: фигура 6_6"/>
          <p:cNvSpPr/>
          <p:nvPr/>
        </p:nvSpPr>
        <p:spPr>
          <a:xfrm>
            <a:off x="4586760" y="0"/>
            <a:ext cx="4554720" cy="5140800"/>
          </a:xfrm>
          <a:custGeom>
            <a:avLst/>
            <a:gdLst/>
            <a:ahLst/>
            <a:rect l="l" t="t" r="r" b="b"/>
            <a:pathLst>
              <a:path w="5973174" h="6741369">
                <a:moveTo>
                  <a:pt x="3004418" y="5620887"/>
                </a:moveTo>
                <a:lnTo>
                  <a:pt x="3330725" y="5947196"/>
                </a:lnTo>
                <a:lnTo>
                  <a:pt x="3004418" y="6273504"/>
                </a:lnTo>
                <a:lnTo>
                  <a:pt x="2678110" y="5947195"/>
                </a:lnTo>
                <a:close/>
                <a:moveTo>
                  <a:pt x="4088707" y="5519101"/>
                </a:moveTo>
                <a:lnTo>
                  <a:pt x="4699841" y="6130235"/>
                </a:lnTo>
                <a:lnTo>
                  <a:pt x="4088708" y="6741369"/>
                </a:lnTo>
                <a:lnTo>
                  <a:pt x="3477574" y="6130235"/>
                </a:lnTo>
                <a:close/>
                <a:moveTo>
                  <a:pt x="1563713" y="4975370"/>
                </a:moveTo>
                <a:lnTo>
                  <a:pt x="2341530" y="5753186"/>
                </a:lnTo>
                <a:lnTo>
                  <a:pt x="1563714" y="6531004"/>
                </a:lnTo>
                <a:lnTo>
                  <a:pt x="785897" y="5753186"/>
                </a:lnTo>
                <a:close/>
                <a:moveTo>
                  <a:pt x="5244546" y="4898892"/>
                </a:moveTo>
                <a:lnTo>
                  <a:pt x="5855679" y="5510025"/>
                </a:lnTo>
                <a:lnTo>
                  <a:pt x="5244546" y="6121158"/>
                </a:lnTo>
                <a:lnTo>
                  <a:pt x="4633413" y="5510025"/>
                </a:lnTo>
                <a:close/>
                <a:moveTo>
                  <a:pt x="3449618" y="4422418"/>
                </a:moveTo>
                <a:lnTo>
                  <a:pt x="4060750" y="5033552"/>
                </a:lnTo>
                <a:lnTo>
                  <a:pt x="3449618" y="5644686"/>
                </a:lnTo>
                <a:lnTo>
                  <a:pt x="2838484" y="5033552"/>
                </a:lnTo>
                <a:close/>
                <a:moveTo>
                  <a:pt x="4543786" y="3202209"/>
                </a:moveTo>
                <a:lnTo>
                  <a:pt x="5497818" y="4156241"/>
                </a:lnTo>
                <a:lnTo>
                  <a:pt x="4543786" y="5110273"/>
                </a:lnTo>
                <a:lnTo>
                  <a:pt x="3589754" y="4156241"/>
                </a:lnTo>
                <a:close/>
                <a:moveTo>
                  <a:pt x="2270654" y="2384640"/>
                </a:moveTo>
                <a:lnTo>
                  <a:pt x="3630907" y="3744894"/>
                </a:lnTo>
                <a:lnTo>
                  <a:pt x="2270654" y="5105147"/>
                </a:lnTo>
                <a:lnTo>
                  <a:pt x="910400" y="3744894"/>
                </a:lnTo>
                <a:close/>
                <a:moveTo>
                  <a:pt x="786095" y="1966789"/>
                </a:moveTo>
                <a:lnTo>
                  <a:pt x="1572190" y="2752885"/>
                </a:lnTo>
                <a:lnTo>
                  <a:pt x="786095" y="3538980"/>
                </a:lnTo>
                <a:lnTo>
                  <a:pt x="0" y="2752885"/>
                </a:lnTo>
                <a:close/>
                <a:moveTo>
                  <a:pt x="5973174" y="1664984"/>
                </a:moveTo>
                <a:lnTo>
                  <a:pt x="5973174" y="4276188"/>
                </a:lnTo>
                <a:lnTo>
                  <a:pt x="4667573" y="2970586"/>
                </a:lnTo>
                <a:close/>
                <a:moveTo>
                  <a:pt x="3779335" y="836024"/>
                </a:moveTo>
                <a:lnTo>
                  <a:pt x="5139589" y="2196276"/>
                </a:lnTo>
                <a:lnTo>
                  <a:pt x="3779335" y="3556529"/>
                </a:lnTo>
                <a:lnTo>
                  <a:pt x="2419082" y="2196276"/>
                </a:lnTo>
                <a:close/>
                <a:moveTo>
                  <a:pt x="4594422" y="0"/>
                </a:moveTo>
                <a:lnTo>
                  <a:pt x="5945330" y="0"/>
                </a:lnTo>
                <a:lnTo>
                  <a:pt x="5973174" y="27844"/>
                </a:lnTo>
                <a:lnTo>
                  <a:pt x="5973174" y="1341755"/>
                </a:lnTo>
                <a:lnTo>
                  <a:pt x="5269876" y="2045053"/>
                </a:lnTo>
                <a:lnTo>
                  <a:pt x="3909623" y="684800"/>
                </a:lnTo>
                <a:close/>
                <a:moveTo>
                  <a:pt x="2768807" y="0"/>
                </a:moveTo>
                <a:lnTo>
                  <a:pt x="4237061" y="0"/>
                </a:lnTo>
                <a:lnTo>
                  <a:pt x="3502934" y="734127"/>
                </a:lnTo>
                <a:close/>
                <a:moveTo>
                  <a:pt x="970121" y="0"/>
                </a:moveTo>
                <a:lnTo>
                  <a:pt x="2416427" y="0"/>
                </a:lnTo>
                <a:lnTo>
                  <a:pt x="3343947" y="927520"/>
                </a:lnTo>
                <a:lnTo>
                  <a:pt x="1693274" y="2578193"/>
                </a:lnTo>
                <a:lnTo>
                  <a:pt x="42601" y="927520"/>
                </a:lnTo>
                <a:close/>
              </a:path>
            </a:pathLst>
          </a:custGeom>
          <a:solidFill>
            <a:srgbClr val="f2f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2" name="Группа 2_5"/>
          <p:cNvGrpSpPr/>
          <p:nvPr/>
        </p:nvGrpSpPr>
        <p:grpSpPr>
          <a:xfrm>
            <a:off x="245520" y="1570320"/>
            <a:ext cx="2431800" cy="1625760"/>
            <a:chOff x="245520" y="1570320"/>
            <a:chExt cx="2431800" cy="1625760"/>
          </a:xfrm>
        </p:grpSpPr>
        <p:sp>
          <p:nvSpPr>
            <p:cNvPr id="343" name="TextBox 3_6"/>
            <p:cNvSpPr/>
            <p:nvPr/>
          </p:nvSpPr>
          <p:spPr>
            <a:xfrm>
              <a:off x="245520" y="1570320"/>
              <a:ext cx="2431800" cy="75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ru-RU" sz="3000" spc="-1" strike="noStrike">
                  <a:solidFill>
                    <a:srgbClr val="0e2a47"/>
                  </a:solidFill>
                  <a:latin typeface="PT Sans"/>
                  <a:ea typeface="DejaVu Sans"/>
                </a:rPr>
                <a:t>PE</a:t>
              </a:r>
              <a:endParaRPr b="0" lang="ru-RU" sz="3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ru-RU" sz="1400" spc="-1" strike="noStrike">
                  <a:solidFill>
                    <a:srgbClr val="0e2a47"/>
                  </a:solidFill>
                  <a:latin typeface="PT Sans"/>
                  <a:ea typeface="DejaVu Sans"/>
                </a:rPr>
                <a:t>"route leaking"</a:t>
              </a:r>
              <a:endParaRPr b="0" lang="ru-RU" sz="1400" spc="-1" strike="noStrike">
                <a:latin typeface="Arial"/>
              </a:endParaRPr>
            </a:p>
          </p:txBody>
        </p:sp>
        <p:sp>
          <p:nvSpPr>
            <p:cNvPr id="344" name="Google Shape;177;p30_8"/>
            <p:cNvSpPr/>
            <p:nvPr/>
          </p:nvSpPr>
          <p:spPr>
            <a:xfrm flipH="1" rot="10800000">
              <a:off x="251280" y="3195720"/>
              <a:ext cx="2333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40c4f4"/>
              </a:solidFill>
              <a:round/>
              <a:headEnd len="med" type="oval" w="med"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5" name="Группа 9_6"/>
          <p:cNvGrpSpPr/>
          <p:nvPr/>
        </p:nvGrpSpPr>
        <p:grpSpPr>
          <a:xfrm>
            <a:off x="122400" y="4547880"/>
            <a:ext cx="1573200" cy="512280"/>
            <a:chOff x="122400" y="4547880"/>
            <a:chExt cx="1573200" cy="512280"/>
          </a:xfrm>
        </p:grpSpPr>
        <p:sp>
          <p:nvSpPr>
            <p:cNvPr id="346" name="TextBox 10_6"/>
            <p:cNvSpPr/>
            <p:nvPr/>
          </p:nvSpPr>
          <p:spPr>
            <a:xfrm>
              <a:off x="122400" y="4547880"/>
              <a:ext cx="1007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MU</a:t>
              </a:r>
              <a:r>
                <a:rPr b="1" lang="en-US" sz="20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</a:t>
              </a: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347" name="TextBox 14_5"/>
            <p:cNvSpPr/>
            <p:nvPr/>
          </p:nvSpPr>
          <p:spPr>
            <a:xfrm>
              <a:off x="127440" y="4848840"/>
              <a:ext cx="1568160" cy="2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Mikrotik User </a:t>
              </a:r>
              <a:r>
                <a:rPr b="0" lang="en-US" sz="8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online</a:t>
              </a: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 Meeting</a:t>
              </a:r>
              <a:endParaRPr b="0" lang="ru-RU" sz="800" spc="-1" strike="noStrike">
                <a:latin typeface="Arial"/>
              </a:endParaRPr>
            </a:p>
          </p:txBody>
        </p:sp>
      </p:grpSp>
      <p:sp>
        <p:nvSpPr>
          <p:cNvPr id="348" name=""/>
          <p:cNvSpPr/>
          <p:nvPr/>
        </p:nvSpPr>
        <p:spPr>
          <a:xfrm>
            <a:off x="2686680" y="1165320"/>
            <a:ext cx="6276240" cy="295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[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admin@PE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]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&gt; /export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c0c0c0"/>
                </a:solidFill>
                <a:latin typeface="Courier New"/>
                <a:ea typeface="Courier New"/>
              </a:rPr>
              <a:t># dec/13/2021 11:29:48 by RouterOS 7.1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c0c0c0"/>
                </a:solidFill>
                <a:latin typeface="Courier New"/>
                <a:ea typeface="Courier New"/>
              </a:rPr>
              <a:t># software id =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c0c0c0"/>
                </a:solidFill>
                <a:latin typeface="Courier New"/>
                <a:ea typeface="Courier New"/>
              </a:rPr>
              <a:t>#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/ip vrf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interfaces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ether2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name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vrf1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interfaces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ether3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name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vrf2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/ip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address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address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192.168.2.1/30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interface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ether2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network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192.168.2.0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address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192.168.2.6/30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interface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ether3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network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192.168.2.4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/ip </a:t>
            </a:r>
            <a:r>
              <a:rPr b="0" lang="ru-RU" sz="1000" spc="-1" strike="noStrike">
                <a:solidFill>
                  <a:srgbClr val="0080ff"/>
                </a:solidFill>
                <a:latin typeface="Courier New"/>
                <a:ea typeface="Courier New"/>
              </a:rPr>
              <a:t>dhcp-client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interface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ether1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/ip </a:t>
            </a:r>
            <a:r>
              <a:rPr b="0" lang="ru-RU" sz="1000" spc="-1" strike="noStrike">
                <a:solidFill>
                  <a:srgbClr val="0080ff"/>
                </a:solidFill>
                <a:latin typeface="Courier New"/>
                <a:ea typeface="Courier New"/>
              </a:rPr>
              <a:t>route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distance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dst-address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192.168.2.4/30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gateway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ether3@vrf2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routing-table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vrf1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distance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dst-address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192.168.2.0/30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gateway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ether2@vrf1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routing-table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vrf2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/system </a:t>
            </a:r>
            <a:r>
              <a:rPr b="0" lang="ru-RU" sz="1000" spc="-1" strike="noStrike">
                <a:solidFill>
                  <a:srgbClr val="0080ff"/>
                </a:solidFill>
                <a:latin typeface="Courier New"/>
                <a:ea typeface="Courier New"/>
              </a:rPr>
              <a:t>identity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set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name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PE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Полилиния: фигура 9"/>
          <p:cNvSpPr/>
          <p:nvPr/>
        </p:nvSpPr>
        <p:spPr>
          <a:xfrm>
            <a:off x="4586760" y="0"/>
            <a:ext cx="4554720" cy="5140800"/>
          </a:xfrm>
          <a:custGeom>
            <a:avLst/>
            <a:gdLst/>
            <a:ahLst/>
            <a:rect l="l" t="t" r="r" b="b"/>
            <a:pathLst>
              <a:path w="5973174" h="6741369">
                <a:moveTo>
                  <a:pt x="3004418" y="5620887"/>
                </a:moveTo>
                <a:lnTo>
                  <a:pt x="3330725" y="5947196"/>
                </a:lnTo>
                <a:lnTo>
                  <a:pt x="3004418" y="6273504"/>
                </a:lnTo>
                <a:lnTo>
                  <a:pt x="2678110" y="5947195"/>
                </a:lnTo>
                <a:close/>
                <a:moveTo>
                  <a:pt x="4088707" y="5519101"/>
                </a:moveTo>
                <a:lnTo>
                  <a:pt x="4699841" y="6130235"/>
                </a:lnTo>
                <a:lnTo>
                  <a:pt x="4088708" y="6741369"/>
                </a:lnTo>
                <a:lnTo>
                  <a:pt x="3477574" y="6130235"/>
                </a:lnTo>
                <a:close/>
                <a:moveTo>
                  <a:pt x="1563713" y="4975370"/>
                </a:moveTo>
                <a:lnTo>
                  <a:pt x="2341530" y="5753186"/>
                </a:lnTo>
                <a:lnTo>
                  <a:pt x="1563714" y="6531004"/>
                </a:lnTo>
                <a:lnTo>
                  <a:pt x="785897" y="5753186"/>
                </a:lnTo>
                <a:close/>
                <a:moveTo>
                  <a:pt x="5244546" y="4898892"/>
                </a:moveTo>
                <a:lnTo>
                  <a:pt x="5855679" y="5510025"/>
                </a:lnTo>
                <a:lnTo>
                  <a:pt x="5244546" y="6121158"/>
                </a:lnTo>
                <a:lnTo>
                  <a:pt x="4633413" y="5510025"/>
                </a:lnTo>
                <a:close/>
                <a:moveTo>
                  <a:pt x="3449618" y="4422418"/>
                </a:moveTo>
                <a:lnTo>
                  <a:pt x="4060750" y="5033552"/>
                </a:lnTo>
                <a:lnTo>
                  <a:pt x="3449618" y="5644686"/>
                </a:lnTo>
                <a:lnTo>
                  <a:pt x="2838484" y="5033552"/>
                </a:lnTo>
                <a:close/>
                <a:moveTo>
                  <a:pt x="4543786" y="3202209"/>
                </a:moveTo>
                <a:lnTo>
                  <a:pt x="5497818" y="4156241"/>
                </a:lnTo>
                <a:lnTo>
                  <a:pt x="4543786" y="5110273"/>
                </a:lnTo>
                <a:lnTo>
                  <a:pt x="3589754" y="4156241"/>
                </a:lnTo>
                <a:close/>
                <a:moveTo>
                  <a:pt x="2270654" y="2384640"/>
                </a:moveTo>
                <a:lnTo>
                  <a:pt x="3630907" y="3744894"/>
                </a:lnTo>
                <a:lnTo>
                  <a:pt x="2270654" y="5105147"/>
                </a:lnTo>
                <a:lnTo>
                  <a:pt x="910400" y="3744894"/>
                </a:lnTo>
                <a:close/>
                <a:moveTo>
                  <a:pt x="786095" y="1966789"/>
                </a:moveTo>
                <a:lnTo>
                  <a:pt x="1572190" y="2752885"/>
                </a:lnTo>
                <a:lnTo>
                  <a:pt x="786095" y="3538980"/>
                </a:lnTo>
                <a:lnTo>
                  <a:pt x="0" y="2752885"/>
                </a:lnTo>
                <a:close/>
                <a:moveTo>
                  <a:pt x="5973174" y="1664984"/>
                </a:moveTo>
                <a:lnTo>
                  <a:pt x="5973174" y="4276188"/>
                </a:lnTo>
                <a:lnTo>
                  <a:pt x="4667573" y="2970586"/>
                </a:lnTo>
                <a:close/>
                <a:moveTo>
                  <a:pt x="3779335" y="836024"/>
                </a:moveTo>
                <a:lnTo>
                  <a:pt x="5139589" y="2196276"/>
                </a:lnTo>
                <a:lnTo>
                  <a:pt x="3779335" y="3556529"/>
                </a:lnTo>
                <a:lnTo>
                  <a:pt x="2419082" y="2196276"/>
                </a:lnTo>
                <a:close/>
                <a:moveTo>
                  <a:pt x="4594422" y="0"/>
                </a:moveTo>
                <a:lnTo>
                  <a:pt x="5945330" y="0"/>
                </a:lnTo>
                <a:lnTo>
                  <a:pt x="5973174" y="27844"/>
                </a:lnTo>
                <a:lnTo>
                  <a:pt x="5973174" y="1341755"/>
                </a:lnTo>
                <a:lnTo>
                  <a:pt x="5269876" y="2045053"/>
                </a:lnTo>
                <a:lnTo>
                  <a:pt x="3909623" y="684800"/>
                </a:lnTo>
                <a:close/>
                <a:moveTo>
                  <a:pt x="2768807" y="0"/>
                </a:moveTo>
                <a:lnTo>
                  <a:pt x="4237061" y="0"/>
                </a:lnTo>
                <a:lnTo>
                  <a:pt x="3502934" y="734127"/>
                </a:lnTo>
                <a:close/>
                <a:moveTo>
                  <a:pt x="970121" y="0"/>
                </a:moveTo>
                <a:lnTo>
                  <a:pt x="2416427" y="0"/>
                </a:lnTo>
                <a:lnTo>
                  <a:pt x="3343947" y="927520"/>
                </a:lnTo>
                <a:lnTo>
                  <a:pt x="1693274" y="2578193"/>
                </a:lnTo>
                <a:lnTo>
                  <a:pt x="42601" y="927520"/>
                </a:lnTo>
                <a:close/>
              </a:path>
            </a:pathLst>
          </a:custGeom>
          <a:solidFill>
            <a:srgbClr val="f2f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7" name="Группа 13"/>
          <p:cNvGrpSpPr/>
          <p:nvPr/>
        </p:nvGrpSpPr>
        <p:grpSpPr>
          <a:xfrm>
            <a:off x="122400" y="4587840"/>
            <a:ext cx="1573200" cy="472320"/>
            <a:chOff x="122400" y="4587840"/>
            <a:chExt cx="1573200" cy="472320"/>
          </a:xfrm>
        </p:grpSpPr>
        <p:sp>
          <p:nvSpPr>
            <p:cNvPr id="208" name="TextBox 14"/>
            <p:cNvSpPr/>
            <p:nvPr/>
          </p:nvSpPr>
          <p:spPr>
            <a:xfrm>
              <a:off x="122400" y="4587840"/>
              <a:ext cx="1007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MU</a:t>
              </a:r>
              <a:r>
                <a:rPr b="1" lang="en-US" sz="20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</a:t>
              </a: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209" name="TextBox 16"/>
            <p:cNvSpPr/>
            <p:nvPr/>
          </p:nvSpPr>
          <p:spPr>
            <a:xfrm>
              <a:off x="127440" y="4848840"/>
              <a:ext cx="1568160" cy="2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Mikrotik User </a:t>
              </a:r>
              <a:r>
                <a:rPr b="0" lang="en-US" sz="8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online</a:t>
              </a: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 Meeting</a:t>
              </a:r>
              <a:endParaRPr b="0" lang="ru-RU" sz="800" spc="-1" strike="noStrike">
                <a:latin typeface="Arial"/>
              </a:endParaRPr>
            </a:p>
          </p:txBody>
        </p:sp>
      </p:grpSp>
      <p:sp>
        <p:nvSpPr>
          <p:cNvPr id="210" name="TextBox 10"/>
          <p:cNvSpPr/>
          <p:nvPr/>
        </p:nvSpPr>
        <p:spPr>
          <a:xfrm>
            <a:off x="251640" y="258480"/>
            <a:ext cx="8638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2060640"/>
              </a:tabLst>
            </a:pPr>
            <a:r>
              <a:rPr b="1" lang="ru-RU" sz="2400" spc="-1" strike="noStrike">
                <a:solidFill>
                  <a:srgbClr val="0e2a47"/>
                </a:solidFill>
                <a:latin typeface="PT Sans"/>
                <a:ea typeface="DejaVu Sans"/>
              </a:rPr>
              <a:t>Об авторе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11" name="Google Shape;177;p30"/>
          <p:cNvSpPr/>
          <p:nvPr/>
        </p:nvSpPr>
        <p:spPr>
          <a:xfrm flipH="1" rot="10800000">
            <a:off x="3403800" y="1347840"/>
            <a:ext cx="2333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0c4f4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TextBox 12"/>
          <p:cNvSpPr/>
          <p:nvPr/>
        </p:nvSpPr>
        <p:spPr>
          <a:xfrm>
            <a:off x="359640" y="1903680"/>
            <a:ext cx="4065840" cy="194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332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rgbClr val="000000"/>
                </a:solidFill>
                <a:latin typeface="PT Sans"/>
                <a:ea typeface="Open Sans"/>
              </a:rPr>
              <a:t>Владимир Кузнецов</a:t>
            </a:r>
            <a:endParaRPr b="0" lang="ru-RU" sz="12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rgbClr val="000000"/>
                </a:solidFill>
                <a:latin typeface="PT Sans"/>
                <a:ea typeface="Open Sans"/>
              </a:rPr>
              <a:t>Сетевой инженер</a:t>
            </a:r>
            <a:endParaRPr b="0" lang="ru-RU" sz="12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rgbClr val="000000"/>
                </a:solidFill>
                <a:latin typeface="PT Sans"/>
                <a:ea typeface="Open Sans"/>
              </a:rPr>
              <a:t>Yandex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ru-RU" sz="12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rgbClr val="000000"/>
                </a:solidFill>
                <a:latin typeface="PT Sans"/>
                <a:ea typeface="Open Sans"/>
              </a:rPr>
              <a:t>Telegram @smithy1208</a:t>
            </a:r>
            <a:endParaRPr b="0" lang="ru-RU" sz="12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rgbClr val="000000"/>
                </a:solidFill>
                <a:latin typeface="PT Sans"/>
                <a:ea typeface="Open Sans"/>
              </a:rPr>
              <a:t>v.kuznetsov48@ya.ru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13" name="TextBox 17"/>
          <p:cNvSpPr/>
          <p:nvPr/>
        </p:nvSpPr>
        <p:spPr>
          <a:xfrm>
            <a:off x="4788000" y="1903680"/>
            <a:ext cx="4097520" cy="145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332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rgbClr val="000000"/>
                </a:solidFill>
                <a:latin typeface="PT Sans"/>
                <a:ea typeface="Open Sans"/>
              </a:rPr>
              <a:t>С сетями с 2008 года</a:t>
            </a:r>
            <a:endParaRPr b="0" lang="ru-RU" sz="12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rgbClr val="000000"/>
                </a:solidFill>
                <a:latin typeface="PT Sans"/>
                <a:ea typeface="Open Sans"/>
              </a:rPr>
              <a:t>12 лет в провайдере</a:t>
            </a:r>
            <a:endParaRPr b="0" lang="ru-RU" sz="12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rgbClr val="000000"/>
                </a:solidFill>
                <a:latin typeface="PT Sans"/>
                <a:ea typeface="Open Sans"/>
              </a:rPr>
              <a:t>Строил сети и в аутсорсе, там и настиг меня MikroTik</a:t>
            </a:r>
            <a:endParaRPr b="0" lang="ru-RU" sz="12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rgbClr val="000000"/>
                </a:solidFill>
                <a:latin typeface="PT Sans"/>
                <a:ea typeface="Open Sans"/>
              </a:rPr>
              <a:t>MTCRE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Полилиния: фигура 6_7"/>
          <p:cNvSpPr/>
          <p:nvPr/>
        </p:nvSpPr>
        <p:spPr>
          <a:xfrm>
            <a:off x="4586760" y="0"/>
            <a:ext cx="4554720" cy="5140800"/>
          </a:xfrm>
          <a:custGeom>
            <a:avLst/>
            <a:gdLst/>
            <a:ahLst/>
            <a:rect l="l" t="t" r="r" b="b"/>
            <a:pathLst>
              <a:path w="5973174" h="6741369">
                <a:moveTo>
                  <a:pt x="3004418" y="5620887"/>
                </a:moveTo>
                <a:lnTo>
                  <a:pt x="3330725" y="5947196"/>
                </a:lnTo>
                <a:lnTo>
                  <a:pt x="3004418" y="6273504"/>
                </a:lnTo>
                <a:lnTo>
                  <a:pt x="2678110" y="5947195"/>
                </a:lnTo>
                <a:close/>
                <a:moveTo>
                  <a:pt x="4088707" y="5519101"/>
                </a:moveTo>
                <a:lnTo>
                  <a:pt x="4699841" y="6130235"/>
                </a:lnTo>
                <a:lnTo>
                  <a:pt x="4088708" y="6741369"/>
                </a:lnTo>
                <a:lnTo>
                  <a:pt x="3477574" y="6130235"/>
                </a:lnTo>
                <a:close/>
                <a:moveTo>
                  <a:pt x="1563713" y="4975370"/>
                </a:moveTo>
                <a:lnTo>
                  <a:pt x="2341530" y="5753186"/>
                </a:lnTo>
                <a:lnTo>
                  <a:pt x="1563714" y="6531004"/>
                </a:lnTo>
                <a:lnTo>
                  <a:pt x="785897" y="5753186"/>
                </a:lnTo>
                <a:close/>
                <a:moveTo>
                  <a:pt x="5244546" y="4898892"/>
                </a:moveTo>
                <a:lnTo>
                  <a:pt x="5855679" y="5510025"/>
                </a:lnTo>
                <a:lnTo>
                  <a:pt x="5244546" y="6121158"/>
                </a:lnTo>
                <a:lnTo>
                  <a:pt x="4633413" y="5510025"/>
                </a:lnTo>
                <a:close/>
                <a:moveTo>
                  <a:pt x="3449618" y="4422418"/>
                </a:moveTo>
                <a:lnTo>
                  <a:pt x="4060750" y="5033552"/>
                </a:lnTo>
                <a:lnTo>
                  <a:pt x="3449618" y="5644686"/>
                </a:lnTo>
                <a:lnTo>
                  <a:pt x="2838484" y="5033552"/>
                </a:lnTo>
                <a:close/>
                <a:moveTo>
                  <a:pt x="4543786" y="3202209"/>
                </a:moveTo>
                <a:lnTo>
                  <a:pt x="5497818" y="4156241"/>
                </a:lnTo>
                <a:lnTo>
                  <a:pt x="4543786" y="5110273"/>
                </a:lnTo>
                <a:lnTo>
                  <a:pt x="3589754" y="4156241"/>
                </a:lnTo>
                <a:close/>
                <a:moveTo>
                  <a:pt x="2270654" y="2384640"/>
                </a:moveTo>
                <a:lnTo>
                  <a:pt x="3630907" y="3744894"/>
                </a:lnTo>
                <a:lnTo>
                  <a:pt x="2270654" y="5105147"/>
                </a:lnTo>
                <a:lnTo>
                  <a:pt x="910400" y="3744894"/>
                </a:lnTo>
                <a:close/>
                <a:moveTo>
                  <a:pt x="786095" y="1966789"/>
                </a:moveTo>
                <a:lnTo>
                  <a:pt x="1572190" y="2752885"/>
                </a:lnTo>
                <a:lnTo>
                  <a:pt x="786095" y="3538980"/>
                </a:lnTo>
                <a:lnTo>
                  <a:pt x="0" y="2752885"/>
                </a:lnTo>
                <a:close/>
                <a:moveTo>
                  <a:pt x="5973174" y="1664984"/>
                </a:moveTo>
                <a:lnTo>
                  <a:pt x="5973174" y="4276188"/>
                </a:lnTo>
                <a:lnTo>
                  <a:pt x="4667573" y="2970586"/>
                </a:lnTo>
                <a:close/>
                <a:moveTo>
                  <a:pt x="3779335" y="836024"/>
                </a:moveTo>
                <a:lnTo>
                  <a:pt x="5139589" y="2196276"/>
                </a:lnTo>
                <a:lnTo>
                  <a:pt x="3779335" y="3556529"/>
                </a:lnTo>
                <a:lnTo>
                  <a:pt x="2419082" y="2196276"/>
                </a:lnTo>
                <a:close/>
                <a:moveTo>
                  <a:pt x="4594422" y="0"/>
                </a:moveTo>
                <a:lnTo>
                  <a:pt x="5945330" y="0"/>
                </a:lnTo>
                <a:lnTo>
                  <a:pt x="5973174" y="27844"/>
                </a:lnTo>
                <a:lnTo>
                  <a:pt x="5973174" y="1341755"/>
                </a:lnTo>
                <a:lnTo>
                  <a:pt x="5269876" y="2045053"/>
                </a:lnTo>
                <a:lnTo>
                  <a:pt x="3909623" y="684800"/>
                </a:lnTo>
                <a:close/>
                <a:moveTo>
                  <a:pt x="2768807" y="0"/>
                </a:moveTo>
                <a:lnTo>
                  <a:pt x="4237061" y="0"/>
                </a:lnTo>
                <a:lnTo>
                  <a:pt x="3502934" y="734127"/>
                </a:lnTo>
                <a:close/>
                <a:moveTo>
                  <a:pt x="970121" y="0"/>
                </a:moveTo>
                <a:lnTo>
                  <a:pt x="2416427" y="0"/>
                </a:lnTo>
                <a:lnTo>
                  <a:pt x="3343947" y="927520"/>
                </a:lnTo>
                <a:lnTo>
                  <a:pt x="1693274" y="2578193"/>
                </a:lnTo>
                <a:lnTo>
                  <a:pt x="42601" y="927520"/>
                </a:lnTo>
                <a:close/>
              </a:path>
            </a:pathLst>
          </a:custGeom>
          <a:solidFill>
            <a:srgbClr val="f2f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50" name="Группа 2_6"/>
          <p:cNvGrpSpPr/>
          <p:nvPr/>
        </p:nvGrpSpPr>
        <p:grpSpPr>
          <a:xfrm>
            <a:off x="61200" y="1570320"/>
            <a:ext cx="2944440" cy="1968120"/>
            <a:chOff x="61200" y="1570320"/>
            <a:chExt cx="2944440" cy="1968120"/>
          </a:xfrm>
        </p:grpSpPr>
        <p:sp>
          <p:nvSpPr>
            <p:cNvPr id="351" name="TextBox 3_7"/>
            <p:cNvSpPr/>
            <p:nvPr/>
          </p:nvSpPr>
          <p:spPr>
            <a:xfrm>
              <a:off x="61200" y="1570320"/>
              <a:ext cx="2944440" cy="72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ru-RU" sz="3000" spc="-1" strike="noStrike">
                  <a:solidFill>
                    <a:srgbClr val="0e2a47"/>
                  </a:solidFill>
                  <a:latin typeface="PT Sans"/>
                  <a:ea typeface="DejaVu Sans"/>
                </a:rPr>
                <a:t>CE6</a:t>
              </a:r>
              <a:endParaRPr b="0" lang="ru-RU" sz="3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ru-RU" sz="1200" spc="-1" strike="noStrike">
                  <a:solidFill>
                    <a:srgbClr val="0e2a47"/>
                  </a:solidFill>
                  <a:latin typeface="PT Sans"/>
                  <a:ea typeface="DejaVu Sans"/>
                </a:rPr>
                <a:t>"route leaking"</a:t>
              </a:r>
              <a:endParaRPr b="0" lang="ru-RU" sz="1200" spc="-1" strike="noStrike">
                <a:latin typeface="Arial"/>
              </a:endParaRPr>
            </a:p>
          </p:txBody>
        </p:sp>
        <p:sp>
          <p:nvSpPr>
            <p:cNvPr id="352" name="Google Shape;177;p30_11"/>
            <p:cNvSpPr/>
            <p:nvPr/>
          </p:nvSpPr>
          <p:spPr>
            <a:xfrm flipH="1" rot="10800000">
              <a:off x="68400" y="3538080"/>
              <a:ext cx="28249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40c4f4"/>
              </a:solidFill>
              <a:round/>
              <a:headEnd len="med" type="oval" w="med"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3" name="Группа 9_7"/>
          <p:cNvGrpSpPr/>
          <p:nvPr/>
        </p:nvGrpSpPr>
        <p:grpSpPr>
          <a:xfrm>
            <a:off x="122400" y="4547880"/>
            <a:ext cx="1573200" cy="512280"/>
            <a:chOff x="122400" y="4547880"/>
            <a:chExt cx="1573200" cy="512280"/>
          </a:xfrm>
        </p:grpSpPr>
        <p:sp>
          <p:nvSpPr>
            <p:cNvPr id="354" name="TextBox 10_7"/>
            <p:cNvSpPr/>
            <p:nvPr/>
          </p:nvSpPr>
          <p:spPr>
            <a:xfrm>
              <a:off x="122400" y="4547880"/>
              <a:ext cx="1007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MU</a:t>
              </a:r>
              <a:r>
                <a:rPr b="1" lang="en-US" sz="20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</a:t>
              </a: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355" name="TextBox 14_6"/>
            <p:cNvSpPr/>
            <p:nvPr/>
          </p:nvSpPr>
          <p:spPr>
            <a:xfrm>
              <a:off x="127440" y="4848840"/>
              <a:ext cx="1568160" cy="2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Mikrotik User </a:t>
              </a:r>
              <a:r>
                <a:rPr b="0" lang="en-US" sz="8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online</a:t>
              </a: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 Meeting</a:t>
              </a:r>
              <a:endParaRPr b="0" lang="ru-RU" sz="800" spc="-1" strike="noStrike">
                <a:latin typeface="Arial"/>
              </a:endParaRPr>
            </a:p>
          </p:txBody>
        </p:sp>
      </p:grpSp>
      <p:sp>
        <p:nvSpPr>
          <p:cNvPr id="356" name=""/>
          <p:cNvSpPr/>
          <p:nvPr/>
        </p:nvSpPr>
        <p:spPr>
          <a:xfrm>
            <a:off x="3331800" y="305640"/>
            <a:ext cx="5667120" cy="453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[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admin@CE6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]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&gt; /export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c0c0c0"/>
                </a:solidFill>
                <a:latin typeface="Courier New"/>
                <a:ea typeface="Courier New"/>
              </a:rPr>
              <a:t># dec/13/2021 11:37:58 by RouterOS 6.46.8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c0c0c0"/>
                </a:solidFill>
                <a:latin typeface="Courier New"/>
                <a:ea typeface="Courier New"/>
              </a:rPr>
              <a:t># software id =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c0c0c0"/>
                </a:solidFill>
                <a:latin typeface="Courier New"/>
                <a:ea typeface="Courier New"/>
              </a:rPr>
              <a:t>#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c0c0c0"/>
                </a:solidFill>
                <a:latin typeface="Courier New"/>
                <a:ea typeface="Courier New"/>
              </a:rPr>
              <a:t>#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c0c0c0"/>
                </a:solidFill>
                <a:latin typeface="Courier New"/>
                <a:ea typeface="Courier New"/>
              </a:rPr>
              <a:t>#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/ip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address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address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192.168.2.2/30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interface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ether1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network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192.168.2.0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/ip </a:t>
            </a:r>
            <a:r>
              <a:rPr b="0" lang="ru-RU" sz="1000" spc="-1" strike="noStrike">
                <a:solidFill>
                  <a:srgbClr val="0080ff"/>
                </a:solidFill>
                <a:latin typeface="Courier New"/>
                <a:ea typeface="Courier New"/>
              </a:rPr>
              <a:t>route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distance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gateway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192.168.2.1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/system </a:t>
            </a:r>
            <a:r>
              <a:rPr b="0" lang="ru-RU" sz="1000" spc="-1" strike="noStrike">
                <a:solidFill>
                  <a:srgbClr val="0080ff"/>
                </a:solidFill>
                <a:latin typeface="Courier New"/>
                <a:ea typeface="Courier New"/>
              </a:rPr>
              <a:t>identity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set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name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CE6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[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admin@CE6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]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&gt; </a:t>
            </a: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ping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count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2 192.168.2.1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SEQ HOST                                     SIZE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TTL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TIME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STATUS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0 192.168.2.1                                56  64 4ms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1 192.168.2.1                                56  64 2ms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sent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2 received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2 packet-loss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0% min-rtt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2ms avg-rtt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3ms max-rtt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4ms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[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admin@CE6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]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&gt; </a:t>
            </a: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ping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count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2 192.168.2.6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SEQ HOST                                     SIZE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TTL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TIME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STATUS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0 192.168.2.6                                            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timeout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1 192.168.2.6                                            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timeout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sent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2 received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0 packet-loss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100%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[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admin@CE6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]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&gt; </a:t>
            </a: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ping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count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2 192.168.2.5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SEQ HOST                                     SIZE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TTL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TIME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STATUS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0 192.168.2.5                                56  63 8ms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1 192.168.2.5                                56  63 7ms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sent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2 received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2 packet-loss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0% min-rtt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7ms avg-rtt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7ms max-rtt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8ms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Полилиния: фигура 10_2"/>
          <p:cNvSpPr/>
          <p:nvPr/>
        </p:nvSpPr>
        <p:spPr>
          <a:xfrm>
            <a:off x="7956360" y="318240"/>
            <a:ext cx="938160" cy="4504680"/>
          </a:xfrm>
          <a:custGeom>
            <a:avLst/>
            <a:gdLst/>
            <a:ahLst/>
            <a:rect l="l" t="t" r="r" b="b"/>
            <a:pathLst>
              <a:path w="1209734" h="5796134">
                <a:moveTo>
                  <a:pt x="1144927" y="5731327"/>
                </a:moveTo>
                <a:lnTo>
                  <a:pt x="1209734" y="5731327"/>
                </a:lnTo>
                <a:lnTo>
                  <a:pt x="1209734" y="5796134"/>
                </a:lnTo>
                <a:lnTo>
                  <a:pt x="1144927" y="5796134"/>
                </a:lnTo>
                <a:close/>
                <a:moveTo>
                  <a:pt x="572463" y="5731327"/>
                </a:moveTo>
                <a:lnTo>
                  <a:pt x="637270" y="5731327"/>
                </a:lnTo>
                <a:lnTo>
                  <a:pt x="637270" y="5796134"/>
                </a:lnTo>
                <a:lnTo>
                  <a:pt x="572463" y="5796134"/>
                </a:lnTo>
                <a:close/>
                <a:moveTo>
                  <a:pt x="0" y="5731327"/>
                </a:moveTo>
                <a:lnTo>
                  <a:pt x="64807" y="5731327"/>
                </a:lnTo>
                <a:lnTo>
                  <a:pt x="64807" y="5796134"/>
                </a:lnTo>
                <a:lnTo>
                  <a:pt x="0" y="5796134"/>
                </a:lnTo>
                <a:close/>
                <a:moveTo>
                  <a:pt x="1144927" y="5158196"/>
                </a:moveTo>
                <a:lnTo>
                  <a:pt x="1209734" y="5158196"/>
                </a:lnTo>
                <a:lnTo>
                  <a:pt x="1209734" y="5223003"/>
                </a:lnTo>
                <a:lnTo>
                  <a:pt x="1144927" y="5223003"/>
                </a:lnTo>
                <a:close/>
                <a:moveTo>
                  <a:pt x="572463" y="5158196"/>
                </a:moveTo>
                <a:lnTo>
                  <a:pt x="637270" y="5158196"/>
                </a:lnTo>
                <a:lnTo>
                  <a:pt x="637270" y="5223003"/>
                </a:lnTo>
                <a:lnTo>
                  <a:pt x="572463" y="5223003"/>
                </a:lnTo>
                <a:close/>
                <a:moveTo>
                  <a:pt x="0" y="5158196"/>
                </a:moveTo>
                <a:lnTo>
                  <a:pt x="64807" y="5158196"/>
                </a:lnTo>
                <a:lnTo>
                  <a:pt x="64807" y="5223003"/>
                </a:lnTo>
                <a:lnTo>
                  <a:pt x="0" y="5223003"/>
                </a:lnTo>
                <a:close/>
                <a:moveTo>
                  <a:pt x="1144927" y="4585063"/>
                </a:moveTo>
                <a:lnTo>
                  <a:pt x="1209734" y="4585063"/>
                </a:lnTo>
                <a:lnTo>
                  <a:pt x="1209734" y="4649870"/>
                </a:lnTo>
                <a:lnTo>
                  <a:pt x="1144927" y="4649870"/>
                </a:lnTo>
                <a:close/>
                <a:moveTo>
                  <a:pt x="572463" y="4585063"/>
                </a:moveTo>
                <a:lnTo>
                  <a:pt x="637270" y="4585063"/>
                </a:lnTo>
                <a:lnTo>
                  <a:pt x="637270" y="4649870"/>
                </a:lnTo>
                <a:lnTo>
                  <a:pt x="572463" y="4649870"/>
                </a:lnTo>
                <a:close/>
                <a:moveTo>
                  <a:pt x="0" y="4585063"/>
                </a:moveTo>
                <a:lnTo>
                  <a:pt x="64807" y="4585063"/>
                </a:lnTo>
                <a:lnTo>
                  <a:pt x="64807" y="4649870"/>
                </a:lnTo>
                <a:lnTo>
                  <a:pt x="0" y="4649870"/>
                </a:lnTo>
                <a:close/>
                <a:moveTo>
                  <a:pt x="1144927" y="4011930"/>
                </a:moveTo>
                <a:lnTo>
                  <a:pt x="1209734" y="4011930"/>
                </a:lnTo>
                <a:lnTo>
                  <a:pt x="1209734" y="4076737"/>
                </a:lnTo>
                <a:lnTo>
                  <a:pt x="1144927" y="4076737"/>
                </a:lnTo>
                <a:close/>
                <a:moveTo>
                  <a:pt x="572463" y="4011930"/>
                </a:moveTo>
                <a:lnTo>
                  <a:pt x="637270" y="4011930"/>
                </a:lnTo>
                <a:lnTo>
                  <a:pt x="637270" y="4076737"/>
                </a:lnTo>
                <a:lnTo>
                  <a:pt x="572463" y="4076737"/>
                </a:lnTo>
                <a:close/>
                <a:moveTo>
                  <a:pt x="0" y="4011930"/>
                </a:moveTo>
                <a:lnTo>
                  <a:pt x="64807" y="4011930"/>
                </a:lnTo>
                <a:lnTo>
                  <a:pt x="64807" y="4076737"/>
                </a:lnTo>
                <a:lnTo>
                  <a:pt x="0" y="4076737"/>
                </a:lnTo>
                <a:close/>
                <a:moveTo>
                  <a:pt x="1144927" y="3438797"/>
                </a:moveTo>
                <a:lnTo>
                  <a:pt x="1209734" y="3438797"/>
                </a:lnTo>
                <a:lnTo>
                  <a:pt x="1209734" y="3503604"/>
                </a:lnTo>
                <a:lnTo>
                  <a:pt x="1144927" y="3503604"/>
                </a:lnTo>
                <a:close/>
                <a:moveTo>
                  <a:pt x="572463" y="3438797"/>
                </a:moveTo>
                <a:lnTo>
                  <a:pt x="637270" y="3438797"/>
                </a:lnTo>
                <a:lnTo>
                  <a:pt x="637270" y="3503604"/>
                </a:lnTo>
                <a:lnTo>
                  <a:pt x="572463" y="3503604"/>
                </a:lnTo>
                <a:close/>
                <a:moveTo>
                  <a:pt x="0" y="3438797"/>
                </a:moveTo>
                <a:lnTo>
                  <a:pt x="64807" y="3438797"/>
                </a:lnTo>
                <a:lnTo>
                  <a:pt x="64807" y="3503604"/>
                </a:lnTo>
                <a:lnTo>
                  <a:pt x="0" y="3503604"/>
                </a:lnTo>
                <a:close/>
                <a:moveTo>
                  <a:pt x="1144927" y="2865664"/>
                </a:moveTo>
                <a:lnTo>
                  <a:pt x="1209734" y="2865664"/>
                </a:lnTo>
                <a:lnTo>
                  <a:pt x="1209734" y="2930471"/>
                </a:lnTo>
                <a:lnTo>
                  <a:pt x="1144927" y="2930471"/>
                </a:lnTo>
                <a:close/>
                <a:moveTo>
                  <a:pt x="572463" y="2865664"/>
                </a:moveTo>
                <a:lnTo>
                  <a:pt x="637270" y="2865664"/>
                </a:lnTo>
                <a:lnTo>
                  <a:pt x="637270" y="2930471"/>
                </a:lnTo>
                <a:lnTo>
                  <a:pt x="572463" y="2930471"/>
                </a:lnTo>
                <a:close/>
                <a:moveTo>
                  <a:pt x="0" y="2865664"/>
                </a:moveTo>
                <a:lnTo>
                  <a:pt x="64807" y="2865664"/>
                </a:lnTo>
                <a:lnTo>
                  <a:pt x="64807" y="2930471"/>
                </a:lnTo>
                <a:lnTo>
                  <a:pt x="0" y="2930471"/>
                </a:lnTo>
                <a:close/>
                <a:moveTo>
                  <a:pt x="1144927" y="2292531"/>
                </a:moveTo>
                <a:lnTo>
                  <a:pt x="1209734" y="2292531"/>
                </a:lnTo>
                <a:lnTo>
                  <a:pt x="1209734" y="2357338"/>
                </a:lnTo>
                <a:lnTo>
                  <a:pt x="1144927" y="2357338"/>
                </a:lnTo>
                <a:close/>
                <a:moveTo>
                  <a:pt x="572463" y="2292531"/>
                </a:moveTo>
                <a:lnTo>
                  <a:pt x="637270" y="2292531"/>
                </a:lnTo>
                <a:lnTo>
                  <a:pt x="637270" y="2357338"/>
                </a:lnTo>
                <a:lnTo>
                  <a:pt x="572463" y="2357338"/>
                </a:lnTo>
                <a:close/>
                <a:moveTo>
                  <a:pt x="0" y="2292531"/>
                </a:moveTo>
                <a:lnTo>
                  <a:pt x="64807" y="2292531"/>
                </a:lnTo>
                <a:lnTo>
                  <a:pt x="64807" y="2357338"/>
                </a:lnTo>
                <a:lnTo>
                  <a:pt x="0" y="2357338"/>
                </a:lnTo>
                <a:close/>
                <a:moveTo>
                  <a:pt x="1144927" y="1719398"/>
                </a:moveTo>
                <a:lnTo>
                  <a:pt x="1209734" y="1719398"/>
                </a:lnTo>
                <a:lnTo>
                  <a:pt x="1209734" y="1784205"/>
                </a:lnTo>
                <a:lnTo>
                  <a:pt x="1144927" y="1784205"/>
                </a:lnTo>
                <a:close/>
                <a:moveTo>
                  <a:pt x="572463" y="1719398"/>
                </a:moveTo>
                <a:lnTo>
                  <a:pt x="637270" y="1719398"/>
                </a:lnTo>
                <a:lnTo>
                  <a:pt x="637270" y="1784205"/>
                </a:lnTo>
                <a:lnTo>
                  <a:pt x="572463" y="1784205"/>
                </a:lnTo>
                <a:close/>
                <a:moveTo>
                  <a:pt x="0" y="1719398"/>
                </a:moveTo>
                <a:lnTo>
                  <a:pt x="64807" y="1719398"/>
                </a:lnTo>
                <a:lnTo>
                  <a:pt x="64807" y="1784205"/>
                </a:lnTo>
                <a:lnTo>
                  <a:pt x="0" y="1784205"/>
                </a:lnTo>
                <a:close/>
                <a:moveTo>
                  <a:pt x="1144927" y="1146266"/>
                </a:moveTo>
                <a:lnTo>
                  <a:pt x="1209734" y="1146266"/>
                </a:lnTo>
                <a:lnTo>
                  <a:pt x="1209734" y="1211072"/>
                </a:lnTo>
                <a:lnTo>
                  <a:pt x="1144927" y="1211072"/>
                </a:lnTo>
                <a:close/>
                <a:moveTo>
                  <a:pt x="572463" y="1146266"/>
                </a:moveTo>
                <a:lnTo>
                  <a:pt x="637270" y="1146266"/>
                </a:lnTo>
                <a:lnTo>
                  <a:pt x="637270" y="1211072"/>
                </a:lnTo>
                <a:lnTo>
                  <a:pt x="572463" y="1211072"/>
                </a:lnTo>
                <a:close/>
                <a:moveTo>
                  <a:pt x="0" y="1146266"/>
                </a:moveTo>
                <a:lnTo>
                  <a:pt x="64807" y="1146266"/>
                </a:lnTo>
                <a:lnTo>
                  <a:pt x="64807" y="1211072"/>
                </a:lnTo>
                <a:lnTo>
                  <a:pt x="0" y="1211072"/>
                </a:lnTo>
                <a:close/>
                <a:moveTo>
                  <a:pt x="1144927" y="573133"/>
                </a:moveTo>
                <a:lnTo>
                  <a:pt x="1209734" y="573133"/>
                </a:lnTo>
                <a:lnTo>
                  <a:pt x="1209734" y="637940"/>
                </a:lnTo>
                <a:lnTo>
                  <a:pt x="1144927" y="637940"/>
                </a:lnTo>
                <a:close/>
                <a:moveTo>
                  <a:pt x="572463" y="573133"/>
                </a:moveTo>
                <a:lnTo>
                  <a:pt x="637270" y="573133"/>
                </a:lnTo>
                <a:lnTo>
                  <a:pt x="637270" y="637940"/>
                </a:lnTo>
                <a:lnTo>
                  <a:pt x="572463" y="637940"/>
                </a:lnTo>
                <a:close/>
                <a:moveTo>
                  <a:pt x="0" y="573133"/>
                </a:moveTo>
                <a:lnTo>
                  <a:pt x="64807" y="573133"/>
                </a:lnTo>
                <a:lnTo>
                  <a:pt x="64807" y="637940"/>
                </a:lnTo>
                <a:lnTo>
                  <a:pt x="0" y="637940"/>
                </a:lnTo>
                <a:close/>
                <a:moveTo>
                  <a:pt x="1144927" y="0"/>
                </a:moveTo>
                <a:lnTo>
                  <a:pt x="1209734" y="0"/>
                </a:lnTo>
                <a:lnTo>
                  <a:pt x="1209734" y="64807"/>
                </a:lnTo>
                <a:lnTo>
                  <a:pt x="1144927" y="64807"/>
                </a:lnTo>
                <a:close/>
                <a:moveTo>
                  <a:pt x="572463" y="0"/>
                </a:moveTo>
                <a:lnTo>
                  <a:pt x="637270" y="0"/>
                </a:lnTo>
                <a:lnTo>
                  <a:pt x="637270" y="64807"/>
                </a:lnTo>
                <a:lnTo>
                  <a:pt x="572463" y="64807"/>
                </a:lnTo>
                <a:close/>
                <a:moveTo>
                  <a:pt x="0" y="0"/>
                </a:moveTo>
                <a:lnTo>
                  <a:pt x="64807" y="0"/>
                </a:lnTo>
                <a:lnTo>
                  <a:pt x="64807" y="64807"/>
                </a:lnTo>
                <a:lnTo>
                  <a:pt x="0" y="64807"/>
                </a:lnTo>
                <a:close/>
              </a:path>
            </a:pathLst>
          </a:custGeom>
          <a:noFill/>
          <a:ln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TextBox 4_2"/>
          <p:cNvSpPr/>
          <p:nvPr/>
        </p:nvSpPr>
        <p:spPr>
          <a:xfrm>
            <a:off x="685440" y="801720"/>
            <a:ext cx="1706760" cy="168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0" spc="-1" strike="noStrike">
                <a:solidFill>
                  <a:srgbClr val="ffffff"/>
                </a:solidFill>
                <a:latin typeface="PT Sans"/>
                <a:ea typeface="DejaVu Sans"/>
              </a:rPr>
              <a:t>04</a:t>
            </a:r>
            <a:endParaRPr b="0" lang="ru-RU" sz="10500" spc="-1" strike="noStrike">
              <a:latin typeface="Arial"/>
            </a:endParaRPr>
          </a:p>
        </p:txBody>
      </p:sp>
      <p:sp>
        <p:nvSpPr>
          <p:cNvPr id="359" name="Google Shape;177;p30_14"/>
          <p:cNvSpPr/>
          <p:nvPr/>
        </p:nvSpPr>
        <p:spPr>
          <a:xfrm flipH="1" rot="10800000">
            <a:off x="-360" y="3566520"/>
            <a:ext cx="2333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0c4f4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TextBox 8_2"/>
          <p:cNvSpPr/>
          <p:nvPr/>
        </p:nvSpPr>
        <p:spPr>
          <a:xfrm>
            <a:off x="791640" y="2536200"/>
            <a:ext cx="7162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ffffff"/>
                </a:solidFill>
                <a:latin typeface="PT Sans"/>
                <a:ea typeface="DejaVu Sans"/>
              </a:rPr>
              <a:t>VRF management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61" name="TextBox 9_2"/>
          <p:cNvSpPr/>
          <p:nvPr/>
        </p:nvSpPr>
        <p:spPr>
          <a:xfrm>
            <a:off x="791640" y="3938040"/>
            <a:ext cx="716220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62" name="Группа 11_2"/>
          <p:cNvGrpSpPr/>
          <p:nvPr/>
        </p:nvGrpSpPr>
        <p:grpSpPr>
          <a:xfrm>
            <a:off x="122400" y="4547880"/>
            <a:ext cx="1589400" cy="512280"/>
            <a:chOff x="122400" y="4547880"/>
            <a:chExt cx="1589400" cy="512280"/>
          </a:xfrm>
        </p:grpSpPr>
        <p:sp>
          <p:nvSpPr>
            <p:cNvPr id="363" name="TextBox 12_2"/>
            <p:cNvSpPr/>
            <p:nvPr/>
          </p:nvSpPr>
          <p:spPr>
            <a:xfrm>
              <a:off x="122400" y="4547880"/>
              <a:ext cx="1007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PT Sans"/>
                  <a:ea typeface="DejaVu Sans"/>
                </a:rPr>
                <a:t>MU</a:t>
              </a:r>
              <a:r>
                <a:rPr b="1" lang="en-US" sz="20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</a:t>
              </a:r>
              <a:r>
                <a:rPr b="1" lang="en-US" sz="2000" spc="-1" strike="noStrike">
                  <a:solidFill>
                    <a:srgbClr val="ffffff"/>
                  </a:solidFill>
                  <a:latin typeface="PT Sans"/>
                  <a:ea typeface="DejaVu Sans"/>
                </a:rPr>
                <a:t>M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364" name="TextBox 13_2"/>
            <p:cNvSpPr/>
            <p:nvPr/>
          </p:nvSpPr>
          <p:spPr>
            <a:xfrm>
              <a:off x="127080" y="4848840"/>
              <a:ext cx="1584720" cy="2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ffffff"/>
                  </a:solidFill>
                  <a:latin typeface="PT Sans"/>
                  <a:ea typeface="DejaVu Sans"/>
                </a:rPr>
                <a:t>Mikrotik User </a:t>
              </a:r>
              <a:r>
                <a:rPr b="0" lang="en-US" sz="8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Online</a:t>
              </a:r>
              <a:r>
                <a:rPr b="0" lang="en-US" sz="800" spc="-1" strike="noStrike">
                  <a:solidFill>
                    <a:srgbClr val="ffffff"/>
                  </a:solidFill>
                  <a:latin typeface="PT Sans"/>
                  <a:ea typeface="DejaVu Sans"/>
                </a:rPr>
                <a:t> Meeting</a:t>
              </a:r>
              <a:endParaRPr b="0" lang="ru-RU" sz="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Полилиния: фигура 6_12"/>
          <p:cNvSpPr/>
          <p:nvPr/>
        </p:nvSpPr>
        <p:spPr>
          <a:xfrm>
            <a:off x="4586760" y="0"/>
            <a:ext cx="4554720" cy="5140800"/>
          </a:xfrm>
          <a:custGeom>
            <a:avLst/>
            <a:gdLst/>
            <a:ahLst/>
            <a:rect l="l" t="t" r="r" b="b"/>
            <a:pathLst>
              <a:path w="5973174" h="6741369">
                <a:moveTo>
                  <a:pt x="3004418" y="5620887"/>
                </a:moveTo>
                <a:lnTo>
                  <a:pt x="3330725" y="5947196"/>
                </a:lnTo>
                <a:lnTo>
                  <a:pt x="3004418" y="6273504"/>
                </a:lnTo>
                <a:lnTo>
                  <a:pt x="2678110" y="5947195"/>
                </a:lnTo>
                <a:close/>
                <a:moveTo>
                  <a:pt x="4088707" y="5519101"/>
                </a:moveTo>
                <a:lnTo>
                  <a:pt x="4699841" y="6130235"/>
                </a:lnTo>
                <a:lnTo>
                  <a:pt x="4088708" y="6741369"/>
                </a:lnTo>
                <a:lnTo>
                  <a:pt x="3477574" y="6130235"/>
                </a:lnTo>
                <a:close/>
                <a:moveTo>
                  <a:pt x="1563713" y="4975370"/>
                </a:moveTo>
                <a:lnTo>
                  <a:pt x="2341530" y="5753186"/>
                </a:lnTo>
                <a:lnTo>
                  <a:pt x="1563714" y="6531004"/>
                </a:lnTo>
                <a:lnTo>
                  <a:pt x="785897" y="5753186"/>
                </a:lnTo>
                <a:close/>
                <a:moveTo>
                  <a:pt x="5244546" y="4898892"/>
                </a:moveTo>
                <a:lnTo>
                  <a:pt x="5855679" y="5510025"/>
                </a:lnTo>
                <a:lnTo>
                  <a:pt x="5244546" y="6121158"/>
                </a:lnTo>
                <a:lnTo>
                  <a:pt x="4633413" y="5510025"/>
                </a:lnTo>
                <a:close/>
                <a:moveTo>
                  <a:pt x="3449618" y="4422418"/>
                </a:moveTo>
                <a:lnTo>
                  <a:pt x="4060750" y="5033552"/>
                </a:lnTo>
                <a:lnTo>
                  <a:pt x="3449618" y="5644686"/>
                </a:lnTo>
                <a:lnTo>
                  <a:pt x="2838484" y="5033552"/>
                </a:lnTo>
                <a:close/>
                <a:moveTo>
                  <a:pt x="4543786" y="3202209"/>
                </a:moveTo>
                <a:lnTo>
                  <a:pt x="5497818" y="4156241"/>
                </a:lnTo>
                <a:lnTo>
                  <a:pt x="4543786" y="5110273"/>
                </a:lnTo>
                <a:lnTo>
                  <a:pt x="3589754" y="4156241"/>
                </a:lnTo>
                <a:close/>
                <a:moveTo>
                  <a:pt x="2270654" y="2384640"/>
                </a:moveTo>
                <a:lnTo>
                  <a:pt x="3630907" y="3744894"/>
                </a:lnTo>
                <a:lnTo>
                  <a:pt x="2270654" y="5105147"/>
                </a:lnTo>
                <a:lnTo>
                  <a:pt x="910400" y="3744894"/>
                </a:lnTo>
                <a:close/>
                <a:moveTo>
                  <a:pt x="786095" y="1966789"/>
                </a:moveTo>
                <a:lnTo>
                  <a:pt x="1572190" y="2752885"/>
                </a:lnTo>
                <a:lnTo>
                  <a:pt x="786095" y="3538980"/>
                </a:lnTo>
                <a:lnTo>
                  <a:pt x="0" y="2752885"/>
                </a:lnTo>
                <a:close/>
                <a:moveTo>
                  <a:pt x="5973174" y="1664984"/>
                </a:moveTo>
                <a:lnTo>
                  <a:pt x="5973174" y="4276188"/>
                </a:lnTo>
                <a:lnTo>
                  <a:pt x="4667573" y="2970586"/>
                </a:lnTo>
                <a:close/>
                <a:moveTo>
                  <a:pt x="3779335" y="836024"/>
                </a:moveTo>
                <a:lnTo>
                  <a:pt x="5139589" y="2196276"/>
                </a:lnTo>
                <a:lnTo>
                  <a:pt x="3779335" y="3556529"/>
                </a:lnTo>
                <a:lnTo>
                  <a:pt x="2419082" y="2196276"/>
                </a:lnTo>
                <a:close/>
                <a:moveTo>
                  <a:pt x="4594422" y="0"/>
                </a:moveTo>
                <a:lnTo>
                  <a:pt x="5945330" y="0"/>
                </a:lnTo>
                <a:lnTo>
                  <a:pt x="5973174" y="27844"/>
                </a:lnTo>
                <a:lnTo>
                  <a:pt x="5973174" y="1341755"/>
                </a:lnTo>
                <a:lnTo>
                  <a:pt x="5269876" y="2045053"/>
                </a:lnTo>
                <a:lnTo>
                  <a:pt x="3909623" y="684800"/>
                </a:lnTo>
                <a:close/>
                <a:moveTo>
                  <a:pt x="2768807" y="0"/>
                </a:moveTo>
                <a:lnTo>
                  <a:pt x="4237061" y="0"/>
                </a:lnTo>
                <a:lnTo>
                  <a:pt x="3502934" y="734127"/>
                </a:lnTo>
                <a:close/>
                <a:moveTo>
                  <a:pt x="970121" y="0"/>
                </a:moveTo>
                <a:lnTo>
                  <a:pt x="2416427" y="0"/>
                </a:lnTo>
                <a:lnTo>
                  <a:pt x="3343947" y="927520"/>
                </a:lnTo>
                <a:lnTo>
                  <a:pt x="1693274" y="2578193"/>
                </a:lnTo>
                <a:lnTo>
                  <a:pt x="42601" y="927520"/>
                </a:lnTo>
                <a:close/>
              </a:path>
            </a:pathLst>
          </a:custGeom>
          <a:solidFill>
            <a:srgbClr val="f2f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6" name="Группа 2_10"/>
          <p:cNvGrpSpPr/>
          <p:nvPr/>
        </p:nvGrpSpPr>
        <p:grpSpPr>
          <a:xfrm>
            <a:off x="245520" y="1570320"/>
            <a:ext cx="2431800" cy="1625760"/>
            <a:chOff x="245520" y="1570320"/>
            <a:chExt cx="2431800" cy="1625760"/>
          </a:xfrm>
        </p:grpSpPr>
        <p:sp>
          <p:nvSpPr>
            <p:cNvPr id="367" name="TextBox 3_12"/>
            <p:cNvSpPr/>
            <p:nvPr/>
          </p:nvSpPr>
          <p:spPr>
            <a:xfrm>
              <a:off x="245520" y="1570320"/>
              <a:ext cx="2431800" cy="75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ru-RU" sz="3000" spc="-1" strike="noStrike">
                  <a:solidFill>
                    <a:srgbClr val="0e2a47"/>
                  </a:solidFill>
                  <a:latin typeface="PT Sans"/>
                  <a:ea typeface="DejaVu Sans"/>
                </a:rPr>
                <a:t>PE</a:t>
              </a:r>
              <a:endParaRPr b="0" lang="ru-RU" sz="3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ru-RU" sz="1400" spc="-1" strike="noStrike">
                  <a:solidFill>
                    <a:srgbClr val="0e2a47"/>
                  </a:solidFill>
                  <a:latin typeface="PT Sans"/>
                  <a:ea typeface="DejaVu Sans"/>
                </a:rPr>
                <a:t>vrf management</a:t>
              </a:r>
              <a:endParaRPr b="0" lang="ru-RU" sz="1400" spc="-1" strike="noStrike">
                <a:latin typeface="Arial"/>
              </a:endParaRPr>
            </a:p>
          </p:txBody>
        </p:sp>
        <p:sp>
          <p:nvSpPr>
            <p:cNvPr id="368" name="Google Shape;177;p30_15"/>
            <p:cNvSpPr/>
            <p:nvPr/>
          </p:nvSpPr>
          <p:spPr>
            <a:xfrm flipH="1" rot="10800000">
              <a:off x="251280" y="3195720"/>
              <a:ext cx="2333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40c4f4"/>
              </a:solidFill>
              <a:round/>
              <a:headEnd len="med" type="oval" w="med"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9" name="Группа 9_12"/>
          <p:cNvGrpSpPr/>
          <p:nvPr/>
        </p:nvGrpSpPr>
        <p:grpSpPr>
          <a:xfrm>
            <a:off x="122400" y="4547880"/>
            <a:ext cx="1573200" cy="512280"/>
            <a:chOff x="122400" y="4547880"/>
            <a:chExt cx="1573200" cy="512280"/>
          </a:xfrm>
        </p:grpSpPr>
        <p:sp>
          <p:nvSpPr>
            <p:cNvPr id="370" name="TextBox 10_12"/>
            <p:cNvSpPr/>
            <p:nvPr/>
          </p:nvSpPr>
          <p:spPr>
            <a:xfrm>
              <a:off x="122400" y="4547880"/>
              <a:ext cx="1007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MU</a:t>
              </a:r>
              <a:r>
                <a:rPr b="1" lang="en-US" sz="20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</a:t>
              </a: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371" name="TextBox 14_10"/>
            <p:cNvSpPr/>
            <p:nvPr/>
          </p:nvSpPr>
          <p:spPr>
            <a:xfrm>
              <a:off x="127440" y="4848840"/>
              <a:ext cx="1568160" cy="2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Mikrotik User </a:t>
              </a:r>
              <a:r>
                <a:rPr b="0" lang="en-US" sz="8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online</a:t>
              </a: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 Meeting</a:t>
              </a:r>
              <a:endParaRPr b="0" lang="ru-RU" sz="800" spc="-1" strike="noStrike">
                <a:latin typeface="Arial"/>
              </a:endParaRPr>
            </a:p>
          </p:txBody>
        </p:sp>
      </p:grpSp>
      <p:sp>
        <p:nvSpPr>
          <p:cNvPr id="372" name=""/>
          <p:cNvSpPr/>
          <p:nvPr/>
        </p:nvSpPr>
        <p:spPr>
          <a:xfrm>
            <a:off x="3848760" y="1485360"/>
            <a:ext cx="5294880" cy="217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b4b80a"/>
                </a:solidFill>
                <a:latin typeface="Courier New"/>
                <a:ea typeface="Courier New"/>
              </a:rPr>
              <a:t>[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admin@PE</a:t>
            </a:r>
            <a:r>
              <a:rPr b="0" lang="ru-RU" sz="1100" spc="-1" strike="noStrike">
                <a:solidFill>
                  <a:srgbClr val="b4b80a"/>
                </a:solidFill>
                <a:latin typeface="Courier New"/>
                <a:ea typeface="Courier New"/>
              </a:rPr>
              <a:t>]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/ip/service&gt; </a:t>
            </a:r>
            <a:r>
              <a:rPr b="0" lang="ru-RU" sz="1100" spc="-1" strike="noStrike">
                <a:solidFill>
                  <a:srgbClr val="b9005c"/>
                </a:solidFill>
                <a:latin typeface="Courier New"/>
                <a:ea typeface="Courier New"/>
              </a:rPr>
              <a:t>set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ssh vrf</a:t>
            </a:r>
            <a:r>
              <a:rPr b="0" lang="ru-RU" sz="11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vrf1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b4b80a"/>
                </a:solidFill>
                <a:latin typeface="Courier New"/>
                <a:ea typeface="Courier New"/>
              </a:rPr>
              <a:t>[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admin@PE</a:t>
            </a:r>
            <a:r>
              <a:rPr b="0" lang="ru-RU" sz="1100" spc="-1" strike="noStrike">
                <a:solidFill>
                  <a:srgbClr val="b4b80a"/>
                </a:solidFill>
                <a:latin typeface="Courier New"/>
                <a:ea typeface="Courier New"/>
              </a:rPr>
              <a:t>]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/ip/service&gt; pri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Flags</a:t>
            </a:r>
            <a:r>
              <a:rPr b="0" lang="ru-RU" sz="1100" spc="-1" strike="noStrike">
                <a:solidFill>
                  <a:srgbClr val="b4b80a"/>
                </a:solidFill>
                <a:latin typeface="Courier New"/>
                <a:ea typeface="Courier New"/>
              </a:rPr>
              <a:t>: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X</a:t>
            </a:r>
            <a:r>
              <a:rPr b="0" lang="ru-RU" sz="1100" spc="-1" strike="noStrike">
                <a:solidFill>
                  <a:srgbClr val="b4b80a"/>
                </a:solidFill>
                <a:latin typeface="Courier New"/>
                <a:ea typeface="Courier New"/>
              </a:rPr>
              <a:t>,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100" spc="-1" strike="noStrike">
                <a:solidFill>
                  <a:srgbClr val="008000"/>
                </a:solidFill>
                <a:latin typeface="Courier New"/>
                <a:ea typeface="Courier New"/>
              </a:rPr>
              <a:t>I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- INVALID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Columns</a:t>
            </a:r>
            <a:r>
              <a:rPr b="0" lang="ru-RU" sz="1100" spc="-1" strike="noStrike">
                <a:solidFill>
                  <a:srgbClr val="b4b80a"/>
                </a:solidFill>
                <a:latin typeface="Courier New"/>
                <a:ea typeface="Courier New"/>
              </a:rPr>
              <a:t>: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100" spc="-1" strike="noStrike">
                <a:solidFill>
                  <a:srgbClr val="008000"/>
                </a:solidFill>
                <a:latin typeface="Courier New"/>
                <a:ea typeface="Courier New"/>
              </a:rPr>
              <a:t>NAME</a:t>
            </a:r>
            <a:r>
              <a:rPr b="0" lang="ru-RU" sz="1100" spc="-1" strike="noStrike">
                <a:solidFill>
                  <a:srgbClr val="b4b80a"/>
                </a:solidFill>
                <a:latin typeface="Courier New"/>
                <a:ea typeface="Courier New"/>
              </a:rPr>
              <a:t>,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100" spc="-1" strike="noStrike">
                <a:solidFill>
                  <a:srgbClr val="008000"/>
                </a:solidFill>
                <a:latin typeface="Courier New"/>
                <a:ea typeface="Courier New"/>
              </a:rPr>
              <a:t>PORT</a:t>
            </a:r>
            <a:r>
              <a:rPr b="0" lang="ru-RU" sz="1100" spc="-1" strike="noStrike">
                <a:solidFill>
                  <a:srgbClr val="b4b80a"/>
                </a:solidFill>
                <a:latin typeface="Courier New"/>
                <a:ea typeface="Courier New"/>
              </a:rPr>
              <a:t>,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100" spc="-1" strike="noStrike">
                <a:solidFill>
                  <a:srgbClr val="008000"/>
                </a:solidFill>
                <a:latin typeface="Courier New"/>
                <a:ea typeface="Courier New"/>
              </a:rPr>
              <a:t>CERTIFICATE</a:t>
            </a:r>
            <a:r>
              <a:rPr b="0" lang="ru-RU" sz="1100" spc="-1" strike="noStrike">
                <a:solidFill>
                  <a:srgbClr val="b4b80a"/>
                </a:solidFill>
                <a:latin typeface="Courier New"/>
                <a:ea typeface="Courier New"/>
              </a:rPr>
              <a:t>,</a:t>
            </a: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 VRF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c0c0c0"/>
                </a:solidFill>
                <a:latin typeface="Courier New"/>
                <a:ea typeface="Courier New"/>
              </a:rPr>
              <a:t>#   NAME     PORT  CERTIFICATE  VRF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0 X telnet     23               main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1 X ftp        21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2 X www        80               main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3   ssh        22               vrf1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4 X www-ssl   443  none         main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5 X api      8728               main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6   winbox   8291               main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7 X api-ssl  8729  none         main</a:t>
            </a:r>
            <a:endParaRPr b="0" lang="ru-RU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Полилиния: фигура 6_14"/>
          <p:cNvSpPr/>
          <p:nvPr/>
        </p:nvSpPr>
        <p:spPr>
          <a:xfrm>
            <a:off x="4586760" y="0"/>
            <a:ext cx="4554720" cy="5140800"/>
          </a:xfrm>
          <a:custGeom>
            <a:avLst/>
            <a:gdLst/>
            <a:ahLst/>
            <a:rect l="l" t="t" r="r" b="b"/>
            <a:pathLst>
              <a:path w="5973174" h="6741369">
                <a:moveTo>
                  <a:pt x="3004418" y="5620887"/>
                </a:moveTo>
                <a:lnTo>
                  <a:pt x="3330725" y="5947196"/>
                </a:lnTo>
                <a:lnTo>
                  <a:pt x="3004418" y="6273504"/>
                </a:lnTo>
                <a:lnTo>
                  <a:pt x="2678110" y="5947195"/>
                </a:lnTo>
                <a:close/>
                <a:moveTo>
                  <a:pt x="4088707" y="5519101"/>
                </a:moveTo>
                <a:lnTo>
                  <a:pt x="4699841" y="6130235"/>
                </a:lnTo>
                <a:lnTo>
                  <a:pt x="4088708" y="6741369"/>
                </a:lnTo>
                <a:lnTo>
                  <a:pt x="3477574" y="6130235"/>
                </a:lnTo>
                <a:close/>
                <a:moveTo>
                  <a:pt x="1563713" y="4975370"/>
                </a:moveTo>
                <a:lnTo>
                  <a:pt x="2341530" y="5753186"/>
                </a:lnTo>
                <a:lnTo>
                  <a:pt x="1563714" y="6531004"/>
                </a:lnTo>
                <a:lnTo>
                  <a:pt x="785897" y="5753186"/>
                </a:lnTo>
                <a:close/>
                <a:moveTo>
                  <a:pt x="5244546" y="4898892"/>
                </a:moveTo>
                <a:lnTo>
                  <a:pt x="5855679" y="5510025"/>
                </a:lnTo>
                <a:lnTo>
                  <a:pt x="5244546" y="6121158"/>
                </a:lnTo>
                <a:lnTo>
                  <a:pt x="4633413" y="5510025"/>
                </a:lnTo>
                <a:close/>
                <a:moveTo>
                  <a:pt x="3449618" y="4422418"/>
                </a:moveTo>
                <a:lnTo>
                  <a:pt x="4060750" y="5033552"/>
                </a:lnTo>
                <a:lnTo>
                  <a:pt x="3449618" y="5644686"/>
                </a:lnTo>
                <a:lnTo>
                  <a:pt x="2838484" y="5033552"/>
                </a:lnTo>
                <a:close/>
                <a:moveTo>
                  <a:pt x="4543786" y="3202209"/>
                </a:moveTo>
                <a:lnTo>
                  <a:pt x="5497818" y="4156241"/>
                </a:lnTo>
                <a:lnTo>
                  <a:pt x="4543786" y="5110273"/>
                </a:lnTo>
                <a:lnTo>
                  <a:pt x="3589754" y="4156241"/>
                </a:lnTo>
                <a:close/>
                <a:moveTo>
                  <a:pt x="2270654" y="2384640"/>
                </a:moveTo>
                <a:lnTo>
                  <a:pt x="3630907" y="3744894"/>
                </a:lnTo>
                <a:lnTo>
                  <a:pt x="2270654" y="5105147"/>
                </a:lnTo>
                <a:lnTo>
                  <a:pt x="910400" y="3744894"/>
                </a:lnTo>
                <a:close/>
                <a:moveTo>
                  <a:pt x="786095" y="1966789"/>
                </a:moveTo>
                <a:lnTo>
                  <a:pt x="1572190" y="2752885"/>
                </a:lnTo>
                <a:lnTo>
                  <a:pt x="786095" y="3538980"/>
                </a:lnTo>
                <a:lnTo>
                  <a:pt x="0" y="2752885"/>
                </a:lnTo>
                <a:close/>
                <a:moveTo>
                  <a:pt x="5973174" y="1664984"/>
                </a:moveTo>
                <a:lnTo>
                  <a:pt x="5973174" y="4276188"/>
                </a:lnTo>
                <a:lnTo>
                  <a:pt x="4667573" y="2970586"/>
                </a:lnTo>
                <a:close/>
                <a:moveTo>
                  <a:pt x="3779335" y="836024"/>
                </a:moveTo>
                <a:lnTo>
                  <a:pt x="5139589" y="2196276"/>
                </a:lnTo>
                <a:lnTo>
                  <a:pt x="3779335" y="3556529"/>
                </a:lnTo>
                <a:lnTo>
                  <a:pt x="2419082" y="2196276"/>
                </a:lnTo>
                <a:close/>
                <a:moveTo>
                  <a:pt x="4594422" y="0"/>
                </a:moveTo>
                <a:lnTo>
                  <a:pt x="5945330" y="0"/>
                </a:lnTo>
                <a:lnTo>
                  <a:pt x="5973174" y="27844"/>
                </a:lnTo>
                <a:lnTo>
                  <a:pt x="5973174" y="1341755"/>
                </a:lnTo>
                <a:lnTo>
                  <a:pt x="5269876" y="2045053"/>
                </a:lnTo>
                <a:lnTo>
                  <a:pt x="3909623" y="684800"/>
                </a:lnTo>
                <a:close/>
                <a:moveTo>
                  <a:pt x="2768807" y="0"/>
                </a:moveTo>
                <a:lnTo>
                  <a:pt x="4237061" y="0"/>
                </a:lnTo>
                <a:lnTo>
                  <a:pt x="3502934" y="734127"/>
                </a:lnTo>
                <a:close/>
                <a:moveTo>
                  <a:pt x="970121" y="0"/>
                </a:moveTo>
                <a:lnTo>
                  <a:pt x="2416427" y="0"/>
                </a:lnTo>
                <a:lnTo>
                  <a:pt x="3343947" y="927520"/>
                </a:lnTo>
                <a:lnTo>
                  <a:pt x="1693274" y="2578193"/>
                </a:lnTo>
                <a:lnTo>
                  <a:pt x="42601" y="927520"/>
                </a:lnTo>
                <a:close/>
              </a:path>
            </a:pathLst>
          </a:custGeom>
          <a:solidFill>
            <a:srgbClr val="f2f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74" name="Группа 2_12"/>
          <p:cNvGrpSpPr/>
          <p:nvPr/>
        </p:nvGrpSpPr>
        <p:grpSpPr>
          <a:xfrm>
            <a:off x="245520" y="1570320"/>
            <a:ext cx="2431800" cy="1625760"/>
            <a:chOff x="245520" y="1570320"/>
            <a:chExt cx="2431800" cy="1625760"/>
          </a:xfrm>
        </p:grpSpPr>
        <p:sp>
          <p:nvSpPr>
            <p:cNvPr id="375" name="TextBox 3_14"/>
            <p:cNvSpPr/>
            <p:nvPr/>
          </p:nvSpPr>
          <p:spPr>
            <a:xfrm>
              <a:off x="245520" y="1570320"/>
              <a:ext cx="2431800" cy="72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ru-RU" sz="1400" spc="-1" strike="noStrike">
                  <a:solidFill>
                    <a:srgbClr val="0e2a47"/>
                  </a:solidFill>
                  <a:latin typeface="PT Sans"/>
                  <a:ea typeface="DejaVu Sans"/>
                </a:rPr>
                <a:t>vrf management</a:t>
              </a:r>
              <a:endParaRPr b="0" lang="ru-RU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ru-RU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ru-RU" sz="1400" spc="-1" strike="noStrike">
                  <a:solidFill>
                    <a:srgbClr val="0e2a47"/>
                  </a:solidFill>
                  <a:latin typeface="PT Sans"/>
                  <a:ea typeface="DejaVu Sans"/>
                </a:rPr>
                <a:t>Route leaks не помогли</a:t>
              </a:r>
              <a:endParaRPr b="0" lang="ru-RU" sz="1400" spc="-1" strike="noStrike">
                <a:latin typeface="Arial"/>
              </a:endParaRPr>
            </a:p>
          </p:txBody>
        </p:sp>
        <p:sp>
          <p:nvSpPr>
            <p:cNvPr id="376" name="Google Shape;177;p30_18"/>
            <p:cNvSpPr/>
            <p:nvPr/>
          </p:nvSpPr>
          <p:spPr>
            <a:xfrm flipH="1" rot="10800000">
              <a:off x="251280" y="3195720"/>
              <a:ext cx="2333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40c4f4"/>
              </a:solidFill>
              <a:round/>
              <a:headEnd len="med" type="oval" w="med"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77" name="Группа 9_14"/>
          <p:cNvGrpSpPr/>
          <p:nvPr/>
        </p:nvGrpSpPr>
        <p:grpSpPr>
          <a:xfrm>
            <a:off x="122400" y="4547880"/>
            <a:ext cx="1573200" cy="512280"/>
            <a:chOff x="122400" y="4547880"/>
            <a:chExt cx="1573200" cy="512280"/>
          </a:xfrm>
        </p:grpSpPr>
        <p:sp>
          <p:nvSpPr>
            <p:cNvPr id="378" name="TextBox 10_14"/>
            <p:cNvSpPr/>
            <p:nvPr/>
          </p:nvSpPr>
          <p:spPr>
            <a:xfrm>
              <a:off x="122400" y="4547880"/>
              <a:ext cx="1007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MU</a:t>
              </a:r>
              <a:r>
                <a:rPr b="1" lang="en-US" sz="20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</a:t>
              </a: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379" name="TextBox 14_12"/>
            <p:cNvSpPr/>
            <p:nvPr/>
          </p:nvSpPr>
          <p:spPr>
            <a:xfrm>
              <a:off x="127440" y="4848840"/>
              <a:ext cx="1568160" cy="2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Mikrotik User </a:t>
              </a:r>
              <a:r>
                <a:rPr b="0" lang="en-US" sz="8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online</a:t>
              </a: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 Meeting</a:t>
              </a:r>
              <a:endParaRPr b="0" lang="ru-RU" sz="800" spc="-1" strike="noStrike">
                <a:latin typeface="Arial"/>
              </a:endParaRPr>
            </a:p>
          </p:txBody>
        </p:sp>
      </p:grpSp>
      <p:sp>
        <p:nvSpPr>
          <p:cNvPr id="380" name=""/>
          <p:cNvSpPr/>
          <p:nvPr/>
        </p:nvSpPr>
        <p:spPr>
          <a:xfrm>
            <a:off x="3248280" y="822600"/>
            <a:ext cx="5895360" cy="352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[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admin@CE6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]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&gt; sys ssh 192.168.2.1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password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: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MMM      MMM       KKK                          TTTTTTTTTTT      KKK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MMMM    MMMM       KKK                          TTTTTTTTTTT      KKK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MMM MMMM MMM  III  KKK  KKK  RRRRRR     OOOOOO      TTT     III  KKK  KKK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MMM  MM  MMM  III  KKKKK     RRR  RRR  OOO  OOO     TTT     III  KKKKK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MMM      MMM  III  KKK KKK   RRRRRR    OOO  OOO     TTT     III  KKK KKK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MMM      MMM  III  KKK  KKK  RRR  RRR   OOOOOO      TTT     III  KKK  KKK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MikroTik RouterOS 7.1 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c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1999-2021       https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: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//www.mikrotik.com/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Press F1 </a:t>
            </a: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for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help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[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admin@PE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]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&gt;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[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admin@CE7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]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&gt; sys ssh 192.168.2.6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connectHandler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: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ff"/>
                </a:solidFill>
                <a:latin typeface="Courier New"/>
                <a:ea typeface="Courier New"/>
              </a:rPr>
              <a:t>Connection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refused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Welcome back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!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c0c0c0"/>
                </a:solidFill>
                <a:latin typeface="Courier New"/>
                <a:ea typeface="Courier New"/>
              </a:rPr>
              <a:t># Route leaks не помогли.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Полилиния: фигура 10_3"/>
          <p:cNvSpPr/>
          <p:nvPr/>
        </p:nvSpPr>
        <p:spPr>
          <a:xfrm>
            <a:off x="7956360" y="318240"/>
            <a:ext cx="938160" cy="4504680"/>
          </a:xfrm>
          <a:custGeom>
            <a:avLst/>
            <a:gdLst/>
            <a:ahLst/>
            <a:rect l="l" t="t" r="r" b="b"/>
            <a:pathLst>
              <a:path w="1209734" h="5796134">
                <a:moveTo>
                  <a:pt x="1144927" y="5731327"/>
                </a:moveTo>
                <a:lnTo>
                  <a:pt x="1209734" y="5731327"/>
                </a:lnTo>
                <a:lnTo>
                  <a:pt x="1209734" y="5796134"/>
                </a:lnTo>
                <a:lnTo>
                  <a:pt x="1144927" y="5796134"/>
                </a:lnTo>
                <a:close/>
                <a:moveTo>
                  <a:pt x="572463" y="5731327"/>
                </a:moveTo>
                <a:lnTo>
                  <a:pt x="637270" y="5731327"/>
                </a:lnTo>
                <a:lnTo>
                  <a:pt x="637270" y="5796134"/>
                </a:lnTo>
                <a:lnTo>
                  <a:pt x="572463" y="5796134"/>
                </a:lnTo>
                <a:close/>
                <a:moveTo>
                  <a:pt x="0" y="5731327"/>
                </a:moveTo>
                <a:lnTo>
                  <a:pt x="64807" y="5731327"/>
                </a:lnTo>
                <a:lnTo>
                  <a:pt x="64807" y="5796134"/>
                </a:lnTo>
                <a:lnTo>
                  <a:pt x="0" y="5796134"/>
                </a:lnTo>
                <a:close/>
                <a:moveTo>
                  <a:pt x="1144927" y="5158196"/>
                </a:moveTo>
                <a:lnTo>
                  <a:pt x="1209734" y="5158196"/>
                </a:lnTo>
                <a:lnTo>
                  <a:pt x="1209734" y="5223003"/>
                </a:lnTo>
                <a:lnTo>
                  <a:pt x="1144927" y="5223003"/>
                </a:lnTo>
                <a:close/>
                <a:moveTo>
                  <a:pt x="572463" y="5158196"/>
                </a:moveTo>
                <a:lnTo>
                  <a:pt x="637270" y="5158196"/>
                </a:lnTo>
                <a:lnTo>
                  <a:pt x="637270" y="5223003"/>
                </a:lnTo>
                <a:lnTo>
                  <a:pt x="572463" y="5223003"/>
                </a:lnTo>
                <a:close/>
                <a:moveTo>
                  <a:pt x="0" y="5158196"/>
                </a:moveTo>
                <a:lnTo>
                  <a:pt x="64807" y="5158196"/>
                </a:lnTo>
                <a:lnTo>
                  <a:pt x="64807" y="5223003"/>
                </a:lnTo>
                <a:lnTo>
                  <a:pt x="0" y="5223003"/>
                </a:lnTo>
                <a:close/>
                <a:moveTo>
                  <a:pt x="1144927" y="4585063"/>
                </a:moveTo>
                <a:lnTo>
                  <a:pt x="1209734" y="4585063"/>
                </a:lnTo>
                <a:lnTo>
                  <a:pt x="1209734" y="4649870"/>
                </a:lnTo>
                <a:lnTo>
                  <a:pt x="1144927" y="4649870"/>
                </a:lnTo>
                <a:close/>
                <a:moveTo>
                  <a:pt x="572463" y="4585063"/>
                </a:moveTo>
                <a:lnTo>
                  <a:pt x="637270" y="4585063"/>
                </a:lnTo>
                <a:lnTo>
                  <a:pt x="637270" y="4649870"/>
                </a:lnTo>
                <a:lnTo>
                  <a:pt x="572463" y="4649870"/>
                </a:lnTo>
                <a:close/>
                <a:moveTo>
                  <a:pt x="0" y="4585063"/>
                </a:moveTo>
                <a:lnTo>
                  <a:pt x="64807" y="4585063"/>
                </a:lnTo>
                <a:lnTo>
                  <a:pt x="64807" y="4649870"/>
                </a:lnTo>
                <a:lnTo>
                  <a:pt x="0" y="4649870"/>
                </a:lnTo>
                <a:close/>
                <a:moveTo>
                  <a:pt x="1144927" y="4011930"/>
                </a:moveTo>
                <a:lnTo>
                  <a:pt x="1209734" y="4011930"/>
                </a:lnTo>
                <a:lnTo>
                  <a:pt x="1209734" y="4076737"/>
                </a:lnTo>
                <a:lnTo>
                  <a:pt x="1144927" y="4076737"/>
                </a:lnTo>
                <a:close/>
                <a:moveTo>
                  <a:pt x="572463" y="4011930"/>
                </a:moveTo>
                <a:lnTo>
                  <a:pt x="637270" y="4011930"/>
                </a:lnTo>
                <a:lnTo>
                  <a:pt x="637270" y="4076737"/>
                </a:lnTo>
                <a:lnTo>
                  <a:pt x="572463" y="4076737"/>
                </a:lnTo>
                <a:close/>
                <a:moveTo>
                  <a:pt x="0" y="4011930"/>
                </a:moveTo>
                <a:lnTo>
                  <a:pt x="64807" y="4011930"/>
                </a:lnTo>
                <a:lnTo>
                  <a:pt x="64807" y="4076737"/>
                </a:lnTo>
                <a:lnTo>
                  <a:pt x="0" y="4076737"/>
                </a:lnTo>
                <a:close/>
                <a:moveTo>
                  <a:pt x="1144927" y="3438797"/>
                </a:moveTo>
                <a:lnTo>
                  <a:pt x="1209734" y="3438797"/>
                </a:lnTo>
                <a:lnTo>
                  <a:pt x="1209734" y="3503604"/>
                </a:lnTo>
                <a:lnTo>
                  <a:pt x="1144927" y="3503604"/>
                </a:lnTo>
                <a:close/>
                <a:moveTo>
                  <a:pt x="572463" y="3438797"/>
                </a:moveTo>
                <a:lnTo>
                  <a:pt x="637270" y="3438797"/>
                </a:lnTo>
                <a:lnTo>
                  <a:pt x="637270" y="3503604"/>
                </a:lnTo>
                <a:lnTo>
                  <a:pt x="572463" y="3503604"/>
                </a:lnTo>
                <a:close/>
                <a:moveTo>
                  <a:pt x="0" y="3438797"/>
                </a:moveTo>
                <a:lnTo>
                  <a:pt x="64807" y="3438797"/>
                </a:lnTo>
                <a:lnTo>
                  <a:pt x="64807" y="3503604"/>
                </a:lnTo>
                <a:lnTo>
                  <a:pt x="0" y="3503604"/>
                </a:lnTo>
                <a:close/>
                <a:moveTo>
                  <a:pt x="1144927" y="2865664"/>
                </a:moveTo>
                <a:lnTo>
                  <a:pt x="1209734" y="2865664"/>
                </a:lnTo>
                <a:lnTo>
                  <a:pt x="1209734" y="2930471"/>
                </a:lnTo>
                <a:lnTo>
                  <a:pt x="1144927" y="2930471"/>
                </a:lnTo>
                <a:close/>
                <a:moveTo>
                  <a:pt x="572463" y="2865664"/>
                </a:moveTo>
                <a:lnTo>
                  <a:pt x="637270" y="2865664"/>
                </a:lnTo>
                <a:lnTo>
                  <a:pt x="637270" y="2930471"/>
                </a:lnTo>
                <a:lnTo>
                  <a:pt x="572463" y="2930471"/>
                </a:lnTo>
                <a:close/>
                <a:moveTo>
                  <a:pt x="0" y="2865664"/>
                </a:moveTo>
                <a:lnTo>
                  <a:pt x="64807" y="2865664"/>
                </a:lnTo>
                <a:lnTo>
                  <a:pt x="64807" y="2930471"/>
                </a:lnTo>
                <a:lnTo>
                  <a:pt x="0" y="2930471"/>
                </a:lnTo>
                <a:close/>
                <a:moveTo>
                  <a:pt x="1144927" y="2292531"/>
                </a:moveTo>
                <a:lnTo>
                  <a:pt x="1209734" y="2292531"/>
                </a:lnTo>
                <a:lnTo>
                  <a:pt x="1209734" y="2357338"/>
                </a:lnTo>
                <a:lnTo>
                  <a:pt x="1144927" y="2357338"/>
                </a:lnTo>
                <a:close/>
                <a:moveTo>
                  <a:pt x="572463" y="2292531"/>
                </a:moveTo>
                <a:lnTo>
                  <a:pt x="637270" y="2292531"/>
                </a:lnTo>
                <a:lnTo>
                  <a:pt x="637270" y="2357338"/>
                </a:lnTo>
                <a:lnTo>
                  <a:pt x="572463" y="2357338"/>
                </a:lnTo>
                <a:close/>
                <a:moveTo>
                  <a:pt x="0" y="2292531"/>
                </a:moveTo>
                <a:lnTo>
                  <a:pt x="64807" y="2292531"/>
                </a:lnTo>
                <a:lnTo>
                  <a:pt x="64807" y="2357338"/>
                </a:lnTo>
                <a:lnTo>
                  <a:pt x="0" y="2357338"/>
                </a:lnTo>
                <a:close/>
                <a:moveTo>
                  <a:pt x="1144927" y="1719398"/>
                </a:moveTo>
                <a:lnTo>
                  <a:pt x="1209734" y="1719398"/>
                </a:lnTo>
                <a:lnTo>
                  <a:pt x="1209734" y="1784205"/>
                </a:lnTo>
                <a:lnTo>
                  <a:pt x="1144927" y="1784205"/>
                </a:lnTo>
                <a:close/>
                <a:moveTo>
                  <a:pt x="572463" y="1719398"/>
                </a:moveTo>
                <a:lnTo>
                  <a:pt x="637270" y="1719398"/>
                </a:lnTo>
                <a:lnTo>
                  <a:pt x="637270" y="1784205"/>
                </a:lnTo>
                <a:lnTo>
                  <a:pt x="572463" y="1784205"/>
                </a:lnTo>
                <a:close/>
                <a:moveTo>
                  <a:pt x="0" y="1719398"/>
                </a:moveTo>
                <a:lnTo>
                  <a:pt x="64807" y="1719398"/>
                </a:lnTo>
                <a:lnTo>
                  <a:pt x="64807" y="1784205"/>
                </a:lnTo>
                <a:lnTo>
                  <a:pt x="0" y="1784205"/>
                </a:lnTo>
                <a:close/>
                <a:moveTo>
                  <a:pt x="1144927" y="1146266"/>
                </a:moveTo>
                <a:lnTo>
                  <a:pt x="1209734" y="1146266"/>
                </a:lnTo>
                <a:lnTo>
                  <a:pt x="1209734" y="1211072"/>
                </a:lnTo>
                <a:lnTo>
                  <a:pt x="1144927" y="1211072"/>
                </a:lnTo>
                <a:close/>
                <a:moveTo>
                  <a:pt x="572463" y="1146266"/>
                </a:moveTo>
                <a:lnTo>
                  <a:pt x="637270" y="1146266"/>
                </a:lnTo>
                <a:lnTo>
                  <a:pt x="637270" y="1211072"/>
                </a:lnTo>
                <a:lnTo>
                  <a:pt x="572463" y="1211072"/>
                </a:lnTo>
                <a:close/>
                <a:moveTo>
                  <a:pt x="0" y="1146266"/>
                </a:moveTo>
                <a:lnTo>
                  <a:pt x="64807" y="1146266"/>
                </a:lnTo>
                <a:lnTo>
                  <a:pt x="64807" y="1211072"/>
                </a:lnTo>
                <a:lnTo>
                  <a:pt x="0" y="1211072"/>
                </a:lnTo>
                <a:close/>
                <a:moveTo>
                  <a:pt x="1144927" y="573133"/>
                </a:moveTo>
                <a:lnTo>
                  <a:pt x="1209734" y="573133"/>
                </a:lnTo>
                <a:lnTo>
                  <a:pt x="1209734" y="637940"/>
                </a:lnTo>
                <a:lnTo>
                  <a:pt x="1144927" y="637940"/>
                </a:lnTo>
                <a:close/>
                <a:moveTo>
                  <a:pt x="572463" y="573133"/>
                </a:moveTo>
                <a:lnTo>
                  <a:pt x="637270" y="573133"/>
                </a:lnTo>
                <a:lnTo>
                  <a:pt x="637270" y="637940"/>
                </a:lnTo>
                <a:lnTo>
                  <a:pt x="572463" y="637940"/>
                </a:lnTo>
                <a:close/>
                <a:moveTo>
                  <a:pt x="0" y="573133"/>
                </a:moveTo>
                <a:lnTo>
                  <a:pt x="64807" y="573133"/>
                </a:lnTo>
                <a:lnTo>
                  <a:pt x="64807" y="637940"/>
                </a:lnTo>
                <a:lnTo>
                  <a:pt x="0" y="637940"/>
                </a:lnTo>
                <a:close/>
                <a:moveTo>
                  <a:pt x="1144927" y="0"/>
                </a:moveTo>
                <a:lnTo>
                  <a:pt x="1209734" y="0"/>
                </a:lnTo>
                <a:lnTo>
                  <a:pt x="1209734" y="64807"/>
                </a:lnTo>
                <a:lnTo>
                  <a:pt x="1144927" y="64807"/>
                </a:lnTo>
                <a:close/>
                <a:moveTo>
                  <a:pt x="572463" y="0"/>
                </a:moveTo>
                <a:lnTo>
                  <a:pt x="637270" y="0"/>
                </a:lnTo>
                <a:lnTo>
                  <a:pt x="637270" y="64807"/>
                </a:lnTo>
                <a:lnTo>
                  <a:pt x="572463" y="64807"/>
                </a:lnTo>
                <a:close/>
                <a:moveTo>
                  <a:pt x="0" y="0"/>
                </a:moveTo>
                <a:lnTo>
                  <a:pt x="64807" y="0"/>
                </a:lnTo>
                <a:lnTo>
                  <a:pt x="64807" y="64807"/>
                </a:lnTo>
                <a:lnTo>
                  <a:pt x="0" y="64807"/>
                </a:lnTo>
                <a:close/>
              </a:path>
            </a:pathLst>
          </a:custGeom>
          <a:noFill/>
          <a:ln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TextBox 4_3"/>
          <p:cNvSpPr/>
          <p:nvPr/>
        </p:nvSpPr>
        <p:spPr>
          <a:xfrm>
            <a:off x="685440" y="801720"/>
            <a:ext cx="1706760" cy="168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0" spc="-1" strike="noStrike">
                <a:solidFill>
                  <a:srgbClr val="ffffff"/>
                </a:solidFill>
                <a:latin typeface="PT Sans"/>
                <a:ea typeface="DejaVu Sans"/>
              </a:rPr>
              <a:t>05</a:t>
            </a:r>
            <a:endParaRPr b="0" lang="ru-RU" sz="10500" spc="-1" strike="noStrike">
              <a:latin typeface="Arial"/>
            </a:endParaRPr>
          </a:p>
        </p:txBody>
      </p:sp>
      <p:sp>
        <p:nvSpPr>
          <p:cNvPr id="383" name="Google Shape;177;p30_16"/>
          <p:cNvSpPr/>
          <p:nvPr/>
        </p:nvSpPr>
        <p:spPr>
          <a:xfrm flipH="1" rot="10800000">
            <a:off x="-360" y="3566520"/>
            <a:ext cx="2333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0c4f4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TextBox 8_3"/>
          <p:cNvSpPr/>
          <p:nvPr/>
        </p:nvSpPr>
        <p:spPr>
          <a:xfrm>
            <a:off x="791640" y="2536200"/>
            <a:ext cx="7162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ffffff"/>
                </a:solidFill>
                <a:latin typeface="PT Sans"/>
                <a:ea typeface="DejaVu Sans"/>
              </a:rPr>
              <a:t>VRF vpn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85" name="TextBox 9_3"/>
          <p:cNvSpPr/>
          <p:nvPr/>
        </p:nvSpPr>
        <p:spPr>
          <a:xfrm>
            <a:off x="791640" y="3938040"/>
            <a:ext cx="716220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86" name="Группа 11_3"/>
          <p:cNvGrpSpPr/>
          <p:nvPr/>
        </p:nvGrpSpPr>
        <p:grpSpPr>
          <a:xfrm>
            <a:off x="122400" y="4547880"/>
            <a:ext cx="1589400" cy="512280"/>
            <a:chOff x="122400" y="4547880"/>
            <a:chExt cx="1589400" cy="512280"/>
          </a:xfrm>
        </p:grpSpPr>
        <p:sp>
          <p:nvSpPr>
            <p:cNvPr id="387" name="TextBox 12_3"/>
            <p:cNvSpPr/>
            <p:nvPr/>
          </p:nvSpPr>
          <p:spPr>
            <a:xfrm>
              <a:off x="122400" y="4547880"/>
              <a:ext cx="1007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PT Sans"/>
                  <a:ea typeface="DejaVu Sans"/>
                </a:rPr>
                <a:t>MU</a:t>
              </a:r>
              <a:r>
                <a:rPr b="1" lang="en-US" sz="20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</a:t>
              </a:r>
              <a:r>
                <a:rPr b="1" lang="en-US" sz="2000" spc="-1" strike="noStrike">
                  <a:solidFill>
                    <a:srgbClr val="ffffff"/>
                  </a:solidFill>
                  <a:latin typeface="PT Sans"/>
                  <a:ea typeface="DejaVu Sans"/>
                </a:rPr>
                <a:t>M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388" name="TextBox 13_3"/>
            <p:cNvSpPr/>
            <p:nvPr/>
          </p:nvSpPr>
          <p:spPr>
            <a:xfrm>
              <a:off x="127080" y="4848840"/>
              <a:ext cx="1584720" cy="2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ffffff"/>
                  </a:solidFill>
                  <a:latin typeface="PT Sans"/>
                  <a:ea typeface="DejaVu Sans"/>
                </a:rPr>
                <a:t>Mikrotik User </a:t>
              </a:r>
              <a:r>
                <a:rPr b="0" lang="en-US" sz="8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Online</a:t>
              </a:r>
              <a:r>
                <a:rPr b="0" lang="en-US" sz="800" spc="-1" strike="noStrike">
                  <a:solidFill>
                    <a:srgbClr val="ffffff"/>
                  </a:solidFill>
                  <a:latin typeface="PT Sans"/>
                  <a:ea typeface="DejaVu Sans"/>
                </a:rPr>
                <a:t> Meeting</a:t>
              </a:r>
              <a:endParaRPr b="0" lang="ru-RU" sz="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Полилиния: фигура 6_13"/>
          <p:cNvSpPr/>
          <p:nvPr/>
        </p:nvSpPr>
        <p:spPr>
          <a:xfrm>
            <a:off x="4586760" y="0"/>
            <a:ext cx="4554720" cy="5140800"/>
          </a:xfrm>
          <a:custGeom>
            <a:avLst/>
            <a:gdLst/>
            <a:ahLst/>
            <a:rect l="l" t="t" r="r" b="b"/>
            <a:pathLst>
              <a:path w="5973174" h="6741369">
                <a:moveTo>
                  <a:pt x="3004418" y="5620887"/>
                </a:moveTo>
                <a:lnTo>
                  <a:pt x="3330725" y="5947196"/>
                </a:lnTo>
                <a:lnTo>
                  <a:pt x="3004418" y="6273504"/>
                </a:lnTo>
                <a:lnTo>
                  <a:pt x="2678110" y="5947195"/>
                </a:lnTo>
                <a:close/>
                <a:moveTo>
                  <a:pt x="4088707" y="5519101"/>
                </a:moveTo>
                <a:lnTo>
                  <a:pt x="4699841" y="6130235"/>
                </a:lnTo>
                <a:lnTo>
                  <a:pt x="4088708" y="6741369"/>
                </a:lnTo>
                <a:lnTo>
                  <a:pt x="3477574" y="6130235"/>
                </a:lnTo>
                <a:close/>
                <a:moveTo>
                  <a:pt x="1563713" y="4975370"/>
                </a:moveTo>
                <a:lnTo>
                  <a:pt x="2341530" y="5753186"/>
                </a:lnTo>
                <a:lnTo>
                  <a:pt x="1563714" y="6531004"/>
                </a:lnTo>
                <a:lnTo>
                  <a:pt x="785897" y="5753186"/>
                </a:lnTo>
                <a:close/>
                <a:moveTo>
                  <a:pt x="5244546" y="4898892"/>
                </a:moveTo>
                <a:lnTo>
                  <a:pt x="5855679" y="5510025"/>
                </a:lnTo>
                <a:lnTo>
                  <a:pt x="5244546" y="6121158"/>
                </a:lnTo>
                <a:lnTo>
                  <a:pt x="4633413" y="5510025"/>
                </a:lnTo>
                <a:close/>
                <a:moveTo>
                  <a:pt x="3449618" y="4422418"/>
                </a:moveTo>
                <a:lnTo>
                  <a:pt x="4060750" y="5033552"/>
                </a:lnTo>
                <a:lnTo>
                  <a:pt x="3449618" y="5644686"/>
                </a:lnTo>
                <a:lnTo>
                  <a:pt x="2838484" y="5033552"/>
                </a:lnTo>
                <a:close/>
                <a:moveTo>
                  <a:pt x="4543786" y="3202209"/>
                </a:moveTo>
                <a:lnTo>
                  <a:pt x="5497818" y="4156241"/>
                </a:lnTo>
                <a:lnTo>
                  <a:pt x="4543786" y="5110273"/>
                </a:lnTo>
                <a:lnTo>
                  <a:pt x="3589754" y="4156241"/>
                </a:lnTo>
                <a:close/>
                <a:moveTo>
                  <a:pt x="2270654" y="2384640"/>
                </a:moveTo>
                <a:lnTo>
                  <a:pt x="3630907" y="3744894"/>
                </a:lnTo>
                <a:lnTo>
                  <a:pt x="2270654" y="5105147"/>
                </a:lnTo>
                <a:lnTo>
                  <a:pt x="910400" y="3744894"/>
                </a:lnTo>
                <a:close/>
                <a:moveTo>
                  <a:pt x="786095" y="1966789"/>
                </a:moveTo>
                <a:lnTo>
                  <a:pt x="1572190" y="2752885"/>
                </a:lnTo>
                <a:lnTo>
                  <a:pt x="786095" y="3538980"/>
                </a:lnTo>
                <a:lnTo>
                  <a:pt x="0" y="2752885"/>
                </a:lnTo>
                <a:close/>
                <a:moveTo>
                  <a:pt x="5973174" y="1664984"/>
                </a:moveTo>
                <a:lnTo>
                  <a:pt x="5973174" y="4276188"/>
                </a:lnTo>
                <a:lnTo>
                  <a:pt x="4667573" y="2970586"/>
                </a:lnTo>
                <a:close/>
                <a:moveTo>
                  <a:pt x="3779335" y="836024"/>
                </a:moveTo>
                <a:lnTo>
                  <a:pt x="5139589" y="2196276"/>
                </a:lnTo>
                <a:lnTo>
                  <a:pt x="3779335" y="3556529"/>
                </a:lnTo>
                <a:lnTo>
                  <a:pt x="2419082" y="2196276"/>
                </a:lnTo>
                <a:close/>
                <a:moveTo>
                  <a:pt x="4594422" y="0"/>
                </a:moveTo>
                <a:lnTo>
                  <a:pt x="5945330" y="0"/>
                </a:lnTo>
                <a:lnTo>
                  <a:pt x="5973174" y="27844"/>
                </a:lnTo>
                <a:lnTo>
                  <a:pt x="5973174" y="1341755"/>
                </a:lnTo>
                <a:lnTo>
                  <a:pt x="5269876" y="2045053"/>
                </a:lnTo>
                <a:lnTo>
                  <a:pt x="3909623" y="684800"/>
                </a:lnTo>
                <a:close/>
                <a:moveTo>
                  <a:pt x="2768807" y="0"/>
                </a:moveTo>
                <a:lnTo>
                  <a:pt x="4237061" y="0"/>
                </a:lnTo>
                <a:lnTo>
                  <a:pt x="3502934" y="734127"/>
                </a:lnTo>
                <a:close/>
                <a:moveTo>
                  <a:pt x="970121" y="0"/>
                </a:moveTo>
                <a:lnTo>
                  <a:pt x="2416427" y="0"/>
                </a:lnTo>
                <a:lnTo>
                  <a:pt x="3343947" y="927520"/>
                </a:lnTo>
                <a:lnTo>
                  <a:pt x="1693274" y="2578193"/>
                </a:lnTo>
                <a:lnTo>
                  <a:pt x="42601" y="927520"/>
                </a:lnTo>
                <a:close/>
              </a:path>
            </a:pathLst>
          </a:custGeom>
          <a:solidFill>
            <a:srgbClr val="f2f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0" name="Группа 2_11"/>
          <p:cNvGrpSpPr/>
          <p:nvPr/>
        </p:nvGrpSpPr>
        <p:grpSpPr>
          <a:xfrm>
            <a:off x="245520" y="1570320"/>
            <a:ext cx="2431800" cy="1625760"/>
            <a:chOff x="245520" y="1570320"/>
            <a:chExt cx="2431800" cy="1625760"/>
          </a:xfrm>
        </p:grpSpPr>
        <p:sp>
          <p:nvSpPr>
            <p:cNvPr id="391" name="TextBox 3_13"/>
            <p:cNvSpPr/>
            <p:nvPr/>
          </p:nvSpPr>
          <p:spPr>
            <a:xfrm>
              <a:off x="245520" y="1570320"/>
              <a:ext cx="2431800" cy="100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ru-RU" sz="3000" spc="-1" strike="noStrike">
                  <a:solidFill>
                    <a:srgbClr val="0e2a47"/>
                  </a:solidFill>
                  <a:latin typeface="PT Sans"/>
                  <a:ea typeface="DejaVu Sans"/>
                </a:rPr>
                <a:t>VRF</a:t>
              </a:r>
              <a:endParaRPr b="0" lang="ru-RU" sz="3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ru-RU" sz="3000" spc="-1" strike="noStrike">
                  <a:solidFill>
                    <a:srgbClr val="0e2a47"/>
                  </a:solidFill>
                  <a:latin typeface="PT Sans"/>
                  <a:ea typeface="DejaVu Sans"/>
                </a:rPr>
                <a:t>RD &amp; RT</a:t>
              </a:r>
              <a:endParaRPr b="0" lang="ru-RU" sz="3000" spc="-1" strike="noStrike">
                <a:latin typeface="Arial"/>
              </a:endParaRPr>
            </a:p>
          </p:txBody>
        </p:sp>
        <p:sp>
          <p:nvSpPr>
            <p:cNvPr id="392" name="Google Shape;177;p30_17"/>
            <p:cNvSpPr/>
            <p:nvPr/>
          </p:nvSpPr>
          <p:spPr>
            <a:xfrm flipH="1" rot="10800000">
              <a:off x="251280" y="3195720"/>
              <a:ext cx="2333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40c4f4"/>
              </a:solidFill>
              <a:round/>
              <a:headEnd len="med" type="oval" w="med"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93" name="Группа 9_13"/>
          <p:cNvGrpSpPr/>
          <p:nvPr/>
        </p:nvGrpSpPr>
        <p:grpSpPr>
          <a:xfrm>
            <a:off x="122400" y="4547880"/>
            <a:ext cx="1573200" cy="512280"/>
            <a:chOff x="122400" y="4547880"/>
            <a:chExt cx="1573200" cy="512280"/>
          </a:xfrm>
        </p:grpSpPr>
        <p:sp>
          <p:nvSpPr>
            <p:cNvPr id="394" name="TextBox 10_13"/>
            <p:cNvSpPr/>
            <p:nvPr/>
          </p:nvSpPr>
          <p:spPr>
            <a:xfrm>
              <a:off x="122400" y="4547880"/>
              <a:ext cx="1007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MU</a:t>
              </a:r>
              <a:r>
                <a:rPr b="1" lang="en-US" sz="20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</a:t>
              </a: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395" name="TextBox 14_11"/>
            <p:cNvSpPr/>
            <p:nvPr/>
          </p:nvSpPr>
          <p:spPr>
            <a:xfrm>
              <a:off x="127440" y="4848840"/>
              <a:ext cx="1568160" cy="2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Mikrotik User </a:t>
              </a:r>
              <a:r>
                <a:rPr b="0" lang="en-US" sz="8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online</a:t>
              </a: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 Meeting</a:t>
              </a:r>
              <a:endParaRPr b="0" lang="ru-RU" sz="800" spc="-1" strike="noStrike">
                <a:latin typeface="Arial"/>
              </a:endParaRPr>
            </a:p>
          </p:txBody>
        </p:sp>
      </p:grpSp>
      <p:sp>
        <p:nvSpPr>
          <p:cNvPr id="396" name=""/>
          <p:cNvSpPr/>
          <p:nvPr/>
        </p:nvSpPr>
        <p:spPr>
          <a:xfrm>
            <a:off x="3902400" y="1968840"/>
            <a:ext cx="5133240" cy="123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c0c0c0"/>
                </a:solidFill>
                <a:latin typeface="Courier New"/>
              </a:rPr>
              <a:t>####################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c0c0c0"/>
                </a:solidFill>
                <a:latin typeface="Courier New"/>
              </a:rPr>
              <a:t># vrf vpn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c0c0c0"/>
                </a:solidFill>
                <a:latin typeface="Courier New"/>
              </a:rPr>
              <a:t>####################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[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admin@PE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]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/routing/bgp/vpn&gt; </a:t>
            </a: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copy-from      </a:t>
            </a:r>
            <a:r>
              <a:rPr b="0" lang="ru-RU" sz="1000" spc="-1" strike="noStrike">
                <a:solidFill>
                  <a:srgbClr val="0000f7"/>
                </a:solidFill>
                <a:latin typeface="Courier New"/>
                <a:ea typeface="Courier New"/>
              </a:rPr>
              <a:t>export-route-targets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label-allocation-policy  vrf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disabled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import-filter         redistribute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export-filter  </a:t>
            </a:r>
            <a:r>
              <a:rPr b="0" lang="ru-RU" sz="1000" spc="-1" strike="noStrike">
                <a:solidFill>
                  <a:srgbClr val="0000f7"/>
                </a:solidFill>
                <a:latin typeface="Courier New"/>
                <a:ea typeface="Courier New"/>
              </a:rPr>
              <a:t>import-route-targets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ru-RU" sz="1000" spc="-1" strike="noStrike">
                <a:solidFill>
                  <a:srgbClr val="0000f7"/>
                </a:solidFill>
                <a:latin typeface="Courier New"/>
                <a:ea typeface="Courier New"/>
              </a:rPr>
              <a:t>route-distinguisher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Полилиния: фигура 10_4"/>
          <p:cNvSpPr/>
          <p:nvPr/>
        </p:nvSpPr>
        <p:spPr>
          <a:xfrm>
            <a:off x="7956360" y="318240"/>
            <a:ext cx="938160" cy="4504680"/>
          </a:xfrm>
          <a:custGeom>
            <a:avLst/>
            <a:gdLst/>
            <a:ahLst/>
            <a:rect l="l" t="t" r="r" b="b"/>
            <a:pathLst>
              <a:path w="1209734" h="5796134">
                <a:moveTo>
                  <a:pt x="1144927" y="5731327"/>
                </a:moveTo>
                <a:lnTo>
                  <a:pt x="1209734" y="5731327"/>
                </a:lnTo>
                <a:lnTo>
                  <a:pt x="1209734" y="5796134"/>
                </a:lnTo>
                <a:lnTo>
                  <a:pt x="1144927" y="5796134"/>
                </a:lnTo>
                <a:close/>
                <a:moveTo>
                  <a:pt x="572463" y="5731327"/>
                </a:moveTo>
                <a:lnTo>
                  <a:pt x="637270" y="5731327"/>
                </a:lnTo>
                <a:lnTo>
                  <a:pt x="637270" y="5796134"/>
                </a:lnTo>
                <a:lnTo>
                  <a:pt x="572463" y="5796134"/>
                </a:lnTo>
                <a:close/>
                <a:moveTo>
                  <a:pt x="0" y="5731327"/>
                </a:moveTo>
                <a:lnTo>
                  <a:pt x="64807" y="5731327"/>
                </a:lnTo>
                <a:lnTo>
                  <a:pt x="64807" y="5796134"/>
                </a:lnTo>
                <a:lnTo>
                  <a:pt x="0" y="5796134"/>
                </a:lnTo>
                <a:close/>
                <a:moveTo>
                  <a:pt x="1144927" y="5158196"/>
                </a:moveTo>
                <a:lnTo>
                  <a:pt x="1209734" y="5158196"/>
                </a:lnTo>
                <a:lnTo>
                  <a:pt x="1209734" y="5223003"/>
                </a:lnTo>
                <a:lnTo>
                  <a:pt x="1144927" y="5223003"/>
                </a:lnTo>
                <a:close/>
                <a:moveTo>
                  <a:pt x="572463" y="5158196"/>
                </a:moveTo>
                <a:lnTo>
                  <a:pt x="637270" y="5158196"/>
                </a:lnTo>
                <a:lnTo>
                  <a:pt x="637270" y="5223003"/>
                </a:lnTo>
                <a:lnTo>
                  <a:pt x="572463" y="5223003"/>
                </a:lnTo>
                <a:close/>
                <a:moveTo>
                  <a:pt x="0" y="5158196"/>
                </a:moveTo>
                <a:lnTo>
                  <a:pt x="64807" y="5158196"/>
                </a:lnTo>
                <a:lnTo>
                  <a:pt x="64807" y="5223003"/>
                </a:lnTo>
                <a:lnTo>
                  <a:pt x="0" y="5223003"/>
                </a:lnTo>
                <a:close/>
                <a:moveTo>
                  <a:pt x="1144927" y="4585063"/>
                </a:moveTo>
                <a:lnTo>
                  <a:pt x="1209734" y="4585063"/>
                </a:lnTo>
                <a:lnTo>
                  <a:pt x="1209734" y="4649870"/>
                </a:lnTo>
                <a:lnTo>
                  <a:pt x="1144927" y="4649870"/>
                </a:lnTo>
                <a:close/>
                <a:moveTo>
                  <a:pt x="572463" y="4585063"/>
                </a:moveTo>
                <a:lnTo>
                  <a:pt x="637270" y="4585063"/>
                </a:lnTo>
                <a:lnTo>
                  <a:pt x="637270" y="4649870"/>
                </a:lnTo>
                <a:lnTo>
                  <a:pt x="572463" y="4649870"/>
                </a:lnTo>
                <a:close/>
                <a:moveTo>
                  <a:pt x="0" y="4585063"/>
                </a:moveTo>
                <a:lnTo>
                  <a:pt x="64807" y="4585063"/>
                </a:lnTo>
                <a:lnTo>
                  <a:pt x="64807" y="4649870"/>
                </a:lnTo>
                <a:lnTo>
                  <a:pt x="0" y="4649870"/>
                </a:lnTo>
                <a:close/>
                <a:moveTo>
                  <a:pt x="1144927" y="4011930"/>
                </a:moveTo>
                <a:lnTo>
                  <a:pt x="1209734" y="4011930"/>
                </a:lnTo>
                <a:lnTo>
                  <a:pt x="1209734" y="4076737"/>
                </a:lnTo>
                <a:lnTo>
                  <a:pt x="1144927" y="4076737"/>
                </a:lnTo>
                <a:close/>
                <a:moveTo>
                  <a:pt x="572463" y="4011930"/>
                </a:moveTo>
                <a:lnTo>
                  <a:pt x="637270" y="4011930"/>
                </a:lnTo>
                <a:lnTo>
                  <a:pt x="637270" y="4076737"/>
                </a:lnTo>
                <a:lnTo>
                  <a:pt x="572463" y="4076737"/>
                </a:lnTo>
                <a:close/>
                <a:moveTo>
                  <a:pt x="0" y="4011930"/>
                </a:moveTo>
                <a:lnTo>
                  <a:pt x="64807" y="4011930"/>
                </a:lnTo>
                <a:lnTo>
                  <a:pt x="64807" y="4076737"/>
                </a:lnTo>
                <a:lnTo>
                  <a:pt x="0" y="4076737"/>
                </a:lnTo>
                <a:close/>
                <a:moveTo>
                  <a:pt x="1144927" y="3438797"/>
                </a:moveTo>
                <a:lnTo>
                  <a:pt x="1209734" y="3438797"/>
                </a:lnTo>
                <a:lnTo>
                  <a:pt x="1209734" y="3503604"/>
                </a:lnTo>
                <a:lnTo>
                  <a:pt x="1144927" y="3503604"/>
                </a:lnTo>
                <a:close/>
                <a:moveTo>
                  <a:pt x="572463" y="3438797"/>
                </a:moveTo>
                <a:lnTo>
                  <a:pt x="637270" y="3438797"/>
                </a:lnTo>
                <a:lnTo>
                  <a:pt x="637270" y="3503604"/>
                </a:lnTo>
                <a:lnTo>
                  <a:pt x="572463" y="3503604"/>
                </a:lnTo>
                <a:close/>
                <a:moveTo>
                  <a:pt x="0" y="3438797"/>
                </a:moveTo>
                <a:lnTo>
                  <a:pt x="64807" y="3438797"/>
                </a:lnTo>
                <a:lnTo>
                  <a:pt x="64807" y="3503604"/>
                </a:lnTo>
                <a:lnTo>
                  <a:pt x="0" y="3503604"/>
                </a:lnTo>
                <a:close/>
                <a:moveTo>
                  <a:pt x="1144927" y="2865664"/>
                </a:moveTo>
                <a:lnTo>
                  <a:pt x="1209734" y="2865664"/>
                </a:lnTo>
                <a:lnTo>
                  <a:pt x="1209734" y="2930471"/>
                </a:lnTo>
                <a:lnTo>
                  <a:pt x="1144927" y="2930471"/>
                </a:lnTo>
                <a:close/>
                <a:moveTo>
                  <a:pt x="572463" y="2865664"/>
                </a:moveTo>
                <a:lnTo>
                  <a:pt x="637270" y="2865664"/>
                </a:lnTo>
                <a:lnTo>
                  <a:pt x="637270" y="2930471"/>
                </a:lnTo>
                <a:lnTo>
                  <a:pt x="572463" y="2930471"/>
                </a:lnTo>
                <a:close/>
                <a:moveTo>
                  <a:pt x="0" y="2865664"/>
                </a:moveTo>
                <a:lnTo>
                  <a:pt x="64807" y="2865664"/>
                </a:lnTo>
                <a:lnTo>
                  <a:pt x="64807" y="2930471"/>
                </a:lnTo>
                <a:lnTo>
                  <a:pt x="0" y="2930471"/>
                </a:lnTo>
                <a:close/>
                <a:moveTo>
                  <a:pt x="1144927" y="2292531"/>
                </a:moveTo>
                <a:lnTo>
                  <a:pt x="1209734" y="2292531"/>
                </a:lnTo>
                <a:lnTo>
                  <a:pt x="1209734" y="2357338"/>
                </a:lnTo>
                <a:lnTo>
                  <a:pt x="1144927" y="2357338"/>
                </a:lnTo>
                <a:close/>
                <a:moveTo>
                  <a:pt x="572463" y="2292531"/>
                </a:moveTo>
                <a:lnTo>
                  <a:pt x="637270" y="2292531"/>
                </a:lnTo>
                <a:lnTo>
                  <a:pt x="637270" y="2357338"/>
                </a:lnTo>
                <a:lnTo>
                  <a:pt x="572463" y="2357338"/>
                </a:lnTo>
                <a:close/>
                <a:moveTo>
                  <a:pt x="0" y="2292531"/>
                </a:moveTo>
                <a:lnTo>
                  <a:pt x="64807" y="2292531"/>
                </a:lnTo>
                <a:lnTo>
                  <a:pt x="64807" y="2357338"/>
                </a:lnTo>
                <a:lnTo>
                  <a:pt x="0" y="2357338"/>
                </a:lnTo>
                <a:close/>
                <a:moveTo>
                  <a:pt x="1144927" y="1719398"/>
                </a:moveTo>
                <a:lnTo>
                  <a:pt x="1209734" y="1719398"/>
                </a:lnTo>
                <a:lnTo>
                  <a:pt x="1209734" y="1784205"/>
                </a:lnTo>
                <a:lnTo>
                  <a:pt x="1144927" y="1784205"/>
                </a:lnTo>
                <a:close/>
                <a:moveTo>
                  <a:pt x="572463" y="1719398"/>
                </a:moveTo>
                <a:lnTo>
                  <a:pt x="637270" y="1719398"/>
                </a:lnTo>
                <a:lnTo>
                  <a:pt x="637270" y="1784205"/>
                </a:lnTo>
                <a:lnTo>
                  <a:pt x="572463" y="1784205"/>
                </a:lnTo>
                <a:close/>
                <a:moveTo>
                  <a:pt x="0" y="1719398"/>
                </a:moveTo>
                <a:lnTo>
                  <a:pt x="64807" y="1719398"/>
                </a:lnTo>
                <a:lnTo>
                  <a:pt x="64807" y="1784205"/>
                </a:lnTo>
                <a:lnTo>
                  <a:pt x="0" y="1784205"/>
                </a:lnTo>
                <a:close/>
                <a:moveTo>
                  <a:pt x="1144927" y="1146266"/>
                </a:moveTo>
                <a:lnTo>
                  <a:pt x="1209734" y="1146266"/>
                </a:lnTo>
                <a:lnTo>
                  <a:pt x="1209734" y="1211072"/>
                </a:lnTo>
                <a:lnTo>
                  <a:pt x="1144927" y="1211072"/>
                </a:lnTo>
                <a:close/>
                <a:moveTo>
                  <a:pt x="572463" y="1146266"/>
                </a:moveTo>
                <a:lnTo>
                  <a:pt x="637270" y="1146266"/>
                </a:lnTo>
                <a:lnTo>
                  <a:pt x="637270" y="1211072"/>
                </a:lnTo>
                <a:lnTo>
                  <a:pt x="572463" y="1211072"/>
                </a:lnTo>
                <a:close/>
                <a:moveTo>
                  <a:pt x="0" y="1146266"/>
                </a:moveTo>
                <a:lnTo>
                  <a:pt x="64807" y="1146266"/>
                </a:lnTo>
                <a:lnTo>
                  <a:pt x="64807" y="1211072"/>
                </a:lnTo>
                <a:lnTo>
                  <a:pt x="0" y="1211072"/>
                </a:lnTo>
                <a:close/>
                <a:moveTo>
                  <a:pt x="1144927" y="573133"/>
                </a:moveTo>
                <a:lnTo>
                  <a:pt x="1209734" y="573133"/>
                </a:lnTo>
                <a:lnTo>
                  <a:pt x="1209734" y="637940"/>
                </a:lnTo>
                <a:lnTo>
                  <a:pt x="1144927" y="637940"/>
                </a:lnTo>
                <a:close/>
                <a:moveTo>
                  <a:pt x="572463" y="573133"/>
                </a:moveTo>
                <a:lnTo>
                  <a:pt x="637270" y="573133"/>
                </a:lnTo>
                <a:lnTo>
                  <a:pt x="637270" y="637940"/>
                </a:lnTo>
                <a:lnTo>
                  <a:pt x="572463" y="637940"/>
                </a:lnTo>
                <a:close/>
                <a:moveTo>
                  <a:pt x="0" y="573133"/>
                </a:moveTo>
                <a:lnTo>
                  <a:pt x="64807" y="573133"/>
                </a:lnTo>
                <a:lnTo>
                  <a:pt x="64807" y="637940"/>
                </a:lnTo>
                <a:lnTo>
                  <a:pt x="0" y="637940"/>
                </a:lnTo>
                <a:close/>
                <a:moveTo>
                  <a:pt x="1144927" y="0"/>
                </a:moveTo>
                <a:lnTo>
                  <a:pt x="1209734" y="0"/>
                </a:lnTo>
                <a:lnTo>
                  <a:pt x="1209734" y="64807"/>
                </a:lnTo>
                <a:lnTo>
                  <a:pt x="1144927" y="64807"/>
                </a:lnTo>
                <a:close/>
                <a:moveTo>
                  <a:pt x="572463" y="0"/>
                </a:moveTo>
                <a:lnTo>
                  <a:pt x="637270" y="0"/>
                </a:lnTo>
                <a:lnTo>
                  <a:pt x="637270" y="64807"/>
                </a:lnTo>
                <a:lnTo>
                  <a:pt x="572463" y="64807"/>
                </a:lnTo>
                <a:close/>
                <a:moveTo>
                  <a:pt x="0" y="0"/>
                </a:moveTo>
                <a:lnTo>
                  <a:pt x="64807" y="0"/>
                </a:lnTo>
                <a:lnTo>
                  <a:pt x="64807" y="64807"/>
                </a:lnTo>
                <a:lnTo>
                  <a:pt x="0" y="64807"/>
                </a:lnTo>
                <a:close/>
              </a:path>
            </a:pathLst>
          </a:custGeom>
          <a:noFill/>
          <a:ln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TextBox 4_4"/>
          <p:cNvSpPr/>
          <p:nvPr/>
        </p:nvSpPr>
        <p:spPr>
          <a:xfrm>
            <a:off x="685440" y="801720"/>
            <a:ext cx="1706760" cy="168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0" spc="-1" strike="noStrike">
                <a:solidFill>
                  <a:srgbClr val="ffffff"/>
                </a:solidFill>
                <a:latin typeface="PT Sans"/>
                <a:ea typeface="DejaVu Sans"/>
              </a:rPr>
              <a:t>06</a:t>
            </a:r>
            <a:endParaRPr b="0" lang="ru-RU" sz="10500" spc="-1" strike="noStrike">
              <a:latin typeface="Arial"/>
            </a:endParaRPr>
          </a:p>
        </p:txBody>
      </p:sp>
      <p:sp>
        <p:nvSpPr>
          <p:cNvPr id="399" name="Google Shape;177;p30_19"/>
          <p:cNvSpPr/>
          <p:nvPr/>
        </p:nvSpPr>
        <p:spPr>
          <a:xfrm flipH="1" rot="10800000">
            <a:off x="-360" y="3566520"/>
            <a:ext cx="2333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0c4f4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TextBox 8_4"/>
          <p:cNvSpPr/>
          <p:nvPr/>
        </p:nvSpPr>
        <p:spPr>
          <a:xfrm>
            <a:off x="791640" y="2536200"/>
            <a:ext cx="7162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ffffff"/>
                </a:solidFill>
                <a:latin typeface="PT Sans"/>
                <a:ea typeface="DejaVu Sans"/>
              </a:rPr>
              <a:t>VRF internet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401" name="TextBox 9_4"/>
          <p:cNvSpPr/>
          <p:nvPr/>
        </p:nvSpPr>
        <p:spPr>
          <a:xfrm>
            <a:off x="791640" y="3938040"/>
            <a:ext cx="716220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02" name="Группа 11_4"/>
          <p:cNvGrpSpPr/>
          <p:nvPr/>
        </p:nvGrpSpPr>
        <p:grpSpPr>
          <a:xfrm>
            <a:off x="122400" y="4547880"/>
            <a:ext cx="1589400" cy="512280"/>
            <a:chOff x="122400" y="4547880"/>
            <a:chExt cx="1589400" cy="512280"/>
          </a:xfrm>
        </p:grpSpPr>
        <p:sp>
          <p:nvSpPr>
            <p:cNvPr id="403" name="TextBox 12_4"/>
            <p:cNvSpPr/>
            <p:nvPr/>
          </p:nvSpPr>
          <p:spPr>
            <a:xfrm>
              <a:off x="122400" y="4547880"/>
              <a:ext cx="1007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PT Sans"/>
                  <a:ea typeface="DejaVu Sans"/>
                </a:rPr>
                <a:t>MU</a:t>
              </a:r>
              <a:r>
                <a:rPr b="1" lang="en-US" sz="20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</a:t>
              </a:r>
              <a:r>
                <a:rPr b="1" lang="en-US" sz="2000" spc="-1" strike="noStrike">
                  <a:solidFill>
                    <a:srgbClr val="ffffff"/>
                  </a:solidFill>
                  <a:latin typeface="PT Sans"/>
                  <a:ea typeface="DejaVu Sans"/>
                </a:rPr>
                <a:t>M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404" name="TextBox 13_4"/>
            <p:cNvSpPr/>
            <p:nvPr/>
          </p:nvSpPr>
          <p:spPr>
            <a:xfrm>
              <a:off x="127080" y="4848840"/>
              <a:ext cx="1584720" cy="2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ffffff"/>
                  </a:solidFill>
                  <a:latin typeface="PT Sans"/>
                  <a:ea typeface="DejaVu Sans"/>
                </a:rPr>
                <a:t>Mikrotik User </a:t>
              </a:r>
              <a:r>
                <a:rPr b="0" lang="en-US" sz="8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Online</a:t>
              </a:r>
              <a:r>
                <a:rPr b="0" lang="en-US" sz="800" spc="-1" strike="noStrike">
                  <a:solidFill>
                    <a:srgbClr val="ffffff"/>
                  </a:solidFill>
                  <a:latin typeface="PT Sans"/>
                  <a:ea typeface="DejaVu Sans"/>
                </a:rPr>
                <a:t> Meeting</a:t>
              </a:r>
              <a:endParaRPr b="0" lang="ru-RU" sz="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Полилиния: фигура 6_16"/>
          <p:cNvSpPr/>
          <p:nvPr/>
        </p:nvSpPr>
        <p:spPr>
          <a:xfrm>
            <a:off x="4586760" y="0"/>
            <a:ext cx="4554720" cy="5140800"/>
          </a:xfrm>
          <a:custGeom>
            <a:avLst/>
            <a:gdLst/>
            <a:ahLst/>
            <a:rect l="l" t="t" r="r" b="b"/>
            <a:pathLst>
              <a:path w="5973174" h="6741369">
                <a:moveTo>
                  <a:pt x="3004418" y="5620887"/>
                </a:moveTo>
                <a:lnTo>
                  <a:pt x="3330725" y="5947196"/>
                </a:lnTo>
                <a:lnTo>
                  <a:pt x="3004418" y="6273504"/>
                </a:lnTo>
                <a:lnTo>
                  <a:pt x="2678110" y="5947195"/>
                </a:lnTo>
                <a:close/>
                <a:moveTo>
                  <a:pt x="4088707" y="5519101"/>
                </a:moveTo>
                <a:lnTo>
                  <a:pt x="4699841" y="6130235"/>
                </a:lnTo>
                <a:lnTo>
                  <a:pt x="4088708" y="6741369"/>
                </a:lnTo>
                <a:lnTo>
                  <a:pt x="3477574" y="6130235"/>
                </a:lnTo>
                <a:close/>
                <a:moveTo>
                  <a:pt x="1563713" y="4975370"/>
                </a:moveTo>
                <a:lnTo>
                  <a:pt x="2341530" y="5753186"/>
                </a:lnTo>
                <a:lnTo>
                  <a:pt x="1563714" y="6531004"/>
                </a:lnTo>
                <a:lnTo>
                  <a:pt x="785897" y="5753186"/>
                </a:lnTo>
                <a:close/>
                <a:moveTo>
                  <a:pt x="5244546" y="4898892"/>
                </a:moveTo>
                <a:lnTo>
                  <a:pt x="5855679" y="5510025"/>
                </a:lnTo>
                <a:lnTo>
                  <a:pt x="5244546" y="6121158"/>
                </a:lnTo>
                <a:lnTo>
                  <a:pt x="4633413" y="5510025"/>
                </a:lnTo>
                <a:close/>
                <a:moveTo>
                  <a:pt x="3449618" y="4422418"/>
                </a:moveTo>
                <a:lnTo>
                  <a:pt x="4060750" y="5033552"/>
                </a:lnTo>
                <a:lnTo>
                  <a:pt x="3449618" y="5644686"/>
                </a:lnTo>
                <a:lnTo>
                  <a:pt x="2838484" y="5033552"/>
                </a:lnTo>
                <a:close/>
                <a:moveTo>
                  <a:pt x="4543786" y="3202209"/>
                </a:moveTo>
                <a:lnTo>
                  <a:pt x="5497818" y="4156241"/>
                </a:lnTo>
                <a:lnTo>
                  <a:pt x="4543786" y="5110273"/>
                </a:lnTo>
                <a:lnTo>
                  <a:pt x="3589754" y="4156241"/>
                </a:lnTo>
                <a:close/>
                <a:moveTo>
                  <a:pt x="2270654" y="2384640"/>
                </a:moveTo>
                <a:lnTo>
                  <a:pt x="3630907" y="3744894"/>
                </a:lnTo>
                <a:lnTo>
                  <a:pt x="2270654" y="5105147"/>
                </a:lnTo>
                <a:lnTo>
                  <a:pt x="910400" y="3744894"/>
                </a:lnTo>
                <a:close/>
                <a:moveTo>
                  <a:pt x="786095" y="1966789"/>
                </a:moveTo>
                <a:lnTo>
                  <a:pt x="1572190" y="2752885"/>
                </a:lnTo>
                <a:lnTo>
                  <a:pt x="786095" y="3538980"/>
                </a:lnTo>
                <a:lnTo>
                  <a:pt x="0" y="2752885"/>
                </a:lnTo>
                <a:close/>
                <a:moveTo>
                  <a:pt x="5973174" y="1664984"/>
                </a:moveTo>
                <a:lnTo>
                  <a:pt x="5973174" y="4276188"/>
                </a:lnTo>
                <a:lnTo>
                  <a:pt x="4667573" y="2970586"/>
                </a:lnTo>
                <a:close/>
                <a:moveTo>
                  <a:pt x="3779335" y="836024"/>
                </a:moveTo>
                <a:lnTo>
                  <a:pt x="5139589" y="2196276"/>
                </a:lnTo>
                <a:lnTo>
                  <a:pt x="3779335" y="3556529"/>
                </a:lnTo>
                <a:lnTo>
                  <a:pt x="2419082" y="2196276"/>
                </a:lnTo>
                <a:close/>
                <a:moveTo>
                  <a:pt x="4594422" y="0"/>
                </a:moveTo>
                <a:lnTo>
                  <a:pt x="5945330" y="0"/>
                </a:lnTo>
                <a:lnTo>
                  <a:pt x="5973174" y="27844"/>
                </a:lnTo>
                <a:lnTo>
                  <a:pt x="5973174" y="1341755"/>
                </a:lnTo>
                <a:lnTo>
                  <a:pt x="5269876" y="2045053"/>
                </a:lnTo>
                <a:lnTo>
                  <a:pt x="3909623" y="684800"/>
                </a:lnTo>
                <a:close/>
                <a:moveTo>
                  <a:pt x="2768807" y="0"/>
                </a:moveTo>
                <a:lnTo>
                  <a:pt x="4237061" y="0"/>
                </a:lnTo>
                <a:lnTo>
                  <a:pt x="3502934" y="734127"/>
                </a:lnTo>
                <a:close/>
                <a:moveTo>
                  <a:pt x="970121" y="0"/>
                </a:moveTo>
                <a:lnTo>
                  <a:pt x="2416427" y="0"/>
                </a:lnTo>
                <a:lnTo>
                  <a:pt x="3343947" y="927520"/>
                </a:lnTo>
                <a:lnTo>
                  <a:pt x="1693274" y="2578193"/>
                </a:lnTo>
                <a:lnTo>
                  <a:pt x="42601" y="927520"/>
                </a:lnTo>
                <a:close/>
              </a:path>
            </a:pathLst>
          </a:custGeom>
          <a:solidFill>
            <a:srgbClr val="f2f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06" name="Группа 2_15"/>
          <p:cNvGrpSpPr/>
          <p:nvPr/>
        </p:nvGrpSpPr>
        <p:grpSpPr>
          <a:xfrm>
            <a:off x="245520" y="1570320"/>
            <a:ext cx="2431800" cy="1625760"/>
            <a:chOff x="245520" y="1570320"/>
            <a:chExt cx="2431800" cy="1625760"/>
          </a:xfrm>
        </p:grpSpPr>
        <p:sp>
          <p:nvSpPr>
            <p:cNvPr id="407" name="TextBox 3_17"/>
            <p:cNvSpPr/>
            <p:nvPr/>
          </p:nvSpPr>
          <p:spPr>
            <a:xfrm>
              <a:off x="245520" y="1570320"/>
              <a:ext cx="2431800" cy="100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ru-RU" sz="3000" spc="-1" strike="noStrike">
                  <a:solidFill>
                    <a:srgbClr val="0e2a47"/>
                  </a:solidFill>
                  <a:latin typeface="PT Sans"/>
                  <a:ea typeface="DejaVu Sans"/>
                </a:rPr>
                <a:t>Схема</a:t>
              </a:r>
              <a:endParaRPr b="0" lang="ru-RU" sz="3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ru-RU" sz="3000" spc="-1" strike="noStrike">
                  <a:solidFill>
                    <a:srgbClr val="0e2a47"/>
                  </a:solidFill>
                  <a:latin typeface="PT Sans"/>
                  <a:ea typeface="DejaVu Sans"/>
                </a:rPr>
                <a:t>Dualwan</a:t>
              </a:r>
              <a:endParaRPr b="0" lang="ru-RU" sz="3000" spc="-1" strike="noStrike">
                <a:latin typeface="Arial"/>
              </a:endParaRPr>
            </a:p>
          </p:txBody>
        </p:sp>
        <p:sp>
          <p:nvSpPr>
            <p:cNvPr id="408" name="Google Shape;177;p30_22"/>
            <p:cNvSpPr/>
            <p:nvPr/>
          </p:nvSpPr>
          <p:spPr>
            <a:xfrm flipH="1" rot="10800000">
              <a:off x="251280" y="3195720"/>
              <a:ext cx="2333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40c4f4"/>
              </a:solidFill>
              <a:round/>
              <a:headEnd len="med" type="oval" w="med"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09" name="Группа 9_17"/>
          <p:cNvGrpSpPr/>
          <p:nvPr/>
        </p:nvGrpSpPr>
        <p:grpSpPr>
          <a:xfrm>
            <a:off x="122400" y="4547880"/>
            <a:ext cx="1573200" cy="512280"/>
            <a:chOff x="122400" y="4547880"/>
            <a:chExt cx="1573200" cy="512280"/>
          </a:xfrm>
        </p:grpSpPr>
        <p:sp>
          <p:nvSpPr>
            <p:cNvPr id="410" name="TextBox 10_17"/>
            <p:cNvSpPr/>
            <p:nvPr/>
          </p:nvSpPr>
          <p:spPr>
            <a:xfrm>
              <a:off x="122400" y="4547880"/>
              <a:ext cx="1007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MU</a:t>
              </a:r>
              <a:r>
                <a:rPr b="1" lang="en-US" sz="20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</a:t>
              </a: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411" name="TextBox 14_15"/>
            <p:cNvSpPr/>
            <p:nvPr/>
          </p:nvSpPr>
          <p:spPr>
            <a:xfrm>
              <a:off x="127440" y="4848840"/>
              <a:ext cx="1568160" cy="2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Mikrotik User </a:t>
              </a:r>
              <a:r>
                <a:rPr b="0" lang="en-US" sz="8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online</a:t>
              </a: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 Meeting</a:t>
              </a:r>
              <a:endParaRPr b="0" lang="ru-RU" sz="800" spc="-1" strike="noStrike">
                <a:latin typeface="Arial"/>
              </a:endParaRPr>
            </a:p>
          </p:txBody>
        </p:sp>
      </p:grpSp>
      <p:pic>
        <p:nvPicPr>
          <p:cNvPr id="412" name="" descr=""/>
          <p:cNvPicPr/>
          <p:nvPr/>
        </p:nvPicPr>
        <p:blipFill>
          <a:blip r:embed="rId1"/>
          <a:stretch/>
        </p:blipFill>
        <p:spPr>
          <a:xfrm>
            <a:off x="4453920" y="10440"/>
            <a:ext cx="3224880" cy="514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Полилиния: фигура 6_17"/>
          <p:cNvSpPr/>
          <p:nvPr/>
        </p:nvSpPr>
        <p:spPr>
          <a:xfrm>
            <a:off x="4586760" y="0"/>
            <a:ext cx="4554720" cy="5140800"/>
          </a:xfrm>
          <a:custGeom>
            <a:avLst/>
            <a:gdLst/>
            <a:ahLst/>
            <a:rect l="l" t="t" r="r" b="b"/>
            <a:pathLst>
              <a:path w="5973174" h="6741369">
                <a:moveTo>
                  <a:pt x="3004418" y="5620887"/>
                </a:moveTo>
                <a:lnTo>
                  <a:pt x="3330725" y="5947196"/>
                </a:lnTo>
                <a:lnTo>
                  <a:pt x="3004418" y="6273504"/>
                </a:lnTo>
                <a:lnTo>
                  <a:pt x="2678110" y="5947195"/>
                </a:lnTo>
                <a:close/>
                <a:moveTo>
                  <a:pt x="4088707" y="5519101"/>
                </a:moveTo>
                <a:lnTo>
                  <a:pt x="4699841" y="6130235"/>
                </a:lnTo>
                <a:lnTo>
                  <a:pt x="4088708" y="6741369"/>
                </a:lnTo>
                <a:lnTo>
                  <a:pt x="3477574" y="6130235"/>
                </a:lnTo>
                <a:close/>
                <a:moveTo>
                  <a:pt x="1563713" y="4975370"/>
                </a:moveTo>
                <a:lnTo>
                  <a:pt x="2341530" y="5753186"/>
                </a:lnTo>
                <a:lnTo>
                  <a:pt x="1563714" y="6531004"/>
                </a:lnTo>
                <a:lnTo>
                  <a:pt x="785897" y="5753186"/>
                </a:lnTo>
                <a:close/>
                <a:moveTo>
                  <a:pt x="5244546" y="4898892"/>
                </a:moveTo>
                <a:lnTo>
                  <a:pt x="5855679" y="5510025"/>
                </a:lnTo>
                <a:lnTo>
                  <a:pt x="5244546" y="6121158"/>
                </a:lnTo>
                <a:lnTo>
                  <a:pt x="4633413" y="5510025"/>
                </a:lnTo>
                <a:close/>
                <a:moveTo>
                  <a:pt x="3449618" y="4422418"/>
                </a:moveTo>
                <a:lnTo>
                  <a:pt x="4060750" y="5033552"/>
                </a:lnTo>
                <a:lnTo>
                  <a:pt x="3449618" y="5644686"/>
                </a:lnTo>
                <a:lnTo>
                  <a:pt x="2838484" y="5033552"/>
                </a:lnTo>
                <a:close/>
                <a:moveTo>
                  <a:pt x="4543786" y="3202209"/>
                </a:moveTo>
                <a:lnTo>
                  <a:pt x="5497818" y="4156241"/>
                </a:lnTo>
                <a:lnTo>
                  <a:pt x="4543786" y="5110273"/>
                </a:lnTo>
                <a:lnTo>
                  <a:pt x="3589754" y="4156241"/>
                </a:lnTo>
                <a:close/>
                <a:moveTo>
                  <a:pt x="2270654" y="2384640"/>
                </a:moveTo>
                <a:lnTo>
                  <a:pt x="3630907" y="3744894"/>
                </a:lnTo>
                <a:lnTo>
                  <a:pt x="2270654" y="5105147"/>
                </a:lnTo>
                <a:lnTo>
                  <a:pt x="910400" y="3744894"/>
                </a:lnTo>
                <a:close/>
                <a:moveTo>
                  <a:pt x="786095" y="1966789"/>
                </a:moveTo>
                <a:lnTo>
                  <a:pt x="1572190" y="2752885"/>
                </a:lnTo>
                <a:lnTo>
                  <a:pt x="786095" y="3538980"/>
                </a:lnTo>
                <a:lnTo>
                  <a:pt x="0" y="2752885"/>
                </a:lnTo>
                <a:close/>
                <a:moveTo>
                  <a:pt x="5973174" y="1664984"/>
                </a:moveTo>
                <a:lnTo>
                  <a:pt x="5973174" y="4276188"/>
                </a:lnTo>
                <a:lnTo>
                  <a:pt x="4667573" y="2970586"/>
                </a:lnTo>
                <a:close/>
                <a:moveTo>
                  <a:pt x="3779335" y="836024"/>
                </a:moveTo>
                <a:lnTo>
                  <a:pt x="5139589" y="2196276"/>
                </a:lnTo>
                <a:lnTo>
                  <a:pt x="3779335" y="3556529"/>
                </a:lnTo>
                <a:lnTo>
                  <a:pt x="2419082" y="2196276"/>
                </a:lnTo>
                <a:close/>
                <a:moveTo>
                  <a:pt x="4594422" y="0"/>
                </a:moveTo>
                <a:lnTo>
                  <a:pt x="5945330" y="0"/>
                </a:lnTo>
                <a:lnTo>
                  <a:pt x="5973174" y="27844"/>
                </a:lnTo>
                <a:lnTo>
                  <a:pt x="5973174" y="1341755"/>
                </a:lnTo>
                <a:lnTo>
                  <a:pt x="5269876" y="2045053"/>
                </a:lnTo>
                <a:lnTo>
                  <a:pt x="3909623" y="684800"/>
                </a:lnTo>
                <a:close/>
                <a:moveTo>
                  <a:pt x="2768807" y="0"/>
                </a:moveTo>
                <a:lnTo>
                  <a:pt x="4237061" y="0"/>
                </a:lnTo>
                <a:lnTo>
                  <a:pt x="3502934" y="734127"/>
                </a:lnTo>
                <a:close/>
                <a:moveTo>
                  <a:pt x="970121" y="0"/>
                </a:moveTo>
                <a:lnTo>
                  <a:pt x="2416427" y="0"/>
                </a:lnTo>
                <a:lnTo>
                  <a:pt x="3343947" y="927520"/>
                </a:lnTo>
                <a:lnTo>
                  <a:pt x="1693274" y="2578193"/>
                </a:lnTo>
                <a:lnTo>
                  <a:pt x="42601" y="927520"/>
                </a:lnTo>
                <a:close/>
              </a:path>
            </a:pathLst>
          </a:custGeom>
          <a:solidFill>
            <a:srgbClr val="f2f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TextBox 3_18"/>
          <p:cNvSpPr/>
          <p:nvPr/>
        </p:nvSpPr>
        <p:spPr>
          <a:xfrm>
            <a:off x="251640" y="258480"/>
            <a:ext cx="86385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3000" spc="-1" strike="noStrike">
                <a:solidFill>
                  <a:srgbClr val="0e2a47"/>
                </a:solidFill>
                <a:latin typeface="PT Sans"/>
                <a:ea typeface="DejaVu Sans"/>
              </a:rPr>
              <a:t>VRF internet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415" name="Google Shape;177;p30_23"/>
          <p:cNvSpPr/>
          <p:nvPr/>
        </p:nvSpPr>
        <p:spPr>
          <a:xfrm flipH="1" rot="10800000">
            <a:off x="3403800" y="951120"/>
            <a:ext cx="2333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0c4f4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16" name="Группа 9_18"/>
          <p:cNvGrpSpPr/>
          <p:nvPr/>
        </p:nvGrpSpPr>
        <p:grpSpPr>
          <a:xfrm>
            <a:off x="122400" y="4547880"/>
            <a:ext cx="1573200" cy="512280"/>
            <a:chOff x="122400" y="4547880"/>
            <a:chExt cx="1573200" cy="512280"/>
          </a:xfrm>
        </p:grpSpPr>
        <p:sp>
          <p:nvSpPr>
            <p:cNvPr id="417" name="TextBox 10_18"/>
            <p:cNvSpPr/>
            <p:nvPr/>
          </p:nvSpPr>
          <p:spPr>
            <a:xfrm>
              <a:off x="122400" y="4547880"/>
              <a:ext cx="1007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MU</a:t>
              </a:r>
              <a:r>
                <a:rPr b="1" lang="en-US" sz="20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</a:t>
              </a: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418" name="TextBox 11_3"/>
            <p:cNvSpPr/>
            <p:nvPr/>
          </p:nvSpPr>
          <p:spPr>
            <a:xfrm>
              <a:off x="127440" y="4848840"/>
              <a:ext cx="1568160" cy="2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Mikrotik User </a:t>
              </a:r>
              <a:r>
                <a:rPr b="0" lang="en-US" sz="8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online</a:t>
              </a: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 Meeting</a:t>
              </a:r>
              <a:endParaRPr b="0" lang="ru-RU" sz="800" spc="-1" strike="noStrike">
                <a:latin typeface="Arial"/>
              </a:endParaRPr>
            </a:p>
          </p:txBody>
        </p:sp>
      </p:grpSp>
      <p:sp>
        <p:nvSpPr>
          <p:cNvPr id="419" name=""/>
          <p:cNvSpPr/>
          <p:nvPr/>
        </p:nvSpPr>
        <p:spPr>
          <a:xfrm>
            <a:off x="660240" y="1248120"/>
            <a:ext cx="7877520" cy="19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/ip vrf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interfaces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ether1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name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vrf1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interfaces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ether2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name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vrf2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/ip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address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address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10.51.100.6/29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interface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ether1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address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10.51.100.6/29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interface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ether2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/ip </a:t>
            </a:r>
            <a:r>
              <a:rPr b="0" lang="ru-RU" sz="1000" spc="-1" strike="noStrike">
                <a:solidFill>
                  <a:srgbClr val="0080ff"/>
                </a:solidFill>
                <a:latin typeface="Courier New"/>
                <a:ea typeface="Courier New"/>
              </a:rPr>
              <a:t>route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check-gateway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ping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distance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251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dst-address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0.0.0.0/0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gateway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10.51.100.1@vrf1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routing-table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main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check-gateway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ping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distance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252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dst-address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0.0.0.0/0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gateway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10.51.100.1@vrf2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routing-table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main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dst-address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192.168.88.0/24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gateway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br-lan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routing-table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vrf1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dst-address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192.168.88.0/24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gateway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br-lan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routing-table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vrf2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420" name=""/>
          <p:cNvSpPr/>
          <p:nvPr/>
        </p:nvSpPr>
        <p:spPr>
          <a:xfrm>
            <a:off x="682200" y="3600000"/>
            <a:ext cx="18583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Без маркировок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Полилиния: фигура 6_15"/>
          <p:cNvSpPr/>
          <p:nvPr/>
        </p:nvSpPr>
        <p:spPr>
          <a:xfrm>
            <a:off x="4586760" y="0"/>
            <a:ext cx="4554720" cy="5140800"/>
          </a:xfrm>
          <a:custGeom>
            <a:avLst/>
            <a:gdLst/>
            <a:ahLst/>
            <a:rect l="l" t="t" r="r" b="b"/>
            <a:pathLst>
              <a:path w="5973174" h="6741369">
                <a:moveTo>
                  <a:pt x="3004418" y="5620887"/>
                </a:moveTo>
                <a:lnTo>
                  <a:pt x="3330725" y="5947196"/>
                </a:lnTo>
                <a:lnTo>
                  <a:pt x="3004418" y="6273504"/>
                </a:lnTo>
                <a:lnTo>
                  <a:pt x="2678110" y="5947195"/>
                </a:lnTo>
                <a:close/>
                <a:moveTo>
                  <a:pt x="4088707" y="5519101"/>
                </a:moveTo>
                <a:lnTo>
                  <a:pt x="4699841" y="6130235"/>
                </a:lnTo>
                <a:lnTo>
                  <a:pt x="4088708" y="6741369"/>
                </a:lnTo>
                <a:lnTo>
                  <a:pt x="3477574" y="6130235"/>
                </a:lnTo>
                <a:close/>
                <a:moveTo>
                  <a:pt x="1563713" y="4975370"/>
                </a:moveTo>
                <a:lnTo>
                  <a:pt x="2341530" y="5753186"/>
                </a:lnTo>
                <a:lnTo>
                  <a:pt x="1563714" y="6531004"/>
                </a:lnTo>
                <a:lnTo>
                  <a:pt x="785897" y="5753186"/>
                </a:lnTo>
                <a:close/>
                <a:moveTo>
                  <a:pt x="5244546" y="4898892"/>
                </a:moveTo>
                <a:lnTo>
                  <a:pt x="5855679" y="5510025"/>
                </a:lnTo>
                <a:lnTo>
                  <a:pt x="5244546" y="6121158"/>
                </a:lnTo>
                <a:lnTo>
                  <a:pt x="4633413" y="5510025"/>
                </a:lnTo>
                <a:close/>
                <a:moveTo>
                  <a:pt x="3449618" y="4422418"/>
                </a:moveTo>
                <a:lnTo>
                  <a:pt x="4060750" y="5033552"/>
                </a:lnTo>
                <a:lnTo>
                  <a:pt x="3449618" y="5644686"/>
                </a:lnTo>
                <a:lnTo>
                  <a:pt x="2838484" y="5033552"/>
                </a:lnTo>
                <a:close/>
                <a:moveTo>
                  <a:pt x="4543786" y="3202209"/>
                </a:moveTo>
                <a:lnTo>
                  <a:pt x="5497818" y="4156241"/>
                </a:lnTo>
                <a:lnTo>
                  <a:pt x="4543786" y="5110273"/>
                </a:lnTo>
                <a:lnTo>
                  <a:pt x="3589754" y="4156241"/>
                </a:lnTo>
                <a:close/>
                <a:moveTo>
                  <a:pt x="2270654" y="2384640"/>
                </a:moveTo>
                <a:lnTo>
                  <a:pt x="3630907" y="3744894"/>
                </a:lnTo>
                <a:lnTo>
                  <a:pt x="2270654" y="5105147"/>
                </a:lnTo>
                <a:lnTo>
                  <a:pt x="910400" y="3744894"/>
                </a:lnTo>
                <a:close/>
                <a:moveTo>
                  <a:pt x="786095" y="1966789"/>
                </a:moveTo>
                <a:lnTo>
                  <a:pt x="1572190" y="2752885"/>
                </a:lnTo>
                <a:lnTo>
                  <a:pt x="786095" y="3538980"/>
                </a:lnTo>
                <a:lnTo>
                  <a:pt x="0" y="2752885"/>
                </a:lnTo>
                <a:close/>
                <a:moveTo>
                  <a:pt x="5973174" y="1664984"/>
                </a:moveTo>
                <a:lnTo>
                  <a:pt x="5973174" y="4276188"/>
                </a:lnTo>
                <a:lnTo>
                  <a:pt x="4667573" y="2970586"/>
                </a:lnTo>
                <a:close/>
                <a:moveTo>
                  <a:pt x="3779335" y="836024"/>
                </a:moveTo>
                <a:lnTo>
                  <a:pt x="5139589" y="2196276"/>
                </a:lnTo>
                <a:lnTo>
                  <a:pt x="3779335" y="3556529"/>
                </a:lnTo>
                <a:lnTo>
                  <a:pt x="2419082" y="2196276"/>
                </a:lnTo>
                <a:close/>
                <a:moveTo>
                  <a:pt x="4594422" y="0"/>
                </a:moveTo>
                <a:lnTo>
                  <a:pt x="5945330" y="0"/>
                </a:lnTo>
                <a:lnTo>
                  <a:pt x="5973174" y="27844"/>
                </a:lnTo>
                <a:lnTo>
                  <a:pt x="5973174" y="1341755"/>
                </a:lnTo>
                <a:lnTo>
                  <a:pt x="5269876" y="2045053"/>
                </a:lnTo>
                <a:lnTo>
                  <a:pt x="3909623" y="684800"/>
                </a:lnTo>
                <a:close/>
                <a:moveTo>
                  <a:pt x="2768807" y="0"/>
                </a:moveTo>
                <a:lnTo>
                  <a:pt x="4237061" y="0"/>
                </a:lnTo>
                <a:lnTo>
                  <a:pt x="3502934" y="734127"/>
                </a:lnTo>
                <a:close/>
                <a:moveTo>
                  <a:pt x="970121" y="0"/>
                </a:moveTo>
                <a:lnTo>
                  <a:pt x="2416427" y="0"/>
                </a:lnTo>
                <a:lnTo>
                  <a:pt x="3343947" y="927520"/>
                </a:lnTo>
                <a:lnTo>
                  <a:pt x="1693274" y="2578193"/>
                </a:lnTo>
                <a:lnTo>
                  <a:pt x="42601" y="927520"/>
                </a:lnTo>
                <a:close/>
              </a:path>
            </a:pathLst>
          </a:custGeom>
          <a:solidFill>
            <a:srgbClr val="f2f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TextBox 3_15"/>
          <p:cNvSpPr/>
          <p:nvPr/>
        </p:nvSpPr>
        <p:spPr>
          <a:xfrm>
            <a:off x="251640" y="258480"/>
            <a:ext cx="86385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3000" spc="-1" strike="noStrike">
                <a:solidFill>
                  <a:srgbClr val="0e2a47"/>
                </a:solidFill>
                <a:latin typeface="PT Sans"/>
                <a:ea typeface="DejaVu Sans"/>
              </a:rPr>
              <a:t>VRF internet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423" name="Google Shape;177;p30_20"/>
          <p:cNvSpPr/>
          <p:nvPr/>
        </p:nvSpPr>
        <p:spPr>
          <a:xfrm flipH="1" rot="10800000">
            <a:off x="3403800" y="951120"/>
            <a:ext cx="2333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0c4f4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4" name="Группа 9_15"/>
          <p:cNvGrpSpPr/>
          <p:nvPr/>
        </p:nvGrpSpPr>
        <p:grpSpPr>
          <a:xfrm>
            <a:off x="122400" y="4547880"/>
            <a:ext cx="1573200" cy="512280"/>
            <a:chOff x="122400" y="4547880"/>
            <a:chExt cx="1573200" cy="512280"/>
          </a:xfrm>
        </p:grpSpPr>
        <p:sp>
          <p:nvSpPr>
            <p:cNvPr id="425" name="TextBox 10_15"/>
            <p:cNvSpPr/>
            <p:nvPr/>
          </p:nvSpPr>
          <p:spPr>
            <a:xfrm>
              <a:off x="122400" y="4547880"/>
              <a:ext cx="1007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MU</a:t>
              </a:r>
              <a:r>
                <a:rPr b="1" lang="en-US" sz="20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</a:t>
              </a: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426" name="TextBox 11_2"/>
            <p:cNvSpPr/>
            <p:nvPr/>
          </p:nvSpPr>
          <p:spPr>
            <a:xfrm>
              <a:off x="127440" y="4848840"/>
              <a:ext cx="1568160" cy="2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Mikrotik User </a:t>
              </a:r>
              <a:r>
                <a:rPr b="0" lang="en-US" sz="8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online</a:t>
              </a: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 Meeting</a:t>
              </a:r>
              <a:endParaRPr b="0" lang="ru-RU" sz="800" spc="-1" strike="noStrike">
                <a:latin typeface="Arial"/>
              </a:endParaRPr>
            </a:p>
          </p:txBody>
        </p:sp>
      </p:grpSp>
      <p:pic>
        <p:nvPicPr>
          <p:cNvPr id="427" name="" descr=""/>
          <p:cNvPicPr/>
          <p:nvPr/>
        </p:nvPicPr>
        <p:blipFill>
          <a:blip r:embed="rId1"/>
          <a:stretch/>
        </p:blipFill>
        <p:spPr>
          <a:xfrm>
            <a:off x="1327680" y="1119960"/>
            <a:ext cx="6541920" cy="290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Полилиния: фигура 10"/>
          <p:cNvSpPr/>
          <p:nvPr/>
        </p:nvSpPr>
        <p:spPr>
          <a:xfrm>
            <a:off x="7956360" y="318240"/>
            <a:ext cx="938160" cy="4504680"/>
          </a:xfrm>
          <a:custGeom>
            <a:avLst/>
            <a:gdLst/>
            <a:ahLst/>
            <a:rect l="l" t="t" r="r" b="b"/>
            <a:pathLst>
              <a:path w="1209734" h="5796134">
                <a:moveTo>
                  <a:pt x="1144927" y="5731327"/>
                </a:moveTo>
                <a:lnTo>
                  <a:pt x="1209734" y="5731327"/>
                </a:lnTo>
                <a:lnTo>
                  <a:pt x="1209734" y="5796134"/>
                </a:lnTo>
                <a:lnTo>
                  <a:pt x="1144927" y="5796134"/>
                </a:lnTo>
                <a:close/>
                <a:moveTo>
                  <a:pt x="572463" y="5731327"/>
                </a:moveTo>
                <a:lnTo>
                  <a:pt x="637270" y="5731327"/>
                </a:lnTo>
                <a:lnTo>
                  <a:pt x="637270" y="5796134"/>
                </a:lnTo>
                <a:lnTo>
                  <a:pt x="572463" y="5796134"/>
                </a:lnTo>
                <a:close/>
                <a:moveTo>
                  <a:pt x="0" y="5731327"/>
                </a:moveTo>
                <a:lnTo>
                  <a:pt x="64807" y="5731327"/>
                </a:lnTo>
                <a:lnTo>
                  <a:pt x="64807" y="5796134"/>
                </a:lnTo>
                <a:lnTo>
                  <a:pt x="0" y="5796134"/>
                </a:lnTo>
                <a:close/>
                <a:moveTo>
                  <a:pt x="1144927" y="5158196"/>
                </a:moveTo>
                <a:lnTo>
                  <a:pt x="1209734" y="5158196"/>
                </a:lnTo>
                <a:lnTo>
                  <a:pt x="1209734" y="5223003"/>
                </a:lnTo>
                <a:lnTo>
                  <a:pt x="1144927" y="5223003"/>
                </a:lnTo>
                <a:close/>
                <a:moveTo>
                  <a:pt x="572463" y="5158196"/>
                </a:moveTo>
                <a:lnTo>
                  <a:pt x="637270" y="5158196"/>
                </a:lnTo>
                <a:lnTo>
                  <a:pt x="637270" y="5223003"/>
                </a:lnTo>
                <a:lnTo>
                  <a:pt x="572463" y="5223003"/>
                </a:lnTo>
                <a:close/>
                <a:moveTo>
                  <a:pt x="0" y="5158196"/>
                </a:moveTo>
                <a:lnTo>
                  <a:pt x="64807" y="5158196"/>
                </a:lnTo>
                <a:lnTo>
                  <a:pt x="64807" y="5223003"/>
                </a:lnTo>
                <a:lnTo>
                  <a:pt x="0" y="5223003"/>
                </a:lnTo>
                <a:close/>
                <a:moveTo>
                  <a:pt x="1144927" y="4585063"/>
                </a:moveTo>
                <a:lnTo>
                  <a:pt x="1209734" y="4585063"/>
                </a:lnTo>
                <a:lnTo>
                  <a:pt x="1209734" y="4649870"/>
                </a:lnTo>
                <a:lnTo>
                  <a:pt x="1144927" y="4649870"/>
                </a:lnTo>
                <a:close/>
                <a:moveTo>
                  <a:pt x="572463" y="4585063"/>
                </a:moveTo>
                <a:lnTo>
                  <a:pt x="637270" y="4585063"/>
                </a:lnTo>
                <a:lnTo>
                  <a:pt x="637270" y="4649870"/>
                </a:lnTo>
                <a:lnTo>
                  <a:pt x="572463" y="4649870"/>
                </a:lnTo>
                <a:close/>
                <a:moveTo>
                  <a:pt x="0" y="4585063"/>
                </a:moveTo>
                <a:lnTo>
                  <a:pt x="64807" y="4585063"/>
                </a:lnTo>
                <a:lnTo>
                  <a:pt x="64807" y="4649870"/>
                </a:lnTo>
                <a:lnTo>
                  <a:pt x="0" y="4649870"/>
                </a:lnTo>
                <a:close/>
                <a:moveTo>
                  <a:pt x="1144927" y="4011930"/>
                </a:moveTo>
                <a:lnTo>
                  <a:pt x="1209734" y="4011930"/>
                </a:lnTo>
                <a:lnTo>
                  <a:pt x="1209734" y="4076737"/>
                </a:lnTo>
                <a:lnTo>
                  <a:pt x="1144927" y="4076737"/>
                </a:lnTo>
                <a:close/>
                <a:moveTo>
                  <a:pt x="572463" y="4011930"/>
                </a:moveTo>
                <a:lnTo>
                  <a:pt x="637270" y="4011930"/>
                </a:lnTo>
                <a:lnTo>
                  <a:pt x="637270" y="4076737"/>
                </a:lnTo>
                <a:lnTo>
                  <a:pt x="572463" y="4076737"/>
                </a:lnTo>
                <a:close/>
                <a:moveTo>
                  <a:pt x="0" y="4011930"/>
                </a:moveTo>
                <a:lnTo>
                  <a:pt x="64807" y="4011930"/>
                </a:lnTo>
                <a:lnTo>
                  <a:pt x="64807" y="4076737"/>
                </a:lnTo>
                <a:lnTo>
                  <a:pt x="0" y="4076737"/>
                </a:lnTo>
                <a:close/>
                <a:moveTo>
                  <a:pt x="1144927" y="3438797"/>
                </a:moveTo>
                <a:lnTo>
                  <a:pt x="1209734" y="3438797"/>
                </a:lnTo>
                <a:lnTo>
                  <a:pt x="1209734" y="3503604"/>
                </a:lnTo>
                <a:lnTo>
                  <a:pt x="1144927" y="3503604"/>
                </a:lnTo>
                <a:close/>
                <a:moveTo>
                  <a:pt x="572463" y="3438797"/>
                </a:moveTo>
                <a:lnTo>
                  <a:pt x="637270" y="3438797"/>
                </a:lnTo>
                <a:lnTo>
                  <a:pt x="637270" y="3503604"/>
                </a:lnTo>
                <a:lnTo>
                  <a:pt x="572463" y="3503604"/>
                </a:lnTo>
                <a:close/>
                <a:moveTo>
                  <a:pt x="0" y="3438797"/>
                </a:moveTo>
                <a:lnTo>
                  <a:pt x="64807" y="3438797"/>
                </a:lnTo>
                <a:lnTo>
                  <a:pt x="64807" y="3503604"/>
                </a:lnTo>
                <a:lnTo>
                  <a:pt x="0" y="3503604"/>
                </a:lnTo>
                <a:close/>
                <a:moveTo>
                  <a:pt x="1144927" y="2865664"/>
                </a:moveTo>
                <a:lnTo>
                  <a:pt x="1209734" y="2865664"/>
                </a:lnTo>
                <a:lnTo>
                  <a:pt x="1209734" y="2930471"/>
                </a:lnTo>
                <a:lnTo>
                  <a:pt x="1144927" y="2930471"/>
                </a:lnTo>
                <a:close/>
                <a:moveTo>
                  <a:pt x="572463" y="2865664"/>
                </a:moveTo>
                <a:lnTo>
                  <a:pt x="637270" y="2865664"/>
                </a:lnTo>
                <a:lnTo>
                  <a:pt x="637270" y="2930471"/>
                </a:lnTo>
                <a:lnTo>
                  <a:pt x="572463" y="2930471"/>
                </a:lnTo>
                <a:close/>
                <a:moveTo>
                  <a:pt x="0" y="2865664"/>
                </a:moveTo>
                <a:lnTo>
                  <a:pt x="64807" y="2865664"/>
                </a:lnTo>
                <a:lnTo>
                  <a:pt x="64807" y="2930471"/>
                </a:lnTo>
                <a:lnTo>
                  <a:pt x="0" y="2930471"/>
                </a:lnTo>
                <a:close/>
                <a:moveTo>
                  <a:pt x="1144927" y="2292531"/>
                </a:moveTo>
                <a:lnTo>
                  <a:pt x="1209734" y="2292531"/>
                </a:lnTo>
                <a:lnTo>
                  <a:pt x="1209734" y="2357338"/>
                </a:lnTo>
                <a:lnTo>
                  <a:pt x="1144927" y="2357338"/>
                </a:lnTo>
                <a:close/>
                <a:moveTo>
                  <a:pt x="572463" y="2292531"/>
                </a:moveTo>
                <a:lnTo>
                  <a:pt x="637270" y="2292531"/>
                </a:lnTo>
                <a:lnTo>
                  <a:pt x="637270" y="2357338"/>
                </a:lnTo>
                <a:lnTo>
                  <a:pt x="572463" y="2357338"/>
                </a:lnTo>
                <a:close/>
                <a:moveTo>
                  <a:pt x="0" y="2292531"/>
                </a:moveTo>
                <a:lnTo>
                  <a:pt x="64807" y="2292531"/>
                </a:lnTo>
                <a:lnTo>
                  <a:pt x="64807" y="2357338"/>
                </a:lnTo>
                <a:lnTo>
                  <a:pt x="0" y="2357338"/>
                </a:lnTo>
                <a:close/>
                <a:moveTo>
                  <a:pt x="1144927" y="1719398"/>
                </a:moveTo>
                <a:lnTo>
                  <a:pt x="1209734" y="1719398"/>
                </a:lnTo>
                <a:lnTo>
                  <a:pt x="1209734" y="1784205"/>
                </a:lnTo>
                <a:lnTo>
                  <a:pt x="1144927" y="1784205"/>
                </a:lnTo>
                <a:close/>
                <a:moveTo>
                  <a:pt x="572463" y="1719398"/>
                </a:moveTo>
                <a:lnTo>
                  <a:pt x="637270" y="1719398"/>
                </a:lnTo>
                <a:lnTo>
                  <a:pt x="637270" y="1784205"/>
                </a:lnTo>
                <a:lnTo>
                  <a:pt x="572463" y="1784205"/>
                </a:lnTo>
                <a:close/>
                <a:moveTo>
                  <a:pt x="0" y="1719398"/>
                </a:moveTo>
                <a:lnTo>
                  <a:pt x="64807" y="1719398"/>
                </a:lnTo>
                <a:lnTo>
                  <a:pt x="64807" y="1784205"/>
                </a:lnTo>
                <a:lnTo>
                  <a:pt x="0" y="1784205"/>
                </a:lnTo>
                <a:close/>
                <a:moveTo>
                  <a:pt x="1144927" y="1146266"/>
                </a:moveTo>
                <a:lnTo>
                  <a:pt x="1209734" y="1146266"/>
                </a:lnTo>
                <a:lnTo>
                  <a:pt x="1209734" y="1211072"/>
                </a:lnTo>
                <a:lnTo>
                  <a:pt x="1144927" y="1211072"/>
                </a:lnTo>
                <a:close/>
                <a:moveTo>
                  <a:pt x="572463" y="1146266"/>
                </a:moveTo>
                <a:lnTo>
                  <a:pt x="637270" y="1146266"/>
                </a:lnTo>
                <a:lnTo>
                  <a:pt x="637270" y="1211072"/>
                </a:lnTo>
                <a:lnTo>
                  <a:pt x="572463" y="1211072"/>
                </a:lnTo>
                <a:close/>
                <a:moveTo>
                  <a:pt x="0" y="1146266"/>
                </a:moveTo>
                <a:lnTo>
                  <a:pt x="64807" y="1146266"/>
                </a:lnTo>
                <a:lnTo>
                  <a:pt x="64807" y="1211072"/>
                </a:lnTo>
                <a:lnTo>
                  <a:pt x="0" y="1211072"/>
                </a:lnTo>
                <a:close/>
                <a:moveTo>
                  <a:pt x="1144927" y="573133"/>
                </a:moveTo>
                <a:lnTo>
                  <a:pt x="1209734" y="573133"/>
                </a:lnTo>
                <a:lnTo>
                  <a:pt x="1209734" y="637940"/>
                </a:lnTo>
                <a:lnTo>
                  <a:pt x="1144927" y="637940"/>
                </a:lnTo>
                <a:close/>
                <a:moveTo>
                  <a:pt x="572463" y="573133"/>
                </a:moveTo>
                <a:lnTo>
                  <a:pt x="637270" y="573133"/>
                </a:lnTo>
                <a:lnTo>
                  <a:pt x="637270" y="637940"/>
                </a:lnTo>
                <a:lnTo>
                  <a:pt x="572463" y="637940"/>
                </a:lnTo>
                <a:close/>
                <a:moveTo>
                  <a:pt x="0" y="573133"/>
                </a:moveTo>
                <a:lnTo>
                  <a:pt x="64807" y="573133"/>
                </a:lnTo>
                <a:lnTo>
                  <a:pt x="64807" y="637940"/>
                </a:lnTo>
                <a:lnTo>
                  <a:pt x="0" y="637940"/>
                </a:lnTo>
                <a:close/>
                <a:moveTo>
                  <a:pt x="1144927" y="0"/>
                </a:moveTo>
                <a:lnTo>
                  <a:pt x="1209734" y="0"/>
                </a:lnTo>
                <a:lnTo>
                  <a:pt x="1209734" y="64807"/>
                </a:lnTo>
                <a:lnTo>
                  <a:pt x="1144927" y="64807"/>
                </a:lnTo>
                <a:close/>
                <a:moveTo>
                  <a:pt x="572463" y="0"/>
                </a:moveTo>
                <a:lnTo>
                  <a:pt x="637270" y="0"/>
                </a:lnTo>
                <a:lnTo>
                  <a:pt x="637270" y="64807"/>
                </a:lnTo>
                <a:lnTo>
                  <a:pt x="572463" y="64807"/>
                </a:lnTo>
                <a:close/>
                <a:moveTo>
                  <a:pt x="0" y="0"/>
                </a:moveTo>
                <a:lnTo>
                  <a:pt x="64807" y="0"/>
                </a:lnTo>
                <a:lnTo>
                  <a:pt x="64807" y="64807"/>
                </a:lnTo>
                <a:lnTo>
                  <a:pt x="0" y="64807"/>
                </a:lnTo>
                <a:close/>
              </a:path>
            </a:pathLst>
          </a:custGeom>
          <a:noFill/>
          <a:ln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TextBox 4"/>
          <p:cNvSpPr/>
          <p:nvPr/>
        </p:nvSpPr>
        <p:spPr>
          <a:xfrm>
            <a:off x="684720" y="801720"/>
            <a:ext cx="1706760" cy="168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0" spc="-1" strike="noStrike">
                <a:solidFill>
                  <a:srgbClr val="ffffff"/>
                </a:solidFill>
                <a:latin typeface="PT Sans"/>
                <a:ea typeface="DejaVu Sans"/>
              </a:rPr>
              <a:t>01</a:t>
            </a:r>
            <a:endParaRPr b="0" lang="ru-RU" sz="10500" spc="-1" strike="noStrike">
              <a:latin typeface="Arial"/>
            </a:endParaRPr>
          </a:p>
        </p:txBody>
      </p:sp>
      <p:sp>
        <p:nvSpPr>
          <p:cNvPr id="216" name="Google Shape;177;p30"/>
          <p:cNvSpPr/>
          <p:nvPr/>
        </p:nvSpPr>
        <p:spPr>
          <a:xfrm flipH="1" rot="10800000">
            <a:off x="-360" y="3566520"/>
            <a:ext cx="2333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0c4f4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TextBox 8"/>
          <p:cNvSpPr/>
          <p:nvPr/>
        </p:nvSpPr>
        <p:spPr>
          <a:xfrm>
            <a:off x="791640" y="2536200"/>
            <a:ext cx="7162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ffffff"/>
                </a:solidFill>
                <a:latin typeface="PT Sans"/>
                <a:ea typeface="DejaVu Sans"/>
              </a:rPr>
              <a:t>Routing tables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18" name="TextBox 9"/>
          <p:cNvSpPr/>
          <p:nvPr/>
        </p:nvSpPr>
        <p:spPr>
          <a:xfrm>
            <a:off x="791640" y="3938040"/>
            <a:ext cx="71622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ffffff"/>
                </a:solidFill>
                <a:latin typeface="PT Sans"/>
                <a:ea typeface="DejaVu Sans"/>
              </a:rPr>
              <a:t>Multiwan - несколько провайдеров с помощью таблиц маршрутизации</a:t>
            </a:r>
            <a:endParaRPr b="0" lang="ru-RU" sz="1200" spc="-1" strike="noStrike">
              <a:latin typeface="Arial"/>
            </a:endParaRPr>
          </a:p>
        </p:txBody>
      </p:sp>
      <p:grpSp>
        <p:nvGrpSpPr>
          <p:cNvPr id="219" name="Группа 11"/>
          <p:cNvGrpSpPr/>
          <p:nvPr/>
        </p:nvGrpSpPr>
        <p:grpSpPr>
          <a:xfrm>
            <a:off x="122400" y="4547880"/>
            <a:ext cx="1589400" cy="512280"/>
            <a:chOff x="122400" y="4547880"/>
            <a:chExt cx="1589400" cy="512280"/>
          </a:xfrm>
        </p:grpSpPr>
        <p:sp>
          <p:nvSpPr>
            <p:cNvPr id="220" name="TextBox 12"/>
            <p:cNvSpPr/>
            <p:nvPr/>
          </p:nvSpPr>
          <p:spPr>
            <a:xfrm>
              <a:off x="122400" y="4547880"/>
              <a:ext cx="1007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PT Sans"/>
                  <a:ea typeface="DejaVu Sans"/>
                </a:rPr>
                <a:t>MU</a:t>
              </a:r>
              <a:r>
                <a:rPr b="1" lang="en-US" sz="20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</a:t>
              </a:r>
              <a:r>
                <a:rPr b="1" lang="en-US" sz="2000" spc="-1" strike="noStrike">
                  <a:solidFill>
                    <a:srgbClr val="ffffff"/>
                  </a:solidFill>
                  <a:latin typeface="PT Sans"/>
                  <a:ea typeface="DejaVu Sans"/>
                </a:rPr>
                <a:t>M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221" name="TextBox 13"/>
            <p:cNvSpPr/>
            <p:nvPr/>
          </p:nvSpPr>
          <p:spPr>
            <a:xfrm>
              <a:off x="127080" y="4848840"/>
              <a:ext cx="1584720" cy="2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ffffff"/>
                  </a:solidFill>
                  <a:latin typeface="PT Sans"/>
                  <a:ea typeface="DejaVu Sans"/>
                </a:rPr>
                <a:t>Mikrotik User </a:t>
              </a:r>
              <a:r>
                <a:rPr b="0" lang="en-US" sz="8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Online</a:t>
              </a:r>
              <a:r>
                <a:rPr b="0" lang="en-US" sz="800" spc="-1" strike="noStrike">
                  <a:solidFill>
                    <a:srgbClr val="ffffff"/>
                  </a:solidFill>
                  <a:latin typeface="PT Sans"/>
                  <a:ea typeface="DejaVu Sans"/>
                </a:rPr>
                <a:t> Meeting</a:t>
              </a:r>
              <a:endParaRPr b="0" lang="ru-RU" sz="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Полилиния: фигура 6_18"/>
          <p:cNvSpPr/>
          <p:nvPr/>
        </p:nvSpPr>
        <p:spPr>
          <a:xfrm>
            <a:off x="4586760" y="0"/>
            <a:ext cx="4554720" cy="5140800"/>
          </a:xfrm>
          <a:custGeom>
            <a:avLst/>
            <a:gdLst/>
            <a:ahLst/>
            <a:rect l="l" t="t" r="r" b="b"/>
            <a:pathLst>
              <a:path w="5973174" h="6741369">
                <a:moveTo>
                  <a:pt x="3004418" y="5620887"/>
                </a:moveTo>
                <a:lnTo>
                  <a:pt x="3330725" y="5947196"/>
                </a:lnTo>
                <a:lnTo>
                  <a:pt x="3004418" y="6273504"/>
                </a:lnTo>
                <a:lnTo>
                  <a:pt x="2678110" y="5947195"/>
                </a:lnTo>
                <a:close/>
                <a:moveTo>
                  <a:pt x="4088707" y="5519101"/>
                </a:moveTo>
                <a:lnTo>
                  <a:pt x="4699841" y="6130235"/>
                </a:lnTo>
                <a:lnTo>
                  <a:pt x="4088708" y="6741369"/>
                </a:lnTo>
                <a:lnTo>
                  <a:pt x="3477574" y="6130235"/>
                </a:lnTo>
                <a:close/>
                <a:moveTo>
                  <a:pt x="1563713" y="4975370"/>
                </a:moveTo>
                <a:lnTo>
                  <a:pt x="2341530" y="5753186"/>
                </a:lnTo>
                <a:lnTo>
                  <a:pt x="1563714" y="6531004"/>
                </a:lnTo>
                <a:lnTo>
                  <a:pt x="785897" y="5753186"/>
                </a:lnTo>
                <a:close/>
                <a:moveTo>
                  <a:pt x="5244546" y="4898892"/>
                </a:moveTo>
                <a:lnTo>
                  <a:pt x="5855679" y="5510025"/>
                </a:lnTo>
                <a:lnTo>
                  <a:pt x="5244546" y="6121158"/>
                </a:lnTo>
                <a:lnTo>
                  <a:pt x="4633413" y="5510025"/>
                </a:lnTo>
                <a:close/>
                <a:moveTo>
                  <a:pt x="3449618" y="4422418"/>
                </a:moveTo>
                <a:lnTo>
                  <a:pt x="4060750" y="5033552"/>
                </a:lnTo>
                <a:lnTo>
                  <a:pt x="3449618" y="5644686"/>
                </a:lnTo>
                <a:lnTo>
                  <a:pt x="2838484" y="5033552"/>
                </a:lnTo>
                <a:close/>
                <a:moveTo>
                  <a:pt x="4543786" y="3202209"/>
                </a:moveTo>
                <a:lnTo>
                  <a:pt x="5497818" y="4156241"/>
                </a:lnTo>
                <a:lnTo>
                  <a:pt x="4543786" y="5110273"/>
                </a:lnTo>
                <a:lnTo>
                  <a:pt x="3589754" y="4156241"/>
                </a:lnTo>
                <a:close/>
                <a:moveTo>
                  <a:pt x="2270654" y="2384640"/>
                </a:moveTo>
                <a:lnTo>
                  <a:pt x="3630907" y="3744894"/>
                </a:lnTo>
                <a:lnTo>
                  <a:pt x="2270654" y="5105147"/>
                </a:lnTo>
                <a:lnTo>
                  <a:pt x="910400" y="3744894"/>
                </a:lnTo>
                <a:close/>
                <a:moveTo>
                  <a:pt x="786095" y="1966789"/>
                </a:moveTo>
                <a:lnTo>
                  <a:pt x="1572190" y="2752885"/>
                </a:lnTo>
                <a:lnTo>
                  <a:pt x="786095" y="3538980"/>
                </a:lnTo>
                <a:lnTo>
                  <a:pt x="0" y="2752885"/>
                </a:lnTo>
                <a:close/>
                <a:moveTo>
                  <a:pt x="5973174" y="1664984"/>
                </a:moveTo>
                <a:lnTo>
                  <a:pt x="5973174" y="4276188"/>
                </a:lnTo>
                <a:lnTo>
                  <a:pt x="4667573" y="2970586"/>
                </a:lnTo>
                <a:close/>
                <a:moveTo>
                  <a:pt x="3779335" y="836024"/>
                </a:moveTo>
                <a:lnTo>
                  <a:pt x="5139589" y="2196276"/>
                </a:lnTo>
                <a:lnTo>
                  <a:pt x="3779335" y="3556529"/>
                </a:lnTo>
                <a:lnTo>
                  <a:pt x="2419082" y="2196276"/>
                </a:lnTo>
                <a:close/>
                <a:moveTo>
                  <a:pt x="4594422" y="0"/>
                </a:moveTo>
                <a:lnTo>
                  <a:pt x="5945330" y="0"/>
                </a:lnTo>
                <a:lnTo>
                  <a:pt x="5973174" y="27844"/>
                </a:lnTo>
                <a:lnTo>
                  <a:pt x="5973174" y="1341755"/>
                </a:lnTo>
                <a:lnTo>
                  <a:pt x="5269876" y="2045053"/>
                </a:lnTo>
                <a:lnTo>
                  <a:pt x="3909623" y="684800"/>
                </a:lnTo>
                <a:close/>
                <a:moveTo>
                  <a:pt x="2768807" y="0"/>
                </a:moveTo>
                <a:lnTo>
                  <a:pt x="4237061" y="0"/>
                </a:lnTo>
                <a:lnTo>
                  <a:pt x="3502934" y="734127"/>
                </a:lnTo>
                <a:close/>
                <a:moveTo>
                  <a:pt x="970121" y="0"/>
                </a:moveTo>
                <a:lnTo>
                  <a:pt x="2416427" y="0"/>
                </a:lnTo>
                <a:lnTo>
                  <a:pt x="3343947" y="927520"/>
                </a:lnTo>
                <a:lnTo>
                  <a:pt x="1693274" y="2578193"/>
                </a:lnTo>
                <a:lnTo>
                  <a:pt x="42601" y="927520"/>
                </a:lnTo>
                <a:close/>
              </a:path>
            </a:pathLst>
          </a:custGeom>
          <a:solidFill>
            <a:srgbClr val="f2f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TextBox 3_16"/>
          <p:cNvSpPr/>
          <p:nvPr/>
        </p:nvSpPr>
        <p:spPr>
          <a:xfrm>
            <a:off x="251640" y="258480"/>
            <a:ext cx="86385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3000" spc="-1" strike="noStrike">
                <a:solidFill>
                  <a:srgbClr val="0e2a47"/>
                </a:solidFill>
                <a:latin typeface="PT Sans"/>
                <a:ea typeface="DejaVu Sans"/>
              </a:rPr>
              <a:t>Ссылки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430" name="Google Shape;177;p30_21"/>
          <p:cNvSpPr/>
          <p:nvPr/>
        </p:nvSpPr>
        <p:spPr>
          <a:xfrm flipH="1" rot="10800000">
            <a:off x="3403800" y="951120"/>
            <a:ext cx="2333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0c4f4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31" name="Группа 9_16"/>
          <p:cNvGrpSpPr/>
          <p:nvPr/>
        </p:nvGrpSpPr>
        <p:grpSpPr>
          <a:xfrm>
            <a:off x="122400" y="4547880"/>
            <a:ext cx="1573200" cy="512280"/>
            <a:chOff x="122400" y="4547880"/>
            <a:chExt cx="1573200" cy="512280"/>
          </a:xfrm>
        </p:grpSpPr>
        <p:sp>
          <p:nvSpPr>
            <p:cNvPr id="432" name="TextBox 10_16"/>
            <p:cNvSpPr/>
            <p:nvPr/>
          </p:nvSpPr>
          <p:spPr>
            <a:xfrm>
              <a:off x="122400" y="4547880"/>
              <a:ext cx="1007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MU</a:t>
              </a:r>
              <a:r>
                <a:rPr b="1" lang="en-US" sz="20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</a:t>
              </a: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433" name="TextBox 11_4"/>
            <p:cNvSpPr/>
            <p:nvPr/>
          </p:nvSpPr>
          <p:spPr>
            <a:xfrm>
              <a:off x="127440" y="4848840"/>
              <a:ext cx="1568160" cy="2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Mikrotik User </a:t>
              </a:r>
              <a:r>
                <a:rPr b="0" lang="en-US" sz="8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online</a:t>
              </a: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 Meeting</a:t>
              </a:r>
              <a:endParaRPr b="0" lang="ru-RU" sz="800" spc="-1" strike="noStrike">
                <a:latin typeface="Arial"/>
              </a:endParaRPr>
            </a:p>
          </p:txBody>
        </p:sp>
      </p:grpSp>
      <p:sp>
        <p:nvSpPr>
          <p:cNvPr id="434" name=""/>
          <p:cNvSpPr/>
          <p:nvPr/>
        </p:nvSpPr>
        <p:spPr>
          <a:xfrm>
            <a:off x="660240" y="1248120"/>
            <a:ext cx="7877520" cy="19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- 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ourier New"/>
                <a:hlinkClick r:id="rId1"/>
              </a:rPr>
              <a:t>https://habr.com/ru/post/463813/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- СДСМ MPLS L3VPN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https://habr.com/post/273679/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- MUM 2019 (mikrotik mpls)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https://clck.ru/ZRYyM 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435" name="" descr=""/>
          <p:cNvPicPr/>
          <p:nvPr/>
        </p:nvPicPr>
        <p:blipFill>
          <a:blip r:embed="rId2"/>
          <a:stretch/>
        </p:blipFill>
        <p:spPr>
          <a:xfrm>
            <a:off x="5899680" y="969840"/>
            <a:ext cx="1190160" cy="1190160"/>
          </a:xfrm>
          <a:prstGeom prst="rect">
            <a:avLst/>
          </a:prstGeom>
          <a:ln w="0">
            <a:noFill/>
          </a:ln>
        </p:spPr>
      </p:pic>
      <p:pic>
        <p:nvPicPr>
          <p:cNvPr id="436" name="" descr=""/>
          <p:cNvPicPr/>
          <p:nvPr/>
        </p:nvPicPr>
        <p:blipFill>
          <a:blip r:embed="rId3"/>
          <a:stretch/>
        </p:blipFill>
        <p:spPr>
          <a:xfrm>
            <a:off x="4500000" y="3060000"/>
            <a:ext cx="1190160" cy="11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Полилиния: фигура 10"/>
          <p:cNvSpPr/>
          <p:nvPr/>
        </p:nvSpPr>
        <p:spPr>
          <a:xfrm>
            <a:off x="7956360" y="318240"/>
            <a:ext cx="938160" cy="4504680"/>
          </a:xfrm>
          <a:custGeom>
            <a:avLst/>
            <a:gdLst/>
            <a:ahLst/>
            <a:rect l="l" t="t" r="r" b="b"/>
            <a:pathLst>
              <a:path w="1209734" h="5796134">
                <a:moveTo>
                  <a:pt x="1144927" y="5731327"/>
                </a:moveTo>
                <a:lnTo>
                  <a:pt x="1209734" y="5731327"/>
                </a:lnTo>
                <a:lnTo>
                  <a:pt x="1209734" y="5796134"/>
                </a:lnTo>
                <a:lnTo>
                  <a:pt x="1144927" y="5796134"/>
                </a:lnTo>
                <a:close/>
                <a:moveTo>
                  <a:pt x="572463" y="5731327"/>
                </a:moveTo>
                <a:lnTo>
                  <a:pt x="637270" y="5731327"/>
                </a:lnTo>
                <a:lnTo>
                  <a:pt x="637270" y="5796134"/>
                </a:lnTo>
                <a:lnTo>
                  <a:pt x="572463" y="5796134"/>
                </a:lnTo>
                <a:close/>
                <a:moveTo>
                  <a:pt x="0" y="5731327"/>
                </a:moveTo>
                <a:lnTo>
                  <a:pt x="64807" y="5731327"/>
                </a:lnTo>
                <a:lnTo>
                  <a:pt x="64807" y="5796134"/>
                </a:lnTo>
                <a:lnTo>
                  <a:pt x="0" y="5796134"/>
                </a:lnTo>
                <a:close/>
                <a:moveTo>
                  <a:pt x="1144927" y="5158196"/>
                </a:moveTo>
                <a:lnTo>
                  <a:pt x="1209734" y="5158196"/>
                </a:lnTo>
                <a:lnTo>
                  <a:pt x="1209734" y="5223003"/>
                </a:lnTo>
                <a:lnTo>
                  <a:pt x="1144927" y="5223003"/>
                </a:lnTo>
                <a:close/>
                <a:moveTo>
                  <a:pt x="572463" y="5158196"/>
                </a:moveTo>
                <a:lnTo>
                  <a:pt x="637270" y="5158196"/>
                </a:lnTo>
                <a:lnTo>
                  <a:pt x="637270" y="5223003"/>
                </a:lnTo>
                <a:lnTo>
                  <a:pt x="572463" y="5223003"/>
                </a:lnTo>
                <a:close/>
                <a:moveTo>
                  <a:pt x="0" y="5158196"/>
                </a:moveTo>
                <a:lnTo>
                  <a:pt x="64807" y="5158196"/>
                </a:lnTo>
                <a:lnTo>
                  <a:pt x="64807" y="5223003"/>
                </a:lnTo>
                <a:lnTo>
                  <a:pt x="0" y="5223003"/>
                </a:lnTo>
                <a:close/>
                <a:moveTo>
                  <a:pt x="1144927" y="4585063"/>
                </a:moveTo>
                <a:lnTo>
                  <a:pt x="1209734" y="4585063"/>
                </a:lnTo>
                <a:lnTo>
                  <a:pt x="1209734" y="4649870"/>
                </a:lnTo>
                <a:lnTo>
                  <a:pt x="1144927" y="4649870"/>
                </a:lnTo>
                <a:close/>
                <a:moveTo>
                  <a:pt x="572463" y="4585063"/>
                </a:moveTo>
                <a:lnTo>
                  <a:pt x="637270" y="4585063"/>
                </a:lnTo>
                <a:lnTo>
                  <a:pt x="637270" y="4649870"/>
                </a:lnTo>
                <a:lnTo>
                  <a:pt x="572463" y="4649870"/>
                </a:lnTo>
                <a:close/>
                <a:moveTo>
                  <a:pt x="0" y="4585063"/>
                </a:moveTo>
                <a:lnTo>
                  <a:pt x="64807" y="4585063"/>
                </a:lnTo>
                <a:lnTo>
                  <a:pt x="64807" y="4649870"/>
                </a:lnTo>
                <a:lnTo>
                  <a:pt x="0" y="4649870"/>
                </a:lnTo>
                <a:close/>
                <a:moveTo>
                  <a:pt x="1144927" y="4011930"/>
                </a:moveTo>
                <a:lnTo>
                  <a:pt x="1209734" y="4011930"/>
                </a:lnTo>
                <a:lnTo>
                  <a:pt x="1209734" y="4076737"/>
                </a:lnTo>
                <a:lnTo>
                  <a:pt x="1144927" y="4076737"/>
                </a:lnTo>
                <a:close/>
                <a:moveTo>
                  <a:pt x="572463" y="4011930"/>
                </a:moveTo>
                <a:lnTo>
                  <a:pt x="637270" y="4011930"/>
                </a:lnTo>
                <a:lnTo>
                  <a:pt x="637270" y="4076737"/>
                </a:lnTo>
                <a:lnTo>
                  <a:pt x="572463" y="4076737"/>
                </a:lnTo>
                <a:close/>
                <a:moveTo>
                  <a:pt x="0" y="4011930"/>
                </a:moveTo>
                <a:lnTo>
                  <a:pt x="64807" y="4011930"/>
                </a:lnTo>
                <a:lnTo>
                  <a:pt x="64807" y="4076737"/>
                </a:lnTo>
                <a:lnTo>
                  <a:pt x="0" y="4076737"/>
                </a:lnTo>
                <a:close/>
                <a:moveTo>
                  <a:pt x="1144927" y="3438797"/>
                </a:moveTo>
                <a:lnTo>
                  <a:pt x="1209734" y="3438797"/>
                </a:lnTo>
                <a:lnTo>
                  <a:pt x="1209734" y="3503604"/>
                </a:lnTo>
                <a:lnTo>
                  <a:pt x="1144927" y="3503604"/>
                </a:lnTo>
                <a:close/>
                <a:moveTo>
                  <a:pt x="572463" y="3438797"/>
                </a:moveTo>
                <a:lnTo>
                  <a:pt x="637270" y="3438797"/>
                </a:lnTo>
                <a:lnTo>
                  <a:pt x="637270" y="3503604"/>
                </a:lnTo>
                <a:lnTo>
                  <a:pt x="572463" y="3503604"/>
                </a:lnTo>
                <a:close/>
                <a:moveTo>
                  <a:pt x="0" y="3438797"/>
                </a:moveTo>
                <a:lnTo>
                  <a:pt x="64807" y="3438797"/>
                </a:lnTo>
                <a:lnTo>
                  <a:pt x="64807" y="3503604"/>
                </a:lnTo>
                <a:lnTo>
                  <a:pt x="0" y="3503604"/>
                </a:lnTo>
                <a:close/>
                <a:moveTo>
                  <a:pt x="1144927" y="2865664"/>
                </a:moveTo>
                <a:lnTo>
                  <a:pt x="1209734" y="2865664"/>
                </a:lnTo>
                <a:lnTo>
                  <a:pt x="1209734" y="2930471"/>
                </a:lnTo>
                <a:lnTo>
                  <a:pt x="1144927" y="2930471"/>
                </a:lnTo>
                <a:close/>
                <a:moveTo>
                  <a:pt x="572463" y="2865664"/>
                </a:moveTo>
                <a:lnTo>
                  <a:pt x="637270" y="2865664"/>
                </a:lnTo>
                <a:lnTo>
                  <a:pt x="637270" y="2930471"/>
                </a:lnTo>
                <a:lnTo>
                  <a:pt x="572463" y="2930471"/>
                </a:lnTo>
                <a:close/>
                <a:moveTo>
                  <a:pt x="0" y="2865664"/>
                </a:moveTo>
                <a:lnTo>
                  <a:pt x="64807" y="2865664"/>
                </a:lnTo>
                <a:lnTo>
                  <a:pt x="64807" y="2930471"/>
                </a:lnTo>
                <a:lnTo>
                  <a:pt x="0" y="2930471"/>
                </a:lnTo>
                <a:close/>
                <a:moveTo>
                  <a:pt x="1144927" y="2292531"/>
                </a:moveTo>
                <a:lnTo>
                  <a:pt x="1209734" y="2292531"/>
                </a:lnTo>
                <a:lnTo>
                  <a:pt x="1209734" y="2357338"/>
                </a:lnTo>
                <a:lnTo>
                  <a:pt x="1144927" y="2357338"/>
                </a:lnTo>
                <a:close/>
                <a:moveTo>
                  <a:pt x="572463" y="2292531"/>
                </a:moveTo>
                <a:lnTo>
                  <a:pt x="637270" y="2292531"/>
                </a:lnTo>
                <a:lnTo>
                  <a:pt x="637270" y="2357338"/>
                </a:lnTo>
                <a:lnTo>
                  <a:pt x="572463" y="2357338"/>
                </a:lnTo>
                <a:close/>
                <a:moveTo>
                  <a:pt x="0" y="2292531"/>
                </a:moveTo>
                <a:lnTo>
                  <a:pt x="64807" y="2292531"/>
                </a:lnTo>
                <a:lnTo>
                  <a:pt x="64807" y="2357338"/>
                </a:lnTo>
                <a:lnTo>
                  <a:pt x="0" y="2357338"/>
                </a:lnTo>
                <a:close/>
                <a:moveTo>
                  <a:pt x="1144927" y="1719398"/>
                </a:moveTo>
                <a:lnTo>
                  <a:pt x="1209734" y="1719398"/>
                </a:lnTo>
                <a:lnTo>
                  <a:pt x="1209734" y="1784205"/>
                </a:lnTo>
                <a:lnTo>
                  <a:pt x="1144927" y="1784205"/>
                </a:lnTo>
                <a:close/>
                <a:moveTo>
                  <a:pt x="572463" y="1719398"/>
                </a:moveTo>
                <a:lnTo>
                  <a:pt x="637270" y="1719398"/>
                </a:lnTo>
                <a:lnTo>
                  <a:pt x="637270" y="1784205"/>
                </a:lnTo>
                <a:lnTo>
                  <a:pt x="572463" y="1784205"/>
                </a:lnTo>
                <a:close/>
                <a:moveTo>
                  <a:pt x="0" y="1719398"/>
                </a:moveTo>
                <a:lnTo>
                  <a:pt x="64807" y="1719398"/>
                </a:lnTo>
                <a:lnTo>
                  <a:pt x="64807" y="1784205"/>
                </a:lnTo>
                <a:lnTo>
                  <a:pt x="0" y="1784205"/>
                </a:lnTo>
                <a:close/>
                <a:moveTo>
                  <a:pt x="1144927" y="1146266"/>
                </a:moveTo>
                <a:lnTo>
                  <a:pt x="1209734" y="1146266"/>
                </a:lnTo>
                <a:lnTo>
                  <a:pt x="1209734" y="1211072"/>
                </a:lnTo>
                <a:lnTo>
                  <a:pt x="1144927" y="1211072"/>
                </a:lnTo>
                <a:close/>
                <a:moveTo>
                  <a:pt x="572463" y="1146266"/>
                </a:moveTo>
                <a:lnTo>
                  <a:pt x="637270" y="1146266"/>
                </a:lnTo>
                <a:lnTo>
                  <a:pt x="637270" y="1211072"/>
                </a:lnTo>
                <a:lnTo>
                  <a:pt x="572463" y="1211072"/>
                </a:lnTo>
                <a:close/>
                <a:moveTo>
                  <a:pt x="0" y="1146266"/>
                </a:moveTo>
                <a:lnTo>
                  <a:pt x="64807" y="1146266"/>
                </a:lnTo>
                <a:lnTo>
                  <a:pt x="64807" y="1211072"/>
                </a:lnTo>
                <a:lnTo>
                  <a:pt x="0" y="1211072"/>
                </a:lnTo>
                <a:close/>
                <a:moveTo>
                  <a:pt x="1144927" y="573133"/>
                </a:moveTo>
                <a:lnTo>
                  <a:pt x="1209734" y="573133"/>
                </a:lnTo>
                <a:lnTo>
                  <a:pt x="1209734" y="637940"/>
                </a:lnTo>
                <a:lnTo>
                  <a:pt x="1144927" y="637940"/>
                </a:lnTo>
                <a:close/>
                <a:moveTo>
                  <a:pt x="572463" y="573133"/>
                </a:moveTo>
                <a:lnTo>
                  <a:pt x="637270" y="573133"/>
                </a:lnTo>
                <a:lnTo>
                  <a:pt x="637270" y="637940"/>
                </a:lnTo>
                <a:lnTo>
                  <a:pt x="572463" y="637940"/>
                </a:lnTo>
                <a:close/>
                <a:moveTo>
                  <a:pt x="0" y="573133"/>
                </a:moveTo>
                <a:lnTo>
                  <a:pt x="64807" y="573133"/>
                </a:lnTo>
                <a:lnTo>
                  <a:pt x="64807" y="637940"/>
                </a:lnTo>
                <a:lnTo>
                  <a:pt x="0" y="637940"/>
                </a:lnTo>
                <a:close/>
                <a:moveTo>
                  <a:pt x="1144927" y="0"/>
                </a:moveTo>
                <a:lnTo>
                  <a:pt x="1209734" y="0"/>
                </a:lnTo>
                <a:lnTo>
                  <a:pt x="1209734" y="64807"/>
                </a:lnTo>
                <a:lnTo>
                  <a:pt x="1144927" y="64807"/>
                </a:lnTo>
                <a:close/>
                <a:moveTo>
                  <a:pt x="572463" y="0"/>
                </a:moveTo>
                <a:lnTo>
                  <a:pt x="637270" y="0"/>
                </a:lnTo>
                <a:lnTo>
                  <a:pt x="637270" y="64807"/>
                </a:lnTo>
                <a:lnTo>
                  <a:pt x="572463" y="64807"/>
                </a:lnTo>
                <a:close/>
                <a:moveTo>
                  <a:pt x="0" y="0"/>
                </a:moveTo>
                <a:lnTo>
                  <a:pt x="64807" y="0"/>
                </a:lnTo>
                <a:lnTo>
                  <a:pt x="64807" y="64807"/>
                </a:lnTo>
                <a:lnTo>
                  <a:pt x="0" y="64807"/>
                </a:lnTo>
                <a:close/>
              </a:path>
            </a:pathLst>
          </a:custGeom>
          <a:noFill/>
          <a:ln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Google Shape;177;p30"/>
          <p:cNvSpPr/>
          <p:nvPr/>
        </p:nvSpPr>
        <p:spPr>
          <a:xfrm flipH="1" rot="10800000">
            <a:off x="3403800" y="2218680"/>
            <a:ext cx="2333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0c4f4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TextBox 8"/>
          <p:cNvSpPr/>
          <p:nvPr/>
        </p:nvSpPr>
        <p:spPr>
          <a:xfrm>
            <a:off x="791640" y="1361880"/>
            <a:ext cx="7558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ffffff"/>
                </a:solidFill>
                <a:latin typeface="PT Sans"/>
                <a:ea typeface="DejaVu Sans"/>
              </a:rPr>
              <a:t>Спасибо за внимание!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440" name="TextBox 9"/>
          <p:cNvSpPr/>
          <p:nvPr/>
        </p:nvSpPr>
        <p:spPr>
          <a:xfrm>
            <a:off x="4572000" y="2571840"/>
            <a:ext cx="2877840" cy="11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ffffff"/>
                </a:solidFill>
                <a:latin typeface="PT Sans"/>
                <a:ea typeface="DejaVu Sans"/>
              </a:rPr>
              <a:t>Буду рад ответить на все ваши вопросы сейчас или свяжитесь со мной в будущем: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ffffff"/>
                </a:solidFill>
                <a:latin typeface="PT Sans"/>
                <a:ea typeface="DejaVu Sans"/>
              </a:rPr>
              <a:t>Telegram @smithy1208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ffffff"/>
                </a:solidFill>
                <a:latin typeface="PT Sans"/>
                <a:ea typeface="DejaVu Sans"/>
              </a:rPr>
              <a:t>v.kuznetsov48@ya.ru</a:t>
            </a:r>
            <a:endParaRPr b="0" lang="ru-RU" sz="1200" spc="-1" strike="noStrike">
              <a:latin typeface="Arial"/>
            </a:endParaRPr>
          </a:p>
        </p:txBody>
      </p:sp>
      <p:grpSp>
        <p:nvGrpSpPr>
          <p:cNvPr id="441" name="Группа 1"/>
          <p:cNvGrpSpPr/>
          <p:nvPr/>
        </p:nvGrpSpPr>
        <p:grpSpPr>
          <a:xfrm>
            <a:off x="3779640" y="4547880"/>
            <a:ext cx="1584720" cy="512280"/>
            <a:chOff x="3779640" y="4547880"/>
            <a:chExt cx="1584720" cy="512280"/>
          </a:xfrm>
        </p:grpSpPr>
        <p:sp>
          <p:nvSpPr>
            <p:cNvPr id="442" name="TextBox 12"/>
            <p:cNvSpPr/>
            <p:nvPr/>
          </p:nvSpPr>
          <p:spPr>
            <a:xfrm>
              <a:off x="4068000" y="4547880"/>
              <a:ext cx="1007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PT Sans"/>
                  <a:ea typeface="DejaVu Sans"/>
                </a:rPr>
                <a:t>MU</a:t>
              </a:r>
              <a:r>
                <a:rPr b="1" lang="en-US" sz="20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</a:t>
              </a:r>
              <a:r>
                <a:rPr b="1" lang="en-US" sz="2000" spc="-1" strike="noStrike">
                  <a:solidFill>
                    <a:srgbClr val="ffffff"/>
                  </a:solidFill>
                  <a:latin typeface="PT Sans"/>
                  <a:ea typeface="DejaVu Sans"/>
                </a:rPr>
                <a:t>M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443" name="TextBox 13"/>
            <p:cNvSpPr/>
            <p:nvPr/>
          </p:nvSpPr>
          <p:spPr>
            <a:xfrm>
              <a:off x="3779640" y="4848840"/>
              <a:ext cx="1584720" cy="2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ffffff"/>
                  </a:solidFill>
                  <a:latin typeface="PT Sans"/>
                  <a:ea typeface="DejaVu Sans"/>
                </a:rPr>
                <a:t>Mikrotik User </a:t>
              </a:r>
              <a:r>
                <a:rPr b="0" lang="en-US" sz="8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Online</a:t>
              </a:r>
              <a:r>
                <a:rPr b="0" lang="en-US" sz="800" spc="-1" strike="noStrike">
                  <a:solidFill>
                    <a:srgbClr val="ffffff"/>
                  </a:solidFill>
                  <a:latin typeface="PT Sans"/>
                  <a:ea typeface="DejaVu Sans"/>
                </a:rPr>
                <a:t> Meeting</a:t>
              </a:r>
              <a:endParaRPr b="0" lang="ru-RU" sz="800" spc="-1" strike="noStrike">
                <a:latin typeface="Arial"/>
              </a:endParaRPr>
            </a:p>
          </p:txBody>
        </p:sp>
      </p:grpSp>
      <p:grpSp>
        <p:nvGrpSpPr>
          <p:cNvPr id="444" name="Группа 2"/>
          <p:cNvGrpSpPr/>
          <p:nvPr/>
        </p:nvGrpSpPr>
        <p:grpSpPr>
          <a:xfrm>
            <a:off x="3189600" y="513720"/>
            <a:ext cx="2762280" cy="513000"/>
            <a:chOff x="3189600" y="513720"/>
            <a:chExt cx="2762280" cy="513000"/>
          </a:xfrm>
        </p:grpSpPr>
        <p:grpSp>
          <p:nvGrpSpPr>
            <p:cNvPr id="445" name="Группа 11"/>
            <p:cNvGrpSpPr/>
            <p:nvPr/>
          </p:nvGrpSpPr>
          <p:grpSpPr>
            <a:xfrm>
              <a:off x="3189600" y="630360"/>
              <a:ext cx="1171440" cy="279720"/>
              <a:chOff x="3189600" y="630360"/>
              <a:chExt cx="1171440" cy="279720"/>
            </a:xfrm>
          </p:grpSpPr>
          <p:sp>
            <p:nvSpPr>
              <p:cNvPr id="446" name="Полилиния: фигура 14"/>
              <p:cNvSpPr/>
              <p:nvPr/>
            </p:nvSpPr>
            <p:spPr>
              <a:xfrm>
                <a:off x="4075200" y="639360"/>
                <a:ext cx="82800" cy="261360"/>
              </a:xfrm>
              <a:custGeom>
                <a:avLst/>
                <a:gdLst/>
                <a:ahLst/>
                <a:rect l="l" t="t" r="r" b="b"/>
                <a:pathLst>
                  <a:path w="109102" h="337673">
                    <a:moveTo>
                      <a:pt x="73917" y="0"/>
                    </a:moveTo>
                    <a:lnTo>
                      <a:pt x="0" y="3273"/>
                    </a:lnTo>
                    <a:cubicBezTo>
                      <a:pt x="27003" y="55370"/>
                      <a:pt x="40641" y="110740"/>
                      <a:pt x="40641" y="168837"/>
                    </a:cubicBezTo>
                    <a:cubicBezTo>
                      <a:pt x="40641" y="227480"/>
                      <a:pt x="27003" y="282577"/>
                      <a:pt x="0" y="334401"/>
                    </a:cubicBezTo>
                    <a:lnTo>
                      <a:pt x="73917" y="337674"/>
                    </a:lnTo>
                    <a:cubicBezTo>
                      <a:pt x="97374" y="283941"/>
                      <a:pt x="108830" y="227480"/>
                      <a:pt x="109103" y="168837"/>
                    </a:cubicBezTo>
                    <a:cubicBezTo>
                      <a:pt x="108830" y="110467"/>
                      <a:pt x="97374" y="54279"/>
                      <a:pt x="73917" y="0"/>
                    </a:cubicBezTo>
                    <a:close/>
                  </a:path>
                </a:pathLst>
              </a:custGeom>
              <a:solidFill>
                <a:srgbClr val="da8344"/>
              </a:solidFill>
              <a:ln w="271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7" name="Полилиния: фигура 15"/>
              <p:cNvSpPr/>
              <p:nvPr/>
            </p:nvSpPr>
            <p:spPr>
              <a:xfrm>
                <a:off x="4181400" y="635040"/>
                <a:ext cx="74880" cy="270360"/>
              </a:xfrm>
              <a:custGeom>
                <a:avLst/>
                <a:gdLst/>
                <a:ahLst/>
                <a:rect l="l" t="t" r="r" b="b"/>
                <a:pathLst>
                  <a:path w="99283" h="349129">
                    <a:moveTo>
                      <a:pt x="70917" y="0"/>
                    </a:moveTo>
                    <a:lnTo>
                      <a:pt x="0" y="3000"/>
                    </a:lnTo>
                    <a:cubicBezTo>
                      <a:pt x="21275" y="58370"/>
                      <a:pt x="31640" y="115376"/>
                      <a:pt x="31640" y="174292"/>
                    </a:cubicBezTo>
                    <a:cubicBezTo>
                      <a:pt x="31640" y="234026"/>
                      <a:pt x="21275" y="291578"/>
                      <a:pt x="0" y="345857"/>
                    </a:cubicBezTo>
                    <a:lnTo>
                      <a:pt x="70917" y="349130"/>
                    </a:lnTo>
                    <a:cubicBezTo>
                      <a:pt x="89737" y="292123"/>
                      <a:pt x="99284" y="233753"/>
                      <a:pt x="99284" y="174292"/>
                    </a:cubicBezTo>
                    <a:cubicBezTo>
                      <a:pt x="99284" y="114831"/>
                      <a:pt x="89737" y="56461"/>
                      <a:pt x="70917" y="0"/>
                    </a:cubicBezTo>
                    <a:close/>
                  </a:path>
                </a:pathLst>
              </a:custGeom>
              <a:solidFill>
                <a:srgbClr val="da8344"/>
              </a:solidFill>
              <a:ln w="271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8" name="Полилиния: фигура 16"/>
              <p:cNvSpPr/>
              <p:nvPr/>
            </p:nvSpPr>
            <p:spPr>
              <a:xfrm>
                <a:off x="4287600" y="630360"/>
                <a:ext cx="73440" cy="279720"/>
              </a:xfrm>
              <a:custGeom>
                <a:avLst/>
                <a:gdLst/>
                <a:ahLst/>
                <a:rect l="l" t="t" r="r" b="b"/>
                <a:pathLst>
                  <a:path w="97101" h="361131">
                    <a:moveTo>
                      <a:pt x="97102" y="180293"/>
                    </a:moveTo>
                    <a:cubicBezTo>
                      <a:pt x="97102" y="118377"/>
                      <a:pt x="89192" y="58097"/>
                      <a:pt x="73099" y="0"/>
                    </a:cubicBezTo>
                    <a:lnTo>
                      <a:pt x="0" y="3000"/>
                    </a:lnTo>
                    <a:cubicBezTo>
                      <a:pt x="17457" y="60552"/>
                      <a:pt x="26185" y="119468"/>
                      <a:pt x="26185" y="180293"/>
                    </a:cubicBezTo>
                    <a:cubicBezTo>
                      <a:pt x="26185" y="241118"/>
                      <a:pt x="17457" y="300306"/>
                      <a:pt x="0" y="357858"/>
                    </a:cubicBezTo>
                    <a:lnTo>
                      <a:pt x="73099" y="361131"/>
                    </a:lnTo>
                    <a:cubicBezTo>
                      <a:pt x="89192" y="302761"/>
                      <a:pt x="97102" y="242482"/>
                      <a:pt x="97102" y="180293"/>
                    </a:cubicBezTo>
                    <a:close/>
                  </a:path>
                </a:pathLst>
              </a:custGeom>
              <a:solidFill>
                <a:srgbClr val="da8344"/>
              </a:solidFill>
              <a:ln w="271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9" name="Полилиния: фигура 17"/>
              <p:cNvSpPr/>
              <p:nvPr/>
            </p:nvSpPr>
            <p:spPr>
              <a:xfrm>
                <a:off x="3951000" y="644040"/>
                <a:ext cx="111600" cy="252000"/>
              </a:xfrm>
              <a:custGeom>
                <a:avLst/>
                <a:gdLst/>
                <a:ahLst/>
                <a:rect l="l" t="t" r="r" b="b"/>
                <a:pathLst>
                  <a:path w="146197" h="325945">
                    <a:moveTo>
                      <a:pt x="0" y="4091"/>
                    </a:moveTo>
                    <a:cubicBezTo>
                      <a:pt x="43914" y="48005"/>
                      <a:pt x="66007" y="100920"/>
                      <a:pt x="66007" y="162836"/>
                    </a:cubicBezTo>
                    <a:cubicBezTo>
                      <a:pt x="66007" y="225025"/>
                      <a:pt x="43914" y="277667"/>
                      <a:pt x="0" y="321581"/>
                    </a:cubicBezTo>
                    <a:lnTo>
                      <a:pt x="98738" y="325945"/>
                    </a:lnTo>
                    <a:cubicBezTo>
                      <a:pt x="130378" y="275758"/>
                      <a:pt x="145925" y="221479"/>
                      <a:pt x="146198" y="162836"/>
                    </a:cubicBezTo>
                    <a:cubicBezTo>
                      <a:pt x="145925" y="104193"/>
                      <a:pt x="130378" y="49915"/>
                      <a:pt x="98738" y="0"/>
                    </a:cubicBezTo>
                    <a:lnTo>
                      <a:pt x="0" y="4091"/>
                    </a:lnTo>
                    <a:close/>
                  </a:path>
                </a:pathLst>
              </a:custGeom>
              <a:solidFill>
                <a:srgbClr val="da8344"/>
              </a:solidFill>
              <a:ln w="271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0" name="Полилиния: фигура 18"/>
              <p:cNvSpPr/>
              <p:nvPr/>
            </p:nvSpPr>
            <p:spPr>
              <a:xfrm>
                <a:off x="4075200" y="639360"/>
                <a:ext cx="171720" cy="266040"/>
              </a:xfrm>
              <a:custGeom>
                <a:avLst/>
                <a:gdLst/>
                <a:ahLst/>
                <a:rect l="l" t="t" r="r" b="b"/>
                <a:pathLst>
                  <a:path w="223061" h="343674">
                    <a:moveTo>
                      <a:pt x="201022" y="154926"/>
                    </a:moveTo>
                    <a:cubicBezTo>
                      <a:pt x="173474" y="82646"/>
                      <a:pt x="130923" y="30822"/>
                      <a:pt x="73917" y="0"/>
                    </a:cubicBezTo>
                    <a:lnTo>
                      <a:pt x="0" y="3273"/>
                    </a:lnTo>
                    <a:cubicBezTo>
                      <a:pt x="60825" y="40914"/>
                      <a:pt x="104466" y="93010"/>
                      <a:pt x="131469" y="159018"/>
                    </a:cubicBezTo>
                    <a:cubicBezTo>
                      <a:pt x="158745" y="225571"/>
                      <a:pt x="160381" y="285850"/>
                      <a:pt x="136106" y="340401"/>
                    </a:cubicBezTo>
                    <a:lnTo>
                      <a:pt x="207023" y="343675"/>
                    </a:lnTo>
                    <a:cubicBezTo>
                      <a:pt x="230207" y="289669"/>
                      <a:pt x="228298" y="226662"/>
                      <a:pt x="201022" y="154926"/>
                    </a:cubicBezTo>
                    <a:close/>
                  </a:path>
                </a:pathLst>
              </a:custGeom>
              <a:solidFill>
                <a:srgbClr val="e5a97a"/>
              </a:solidFill>
              <a:ln w="271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1" name="Полилиния: фигура 19"/>
              <p:cNvSpPr/>
              <p:nvPr/>
            </p:nvSpPr>
            <p:spPr>
              <a:xfrm>
                <a:off x="4181760" y="635040"/>
                <a:ext cx="167760" cy="275040"/>
              </a:xfrm>
              <a:custGeom>
                <a:avLst/>
                <a:gdLst/>
                <a:ahLst/>
                <a:rect l="l" t="t" r="r" b="b"/>
                <a:pathLst>
                  <a:path w="218114" h="355130">
                    <a:moveTo>
                      <a:pt x="208659" y="355130"/>
                    </a:moveTo>
                    <a:cubicBezTo>
                      <a:pt x="225298" y="299488"/>
                      <a:pt x="220115" y="234026"/>
                      <a:pt x="192021" y="158472"/>
                    </a:cubicBezTo>
                    <a:cubicBezTo>
                      <a:pt x="163382" y="80463"/>
                      <a:pt x="122741" y="27549"/>
                      <a:pt x="70917" y="0"/>
                    </a:cubicBezTo>
                    <a:lnTo>
                      <a:pt x="0" y="3273"/>
                    </a:lnTo>
                    <a:cubicBezTo>
                      <a:pt x="58643" y="43914"/>
                      <a:pt x="100647" y="97647"/>
                      <a:pt x="126559" y="164746"/>
                    </a:cubicBezTo>
                    <a:cubicBezTo>
                      <a:pt x="151926" y="231571"/>
                      <a:pt x="155199" y="293760"/>
                      <a:pt x="135560" y="352130"/>
                    </a:cubicBezTo>
                    <a:lnTo>
                      <a:pt x="208659" y="355130"/>
                    </a:lnTo>
                    <a:close/>
                  </a:path>
                </a:pathLst>
              </a:custGeom>
              <a:solidFill>
                <a:srgbClr val="e5a97a"/>
              </a:solidFill>
              <a:ln w="271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2" name="Полилиния: фигура 20"/>
              <p:cNvSpPr/>
              <p:nvPr/>
            </p:nvSpPr>
            <p:spPr>
              <a:xfrm>
                <a:off x="3951000" y="643680"/>
                <a:ext cx="192960" cy="257040"/>
              </a:xfrm>
              <a:custGeom>
                <a:avLst/>
                <a:gdLst/>
                <a:ahLst/>
                <a:rect l="l" t="t" r="r" b="b"/>
                <a:pathLst>
                  <a:path w="250436" h="332218">
                    <a:moveTo>
                      <a:pt x="98738" y="0"/>
                    </a:moveTo>
                    <a:lnTo>
                      <a:pt x="0" y="4364"/>
                    </a:lnTo>
                    <a:cubicBezTo>
                      <a:pt x="60279" y="41732"/>
                      <a:pt x="107739" y="92738"/>
                      <a:pt x="142925" y="157108"/>
                    </a:cubicBezTo>
                    <a:cubicBezTo>
                      <a:pt x="181656" y="227207"/>
                      <a:pt x="187112" y="284486"/>
                      <a:pt x="159018" y="328946"/>
                    </a:cubicBezTo>
                    <a:lnTo>
                      <a:pt x="232935" y="332219"/>
                    </a:lnTo>
                    <a:cubicBezTo>
                      <a:pt x="261029" y="272485"/>
                      <a:pt x="255301" y="204841"/>
                      <a:pt x="215751" y="129287"/>
                    </a:cubicBezTo>
                    <a:cubicBezTo>
                      <a:pt x="181656" y="64371"/>
                      <a:pt x="142652" y="21275"/>
                      <a:pt x="98738" y="0"/>
                    </a:cubicBezTo>
                    <a:close/>
                  </a:path>
                </a:pathLst>
              </a:custGeom>
              <a:solidFill>
                <a:srgbClr val="e5a97a"/>
              </a:solidFill>
              <a:ln w="271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53" name="Рисунок 12"/>
              <p:cNvGrpSpPr/>
              <p:nvPr/>
            </p:nvGrpSpPr>
            <p:grpSpPr>
              <a:xfrm>
                <a:off x="3189600" y="671040"/>
                <a:ext cx="726480" cy="186840"/>
                <a:chOff x="3189600" y="671040"/>
                <a:chExt cx="726480" cy="186840"/>
              </a:xfrm>
            </p:grpSpPr>
            <p:grpSp>
              <p:nvGrpSpPr>
                <p:cNvPr id="454" name="Рисунок 12"/>
                <p:cNvGrpSpPr/>
                <p:nvPr/>
              </p:nvGrpSpPr>
              <p:grpSpPr>
                <a:xfrm>
                  <a:off x="3189600" y="671040"/>
                  <a:ext cx="416160" cy="186840"/>
                  <a:chOff x="3189600" y="671040"/>
                  <a:chExt cx="416160" cy="186840"/>
                </a:xfrm>
              </p:grpSpPr>
              <p:sp>
                <p:nvSpPr>
                  <p:cNvPr id="455" name="Полилиния: фигура 27"/>
                  <p:cNvSpPr/>
                  <p:nvPr/>
                </p:nvSpPr>
                <p:spPr>
                  <a:xfrm>
                    <a:off x="3189600" y="731880"/>
                    <a:ext cx="104400" cy="124200"/>
                  </a:xfrm>
                  <a:custGeom>
                    <a:avLst/>
                    <a:gdLst/>
                    <a:ahLst/>
                    <a:rect l="l" t="t" r="r" b="b"/>
                    <a:pathLst>
                      <a:path w="136651" h="162403">
                        <a:moveTo>
                          <a:pt x="116467" y="386"/>
                        </a:moveTo>
                        <a:lnTo>
                          <a:pt x="133924" y="5023"/>
                        </a:lnTo>
                        <a:cubicBezTo>
                          <a:pt x="135015" y="5568"/>
                          <a:pt x="135833" y="5841"/>
                          <a:pt x="136106" y="6114"/>
                        </a:cubicBezTo>
                        <a:cubicBezTo>
                          <a:pt x="136651" y="6386"/>
                          <a:pt x="136651" y="6932"/>
                          <a:pt x="136651" y="7205"/>
                        </a:cubicBezTo>
                        <a:cubicBezTo>
                          <a:pt x="136379" y="7477"/>
                          <a:pt x="136379" y="7750"/>
                          <a:pt x="136106" y="8296"/>
                        </a:cubicBezTo>
                        <a:cubicBezTo>
                          <a:pt x="136106" y="8841"/>
                          <a:pt x="135833" y="9114"/>
                          <a:pt x="135833" y="9659"/>
                        </a:cubicBezTo>
                        <a:lnTo>
                          <a:pt x="76645" y="159403"/>
                        </a:lnTo>
                        <a:cubicBezTo>
                          <a:pt x="76099" y="161040"/>
                          <a:pt x="75281" y="161858"/>
                          <a:pt x="74735" y="161858"/>
                        </a:cubicBezTo>
                        <a:cubicBezTo>
                          <a:pt x="74190" y="161858"/>
                          <a:pt x="73372" y="162131"/>
                          <a:pt x="72553" y="162404"/>
                        </a:cubicBezTo>
                        <a:lnTo>
                          <a:pt x="59461" y="162404"/>
                        </a:lnTo>
                        <a:cubicBezTo>
                          <a:pt x="58643" y="162131"/>
                          <a:pt x="57825" y="162131"/>
                          <a:pt x="57279" y="162131"/>
                        </a:cubicBezTo>
                        <a:cubicBezTo>
                          <a:pt x="56734" y="161858"/>
                          <a:pt x="56461" y="161585"/>
                          <a:pt x="56188" y="161313"/>
                        </a:cubicBezTo>
                        <a:cubicBezTo>
                          <a:pt x="55915" y="161040"/>
                          <a:pt x="55642" y="160494"/>
                          <a:pt x="55642" y="159403"/>
                        </a:cubicBezTo>
                        <a:lnTo>
                          <a:pt x="546" y="8568"/>
                        </a:lnTo>
                        <a:cubicBezTo>
                          <a:pt x="273" y="8023"/>
                          <a:pt x="273" y="7750"/>
                          <a:pt x="0" y="7205"/>
                        </a:cubicBezTo>
                        <a:cubicBezTo>
                          <a:pt x="0" y="6659"/>
                          <a:pt x="0" y="6386"/>
                          <a:pt x="546" y="5841"/>
                        </a:cubicBezTo>
                        <a:cubicBezTo>
                          <a:pt x="1091" y="5568"/>
                          <a:pt x="1909" y="5295"/>
                          <a:pt x="3273" y="4750"/>
                        </a:cubicBezTo>
                        <a:lnTo>
                          <a:pt x="14183" y="2022"/>
                        </a:lnTo>
                        <a:lnTo>
                          <a:pt x="20730" y="113"/>
                        </a:lnTo>
                        <a:cubicBezTo>
                          <a:pt x="21821" y="-160"/>
                          <a:pt x="22639" y="113"/>
                          <a:pt x="23457" y="386"/>
                        </a:cubicBezTo>
                        <a:cubicBezTo>
                          <a:pt x="24003" y="931"/>
                          <a:pt x="24548" y="1477"/>
                          <a:pt x="25094" y="2295"/>
                        </a:cubicBezTo>
                        <a:lnTo>
                          <a:pt x="61098" y="109489"/>
                        </a:lnTo>
                        <a:cubicBezTo>
                          <a:pt x="61916" y="112489"/>
                          <a:pt x="63007" y="116035"/>
                          <a:pt x="64098" y="119854"/>
                        </a:cubicBezTo>
                        <a:cubicBezTo>
                          <a:pt x="65189" y="123672"/>
                          <a:pt x="66280" y="127218"/>
                          <a:pt x="67098" y="130218"/>
                        </a:cubicBezTo>
                        <a:lnTo>
                          <a:pt x="67644" y="130218"/>
                        </a:lnTo>
                        <a:cubicBezTo>
                          <a:pt x="67917" y="128036"/>
                          <a:pt x="68189" y="125854"/>
                          <a:pt x="69008" y="123399"/>
                        </a:cubicBezTo>
                        <a:cubicBezTo>
                          <a:pt x="69553" y="120945"/>
                          <a:pt x="71190" y="116580"/>
                          <a:pt x="73644" y="110034"/>
                        </a:cubicBezTo>
                        <a:lnTo>
                          <a:pt x="112376" y="3113"/>
                        </a:lnTo>
                        <a:cubicBezTo>
                          <a:pt x="112649" y="2295"/>
                          <a:pt x="112649" y="1750"/>
                          <a:pt x="112922" y="1750"/>
                        </a:cubicBezTo>
                        <a:cubicBezTo>
                          <a:pt x="112922" y="1750"/>
                          <a:pt x="113194" y="1477"/>
                          <a:pt x="113467" y="1204"/>
                        </a:cubicBezTo>
                        <a:cubicBezTo>
                          <a:pt x="113740" y="931"/>
                          <a:pt x="114013" y="931"/>
                          <a:pt x="114558" y="658"/>
                        </a:cubicBezTo>
                        <a:cubicBezTo>
                          <a:pt x="114831" y="113"/>
                          <a:pt x="115376" y="113"/>
                          <a:pt x="116467" y="3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719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56" name="Полилиния: фигура 28"/>
                  <p:cNvSpPr/>
                  <p:nvPr/>
                </p:nvSpPr>
                <p:spPr>
                  <a:xfrm>
                    <a:off x="3311280" y="730080"/>
                    <a:ext cx="99360" cy="127800"/>
                  </a:xfrm>
                  <a:custGeom>
                    <a:avLst/>
                    <a:gdLst/>
                    <a:ahLst/>
                    <a:rect l="l" t="t" r="r" b="b"/>
                    <a:pathLst>
                      <a:path w="130377" h="166927">
                        <a:moveTo>
                          <a:pt x="65189" y="0"/>
                        </a:moveTo>
                        <a:cubicBezTo>
                          <a:pt x="84282" y="0"/>
                          <a:pt x="100102" y="7092"/>
                          <a:pt x="112103" y="21548"/>
                        </a:cubicBezTo>
                        <a:cubicBezTo>
                          <a:pt x="124105" y="36004"/>
                          <a:pt x="130105" y="56461"/>
                          <a:pt x="130378" y="83464"/>
                        </a:cubicBezTo>
                        <a:cubicBezTo>
                          <a:pt x="130378" y="110740"/>
                          <a:pt x="124377" y="131196"/>
                          <a:pt x="112103" y="145380"/>
                        </a:cubicBezTo>
                        <a:cubicBezTo>
                          <a:pt x="100102" y="159563"/>
                          <a:pt x="84282" y="166655"/>
                          <a:pt x="65189" y="166928"/>
                        </a:cubicBezTo>
                        <a:cubicBezTo>
                          <a:pt x="45823" y="166928"/>
                          <a:pt x="30003" y="159836"/>
                          <a:pt x="18002" y="145653"/>
                        </a:cubicBezTo>
                        <a:cubicBezTo>
                          <a:pt x="6001" y="131469"/>
                          <a:pt x="0" y="110740"/>
                          <a:pt x="0" y="83737"/>
                        </a:cubicBezTo>
                        <a:cubicBezTo>
                          <a:pt x="0" y="56734"/>
                          <a:pt x="6001" y="36277"/>
                          <a:pt x="18002" y="22093"/>
                        </a:cubicBezTo>
                        <a:cubicBezTo>
                          <a:pt x="30003" y="7637"/>
                          <a:pt x="45823" y="273"/>
                          <a:pt x="65189" y="0"/>
                        </a:cubicBezTo>
                        <a:close/>
                        <a:moveTo>
                          <a:pt x="65189" y="20457"/>
                        </a:moveTo>
                        <a:cubicBezTo>
                          <a:pt x="51824" y="20457"/>
                          <a:pt x="42277" y="25912"/>
                          <a:pt x="36004" y="37095"/>
                        </a:cubicBezTo>
                        <a:cubicBezTo>
                          <a:pt x="30003" y="48278"/>
                          <a:pt x="26730" y="63553"/>
                          <a:pt x="26730" y="83464"/>
                        </a:cubicBezTo>
                        <a:cubicBezTo>
                          <a:pt x="26730" y="103648"/>
                          <a:pt x="29731" y="119195"/>
                          <a:pt x="36004" y="130105"/>
                        </a:cubicBezTo>
                        <a:cubicBezTo>
                          <a:pt x="42005" y="141016"/>
                          <a:pt x="51824" y="146471"/>
                          <a:pt x="65189" y="146471"/>
                        </a:cubicBezTo>
                        <a:cubicBezTo>
                          <a:pt x="78281" y="146471"/>
                          <a:pt x="87828" y="141016"/>
                          <a:pt x="94101" y="130105"/>
                        </a:cubicBezTo>
                        <a:cubicBezTo>
                          <a:pt x="100375" y="119195"/>
                          <a:pt x="103375" y="103648"/>
                          <a:pt x="103375" y="83464"/>
                        </a:cubicBezTo>
                        <a:cubicBezTo>
                          <a:pt x="103102" y="63553"/>
                          <a:pt x="100102" y="48005"/>
                          <a:pt x="93829" y="37095"/>
                        </a:cubicBezTo>
                        <a:cubicBezTo>
                          <a:pt x="87828" y="25912"/>
                          <a:pt x="78281" y="20457"/>
                          <a:pt x="65189" y="2045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719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57" name="Полилиния: фигура 29"/>
                  <p:cNvSpPr/>
                  <p:nvPr/>
                </p:nvSpPr>
                <p:spPr>
                  <a:xfrm>
                    <a:off x="3429360" y="732240"/>
                    <a:ext cx="102240" cy="124200"/>
                  </a:xfrm>
                  <a:custGeom>
                    <a:avLst/>
                    <a:gdLst/>
                    <a:ahLst/>
                    <a:rect l="l" t="t" r="r" b="b"/>
                    <a:pathLst>
                      <a:path w="134128" h="162290">
                        <a:moveTo>
                          <a:pt x="109853" y="159290"/>
                        </a:moveTo>
                        <a:lnTo>
                          <a:pt x="79304" y="113740"/>
                        </a:lnTo>
                        <a:cubicBezTo>
                          <a:pt x="77122" y="111012"/>
                          <a:pt x="75213" y="108012"/>
                          <a:pt x="73576" y="105284"/>
                        </a:cubicBezTo>
                        <a:cubicBezTo>
                          <a:pt x="71940" y="102557"/>
                          <a:pt x="70303" y="99557"/>
                          <a:pt x="68939" y="96556"/>
                        </a:cubicBezTo>
                        <a:cubicBezTo>
                          <a:pt x="67848" y="98193"/>
                          <a:pt x="66757" y="99829"/>
                          <a:pt x="65939" y="101193"/>
                        </a:cubicBezTo>
                        <a:cubicBezTo>
                          <a:pt x="65121" y="102557"/>
                          <a:pt x="62120" y="106648"/>
                          <a:pt x="57211" y="114013"/>
                        </a:cubicBezTo>
                        <a:lnTo>
                          <a:pt x="25025" y="159836"/>
                        </a:lnTo>
                        <a:cubicBezTo>
                          <a:pt x="23934" y="161200"/>
                          <a:pt x="22843" y="162018"/>
                          <a:pt x="22025" y="162018"/>
                        </a:cubicBezTo>
                        <a:cubicBezTo>
                          <a:pt x="21207" y="162291"/>
                          <a:pt x="19843" y="162018"/>
                          <a:pt x="18207" y="161473"/>
                        </a:cubicBezTo>
                        <a:lnTo>
                          <a:pt x="2387" y="154926"/>
                        </a:lnTo>
                        <a:cubicBezTo>
                          <a:pt x="1296" y="154654"/>
                          <a:pt x="750" y="154381"/>
                          <a:pt x="477" y="154108"/>
                        </a:cubicBezTo>
                        <a:cubicBezTo>
                          <a:pt x="477" y="153835"/>
                          <a:pt x="205" y="153290"/>
                          <a:pt x="205" y="153017"/>
                        </a:cubicBezTo>
                        <a:cubicBezTo>
                          <a:pt x="-68" y="152744"/>
                          <a:pt x="-68" y="152471"/>
                          <a:pt x="205" y="151926"/>
                        </a:cubicBezTo>
                        <a:cubicBezTo>
                          <a:pt x="477" y="151380"/>
                          <a:pt x="750" y="150835"/>
                          <a:pt x="1568" y="150017"/>
                        </a:cubicBezTo>
                        <a:lnTo>
                          <a:pt x="55847" y="79372"/>
                        </a:lnTo>
                        <a:lnTo>
                          <a:pt x="8387" y="12001"/>
                        </a:lnTo>
                        <a:cubicBezTo>
                          <a:pt x="7842" y="11456"/>
                          <a:pt x="7296" y="10910"/>
                          <a:pt x="7296" y="10638"/>
                        </a:cubicBezTo>
                        <a:cubicBezTo>
                          <a:pt x="7296" y="10365"/>
                          <a:pt x="7023" y="9819"/>
                          <a:pt x="7023" y="9547"/>
                        </a:cubicBezTo>
                        <a:cubicBezTo>
                          <a:pt x="7023" y="9274"/>
                          <a:pt x="7296" y="9001"/>
                          <a:pt x="7569" y="8455"/>
                        </a:cubicBezTo>
                        <a:cubicBezTo>
                          <a:pt x="8115" y="7910"/>
                          <a:pt x="8660" y="7364"/>
                          <a:pt x="9478" y="7092"/>
                        </a:cubicBezTo>
                        <a:lnTo>
                          <a:pt x="20934" y="2455"/>
                        </a:lnTo>
                        <a:lnTo>
                          <a:pt x="24753" y="818"/>
                        </a:lnTo>
                        <a:cubicBezTo>
                          <a:pt x="26117" y="273"/>
                          <a:pt x="27208" y="273"/>
                          <a:pt x="28299" y="546"/>
                        </a:cubicBezTo>
                        <a:cubicBezTo>
                          <a:pt x="29390" y="818"/>
                          <a:pt x="30481" y="1637"/>
                          <a:pt x="31299" y="2728"/>
                        </a:cubicBezTo>
                        <a:lnTo>
                          <a:pt x="68394" y="60825"/>
                        </a:lnTo>
                        <a:lnTo>
                          <a:pt x="107398" y="2728"/>
                        </a:lnTo>
                        <a:cubicBezTo>
                          <a:pt x="107944" y="1909"/>
                          <a:pt x="108762" y="1364"/>
                          <a:pt x="109307" y="818"/>
                        </a:cubicBezTo>
                        <a:cubicBezTo>
                          <a:pt x="109853" y="546"/>
                          <a:pt x="110671" y="273"/>
                          <a:pt x="111490" y="0"/>
                        </a:cubicBezTo>
                        <a:cubicBezTo>
                          <a:pt x="112035" y="0"/>
                          <a:pt x="112308" y="0"/>
                          <a:pt x="112581" y="273"/>
                        </a:cubicBezTo>
                        <a:cubicBezTo>
                          <a:pt x="112853" y="273"/>
                          <a:pt x="113399" y="546"/>
                          <a:pt x="114490" y="818"/>
                        </a:cubicBezTo>
                        <a:lnTo>
                          <a:pt x="129492" y="7092"/>
                        </a:lnTo>
                        <a:cubicBezTo>
                          <a:pt x="131128" y="7637"/>
                          <a:pt x="131946" y="8455"/>
                          <a:pt x="131946" y="9274"/>
                        </a:cubicBezTo>
                        <a:cubicBezTo>
                          <a:pt x="131946" y="10092"/>
                          <a:pt x="131674" y="11183"/>
                          <a:pt x="130855" y="12274"/>
                        </a:cubicBezTo>
                        <a:lnTo>
                          <a:pt x="81759" y="76918"/>
                        </a:lnTo>
                        <a:lnTo>
                          <a:pt x="132765" y="150017"/>
                        </a:lnTo>
                        <a:cubicBezTo>
                          <a:pt x="133310" y="150835"/>
                          <a:pt x="133583" y="151380"/>
                          <a:pt x="133856" y="151926"/>
                        </a:cubicBezTo>
                        <a:cubicBezTo>
                          <a:pt x="134128" y="152199"/>
                          <a:pt x="134128" y="152471"/>
                          <a:pt x="134128" y="152744"/>
                        </a:cubicBezTo>
                        <a:cubicBezTo>
                          <a:pt x="134128" y="153290"/>
                          <a:pt x="133856" y="153563"/>
                          <a:pt x="133583" y="154108"/>
                        </a:cubicBezTo>
                        <a:cubicBezTo>
                          <a:pt x="133037" y="154654"/>
                          <a:pt x="132765" y="154926"/>
                          <a:pt x="132219" y="155199"/>
                        </a:cubicBezTo>
                        <a:lnTo>
                          <a:pt x="116126" y="161745"/>
                        </a:lnTo>
                        <a:cubicBezTo>
                          <a:pt x="115581" y="161745"/>
                          <a:pt x="115035" y="161745"/>
                          <a:pt x="114490" y="162018"/>
                        </a:cubicBezTo>
                        <a:cubicBezTo>
                          <a:pt x="113944" y="162291"/>
                          <a:pt x="113672" y="162291"/>
                          <a:pt x="113399" y="162291"/>
                        </a:cubicBezTo>
                        <a:cubicBezTo>
                          <a:pt x="112581" y="162291"/>
                          <a:pt x="111762" y="162018"/>
                          <a:pt x="111217" y="161745"/>
                        </a:cubicBezTo>
                        <a:cubicBezTo>
                          <a:pt x="110944" y="160654"/>
                          <a:pt x="110399" y="160109"/>
                          <a:pt x="109853" y="15929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719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58" name="Полилиния: фигура 30"/>
                  <p:cNvSpPr/>
                  <p:nvPr/>
                </p:nvSpPr>
                <p:spPr>
                  <a:xfrm>
                    <a:off x="3558960" y="671040"/>
                    <a:ext cx="46800" cy="186840"/>
                  </a:xfrm>
                  <a:custGeom>
                    <a:avLst/>
                    <a:gdLst/>
                    <a:ahLst/>
                    <a:rect l="l" t="t" r="r" b="b"/>
                    <a:pathLst>
                      <a:path w="63006" h="242208">
                        <a:moveTo>
                          <a:pt x="58097" y="219843"/>
                        </a:moveTo>
                        <a:lnTo>
                          <a:pt x="62734" y="232662"/>
                        </a:lnTo>
                        <a:cubicBezTo>
                          <a:pt x="63007" y="233753"/>
                          <a:pt x="63007" y="234572"/>
                          <a:pt x="63007" y="235117"/>
                        </a:cubicBezTo>
                        <a:cubicBezTo>
                          <a:pt x="63007" y="235663"/>
                          <a:pt x="62461" y="236208"/>
                          <a:pt x="61643" y="236481"/>
                        </a:cubicBezTo>
                        <a:cubicBezTo>
                          <a:pt x="58370" y="238117"/>
                          <a:pt x="54279" y="239208"/>
                          <a:pt x="49096" y="240299"/>
                        </a:cubicBezTo>
                        <a:cubicBezTo>
                          <a:pt x="44187" y="241390"/>
                          <a:pt x="39550" y="241936"/>
                          <a:pt x="35458" y="242209"/>
                        </a:cubicBezTo>
                        <a:cubicBezTo>
                          <a:pt x="30549" y="241936"/>
                          <a:pt x="25912" y="241118"/>
                          <a:pt x="21275" y="240027"/>
                        </a:cubicBezTo>
                        <a:cubicBezTo>
                          <a:pt x="16638" y="238663"/>
                          <a:pt x="13092" y="236754"/>
                          <a:pt x="10092" y="234026"/>
                        </a:cubicBezTo>
                        <a:cubicBezTo>
                          <a:pt x="7910" y="232389"/>
                          <a:pt x="6001" y="229935"/>
                          <a:pt x="4637" y="226934"/>
                        </a:cubicBezTo>
                        <a:cubicBezTo>
                          <a:pt x="3000" y="223934"/>
                          <a:pt x="1909" y="220388"/>
                          <a:pt x="1364" y="216297"/>
                        </a:cubicBezTo>
                        <a:cubicBezTo>
                          <a:pt x="818" y="214115"/>
                          <a:pt x="546" y="210569"/>
                          <a:pt x="273" y="205659"/>
                        </a:cubicBezTo>
                        <a:cubicBezTo>
                          <a:pt x="0" y="200750"/>
                          <a:pt x="0" y="195022"/>
                          <a:pt x="0" y="188748"/>
                        </a:cubicBezTo>
                        <a:lnTo>
                          <a:pt x="0" y="8728"/>
                        </a:lnTo>
                        <a:cubicBezTo>
                          <a:pt x="0" y="7910"/>
                          <a:pt x="273" y="7092"/>
                          <a:pt x="546" y="6273"/>
                        </a:cubicBezTo>
                        <a:cubicBezTo>
                          <a:pt x="1091" y="5455"/>
                          <a:pt x="1637" y="4910"/>
                          <a:pt x="2455" y="4910"/>
                        </a:cubicBezTo>
                        <a:lnTo>
                          <a:pt x="19366" y="546"/>
                        </a:lnTo>
                        <a:cubicBezTo>
                          <a:pt x="19639" y="546"/>
                          <a:pt x="19911" y="546"/>
                          <a:pt x="20457" y="273"/>
                        </a:cubicBezTo>
                        <a:cubicBezTo>
                          <a:pt x="21002" y="273"/>
                          <a:pt x="21548" y="0"/>
                          <a:pt x="22366" y="0"/>
                        </a:cubicBezTo>
                        <a:cubicBezTo>
                          <a:pt x="22912" y="273"/>
                          <a:pt x="23457" y="546"/>
                          <a:pt x="24003" y="1091"/>
                        </a:cubicBezTo>
                        <a:cubicBezTo>
                          <a:pt x="24548" y="1637"/>
                          <a:pt x="24548" y="2728"/>
                          <a:pt x="24548" y="4364"/>
                        </a:cubicBezTo>
                        <a:lnTo>
                          <a:pt x="24548" y="191203"/>
                        </a:lnTo>
                        <a:cubicBezTo>
                          <a:pt x="24275" y="199113"/>
                          <a:pt x="24275" y="204295"/>
                          <a:pt x="24548" y="206750"/>
                        </a:cubicBezTo>
                        <a:cubicBezTo>
                          <a:pt x="24821" y="209205"/>
                          <a:pt x="25094" y="211114"/>
                          <a:pt x="25639" y="212205"/>
                        </a:cubicBezTo>
                        <a:cubicBezTo>
                          <a:pt x="26185" y="215751"/>
                          <a:pt x="27821" y="218206"/>
                          <a:pt x="30276" y="219843"/>
                        </a:cubicBezTo>
                        <a:cubicBezTo>
                          <a:pt x="32731" y="221479"/>
                          <a:pt x="35731" y="222025"/>
                          <a:pt x="39550" y="222025"/>
                        </a:cubicBezTo>
                        <a:cubicBezTo>
                          <a:pt x="41186" y="222025"/>
                          <a:pt x="43368" y="221752"/>
                          <a:pt x="45823" y="221206"/>
                        </a:cubicBezTo>
                        <a:cubicBezTo>
                          <a:pt x="48278" y="220661"/>
                          <a:pt x="50460" y="219843"/>
                          <a:pt x="52369" y="219024"/>
                        </a:cubicBezTo>
                        <a:cubicBezTo>
                          <a:pt x="52915" y="218752"/>
                          <a:pt x="53733" y="218479"/>
                          <a:pt x="54551" y="218479"/>
                        </a:cubicBezTo>
                        <a:cubicBezTo>
                          <a:pt x="55370" y="218206"/>
                          <a:pt x="56188" y="217933"/>
                          <a:pt x="56734" y="217933"/>
                        </a:cubicBezTo>
                        <a:cubicBezTo>
                          <a:pt x="56734" y="218206"/>
                          <a:pt x="56734" y="218479"/>
                          <a:pt x="57006" y="218479"/>
                        </a:cubicBezTo>
                        <a:cubicBezTo>
                          <a:pt x="57279" y="218752"/>
                          <a:pt x="57552" y="219024"/>
                          <a:pt x="58097" y="21984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719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459" name="Полилиния: фигура 23"/>
                <p:cNvSpPr/>
                <p:nvPr/>
              </p:nvSpPr>
              <p:spPr>
                <a:xfrm>
                  <a:off x="3611880" y="672840"/>
                  <a:ext cx="45000" cy="181440"/>
                </a:xfrm>
                <a:custGeom>
                  <a:avLst/>
                  <a:gdLst/>
                  <a:ahLst/>
                  <a:rect l="l" t="t" r="r" b="b"/>
                  <a:pathLst>
                    <a:path w="60659" h="235389">
                      <a:moveTo>
                        <a:pt x="54386" y="82918"/>
                      </a:moveTo>
                      <a:lnTo>
                        <a:pt x="54386" y="231571"/>
                      </a:lnTo>
                      <a:cubicBezTo>
                        <a:pt x="54386" y="233208"/>
                        <a:pt x="54113" y="234026"/>
                        <a:pt x="53295" y="234572"/>
                      </a:cubicBezTo>
                      <a:cubicBezTo>
                        <a:pt x="52749" y="235117"/>
                        <a:pt x="51658" y="235390"/>
                        <a:pt x="50294" y="235390"/>
                      </a:cubicBezTo>
                      <a:lnTo>
                        <a:pt x="33383" y="235390"/>
                      </a:lnTo>
                      <a:cubicBezTo>
                        <a:pt x="31747" y="235390"/>
                        <a:pt x="30656" y="235117"/>
                        <a:pt x="30110" y="234572"/>
                      </a:cubicBezTo>
                      <a:cubicBezTo>
                        <a:pt x="29565" y="234026"/>
                        <a:pt x="29292" y="232935"/>
                        <a:pt x="29565" y="231571"/>
                      </a:cubicBezTo>
                      <a:lnTo>
                        <a:pt x="29565" y="98465"/>
                      </a:lnTo>
                      <a:lnTo>
                        <a:pt x="3926" y="98465"/>
                      </a:lnTo>
                      <a:cubicBezTo>
                        <a:pt x="2289" y="98465"/>
                        <a:pt x="1198" y="98193"/>
                        <a:pt x="653" y="97647"/>
                      </a:cubicBezTo>
                      <a:cubicBezTo>
                        <a:pt x="107" y="97102"/>
                        <a:pt x="-166" y="96011"/>
                        <a:pt x="107" y="94647"/>
                      </a:cubicBezTo>
                      <a:lnTo>
                        <a:pt x="107" y="82100"/>
                      </a:lnTo>
                      <a:cubicBezTo>
                        <a:pt x="107" y="80736"/>
                        <a:pt x="380" y="79918"/>
                        <a:pt x="925" y="79372"/>
                      </a:cubicBezTo>
                      <a:cubicBezTo>
                        <a:pt x="1471" y="78827"/>
                        <a:pt x="2562" y="78554"/>
                        <a:pt x="3926" y="78281"/>
                      </a:cubicBezTo>
                      <a:lnTo>
                        <a:pt x="50022" y="78281"/>
                      </a:lnTo>
                      <a:cubicBezTo>
                        <a:pt x="51385" y="78554"/>
                        <a:pt x="52476" y="79100"/>
                        <a:pt x="53022" y="79645"/>
                      </a:cubicBezTo>
                      <a:cubicBezTo>
                        <a:pt x="54113" y="80191"/>
                        <a:pt x="54386" y="81555"/>
                        <a:pt x="54386" y="82918"/>
                      </a:cubicBezTo>
                      <a:close/>
                      <a:moveTo>
                        <a:pt x="60659" y="20184"/>
                      </a:moveTo>
                      <a:cubicBezTo>
                        <a:pt x="60659" y="26185"/>
                        <a:pt x="58750" y="31094"/>
                        <a:pt x="54658" y="34913"/>
                      </a:cubicBezTo>
                      <a:cubicBezTo>
                        <a:pt x="50840" y="38732"/>
                        <a:pt x="45930" y="40641"/>
                        <a:pt x="40202" y="40641"/>
                      </a:cubicBezTo>
                      <a:cubicBezTo>
                        <a:pt x="34202" y="40914"/>
                        <a:pt x="29565" y="39004"/>
                        <a:pt x="25746" y="35186"/>
                      </a:cubicBezTo>
                      <a:cubicBezTo>
                        <a:pt x="21928" y="31367"/>
                        <a:pt x="20018" y="26457"/>
                        <a:pt x="20018" y="20457"/>
                      </a:cubicBezTo>
                      <a:cubicBezTo>
                        <a:pt x="20018" y="14729"/>
                        <a:pt x="21928" y="9819"/>
                        <a:pt x="25746" y="6001"/>
                      </a:cubicBezTo>
                      <a:cubicBezTo>
                        <a:pt x="29565" y="2182"/>
                        <a:pt x="34474" y="0"/>
                        <a:pt x="40202" y="0"/>
                      </a:cubicBezTo>
                      <a:cubicBezTo>
                        <a:pt x="45930" y="0"/>
                        <a:pt x="50567" y="1909"/>
                        <a:pt x="54386" y="6001"/>
                      </a:cubicBezTo>
                      <a:cubicBezTo>
                        <a:pt x="58477" y="9819"/>
                        <a:pt x="60386" y="14729"/>
                        <a:pt x="60659" y="20184"/>
                      </a:cubicBezTo>
                      <a:close/>
                    </a:path>
                  </a:pathLst>
                </a:custGeom>
                <a:solidFill>
                  <a:srgbClr val="d97243"/>
                </a:solidFill>
                <a:ln w="2719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460" name="Рисунок 12"/>
                <p:cNvGrpSpPr/>
                <p:nvPr/>
              </p:nvGrpSpPr>
              <p:grpSpPr>
                <a:xfrm>
                  <a:off x="3694320" y="671040"/>
                  <a:ext cx="221760" cy="186840"/>
                  <a:chOff x="3694320" y="671040"/>
                  <a:chExt cx="221760" cy="186840"/>
                </a:xfrm>
              </p:grpSpPr>
              <p:sp>
                <p:nvSpPr>
                  <p:cNvPr id="461" name="Полилиния: фигура 25"/>
                  <p:cNvSpPr/>
                  <p:nvPr/>
                </p:nvSpPr>
                <p:spPr>
                  <a:xfrm>
                    <a:off x="3694320" y="730080"/>
                    <a:ext cx="91800" cy="124200"/>
                  </a:xfrm>
                  <a:custGeom>
                    <a:avLst/>
                    <a:gdLst/>
                    <a:ahLst/>
                    <a:rect l="l" t="t" r="r" b="b"/>
                    <a:pathLst>
                      <a:path w="120558" h="162290">
                        <a:moveTo>
                          <a:pt x="6546" y="158199"/>
                        </a:moveTo>
                        <a:lnTo>
                          <a:pt x="6546" y="40368"/>
                        </a:lnTo>
                        <a:cubicBezTo>
                          <a:pt x="6546" y="35458"/>
                          <a:pt x="6273" y="31640"/>
                          <a:pt x="5728" y="28367"/>
                        </a:cubicBezTo>
                        <a:cubicBezTo>
                          <a:pt x="5182" y="25094"/>
                          <a:pt x="4091" y="21821"/>
                          <a:pt x="2728" y="18275"/>
                        </a:cubicBezTo>
                        <a:lnTo>
                          <a:pt x="1637" y="16365"/>
                        </a:lnTo>
                        <a:cubicBezTo>
                          <a:pt x="1091" y="15274"/>
                          <a:pt x="546" y="14456"/>
                          <a:pt x="273" y="13638"/>
                        </a:cubicBezTo>
                        <a:cubicBezTo>
                          <a:pt x="0" y="12820"/>
                          <a:pt x="0" y="12274"/>
                          <a:pt x="0" y="11456"/>
                        </a:cubicBezTo>
                        <a:cubicBezTo>
                          <a:pt x="0" y="11183"/>
                          <a:pt x="0" y="10910"/>
                          <a:pt x="273" y="10638"/>
                        </a:cubicBezTo>
                        <a:cubicBezTo>
                          <a:pt x="273" y="10365"/>
                          <a:pt x="818" y="9819"/>
                          <a:pt x="1637" y="9547"/>
                        </a:cubicBezTo>
                        <a:lnTo>
                          <a:pt x="16911" y="1091"/>
                        </a:lnTo>
                        <a:cubicBezTo>
                          <a:pt x="18548" y="273"/>
                          <a:pt x="19639" y="0"/>
                          <a:pt x="20730" y="818"/>
                        </a:cubicBezTo>
                        <a:cubicBezTo>
                          <a:pt x="21821" y="1364"/>
                          <a:pt x="22639" y="2728"/>
                          <a:pt x="23730" y="4637"/>
                        </a:cubicBezTo>
                        <a:cubicBezTo>
                          <a:pt x="24821" y="7092"/>
                          <a:pt x="25912" y="9819"/>
                          <a:pt x="26730" y="13365"/>
                        </a:cubicBezTo>
                        <a:cubicBezTo>
                          <a:pt x="27821" y="16638"/>
                          <a:pt x="28367" y="19639"/>
                          <a:pt x="28912" y="22366"/>
                        </a:cubicBezTo>
                        <a:cubicBezTo>
                          <a:pt x="37095" y="15274"/>
                          <a:pt x="45550" y="9819"/>
                          <a:pt x="54824" y="6001"/>
                        </a:cubicBezTo>
                        <a:cubicBezTo>
                          <a:pt x="64098" y="2182"/>
                          <a:pt x="73644" y="0"/>
                          <a:pt x="83191" y="0"/>
                        </a:cubicBezTo>
                        <a:cubicBezTo>
                          <a:pt x="94920" y="0"/>
                          <a:pt x="104193" y="3273"/>
                          <a:pt x="110467" y="10092"/>
                        </a:cubicBezTo>
                        <a:cubicBezTo>
                          <a:pt x="117013" y="16911"/>
                          <a:pt x="120286" y="30003"/>
                          <a:pt x="120559" y="49096"/>
                        </a:cubicBezTo>
                        <a:lnTo>
                          <a:pt x="120559" y="158199"/>
                        </a:lnTo>
                        <a:cubicBezTo>
                          <a:pt x="120559" y="159836"/>
                          <a:pt x="120286" y="160654"/>
                          <a:pt x="119468" y="161200"/>
                        </a:cubicBezTo>
                        <a:cubicBezTo>
                          <a:pt x="118922" y="161745"/>
                          <a:pt x="117831" y="162018"/>
                          <a:pt x="116467" y="162018"/>
                        </a:cubicBezTo>
                        <a:lnTo>
                          <a:pt x="99829" y="162018"/>
                        </a:lnTo>
                        <a:cubicBezTo>
                          <a:pt x="98193" y="162018"/>
                          <a:pt x="97102" y="161745"/>
                          <a:pt x="96556" y="161200"/>
                        </a:cubicBezTo>
                        <a:cubicBezTo>
                          <a:pt x="96011" y="160654"/>
                          <a:pt x="95738" y="159563"/>
                          <a:pt x="96011" y="158199"/>
                        </a:cubicBezTo>
                        <a:lnTo>
                          <a:pt x="96011" y="48824"/>
                        </a:lnTo>
                        <a:cubicBezTo>
                          <a:pt x="96011" y="39550"/>
                          <a:pt x="94374" y="33004"/>
                          <a:pt x="90828" y="28640"/>
                        </a:cubicBezTo>
                        <a:cubicBezTo>
                          <a:pt x="87282" y="24275"/>
                          <a:pt x="82100" y="22366"/>
                          <a:pt x="74735" y="22366"/>
                        </a:cubicBezTo>
                        <a:cubicBezTo>
                          <a:pt x="67644" y="22366"/>
                          <a:pt x="60279" y="24275"/>
                          <a:pt x="52642" y="27821"/>
                        </a:cubicBezTo>
                        <a:cubicBezTo>
                          <a:pt x="45005" y="31640"/>
                          <a:pt x="37913" y="36277"/>
                          <a:pt x="31640" y="42277"/>
                        </a:cubicBezTo>
                        <a:lnTo>
                          <a:pt x="31640" y="158472"/>
                        </a:lnTo>
                        <a:cubicBezTo>
                          <a:pt x="31367" y="160109"/>
                          <a:pt x="31094" y="160927"/>
                          <a:pt x="30549" y="161473"/>
                        </a:cubicBezTo>
                        <a:cubicBezTo>
                          <a:pt x="30003" y="162018"/>
                          <a:pt x="29185" y="162291"/>
                          <a:pt x="27821" y="162291"/>
                        </a:cubicBezTo>
                        <a:lnTo>
                          <a:pt x="10910" y="162291"/>
                        </a:lnTo>
                        <a:cubicBezTo>
                          <a:pt x="9274" y="162291"/>
                          <a:pt x="8183" y="162018"/>
                          <a:pt x="7637" y="161473"/>
                        </a:cubicBezTo>
                        <a:cubicBezTo>
                          <a:pt x="6546" y="160927"/>
                          <a:pt x="6546" y="159836"/>
                          <a:pt x="6546" y="15819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719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62" name="Полилиния: фигура 26"/>
                  <p:cNvSpPr/>
                  <p:nvPr/>
                </p:nvSpPr>
                <p:spPr>
                  <a:xfrm>
                    <a:off x="3830400" y="671040"/>
                    <a:ext cx="85680" cy="186840"/>
                  </a:xfrm>
                  <a:custGeom>
                    <a:avLst/>
                    <a:gdLst/>
                    <a:ahLst/>
                    <a:rect l="l" t="t" r="r" b="b"/>
                    <a:pathLst>
                      <a:path w="112921" h="242208">
                        <a:moveTo>
                          <a:pt x="52915" y="152744"/>
                        </a:moveTo>
                        <a:lnTo>
                          <a:pt x="111285" y="226934"/>
                        </a:lnTo>
                        <a:cubicBezTo>
                          <a:pt x="111830" y="227753"/>
                          <a:pt x="112103" y="228571"/>
                          <a:pt x="112376" y="228844"/>
                        </a:cubicBezTo>
                        <a:cubicBezTo>
                          <a:pt x="112649" y="229389"/>
                          <a:pt x="112922" y="229662"/>
                          <a:pt x="112922" y="229935"/>
                        </a:cubicBezTo>
                        <a:cubicBezTo>
                          <a:pt x="112922" y="230480"/>
                          <a:pt x="112922" y="230753"/>
                          <a:pt x="112649" y="231026"/>
                        </a:cubicBezTo>
                        <a:cubicBezTo>
                          <a:pt x="112376" y="231298"/>
                          <a:pt x="112103" y="231571"/>
                          <a:pt x="112103" y="231571"/>
                        </a:cubicBezTo>
                        <a:lnTo>
                          <a:pt x="98738" y="240845"/>
                        </a:lnTo>
                        <a:cubicBezTo>
                          <a:pt x="97920" y="241390"/>
                          <a:pt x="97102" y="241663"/>
                          <a:pt x="96829" y="241936"/>
                        </a:cubicBezTo>
                        <a:cubicBezTo>
                          <a:pt x="96283" y="242209"/>
                          <a:pt x="96011" y="242209"/>
                          <a:pt x="95738" y="242209"/>
                        </a:cubicBezTo>
                        <a:cubicBezTo>
                          <a:pt x="95192" y="242209"/>
                          <a:pt x="94647" y="242209"/>
                          <a:pt x="94101" y="241936"/>
                        </a:cubicBezTo>
                        <a:cubicBezTo>
                          <a:pt x="93556" y="241663"/>
                          <a:pt x="93010" y="240845"/>
                          <a:pt x="92192" y="239754"/>
                        </a:cubicBezTo>
                        <a:lnTo>
                          <a:pt x="25366" y="157108"/>
                        </a:lnTo>
                        <a:lnTo>
                          <a:pt x="24821" y="157108"/>
                        </a:lnTo>
                        <a:lnTo>
                          <a:pt x="24821" y="234026"/>
                        </a:lnTo>
                        <a:cubicBezTo>
                          <a:pt x="24821" y="235663"/>
                          <a:pt x="24548" y="236481"/>
                          <a:pt x="23730" y="237026"/>
                        </a:cubicBezTo>
                        <a:cubicBezTo>
                          <a:pt x="23184" y="237572"/>
                          <a:pt x="22093" y="237845"/>
                          <a:pt x="20730" y="237845"/>
                        </a:cubicBezTo>
                        <a:lnTo>
                          <a:pt x="3819" y="237845"/>
                        </a:lnTo>
                        <a:cubicBezTo>
                          <a:pt x="2182" y="237845"/>
                          <a:pt x="1364" y="237572"/>
                          <a:pt x="818" y="237026"/>
                        </a:cubicBezTo>
                        <a:cubicBezTo>
                          <a:pt x="273" y="236481"/>
                          <a:pt x="0" y="235390"/>
                          <a:pt x="0" y="234026"/>
                        </a:cubicBezTo>
                        <a:lnTo>
                          <a:pt x="0" y="8455"/>
                        </a:lnTo>
                        <a:cubicBezTo>
                          <a:pt x="0" y="7637"/>
                          <a:pt x="273" y="6819"/>
                          <a:pt x="546" y="6001"/>
                        </a:cubicBezTo>
                        <a:cubicBezTo>
                          <a:pt x="1091" y="5182"/>
                          <a:pt x="1637" y="4637"/>
                          <a:pt x="2455" y="4637"/>
                        </a:cubicBezTo>
                        <a:lnTo>
                          <a:pt x="19366" y="273"/>
                        </a:lnTo>
                        <a:cubicBezTo>
                          <a:pt x="19639" y="273"/>
                          <a:pt x="19911" y="273"/>
                          <a:pt x="20457" y="273"/>
                        </a:cubicBezTo>
                        <a:cubicBezTo>
                          <a:pt x="21002" y="273"/>
                          <a:pt x="21548" y="273"/>
                          <a:pt x="22366" y="0"/>
                        </a:cubicBezTo>
                        <a:cubicBezTo>
                          <a:pt x="22912" y="0"/>
                          <a:pt x="23457" y="273"/>
                          <a:pt x="23730" y="818"/>
                        </a:cubicBezTo>
                        <a:cubicBezTo>
                          <a:pt x="24003" y="1364"/>
                          <a:pt x="24275" y="2455"/>
                          <a:pt x="24548" y="4364"/>
                        </a:cubicBezTo>
                        <a:lnTo>
                          <a:pt x="24548" y="152471"/>
                        </a:lnTo>
                        <a:lnTo>
                          <a:pt x="90283" y="77736"/>
                        </a:lnTo>
                        <a:cubicBezTo>
                          <a:pt x="90828" y="77190"/>
                          <a:pt x="91101" y="76645"/>
                          <a:pt x="91646" y="76372"/>
                        </a:cubicBezTo>
                        <a:cubicBezTo>
                          <a:pt x="92192" y="76099"/>
                          <a:pt x="92737" y="75827"/>
                          <a:pt x="93556" y="75827"/>
                        </a:cubicBezTo>
                        <a:cubicBezTo>
                          <a:pt x="93829" y="75827"/>
                          <a:pt x="94101" y="75827"/>
                          <a:pt x="94101" y="76099"/>
                        </a:cubicBezTo>
                        <a:cubicBezTo>
                          <a:pt x="94374" y="76099"/>
                          <a:pt x="94920" y="76372"/>
                          <a:pt x="95738" y="76918"/>
                        </a:cubicBezTo>
                        <a:lnTo>
                          <a:pt x="108557" y="85646"/>
                        </a:lnTo>
                        <a:cubicBezTo>
                          <a:pt x="109103" y="86191"/>
                          <a:pt x="109648" y="86737"/>
                          <a:pt x="109921" y="87010"/>
                        </a:cubicBezTo>
                        <a:cubicBezTo>
                          <a:pt x="110194" y="87282"/>
                          <a:pt x="110467" y="87828"/>
                          <a:pt x="110467" y="88101"/>
                        </a:cubicBezTo>
                        <a:cubicBezTo>
                          <a:pt x="110194" y="88646"/>
                          <a:pt x="109921" y="89192"/>
                          <a:pt x="109648" y="89737"/>
                        </a:cubicBezTo>
                        <a:cubicBezTo>
                          <a:pt x="109376" y="90283"/>
                          <a:pt x="108830" y="91101"/>
                          <a:pt x="108285" y="91647"/>
                        </a:cubicBezTo>
                        <a:lnTo>
                          <a:pt x="52915" y="15274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719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</p:grpSp>
        <p:grpSp>
          <p:nvGrpSpPr>
            <p:cNvPr id="463" name="Рисунок 33"/>
            <p:cNvGrpSpPr/>
            <p:nvPr/>
          </p:nvGrpSpPr>
          <p:grpSpPr>
            <a:xfrm>
              <a:off x="4623120" y="513720"/>
              <a:ext cx="1328760" cy="513000"/>
              <a:chOff x="4623120" y="513720"/>
              <a:chExt cx="1328760" cy="513000"/>
            </a:xfrm>
          </p:grpSpPr>
          <p:sp>
            <p:nvSpPr>
              <p:cNvPr id="464" name="Полилиния: фигура 32"/>
              <p:cNvSpPr/>
              <p:nvPr/>
            </p:nvSpPr>
            <p:spPr>
              <a:xfrm>
                <a:off x="4982400" y="513720"/>
                <a:ext cx="108360" cy="103320"/>
              </a:xfrm>
              <a:custGeom>
                <a:avLst/>
                <a:gdLst/>
                <a:ahLst/>
                <a:rect l="l" t="t" r="r" b="b"/>
                <a:pathLst>
                  <a:path w="761494" h="726789">
                    <a:moveTo>
                      <a:pt x="23428" y="0"/>
                    </a:moveTo>
                    <a:lnTo>
                      <a:pt x="24484" y="0"/>
                    </a:lnTo>
                    <a:cubicBezTo>
                      <a:pt x="44018" y="128291"/>
                      <a:pt x="79918" y="256053"/>
                      <a:pt x="148023" y="367449"/>
                    </a:cubicBezTo>
                    <a:cubicBezTo>
                      <a:pt x="202401" y="456672"/>
                      <a:pt x="278425" y="532696"/>
                      <a:pt x="369232" y="583907"/>
                    </a:cubicBezTo>
                    <a:cubicBezTo>
                      <a:pt x="463734" y="637757"/>
                      <a:pt x="570378" y="668378"/>
                      <a:pt x="678079" y="679993"/>
                    </a:cubicBezTo>
                    <a:cubicBezTo>
                      <a:pt x="706060" y="683160"/>
                      <a:pt x="734041" y="679465"/>
                      <a:pt x="761494" y="685800"/>
                    </a:cubicBezTo>
                    <a:cubicBezTo>
                      <a:pt x="628452" y="743874"/>
                      <a:pt x="472181" y="738067"/>
                      <a:pt x="339667" y="682104"/>
                    </a:cubicBezTo>
                    <a:cubicBezTo>
                      <a:pt x="199761" y="621919"/>
                      <a:pt x="85725" y="503659"/>
                      <a:pt x="33987" y="360586"/>
                    </a:cubicBezTo>
                    <a:cubicBezTo>
                      <a:pt x="-8249" y="245494"/>
                      <a:pt x="-10361" y="117204"/>
                      <a:pt x="2342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27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5" name="Полилиния: фигура 33"/>
              <p:cNvSpPr/>
              <p:nvPr/>
            </p:nvSpPr>
            <p:spPr>
              <a:xfrm>
                <a:off x="4948560" y="524160"/>
                <a:ext cx="135360" cy="128520"/>
              </a:xfrm>
              <a:custGeom>
                <a:avLst/>
                <a:gdLst/>
                <a:ahLst/>
                <a:rect l="l" t="t" r="r" b="b"/>
                <a:pathLst>
                  <a:path w="946327" h="900855">
                    <a:moveTo>
                      <a:pt x="10281" y="329437"/>
                    </a:moveTo>
                    <a:cubicBezTo>
                      <a:pt x="-8725" y="220153"/>
                      <a:pt x="-806" y="106645"/>
                      <a:pt x="29287" y="0"/>
                    </a:cubicBezTo>
                    <a:cubicBezTo>
                      <a:pt x="55685" y="169470"/>
                      <a:pt x="104255" y="338940"/>
                      <a:pt x="199813" y="483597"/>
                    </a:cubicBezTo>
                    <a:cubicBezTo>
                      <a:pt x="272670" y="593938"/>
                      <a:pt x="374035" y="685800"/>
                      <a:pt x="492823" y="744930"/>
                    </a:cubicBezTo>
                    <a:cubicBezTo>
                      <a:pt x="633256" y="815674"/>
                      <a:pt x="790583" y="846295"/>
                      <a:pt x="946327" y="853686"/>
                    </a:cubicBezTo>
                    <a:cubicBezTo>
                      <a:pt x="843378" y="891698"/>
                      <a:pt x="731982" y="908593"/>
                      <a:pt x="622697" y="897506"/>
                    </a:cubicBezTo>
                    <a:cubicBezTo>
                      <a:pt x="465897" y="882195"/>
                      <a:pt x="315961" y="810395"/>
                      <a:pt x="205093" y="698999"/>
                    </a:cubicBezTo>
                    <a:cubicBezTo>
                      <a:pt x="103200" y="600273"/>
                      <a:pt x="34039" y="468815"/>
                      <a:pt x="10281" y="329437"/>
                    </a:cubicBezTo>
                    <a:close/>
                  </a:path>
                </a:pathLst>
              </a:custGeom>
              <a:solidFill>
                <a:schemeClr val="bg1"/>
              </a:solidFill>
              <a:ln w="527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6" name="Полилиния: фигура 34"/>
              <p:cNvSpPr/>
              <p:nvPr/>
            </p:nvSpPr>
            <p:spPr>
              <a:xfrm>
                <a:off x="4623120" y="617760"/>
                <a:ext cx="306720" cy="212040"/>
              </a:xfrm>
              <a:custGeom>
                <a:avLst/>
                <a:gdLst/>
                <a:ahLst/>
                <a:rect l="l" t="t" r="r" b="b"/>
                <a:pathLst>
                  <a:path w="2123393" h="1472965">
                    <a:moveTo>
                      <a:pt x="388567" y="0"/>
                    </a:moveTo>
                    <a:cubicBezTo>
                      <a:pt x="470399" y="0"/>
                      <a:pt x="551702" y="0"/>
                      <a:pt x="633534" y="0"/>
                    </a:cubicBezTo>
                    <a:cubicBezTo>
                      <a:pt x="725924" y="440306"/>
                      <a:pt x="816730" y="880612"/>
                      <a:pt x="908593" y="1320917"/>
                    </a:cubicBezTo>
                    <a:cubicBezTo>
                      <a:pt x="1231695" y="880612"/>
                      <a:pt x="1554797" y="440306"/>
                      <a:pt x="1877899" y="528"/>
                    </a:cubicBezTo>
                    <a:cubicBezTo>
                      <a:pt x="1959730" y="528"/>
                      <a:pt x="2041562" y="528"/>
                      <a:pt x="2123393" y="528"/>
                    </a:cubicBezTo>
                    <a:cubicBezTo>
                      <a:pt x="1997214" y="491516"/>
                      <a:pt x="1871036" y="981977"/>
                      <a:pt x="1744857" y="1472965"/>
                    </a:cubicBezTo>
                    <a:cubicBezTo>
                      <a:pt x="1689423" y="1472965"/>
                      <a:pt x="1633988" y="1472965"/>
                      <a:pt x="1578554" y="1472965"/>
                    </a:cubicBezTo>
                    <a:cubicBezTo>
                      <a:pt x="1698926" y="1027908"/>
                      <a:pt x="1822993" y="583907"/>
                      <a:pt x="1941780" y="138321"/>
                    </a:cubicBezTo>
                    <a:cubicBezTo>
                      <a:pt x="1617622" y="574404"/>
                      <a:pt x="1297160" y="1014709"/>
                      <a:pt x="974586" y="1453431"/>
                    </a:cubicBezTo>
                    <a:cubicBezTo>
                      <a:pt x="967722" y="1460823"/>
                      <a:pt x="961915" y="1471910"/>
                      <a:pt x="950828" y="1471910"/>
                    </a:cubicBezTo>
                    <a:cubicBezTo>
                      <a:pt x="897506" y="1472965"/>
                      <a:pt x="844183" y="1472965"/>
                      <a:pt x="790333" y="1470854"/>
                    </a:cubicBezTo>
                    <a:cubicBezTo>
                      <a:pt x="696359" y="1018405"/>
                      <a:pt x="600801" y="566485"/>
                      <a:pt x="505243" y="114564"/>
                    </a:cubicBezTo>
                    <a:cubicBezTo>
                      <a:pt x="397014" y="539559"/>
                      <a:pt x="294593" y="965611"/>
                      <a:pt x="188476" y="1391134"/>
                    </a:cubicBezTo>
                    <a:cubicBezTo>
                      <a:pt x="183725" y="1410140"/>
                      <a:pt x="183197" y="1429674"/>
                      <a:pt x="177917" y="1448152"/>
                    </a:cubicBezTo>
                    <a:cubicBezTo>
                      <a:pt x="174750" y="1459239"/>
                      <a:pt x="166303" y="1470854"/>
                      <a:pt x="153632" y="1470326"/>
                    </a:cubicBezTo>
                    <a:cubicBezTo>
                      <a:pt x="102421" y="1474021"/>
                      <a:pt x="51211" y="1469798"/>
                      <a:pt x="0" y="1469798"/>
                    </a:cubicBezTo>
                    <a:lnTo>
                      <a:pt x="0" y="1469270"/>
                    </a:lnTo>
                    <a:cubicBezTo>
                      <a:pt x="4224" y="1461879"/>
                      <a:pt x="9503" y="1455543"/>
                      <a:pt x="11615" y="1447096"/>
                    </a:cubicBezTo>
                    <a:cubicBezTo>
                      <a:pt x="135154" y="964027"/>
                      <a:pt x="263444" y="482013"/>
                      <a:pt x="3885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27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7" name="Полилиния: фигура 35"/>
              <p:cNvSpPr/>
              <p:nvPr/>
            </p:nvSpPr>
            <p:spPr>
              <a:xfrm>
                <a:off x="5411880" y="617760"/>
                <a:ext cx="234360" cy="56880"/>
              </a:xfrm>
              <a:custGeom>
                <a:avLst/>
                <a:gdLst/>
                <a:ahLst/>
                <a:rect l="l" t="t" r="r" b="b"/>
                <a:pathLst>
                  <a:path w="1626069" h="408893">
                    <a:moveTo>
                      <a:pt x="100837" y="0"/>
                    </a:moveTo>
                    <a:cubicBezTo>
                      <a:pt x="609248" y="528"/>
                      <a:pt x="1117658" y="-528"/>
                      <a:pt x="1626069" y="528"/>
                    </a:cubicBezTo>
                    <a:cubicBezTo>
                      <a:pt x="1591224" y="136210"/>
                      <a:pt x="1558492" y="272419"/>
                      <a:pt x="1524176" y="408101"/>
                    </a:cubicBezTo>
                    <a:cubicBezTo>
                      <a:pt x="1016293" y="409157"/>
                      <a:pt x="507882" y="409157"/>
                      <a:pt x="0" y="408101"/>
                    </a:cubicBezTo>
                    <a:cubicBezTo>
                      <a:pt x="33788" y="271891"/>
                      <a:pt x="67049" y="135682"/>
                      <a:pt x="10083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27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8" name="Полилиния: фигура 36"/>
              <p:cNvSpPr/>
              <p:nvPr/>
            </p:nvSpPr>
            <p:spPr>
              <a:xfrm>
                <a:off x="5653440" y="617760"/>
                <a:ext cx="83880" cy="56880"/>
              </a:xfrm>
              <a:custGeom>
                <a:avLst/>
                <a:gdLst/>
                <a:ahLst/>
                <a:rect l="l" t="t" r="r" b="b"/>
                <a:pathLst>
                  <a:path w="593409" h="408629">
                    <a:moveTo>
                      <a:pt x="102949" y="0"/>
                    </a:moveTo>
                    <a:cubicBezTo>
                      <a:pt x="266612" y="0"/>
                      <a:pt x="429747" y="0"/>
                      <a:pt x="593410" y="0"/>
                    </a:cubicBezTo>
                    <a:cubicBezTo>
                      <a:pt x="559621" y="136210"/>
                      <a:pt x="525305" y="272419"/>
                      <a:pt x="491516" y="408629"/>
                    </a:cubicBezTo>
                    <a:cubicBezTo>
                      <a:pt x="327853" y="408629"/>
                      <a:pt x="163663" y="408629"/>
                      <a:pt x="0" y="408629"/>
                    </a:cubicBezTo>
                    <a:cubicBezTo>
                      <a:pt x="34844" y="271891"/>
                      <a:pt x="68105" y="135682"/>
                      <a:pt x="10294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27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9" name="Полилиния: фигура 37"/>
              <p:cNvSpPr/>
              <p:nvPr/>
            </p:nvSpPr>
            <p:spPr>
              <a:xfrm>
                <a:off x="5716080" y="617760"/>
                <a:ext cx="235800" cy="211680"/>
              </a:xfrm>
              <a:custGeom>
                <a:avLst/>
                <a:gdLst/>
                <a:ahLst/>
                <a:rect l="l" t="t" r="r" b="b"/>
                <a:pathLst>
                  <a:path w="1637155" h="1472437">
                    <a:moveTo>
                      <a:pt x="366921" y="0"/>
                    </a:moveTo>
                    <a:cubicBezTo>
                      <a:pt x="530584" y="0"/>
                      <a:pt x="693719" y="0"/>
                      <a:pt x="857382" y="0"/>
                    </a:cubicBezTo>
                    <a:cubicBezTo>
                      <a:pt x="799308" y="239159"/>
                      <a:pt x="739650" y="478318"/>
                      <a:pt x="681576" y="718005"/>
                    </a:cubicBezTo>
                    <a:cubicBezTo>
                      <a:pt x="805116" y="613472"/>
                      <a:pt x="925486" y="505771"/>
                      <a:pt x="1048498" y="401238"/>
                    </a:cubicBezTo>
                    <a:cubicBezTo>
                      <a:pt x="1244893" y="402294"/>
                      <a:pt x="1441289" y="402294"/>
                      <a:pt x="1637156" y="401238"/>
                    </a:cubicBezTo>
                    <a:lnTo>
                      <a:pt x="1637156" y="403350"/>
                    </a:lnTo>
                    <a:cubicBezTo>
                      <a:pt x="1614454" y="415492"/>
                      <a:pt x="1594920" y="432387"/>
                      <a:pt x="1573803" y="447697"/>
                    </a:cubicBezTo>
                    <a:cubicBezTo>
                      <a:pt x="1401693" y="575460"/>
                      <a:pt x="1230111" y="704806"/>
                      <a:pt x="1058000" y="832569"/>
                    </a:cubicBezTo>
                    <a:cubicBezTo>
                      <a:pt x="1165173" y="1046386"/>
                      <a:pt x="1276042" y="1258620"/>
                      <a:pt x="1383743" y="1472437"/>
                    </a:cubicBezTo>
                    <a:cubicBezTo>
                      <a:pt x="1206353" y="1472437"/>
                      <a:pt x="1028436" y="1472437"/>
                      <a:pt x="851046" y="1472437"/>
                    </a:cubicBezTo>
                    <a:cubicBezTo>
                      <a:pt x="792973" y="1343619"/>
                      <a:pt x="735954" y="1214272"/>
                      <a:pt x="677880" y="1085454"/>
                    </a:cubicBezTo>
                    <a:cubicBezTo>
                      <a:pt x="641453" y="1115019"/>
                      <a:pt x="597105" y="1136137"/>
                      <a:pt x="567540" y="1173093"/>
                    </a:cubicBezTo>
                    <a:cubicBezTo>
                      <a:pt x="538503" y="1271291"/>
                      <a:pt x="516329" y="1372128"/>
                      <a:pt x="490988" y="1471910"/>
                    </a:cubicBezTo>
                    <a:cubicBezTo>
                      <a:pt x="327326" y="1472965"/>
                      <a:pt x="163663" y="1471910"/>
                      <a:pt x="0" y="1472437"/>
                    </a:cubicBezTo>
                    <a:cubicBezTo>
                      <a:pt x="123011" y="981449"/>
                      <a:pt x="244966" y="490460"/>
                      <a:pt x="36692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27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0" name="Полилиния: фигура 38"/>
              <p:cNvSpPr/>
              <p:nvPr/>
            </p:nvSpPr>
            <p:spPr>
              <a:xfrm>
                <a:off x="5238720" y="672840"/>
                <a:ext cx="174600" cy="160560"/>
              </a:xfrm>
              <a:custGeom>
                <a:avLst/>
                <a:gdLst/>
                <a:ahLst/>
                <a:rect l="l" t="t" r="r" b="b"/>
                <a:pathLst>
                  <a:path w="1216908" h="1119904">
                    <a:moveTo>
                      <a:pt x="620162" y="4685"/>
                    </a:moveTo>
                    <a:cubicBezTo>
                      <a:pt x="728918" y="-5873"/>
                      <a:pt x="841899" y="-66"/>
                      <a:pt x="945376" y="37418"/>
                    </a:cubicBezTo>
                    <a:cubicBezTo>
                      <a:pt x="1022984" y="65927"/>
                      <a:pt x="1096368" y="112914"/>
                      <a:pt x="1144939" y="181019"/>
                    </a:cubicBezTo>
                    <a:cubicBezTo>
                      <a:pt x="1186118" y="237509"/>
                      <a:pt x="1210932" y="306142"/>
                      <a:pt x="1215683" y="375830"/>
                    </a:cubicBezTo>
                    <a:cubicBezTo>
                      <a:pt x="1220435" y="462941"/>
                      <a:pt x="1211460" y="550580"/>
                      <a:pt x="1187175" y="633995"/>
                    </a:cubicBezTo>
                    <a:cubicBezTo>
                      <a:pt x="1147578" y="772845"/>
                      <a:pt x="1066803" y="901663"/>
                      <a:pt x="950655" y="988246"/>
                    </a:cubicBezTo>
                    <a:cubicBezTo>
                      <a:pt x="834507" y="1075885"/>
                      <a:pt x="688795" y="1123400"/>
                      <a:pt x="543610" y="1119704"/>
                    </a:cubicBezTo>
                    <a:cubicBezTo>
                      <a:pt x="477089" y="1118648"/>
                      <a:pt x="409512" y="1124456"/>
                      <a:pt x="344575" y="1108090"/>
                    </a:cubicBezTo>
                    <a:cubicBezTo>
                      <a:pt x="252185" y="1088556"/>
                      <a:pt x="163490" y="1043152"/>
                      <a:pt x="100664" y="972408"/>
                    </a:cubicBezTo>
                    <a:cubicBezTo>
                      <a:pt x="42590" y="907471"/>
                      <a:pt x="10386" y="821944"/>
                      <a:pt x="2467" y="735361"/>
                    </a:cubicBezTo>
                    <a:cubicBezTo>
                      <a:pt x="-12844" y="559027"/>
                      <a:pt x="43646" y="377942"/>
                      <a:pt x="157154" y="242260"/>
                    </a:cubicBezTo>
                    <a:cubicBezTo>
                      <a:pt x="209421" y="179435"/>
                      <a:pt x="273830" y="127696"/>
                      <a:pt x="345103" y="87573"/>
                    </a:cubicBezTo>
                    <a:cubicBezTo>
                      <a:pt x="430102" y="41642"/>
                      <a:pt x="524604" y="14188"/>
                      <a:pt x="620162" y="4685"/>
                    </a:cubicBezTo>
                    <a:close/>
                    <a:moveTo>
                      <a:pt x="610131" y="115026"/>
                    </a:moveTo>
                    <a:cubicBezTo>
                      <a:pt x="524604" y="126113"/>
                      <a:pt x="442245" y="162013"/>
                      <a:pt x="375196" y="216391"/>
                    </a:cubicBezTo>
                    <a:cubicBezTo>
                      <a:pt x="235290" y="328315"/>
                      <a:pt x="152931" y="507817"/>
                      <a:pt x="157154" y="686790"/>
                    </a:cubicBezTo>
                    <a:cubicBezTo>
                      <a:pt x="159794" y="774957"/>
                      <a:pt x="190415" y="866291"/>
                      <a:pt x="257992" y="925949"/>
                    </a:cubicBezTo>
                    <a:cubicBezTo>
                      <a:pt x="329792" y="990358"/>
                      <a:pt x="429046" y="1013587"/>
                      <a:pt x="523020" y="1015171"/>
                    </a:cubicBezTo>
                    <a:cubicBezTo>
                      <a:pt x="615410" y="1019395"/>
                      <a:pt x="709384" y="995637"/>
                      <a:pt x="788048" y="946539"/>
                    </a:cubicBezTo>
                    <a:cubicBezTo>
                      <a:pt x="899444" y="880018"/>
                      <a:pt x="978636" y="769149"/>
                      <a:pt x="1022984" y="648778"/>
                    </a:cubicBezTo>
                    <a:cubicBezTo>
                      <a:pt x="1054132" y="565363"/>
                      <a:pt x="1067331" y="475084"/>
                      <a:pt x="1057300" y="386389"/>
                    </a:cubicBezTo>
                    <a:cubicBezTo>
                      <a:pt x="1046741" y="286080"/>
                      <a:pt x="982332" y="192106"/>
                      <a:pt x="889942" y="150398"/>
                    </a:cubicBezTo>
                    <a:cubicBezTo>
                      <a:pt x="803358" y="111330"/>
                      <a:pt x="704633" y="101299"/>
                      <a:pt x="610131" y="115026"/>
                    </a:cubicBezTo>
                    <a:close/>
                  </a:path>
                </a:pathLst>
              </a:custGeom>
              <a:solidFill>
                <a:schemeClr val="bg1"/>
              </a:solidFill>
              <a:ln w="527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1" name="Полилиния: фигура 39"/>
              <p:cNvSpPr/>
              <p:nvPr/>
            </p:nvSpPr>
            <p:spPr>
              <a:xfrm>
                <a:off x="5127120" y="675000"/>
                <a:ext cx="129240" cy="154440"/>
              </a:xfrm>
              <a:custGeom>
                <a:avLst/>
                <a:gdLst/>
                <a:ahLst/>
                <a:rect l="l" t="t" r="r" b="b"/>
                <a:pathLst>
                  <a:path w="904368" h="1079257">
                    <a:moveTo>
                      <a:pt x="539031" y="72953"/>
                    </a:moveTo>
                    <a:cubicBezTo>
                      <a:pt x="646732" y="4320"/>
                      <a:pt x="779774" y="-6238"/>
                      <a:pt x="904369" y="2737"/>
                    </a:cubicBezTo>
                    <a:cubicBezTo>
                      <a:pt x="893282" y="46028"/>
                      <a:pt x="881140" y="89320"/>
                      <a:pt x="869525" y="133139"/>
                    </a:cubicBezTo>
                    <a:cubicBezTo>
                      <a:pt x="771855" y="126276"/>
                      <a:pt x="671017" y="133667"/>
                      <a:pt x="579683" y="172207"/>
                    </a:cubicBezTo>
                    <a:cubicBezTo>
                      <a:pt x="480957" y="213914"/>
                      <a:pt x="402294" y="294162"/>
                      <a:pt x="352139" y="388136"/>
                    </a:cubicBezTo>
                    <a:cubicBezTo>
                      <a:pt x="310431" y="462048"/>
                      <a:pt x="294593" y="546519"/>
                      <a:pt x="272947" y="627295"/>
                    </a:cubicBezTo>
                    <a:cubicBezTo>
                      <a:pt x="233879" y="777231"/>
                      <a:pt x="194812" y="927696"/>
                      <a:pt x="157327" y="1078160"/>
                    </a:cubicBezTo>
                    <a:cubicBezTo>
                      <a:pt x="105061" y="1080271"/>
                      <a:pt x="52267" y="1078688"/>
                      <a:pt x="0" y="1078688"/>
                    </a:cubicBezTo>
                    <a:cubicBezTo>
                      <a:pt x="91334" y="724437"/>
                      <a:pt x="183197" y="370186"/>
                      <a:pt x="274531" y="15935"/>
                    </a:cubicBezTo>
                    <a:cubicBezTo>
                      <a:pt x="322046" y="14351"/>
                      <a:pt x="369033" y="15407"/>
                      <a:pt x="416548" y="15407"/>
                    </a:cubicBezTo>
                    <a:cubicBezTo>
                      <a:pt x="395958" y="97767"/>
                      <a:pt x="372729" y="179070"/>
                      <a:pt x="352667" y="261957"/>
                    </a:cubicBezTo>
                    <a:cubicBezTo>
                      <a:pt x="406517" y="191213"/>
                      <a:pt x="461424" y="118356"/>
                      <a:pt x="539031" y="729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27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2" name="Полилиния: фигура 40"/>
              <p:cNvSpPr/>
              <p:nvPr/>
            </p:nvSpPr>
            <p:spPr>
              <a:xfrm>
                <a:off x="4915440" y="677160"/>
                <a:ext cx="60120" cy="152640"/>
              </a:xfrm>
              <a:custGeom>
                <a:avLst/>
                <a:gdLst/>
                <a:ahLst/>
                <a:rect l="l" t="t" r="r" b="b"/>
                <a:pathLst>
                  <a:path w="430802" h="1065392">
                    <a:moveTo>
                      <a:pt x="275059" y="0"/>
                    </a:moveTo>
                    <a:cubicBezTo>
                      <a:pt x="326798" y="1056"/>
                      <a:pt x="378536" y="528"/>
                      <a:pt x="430803" y="528"/>
                    </a:cubicBezTo>
                    <a:cubicBezTo>
                      <a:pt x="338412" y="355307"/>
                      <a:pt x="249190" y="711141"/>
                      <a:pt x="154688" y="1065392"/>
                    </a:cubicBezTo>
                    <a:cubicBezTo>
                      <a:pt x="102949" y="1063808"/>
                      <a:pt x="51211" y="1064864"/>
                      <a:pt x="0" y="1064336"/>
                    </a:cubicBezTo>
                    <a:cubicBezTo>
                      <a:pt x="91334" y="709557"/>
                      <a:pt x="181613" y="354251"/>
                      <a:pt x="2750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27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3" name="Полилиния: фигура 41"/>
              <p:cNvSpPr/>
              <p:nvPr/>
            </p:nvSpPr>
            <p:spPr>
              <a:xfrm>
                <a:off x="4971240" y="677160"/>
                <a:ext cx="180720" cy="152640"/>
              </a:xfrm>
              <a:custGeom>
                <a:avLst/>
                <a:gdLst/>
                <a:ahLst/>
                <a:rect l="l" t="t" r="r" b="b"/>
                <a:pathLst>
                  <a:path w="1258619" h="1064864">
                    <a:moveTo>
                      <a:pt x="271891" y="0"/>
                    </a:moveTo>
                    <a:cubicBezTo>
                      <a:pt x="324158" y="0"/>
                      <a:pt x="376425" y="0"/>
                      <a:pt x="428691" y="0"/>
                    </a:cubicBezTo>
                    <a:cubicBezTo>
                      <a:pt x="384872" y="173694"/>
                      <a:pt x="336829" y="346860"/>
                      <a:pt x="295649" y="521081"/>
                    </a:cubicBezTo>
                    <a:cubicBezTo>
                      <a:pt x="545367" y="351083"/>
                      <a:pt x="790333" y="175278"/>
                      <a:pt x="1040579" y="6335"/>
                    </a:cubicBezTo>
                    <a:cubicBezTo>
                      <a:pt x="1050082" y="-528"/>
                      <a:pt x="1062753" y="1584"/>
                      <a:pt x="1073839" y="528"/>
                    </a:cubicBezTo>
                    <a:cubicBezTo>
                      <a:pt x="1135609" y="0"/>
                      <a:pt x="1196850" y="528"/>
                      <a:pt x="1258620" y="528"/>
                    </a:cubicBezTo>
                    <a:cubicBezTo>
                      <a:pt x="1054833" y="134626"/>
                      <a:pt x="854742" y="274531"/>
                      <a:pt x="652011" y="410213"/>
                    </a:cubicBezTo>
                    <a:cubicBezTo>
                      <a:pt x="779246" y="628782"/>
                      <a:pt x="909649" y="845767"/>
                      <a:pt x="1037411" y="1064336"/>
                    </a:cubicBezTo>
                    <a:cubicBezTo>
                      <a:pt x="980393" y="1064336"/>
                      <a:pt x="923375" y="1064336"/>
                      <a:pt x="866357" y="1064336"/>
                    </a:cubicBezTo>
                    <a:cubicBezTo>
                      <a:pt x="753377" y="873220"/>
                      <a:pt x="640925" y="681576"/>
                      <a:pt x="527417" y="490460"/>
                    </a:cubicBezTo>
                    <a:cubicBezTo>
                      <a:pt x="440306" y="550118"/>
                      <a:pt x="353723" y="609776"/>
                      <a:pt x="268196" y="670490"/>
                    </a:cubicBezTo>
                    <a:cubicBezTo>
                      <a:pt x="256053" y="677881"/>
                      <a:pt x="254997" y="693191"/>
                      <a:pt x="250774" y="704806"/>
                    </a:cubicBezTo>
                    <a:cubicBezTo>
                      <a:pt x="214873" y="823594"/>
                      <a:pt x="190060" y="945549"/>
                      <a:pt x="156272" y="1064864"/>
                    </a:cubicBezTo>
                    <a:cubicBezTo>
                      <a:pt x="104005" y="1063280"/>
                      <a:pt x="52266" y="1064864"/>
                      <a:pt x="0" y="1064336"/>
                    </a:cubicBezTo>
                    <a:cubicBezTo>
                      <a:pt x="90279" y="709557"/>
                      <a:pt x="181085" y="354779"/>
                      <a:pt x="27189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27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4" name="Полилиния: фигура 42"/>
              <p:cNvSpPr/>
              <p:nvPr/>
            </p:nvSpPr>
            <p:spPr>
              <a:xfrm>
                <a:off x="5444640" y="705240"/>
                <a:ext cx="108360" cy="123840"/>
              </a:xfrm>
              <a:custGeom>
                <a:avLst/>
                <a:gdLst/>
                <a:ahLst/>
                <a:rect l="l" t="t" r="r" b="b"/>
                <a:pathLst>
                  <a:path w="761295" h="869128">
                    <a:moveTo>
                      <a:pt x="215929" y="132"/>
                    </a:moveTo>
                    <a:cubicBezTo>
                      <a:pt x="397542" y="132"/>
                      <a:pt x="579155" y="-396"/>
                      <a:pt x="761296" y="660"/>
                    </a:cubicBezTo>
                    <a:cubicBezTo>
                      <a:pt x="688968" y="289974"/>
                      <a:pt x="617167" y="579815"/>
                      <a:pt x="544839" y="869129"/>
                    </a:cubicBezTo>
                    <a:cubicBezTo>
                      <a:pt x="363225" y="869129"/>
                      <a:pt x="181613" y="869129"/>
                      <a:pt x="0" y="869129"/>
                    </a:cubicBezTo>
                    <a:cubicBezTo>
                      <a:pt x="71800" y="579287"/>
                      <a:pt x="143601" y="289974"/>
                      <a:pt x="215929" y="132"/>
                    </a:cubicBezTo>
                    <a:close/>
                  </a:path>
                </a:pathLst>
              </a:custGeom>
              <a:solidFill>
                <a:schemeClr val="bg1"/>
              </a:solidFill>
              <a:ln w="527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5" name="Полилиния: фигура 43"/>
              <p:cNvSpPr/>
              <p:nvPr/>
            </p:nvSpPr>
            <p:spPr>
              <a:xfrm>
                <a:off x="5615280" y="705240"/>
                <a:ext cx="100080" cy="124200"/>
              </a:xfrm>
              <a:custGeom>
                <a:avLst/>
                <a:gdLst/>
                <a:ahLst/>
                <a:rect l="l" t="t" r="r" b="b"/>
                <a:pathLst>
                  <a:path w="705862" h="869686">
                    <a:moveTo>
                      <a:pt x="214874" y="3329"/>
                    </a:moveTo>
                    <a:cubicBezTo>
                      <a:pt x="378537" y="-3006"/>
                      <a:pt x="542199" y="1746"/>
                      <a:pt x="705862" y="1218"/>
                    </a:cubicBezTo>
                    <a:cubicBezTo>
                      <a:pt x="634062" y="290531"/>
                      <a:pt x="562789" y="580373"/>
                      <a:pt x="490461" y="869686"/>
                    </a:cubicBezTo>
                    <a:cubicBezTo>
                      <a:pt x="326798" y="869686"/>
                      <a:pt x="163663" y="869686"/>
                      <a:pt x="0" y="869686"/>
                    </a:cubicBezTo>
                    <a:cubicBezTo>
                      <a:pt x="71801" y="580373"/>
                      <a:pt x="142545" y="291587"/>
                      <a:pt x="214874" y="3329"/>
                    </a:cubicBezTo>
                    <a:close/>
                  </a:path>
                </a:pathLst>
              </a:custGeom>
              <a:solidFill>
                <a:schemeClr val="bg1"/>
              </a:solidFill>
              <a:ln w="527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6" name="Полилиния: фигура 44"/>
              <p:cNvSpPr/>
              <p:nvPr/>
            </p:nvSpPr>
            <p:spPr>
              <a:xfrm>
                <a:off x="5484600" y="889560"/>
                <a:ext cx="115200" cy="137160"/>
              </a:xfrm>
              <a:custGeom>
                <a:avLst/>
                <a:gdLst/>
                <a:ahLst/>
                <a:rect l="l" t="t" r="r" b="b"/>
                <a:pathLst>
                  <a:path w="807609" h="959776">
                    <a:moveTo>
                      <a:pt x="174493" y="129320"/>
                    </a:moveTo>
                    <a:cubicBezTo>
                      <a:pt x="249989" y="50656"/>
                      <a:pt x="357162" y="4725"/>
                      <a:pt x="465919" y="502"/>
                    </a:cubicBezTo>
                    <a:cubicBezTo>
                      <a:pt x="542471" y="-2138"/>
                      <a:pt x="622718" y="4725"/>
                      <a:pt x="690295" y="43265"/>
                    </a:cubicBezTo>
                    <a:cubicBezTo>
                      <a:pt x="738866" y="70190"/>
                      <a:pt x="775294" y="116121"/>
                      <a:pt x="791660" y="168388"/>
                    </a:cubicBezTo>
                    <a:cubicBezTo>
                      <a:pt x="806443" y="213263"/>
                      <a:pt x="809083" y="261306"/>
                      <a:pt x="806971" y="308293"/>
                    </a:cubicBezTo>
                    <a:cubicBezTo>
                      <a:pt x="744674" y="308821"/>
                      <a:pt x="682376" y="308293"/>
                      <a:pt x="619550" y="308293"/>
                    </a:cubicBezTo>
                    <a:cubicBezTo>
                      <a:pt x="619023" y="265002"/>
                      <a:pt x="613215" y="216431"/>
                      <a:pt x="577843" y="186866"/>
                    </a:cubicBezTo>
                    <a:cubicBezTo>
                      <a:pt x="538247" y="153606"/>
                      <a:pt x="482285" y="150966"/>
                      <a:pt x="433714" y="157301"/>
                    </a:cubicBezTo>
                    <a:cubicBezTo>
                      <a:pt x="372473" y="165748"/>
                      <a:pt x="319150" y="205344"/>
                      <a:pt x="286417" y="256555"/>
                    </a:cubicBezTo>
                    <a:cubicBezTo>
                      <a:pt x="233623" y="336274"/>
                      <a:pt x="219369" y="433416"/>
                      <a:pt x="204058" y="525807"/>
                    </a:cubicBezTo>
                    <a:cubicBezTo>
                      <a:pt x="195083" y="589160"/>
                      <a:pt x="191387" y="656737"/>
                      <a:pt x="218312" y="715867"/>
                    </a:cubicBezTo>
                    <a:cubicBezTo>
                      <a:pt x="236263" y="756518"/>
                      <a:pt x="274803" y="786083"/>
                      <a:pt x="318094" y="795586"/>
                    </a:cubicBezTo>
                    <a:cubicBezTo>
                      <a:pt x="366665" y="805617"/>
                      <a:pt x="417876" y="802449"/>
                      <a:pt x="465391" y="790307"/>
                    </a:cubicBezTo>
                    <a:cubicBezTo>
                      <a:pt x="489676" y="782388"/>
                      <a:pt x="516601" y="773941"/>
                      <a:pt x="534024" y="754407"/>
                    </a:cubicBezTo>
                    <a:cubicBezTo>
                      <a:pt x="546166" y="702140"/>
                      <a:pt x="553029" y="648289"/>
                      <a:pt x="563061" y="596023"/>
                    </a:cubicBezTo>
                    <a:cubicBezTo>
                      <a:pt x="504987" y="596023"/>
                      <a:pt x="446913" y="596023"/>
                      <a:pt x="388839" y="596023"/>
                    </a:cubicBezTo>
                    <a:cubicBezTo>
                      <a:pt x="397286" y="548508"/>
                      <a:pt x="405733" y="501521"/>
                      <a:pt x="413652" y="454006"/>
                    </a:cubicBezTo>
                    <a:cubicBezTo>
                      <a:pt x="536136" y="454006"/>
                      <a:pt x="658091" y="454006"/>
                      <a:pt x="780573" y="454006"/>
                    </a:cubicBezTo>
                    <a:cubicBezTo>
                      <a:pt x="759456" y="573322"/>
                      <a:pt x="738338" y="692637"/>
                      <a:pt x="717748" y="812480"/>
                    </a:cubicBezTo>
                    <a:cubicBezTo>
                      <a:pt x="716692" y="829903"/>
                      <a:pt x="700326" y="839405"/>
                      <a:pt x="688183" y="849964"/>
                    </a:cubicBezTo>
                    <a:cubicBezTo>
                      <a:pt x="593153" y="925460"/>
                      <a:pt x="469614" y="951330"/>
                      <a:pt x="350826" y="959777"/>
                    </a:cubicBezTo>
                    <a:lnTo>
                      <a:pt x="322846" y="959777"/>
                    </a:lnTo>
                    <a:cubicBezTo>
                      <a:pt x="271635" y="953969"/>
                      <a:pt x="219369" y="947106"/>
                      <a:pt x="171854" y="925460"/>
                    </a:cubicBezTo>
                    <a:cubicBezTo>
                      <a:pt x="103221" y="896423"/>
                      <a:pt x="49370" y="837294"/>
                      <a:pt x="24029" y="767077"/>
                    </a:cubicBezTo>
                    <a:cubicBezTo>
                      <a:pt x="-11343" y="672047"/>
                      <a:pt x="-2368" y="567514"/>
                      <a:pt x="17166" y="470372"/>
                    </a:cubicBezTo>
                    <a:cubicBezTo>
                      <a:pt x="36699" y="345249"/>
                      <a:pt x="84743" y="220654"/>
                      <a:pt x="174493" y="129320"/>
                    </a:cubicBezTo>
                    <a:close/>
                  </a:path>
                </a:pathLst>
              </a:custGeom>
              <a:solidFill>
                <a:schemeClr val="bg1"/>
              </a:solidFill>
              <a:ln w="527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7" name="Полилиния: фигура 45"/>
              <p:cNvSpPr/>
              <p:nvPr/>
            </p:nvSpPr>
            <p:spPr>
              <a:xfrm>
                <a:off x="4754520" y="891360"/>
                <a:ext cx="111960" cy="20160"/>
              </a:xfrm>
              <a:custGeom>
                <a:avLst/>
                <a:gdLst/>
                <a:ahLst/>
                <a:rect l="l" t="t" r="r" b="b"/>
                <a:pathLst>
                  <a:path w="786637" h="155215">
                    <a:moveTo>
                      <a:pt x="0" y="155216"/>
                    </a:moveTo>
                    <a:cubicBezTo>
                      <a:pt x="8975" y="103477"/>
                      <a:pt x="18478" y="51739"/>
                      <a:pt x="27453" y="0"/>
                    </a:cubicBezTo>
                    <a:cubicBezTo>
                      <a:pt x="280339" y="0"/>
                      <a:pt x="533224" y="0"/>
                      <a:pt x="786638" y="0"/>
                    </a:cubicBezTo>
                    <a:cubicBezTo>
                      <a:pt x="777662" y="51739"/>
                      <a:pt x="768687" y="103477"/>
                      <a:pt x="759184" y="155216"/>
                    </a:cubicBezTo>
                    <a:cubicBezTo>
                      <a:pt x="505771" y="155216"/>
                      <a:pt x="252886" y="155216"/>
                      <a:pt x="0" y="155216"/>
                    </a:cubicBezTo>
                    <a:close/>
                  </a:path>
                </a:pathLst>
              </a:custGeom>
              <a:solidFill>
                <a:schemeClr val="bg1"/>
              </a:solidFill>
              <a:ln w="527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8" name="Полилиния: фигура 46"/>
              <p:cNvSpPr/>
              <p:nvPr/>
            </p:nvSpPr>
            <p:spPr>
              <a:xfrm>
                <a:off x="4858920" y="891360"/>
                <a:ext cx="115560" cy="132840"/>
              </a:xfrm>
              <a:custGeom>
                <a:avLst/>
                <a:gdLst/>
                <a:ahLst/>
                <a:rect l="l" t="t" r="r" b="b"/>
                <a:pathLst>
                  <a:path w="811526" h="931001">
                    <a:moveTo>
                      <a:pt x="137266" y="155450"/>
                    </a:moveTo>
                    <a:cubicBezTo>
                      <a:pt x="146241" y="103712"/>
                      <a:pt x="155744" y="51973"/>
                      <a:pt x="164719" y="235"/>
                    </a:cubicBezTo>
                    <a:cubicBezTo>
                      <a:pt x="286674" y="235"/>
                      <a:pt x="408101" y="-293"/>
                      <a:pt x="530056" y="235"/>
                    </a:cubicBezTo>
                    <a:cubicBezTo>
                      <a:pt x="604497" y="2874"/>
                      <a:pt x="683688" y="16073"/>
                      <a:pt x="742818" y="64644"/>
                    </a:cubicBezTo>
                    <a:cubicBezTo>
                      <a:pt x="789805" y="102656"/>
                      <a:pt x="813035" y="164425"/>
                      <a:pt x="811451" y="224083"/>
                    </a:cubicBezTo>
                    <a:cubicBezTo>
                      <a:pt x="809339" y="299051"/>
                      <a:pt x="787693" y="375603"/>
                      <a:pt x="741234" y="435261"/>
                    </a:cubicBezTo>
                    <a:cubicBezTo>
                      <a:pt x="703750" y="484360"/>
                      <a:pt x="650428" y="518676"/>
                      <a:pt x="593938" y="542434"/>
                    </a:cubicBezTo>
                    <a:cubicBezTo>
                      <a:pt x="633006" y="653302"/>
                      <a:pt x="672601" y="764699"/>
                      <a:pt x="711669" y="875567"/>
                    </a:cubicBezTo>
                    <a:cubicBezTo>
                      <a:pt x="718005" y="893517"/>
                      <a:pt x="725924" y="911995"/>
                      <a:pt x="728036" y="931001"/>
                    </a:cubicBezTo>
                    <a:cubicBezTo>
                      <a:pt x="658347" y="931001"/>
                      <a:pt x="589186" y="931001"/>
                      <a:pt x="519497" y="931001"/>
                    </a:cubicBezTo>
                    <a:cubicBezTo>
                      <a:pt x="481485" y="817493"/>
                      <a:pt x="443473" y="703985"/>
                      <a:pt x="404933" y="590477"/>
                    </a:cubicBezTo>
                    <a:cubicBezTo>
                      <a:pt x="354251" y="590477"/>
                      <a:pt x="303568" y="590477"/>
                      <a:pt x="252885" y="590477"/>
                    </a:cubicBezTo>
                    <a:cubicBezTo>
                      <a:pt x="232824" y="703985"/>
                      <a:pt x="212762" y="817493"/>
                      <a:pt x="192700" y="931001"/>
                    </a:cubicBezTo>
                    <a:cubicBezTo>
                      <a:pt x="128290" y="931001"/>
                      <a:pt x="64409" y="931001"/>
                      <a:pt x="0" y="931001"/>
                    </a:cubicBezTo>
                    <a:cubicBezTo>
                      <a:pt x="36956" y="721407"/>
                      <a:pt x="73912" y="512341"/>
                      <a:pt x="110868" y="302747"/>
                    </a:cubicBezTo>
                    <a:cubicBezTo>
                      <a:pt x="174750" y="302747"/>
                      <a:pt x="239159" y="302747"/>
                      <a:pt x="303568" y="302747"/>
                    </a:cubicBezTo>
                    <a:cubicBezTo>
                      <a:pt x="296177" y="346566"/>
                      <a:pt x="288258" y="390913"/>
                      <a:pt x="280339" y="434733"/>
                    </a:cubicBezTo>
                    <a:cubicBezTo>
                      <a:pt x="333661" y="434733"/>
                      <a:pt x="386983" y="435261"/>
                      <a:pt x="440306" y="434733"/>
                    </a:cubicBezTo>
                    <a:cubicBezTo>
                      <a:pt x="483597" y="434205"/>
                      <a:pt x="527945" y="421535"/>
                      <a:pt x="560149" y="391442"/>
                    </a:cubicBezTo>
                    <a:cubicBezTo>
                      <a:pt x="598161" y="357125"/>
                      <a:pt x="615055" y="304331"/>
                      <a:pt x="612944" y="254704"/>
                    </a:cubicBezTo>
                    <a:cubicBezTo>
                      <a:pt x="611888" y="224611"/>
                      <a:pt x="598161" y="193462"/>
                      <a:pt x="571764" y="176568"/>
                    </a:cubicBezTo>
                    <a:cubicBezTo>
                      <a:pt x="542199" y="157562"/>
                      <a:pt x="505771" y="155450"/>
                      <a:pt x="471454" y="154923"/>
                    </a:cubicBezTo>
                    <a:cubicBezTo>
                      <a:pt x="360586" y="155450"/>
                      <a:pt x="248662" y="155450"/>
                      <a:pt x="137266" y="155450"/>
                    </a:cubicBezTo>
                    <a:close/>
                  </a:path>
                </a:pathLst>
              </a:custGeom>
              <a:solidFill>
                <a:schemeClr val="bg1"/>
              </a:solidFill>
              <a:ln w="527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9" name="Полилиния: фигура 47"/>
              <p:cNvSpPr/>
              <p:nvPr/>
            </p:nvSpPr>
            <p:spPr>
              <a:xfrm>
                <a:off x="4967280" y="891360"/>
                <a:ext cx="124560" cy="133200"/>
              </a:xfrm>
              <a:custGeom>
                <a:avLst/>
                <a:gdLst/>
                <a:ahLst/>
                <a:rect l="l" t="t" r="r" b="b"/>
                <a:pathLst>
                  <a:path w="873220" h="931294">
                    <a:moveTo>
                      <a:pt x="0" y="931294"/>
                    </a:moveTo>
                    <a:cubicBezTo>
                      <a:pt x="170526" y="620863"/>
                      <a:pt x="340524" y="310432"/>
                      <a:pt x="511050" y="0"/>
                    </a:cubicBezTo>
                    <a:cubicBezTo>
                      <a:pt x="570180" y="0"/>
                      <a:pt x="629838" y="0"/>
                      <a:pt x="688968" y="0"/>
                    </a:cubicBezTo>
                    <a:cubicBezTo>
                      <a:pt x="718005" y="145185"/>
                      <a:pt x="746514" y="289842"/>
                      <a:pt x="775023" y="435026"/>
                    </a:cubicBezTo>
                    <a:cubicBezTo>
                      <a:pt x="713253" y="435026"/>
                      <a:pt x="651484" y="435026"/>
                      <a:pt x="589714" y="435026"/>
                    </a:cubicBezTo>
                    <a:cubicBezTo>
                      <a:pt x="579155" y="369033"/>
                      <a:pt x="568596" y="303040"/>
                      <a:pt x="558038" y="237047"/>
                    </a:cubicBezTo>
                    <a:cubicBezTo>
                      <a:pt x="499436" y="352667"/>
                      <a:pt x="440834" y="468287"/>
                      <a:pt x="381704" y="583379"/>
                    </a:cubicBezTo>
                    <a:cubicBezTo>
                      <a:pt x="522665" y="583907"/>
                      <a:pt x="663099" y="582323"/>
                      <a:pt x="804060" y="582851"/>
                    </a:cubicBezTo>
                    <a:cubicBezTo>
                      <a:pt x="827289" y="698999"/>
                      <a:pt x="849991" y="815146"/>
                      <a:pt x="873220" y="931294"/>
                    </a:cubicBezTo>
                    <a:cubicBezTo>
                      <a:pt x="805116" y="931294"/>
                      <a:pt x="736483" y="931294"/>
                      <a:pt x="668378" y="931294"/>
                    </a:cubicBezTo>
                    <a:cubicBezTo>
                      <a:pt x="658347" y="867413"/>
                      <a:pt x="647788" y="803532"/>
                      <a:pt x="637757" y="739650"/>
                    </a:cubicBezTo>
                    <a:cubicBezTo>
                      <a:pt x="525833" y="739650"/>
                      <a:pt x="413909" y="739650"/>
                      <a:pt x="302512" y="739650"/>
                    </a:cubicBezTo>
                    <a:cubicBezTo>
                      <a:pt x="269780" y="803532"/>
                      <a:pt x="237575" y="867413"/>
                      <a:pt x="204843" y="931294"/>
                    </a:cubicBezTo>
                    <a:cubicBezTo>
                      <a:pt x="136210" y="931294"/>
                      <a:pt x="68105" y="931294"/>
                      <a:pt x="0" y="931294"/>
                    </a:cubicBezTo>
                    <a:close/>
                  </a:path>
                </a:pathLst>
              </a:custGeom>
              <a:solidFill>
                <a:schemeClr val="bg1"/>
              </a:solidFill>
              <a:ln w="527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0" name="Полилиния: фигура 48"/>
              <p:cNvSpPr/>
              <p:nvPr/>
            </p:nvSpPr>
            <p:spPr>
              <a:xfrm>
                <a:off x="5106960" y="891360"/>
                <a:ext cx="49320" cy="133200"/>
              </a:xfrm>
              <a:custGeom>
                <a:avLst/>
                <a:gdLst/>
                <a:ahLst/>
                <a:rect l="l" t="t" r="r" b="b"/>
                <a:pathLst>
                  <a:path w="356890" h="931294">
                    <a:moveTo>
                      <a:pt x="0" y="931294"/>
                    </a:moveTo>
                    <a:cubicBezTo>
                      <a:pt x="54906" y="620863"/>
                      <a:pt x="109285" y="310432"/>
                      <a:pt x="164191" y="0"/>
                    </a:cubicBezTo>
                    <a:cubicBezTo>
                      <a:pt x="228072" y="0"/>
                      <a:pt x="292481" y="0"/>
                      <a:pt x="356890" y="0"/>
                    </a:cubicBezTo>
                    <a:cubicBezTo>
                      <a:pt x="301984" y="310432"/>
                      <a:pt x="247606" y="620863"/>
                      <a:pt x="192700" y="931294"/>
                    </a:cubicBezTo>
                    <a:cubicBezTo>
                      <a:pt x="128290" y="931294"/>
                      <a:pt x="63881" y="931294"/>
                      <a:pt x="0" y="931294"/>
                    </a:cubicBezTo>
                    <a:close/>
                  </a:path>
                </a:pathLst>
              </a:custGeom>
              <a:solidFill>
                <a:schemeClr val="bg1"/>
              </a:solidFill>
              <a:ln w="527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1" name="Полилиния: фигура 49"/>
              <p:cNvSpPr/>
              <p:nvPr/>
            </p:nvSpPr>
            <p:spPr>
              <a:xfrm>
                <a:off x="5159160" y="891360"/>
                <a:ext cx="131760" cy="133200"/>
              </a:xfrm>
              <a:custGeom>
                <a:avLst/>
                <a:gdLst/>
                <a:ahLst/>
                <a:rect l="l" t="t" r="r" b="b"/>
                <a:pathLst>
                  <a:path w="921791" h="931294">
                    <a:moveTo>
                      <a:pt x="164191" y="0"/>
                    </a:moveTo>
                    <a:cubicBezTo>
                      <a:pt x="228072" y="0"/>
                      <a:pt x="292481" y="0"/>
                      <a:pt x="356363" y="0"/>
                    </a:cubicBezTo>
                    <a:cubicBezTo>
                      <a:pt x="445057" y="204314"/>
                      <a:pt x="533224" y="408101"/>
                      <a:pt x="621919" y="612416"/>
                    </a:cubicBezTo>
                    <a:cubicBezTo>
                      <a:pt x="658347" y="408101"/>
                      <a:pt x="693719" y="204314"/>
                      <a:pt x="730147" y="0"/>
                    </a:cubicBezTo>
                    <a:cubicBezTo>
                      <a:pt x="794028" y="0"/>
                      <a:pt x="857910" y="0"/>
                      <a:pt x="921791" y="0"/>
                    </a:cubicBezTo>
                    <a:cubicBezTo>
                      <a:pt x="867413" y="310432"/>
                      <a:pt x="811979" y="620863"/>
                      <a:pt x="757600" y="931294"/>
                    </a:cubicBezTo>
                    <a:cubicBezTo>
                      <a:pt x="693191" y="931294"/>
                      <a:pt x="629310" y="931294"/>
                      <a:pt x="564901" y="931294"/>
                    </a:cubicBezTo>
                    <a:cubicBezTo>
                      <a:pt x="476734" y="727508"/>
                      <a:pt x="388567" y="524249"/>
                      <a:pt x="300400" y="320462"/>
                    </a:cubicBezTo>
                    <a:cubicBezTo>
                      <a:pt x="264500" y="524249"/>
                      <a:pt x="228600" y="727508"/>
                      <a:pt x="192700" y="931294"/>
                    </a:cubicBezTo>
                    <a:cubicBezTo>
                      <a:pt x="128290" y="931294"/>
                      <a:pt x="64409" y="931294"/>
                      <a:pt x="0" y="931294"/>
                    </a:cubicBezTo>
                    <a:cubicBezTo>
                      <a:pt x="54378" y="620863"/>
                      <a:pt x="109285" y="310432"/>
                      <a:pt x="16419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27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2" name="Полилиния: фигура 50"/>
              <p:cNvSpPr/>
              <p:nvPr/>
            </p:nvSpPr>
            <p:spPr>
              <a:xfrm>
                <a:off x="5293440" y="891360"/>
                <a:ext cx="49320" cy="133200"/>
              </a:xfrm>
              <a:custGeom>
                <a:avLst/>
                <a:gdLst/>
                <a:ahLst/>
                <a:rect l="l" t="t" r="r" b="b"/>
                <a:pathLst>
                  <a:path w="356890" h="931294">
                    <a:moveTo>
                      <a:pt x="164191" y="0"/>
                    </a:moveTo>
                    <a:cubicBezTo>
                      <a:pt x="228072" y="0"/>
                      <a:pt x="292481" y="0"/>
                      <a:pt x="356890" y="0"/>
                    </a:cubicBezTo>
                    <a:cubicBezTo>
                      <a:pt x="301984" y="310432"/>
                      <a:pt x="247606" y="620863"/>
                      <a:pt x="192700" y="931294"/>
                    </a:cubicBezTo>
                    <a:cubicBezTo>
                      <a:pt x="128290" y="931294"/>
                      <a:pt x="64409" y="931294"/>
                      <a:pt x="0" y="931294"/>
                    </a:cubicBezTo>
                    <a:cubicBezTo>
                      <a:pt x="54378" y="620863"/>
                      <a:pt x="109285" y="310432"/>
                      <a:pt x="16419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27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3" name="Полилиния: фигура 51"/>
              <p:cNvSpPr/>
              <p:nvPr/>
            </p:nvSpPr>
            <p:spPr>
              <a:xfrm>
                <a:off x="5345280" y="891360"/>
                <a:ext cx="131760" cy="133200"/>
              </a:xfrm>
              <a:custGeom>
                <a:avLst/>
                <a:gdLst/>
                <a:ahLst/>
                <a:rect l="l" t="t" r="r" b="b"/>
                <a:pathLst>
                  <a:path w="921791" h="931294">
                    <a:moveTo>
                      <a:pt x="0" y="931294"/>
                    </a:moveTo>
                    <a:cubicBezTo>
                      <a:pt x="54906" y="620863"/>
                      <a:pt x="109285" y="310432"/>
                      <a:pt x="164191" y="0"/>
                    </a:cubicBezTo>
                    <a:cubicBezTo>
                      <a:pt x="228072" y="0"/>
                      <a:pt x="292481" y="0"/>
                      <a:pt x="356363" y="0"/>
                    </a:cubicBezTo>
                    <a:cubicBezTo>
                      <a:pt x="445057" y="204314"/>
                      <a:pt x="533224" y="408629"/>
                      <a:pt x="621919" y="612416"/>
                    </a:cubicBezTo>
                    <a:cubicBezTo>
                      <a:pt x="657819" y="408101"/>
                      <a:pt x="693719" y="203787"/>
                      <a:pt x="729619" y="0"/>
                    </a:cubicBezTo>
                    <a:cubicBezTo>
                      <a:pt x="793501" y="0"/>
                      <a:pt x="857382" y="0"/>
                      <a:pt x="921791" y="0"/>
                    </a:cubicBezTo>
                    <a:cubicBezTo>
                      <a:pt x="866885" y="310432"/>
                      <a:pt x="812507" y="620863"/>
                      <a:pt x="757600" y="931294"/>
                    </a:cubicBezTo>
                    <a:cubicBezTo>
                      <a:pt x="693191" y="931294"/>
                      <a:pt x="629310" y="931294"/>
                      <a:pt x="564900" y="931294"/>
                    </a:cubicBezTo>
                    <a:cubicBezTo>
                      <a:pt x="476734" y="727508"/>
                      <a:pt x="388567" y="523721"/>
                      <a:pt x="300400" y="320462"/>
                    </a:cubicBezTo>
                    <a:cubicBezTo>
                      <a:pt x="264500" y="524249"/>
                      <a:pt x="228600" y="727508"/>
                      <a:pt x="192700" y="931294"/>
                    </a:cubicBezTo>
                    <a:cubicBezTo>
                      <a:pt x="128290" y="931294"/>
                      <a:pt x="63881" y="931294"/>
                      <a:pt x="0" y="931294"/>
                    </a:cubicBezTo>
                    <a:close/>
                  </a:path>
                </a:pathLst>
              </a:custGeom>
              <a:solidFill>
                <a:schemeClr val="bg1"/>
              </a:solidFill>
              <a:ln w="527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4" name="Полилиния: фигура 52"/>
              <p:cNvSpPr/>
              <p:nvPr/>
            </p:nvSpPr>
            <p:spPr>
              <a:xfrm>
                <a:off x="5659920" y="891360"/>
                <a:ext cx="115560" cy="133200"/>
              </a:xfrm>
              <a:custGeom>
                <a:avLst/>
                <a:gdLst/>
                <a:ahLst/>
                <a:rect l="l" t="t" r="r" b="b"/>
                <a:pathLst>
                  <a:path w="810815" h="931088">
                    <a:moveTo>
                      <a:pt x="136738" y="155538"/>
                    </a:moveTo>
                    <a:cubicBezTo>
                      <a:pt x="145713" y="103799"/>
                      <a:pt x="155216" y="52060"/>
                      <a:pt x="164191" y="322"/>
                    </a:cubicBezTo>
                    <a:cubicBezTo>
                      <a:pt x="250774" y="322"/>
                      <a:pt x="337357" y="322"/>
                      <a:pt x="423940" y="322"/>
                    </a:cubicBezTo>
                    <a:cubicBezTo>
                      <a:pt x="508939" y="322"/>
                      <a:pt x="597634" y="-4958"/>
                      <a:pt x="677881" y="27247"/>
                    </a:cubicBezTo>
                    <a:cubicBezTo>
                      <a:pt x="726980" y="45725"/>
                      <a:pt x="771328" y="81625"/>
                      <a:pt x="792445" y="130724"/>
                    </a:cubicBezTo>
                    <a:cubicBezTo>
                      <a:pt x="817786" y="186686"/>
                      <a:pt x="813563" y="250568"/>
                      <a:pt x="799836" y="309169"/>
                    </a:cubicBezTo>
                    <a:cubicBezTo>
                      <a:pt x="785054" y="373051"/>
                      <a:pt x="751793" y="432708"/>
                      <a:pt x="702695" y="476000"/>
                    </a:cubicBezTo>
                    <a:cubicBezTo>
                      <a:pt x="670490" y="504509"/>
                      <a:pt x="633006" y="525627"/>
                      <a:pt x="593938" y="542521"/>
                    </a:cubicBezTo>
                    <a:cubicBezTo>
                      <a:pt x="632478" y="652333"/>
                      <a:pt x="671546" y="762146"/>
                      <a:pt x="710085" y="871958"/>
                    </a:cubicBezTo>
                    <a:cubicBezTo>
                      <a:pt x="716949" y="891492"/>
                      <a:pt x="725396" y="910498"/>
                      <a:pt x="728036" y="931088"/>
                    </a:cubicBezTo>
                    <a:cubicBezTo>
                      <a:pt x="658347" y="931088"/>
                      <a:pt x="589187" y="931088"/>
                      <a:pt x="519498" y="931088"/>
                    </a:cubicBezTo>
                    <a:cubicBezTo>
                      <a:pt x="481486" y="817580"/>
                      <a:pt x="443473" y="704072"/>
                      <a:pt x="404934" y="590564"/>
                    </a:cubicBezTo>
                    <a:cubicBezTo>
                      <a:pt x="354251" y="590564"/>
                      <a:pt x="303568" y="590564"/>
                      <a:pt x="252886" y="590564"/>
                    </a:cubicBezTo>
                    <a:cubicBezTo>
                      <a:pt x="232824" y="704072"/>
                      <a:pt x="212762" y="817580"/>
                      <a:pt x="192700" y="931088"/>
                    </a:cubicBezTo>
                    <a:cubicBezTo>
                      <a:pt x="128291" y="931088"/>
                      <a:pt x="64410" y="931088"/>
                      <a:pt x="0" y="931088"/>
                    </a:cubicBezTo>
                    <a:cubicBezTo>
                      <a:pt x="36956" y="721494"/>
                      <a:pt x="73912" y="512428"/>
                      <a:pt x="110868" y="302834"/>
                    </a:cubicBezTo>
                    <a:cubicBezTo>
                      <a:pt x="175278" y="302834"/>
                      <a:pt x="239159" y="302834"/>
                      <a:pt x="303568" y="302834"/>
                    </a:cubicBezTo>
                    <a:cubicBezTo>
                      <a:pt x="296177" y="346654"/>
                      <a:pt x="288258" y="391001"/>
                      <a:pt x="280339" y="434820"/>
                    </a:cubicBezTo>
                    <a:cubicBezTo>
                      <a:pt x="332077" y="434820"/>
                      <a:pt x="383288" y="434820"/>
                      <a:pt x="435026" y="434820"/>
                    </a:cubicBezTo>
                    <a:cubicBezTo>
                      <a:pt x="474094" y="434820"/>
                      <a:pt x="513690" y="425845"/>
                      <a:pt x="545895" y="403144"/>
                    </a:cubicBezTo>
                    <a:cubicBezTo>
                      <a:pt x="584963" y="375690"/>
                      <a:pt x="607665" y="329231"/>
                      <a:pt x="611888" y="282244"/>
                    </a:cubicBezTo>
                    <a:cubicBezTo>
                      <a:pt x="616112" y="248456"/>
                      <a:pt x="609776" y="209916"/>
                      <a:pt x="583379" y="185630"/>
                    </a:cubicBezTo>
                    <a:cubicBezTo>
                      <a:pt x="554870" y="159233"/>
                      <a:pt x="513690" y="156065"/>
                      <a:pt x="476734" y="155010"/>
                    </a:cubicBezTo>
                    <a:cubicBezTo>
                      <a:pt x="363226" y="155538"/>
                      <a:pt x="250246" y="155538"/>
                      <a:pt x="136738" y="1555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27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5" name="Полилиния: фигура 53"/>
              <p:cNvSpPr/>
              <p:nvPr/>
            </p:nvSpPr>
            <p:spPr>
              <a:xfrm>
                <a:off x="5785560" y="891360"/>
                <a:ext cx="118080" cy="135360"/>
              </a:xfrm>
              <a:custGeom>
                <a:avLst/>
                <a:gdLst/>
                <a:ahLst/>
                <a:rect l="l" t="t" r="r" b="b"/>
                <a:pathLst>
                  <a:path w="829628" h="946604">
                    <a:moveTo>
                      <a:pt x="114263" y="0"/>
                    </a:moveTo>
                    <a:cubicBezTo>
                      <a:pt x="178673" y="0"/>
                      <a:pt x="242554" y="0"/>
                      <a:pt x="306963" y="0"/>
                    </a:cubicBezTo>
                    <a:cubicBezTo>
                      <a:pt x="276343" y="175278"/>
                      <a:pt x="245194" y="350027"/>
                      <a:pt x="214573" y="525305"/>
                    </a:cubicBezTo>
                    <a:cubicBezTo>
                      <a:pt x="208238" y="565429"/>
                      <a:pt x="198735" y="605025"/>
                      <a:pt x="194511" y="645676"/>
                    </a:cubicBezTo>
                    <a:cubicBezTo>
                      <a:pt x="190815" y="684216"/>
                      <a:pt x="196095" y="728036"/>
                      <a:pt x="226716" y="755489"/>
                    </a:cubicBezTo>
                    <a:cubicBezTo>
                      <a:pt x="261560" y="787693"/>
                      <a:pt x="312243" y="791917"/>
                      <a:pt x="357646" y="788221"/>
                    </a:cubicBezTo>
                    <a:cubicBezTo>
                      <a:pt x="407801" y="783998"/>
                      <a:pt x="458484" y="760240"/>
                      <a:pt x="488048" y="718533"/>
                    </a:cubicBezTo>
                    <a:cubicBezTo>
                      <a:pt x="515501" y="680521"/>
                      <a:pt x="525005" y="634061"/>
                      <a:pt x="532396" y="588658"/>
                    </a:cubicBezTo>
                    <a:cubicBezTo>
                      <a:pt x="566712" y="392263"/>
                      <a:pt x="601557" y="196395"/>
                      <a:pt x="636401" y="0"/>
                    </a:cubicBezTo>
                    <a:cubicBezTo>
                      <a:pt x="700810" y="0"/>
                      <a:pt x="765219" y="0"/>
                      <a:pt x="829628" y="0"/>
                    </a:cubicBezTo>
                    <a:cubicBezTo>
                      <a:pt x="792672" y="208538"/>
                      <a:pt x="756244" y="416548"/>
                      <a:pt x="719288" y="624559"/>
                    </a:cubicBezTo>
                    <a:cubicBezTo>
                      <a:pt x="698698" y="743874"/>
                      <a:pt x="618978" y="851575"/>
                      <a:pt x="508110" y="901729"/>
                    </a:cubicBezTo>
                    <a:cubicBezTo>
                      <a:pt x="449508" y="930238"/>
                      <a:pt x="384571" y="939741"/>
                      <a:pt x="320162" y="946605"/>
                    </a:cubicBezTo>
                    <a:lnTo>
                      <a:pt x="293237" y="946605"/>
                    </a:lnTo>
                    <a:cubicBezTo>
                      <a:pt x="219325" y="939741"/>
                      <a:pt x="141188" y="926543"/>
                      <a:pt x="82587" y="877444"/>
                    </a:cubicBezTo>
                    <a:cubicBezTo>
                      <a:pt x="35072" y="839432"/>
                      <a:pt x="7619" y="780302"/>
                      <a:pt x="1812" y="720116"/>
                    </a:cubicBezTo>
                    <a:cubicBezTo>
                      <a:pt x="-2940" y="678937"/>
                      <a:pt x="2339" y="637757"/>
                      <a:pt x="9731" y="597105"/>
                    </a:cubicBezTo>
                    <a:cubicBezTo>
                      <a:pt x="44047" y="398598"/>
                      <a:pt x="78891" y="199563"/>
                      <a:pt x="1142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27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6" name="Полилиния: фигура 54"/>
              <p:cNvSpPr/>
              <p:nvPr/>
            </p:nvSpPr>
            <p:spPr>
              <a:xfrm>
                <a:off x="4775400" y="935640"/>
                <a:ext cx="41760" cy="88920"/>
              </a:xfrm>
              <a:custGeom>
                <a:avLst/>
                <a:gdLst/>
                <a:ahLst/>
                <a:rect l="l" t="t" r="r" b="b"/>
                <a:pathLst>
                  <a:path w="303568" h="628254">
                    <a:moveTo>
                      <a:pt x="110868" y="0"/>
                    </a:moveTo>
                    <a:cubicBezTo>
                      <a:pt x="175278" y="0"/>
                      <a:pt x="239159" y="0"/>
                      <a:pt x="303568" y="0"/>
                    </a:cubicBezTo>
                    <a:cubicBezTo>
                      <a:pt x="266612" y="209594"/>
                      <a:pt x="229656" y="418660"/>
                      <a:pt x="192700" y="628254"/>
                    </a:cubicBezTo>
                    <a:cubicBezTo>
                      <a:pt x="128291" y="628254"/>
                      <a:pt x="64409" y="628254"/>
                      <a:pt x="0" y="628254"/>
                    </a:cubicBezTo>
                    <a:cubicBezTo>
                      <a:pt x="36956" y="418660"/>
                      <a:pt x="73912" y="209594"/>
                      <a:pt x="1108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27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7" name="Полилиния: фигура 55"/>
              <p:cNvSpPr/>
              <p:nvPr/>
            </p:nvSpPr>
            <p:spPr>
              <a:xfrm>
                <a:off x="4637160" y="958320"/>
                <a:ext cx="53640" cy="19080"/>
              </a:xfrm>
              <a:custGeom>
                <a:avLst/>
                <a:gdLst/>
                <a:ahLst/>
                <a:rect l="l" t="t" r="r" b="b"/>
                <a:pathLst>
                  <a:path w="386983" h="148880">
                    <a:moveTo>
                      <a:pt x="26397" y="0"/>
                    </a:moveTo>
                    <a:cubicBezTo>
                      <a:pt x="146769" y="0"/>
                      <a:pt x="267140" y="0"/>
                      <a:pt x="386983" y="0"/>
                    </a:cubicBezTo>
                    <a:cubicBezTo>
                      <a:pt x="378008" y="49627"/>
                      <a:pt x="369561" y="99254"/>
                      <a:pt x="360586" y="148880"/>
                    </a:cubicBezTo>
                    <a:cubicBezTo>
                      <a:pt x="240215" y="148880"/>
                      <a:pt x="119843" y="148880"/>
                      <a:pt x="0" y="148880"/>
                    </a:cubicBezTo>
                    <a:cubicBezTo>
                      <a:pt x="8447" y="99254"/>
                      <a:pt x="17422" y="49627"/>
                      <a:pt x="263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27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8" name="Полилиния: фигура 56"/>
              <p:cNvSpPr/>
              <p:nvPr/>
            </p:nvSpPr>
            <p:spPr>
              <a:xfrm>
                <a:off x="5608080" y="999360"/>
                <a:ext cx="28440" cy="26280"/>
              </a:xfrm>
              <a:custGeom>
                <a:avLst/>
                <a:gdLst/>
                <a:ahLst/>
                <a:rect l="l" t="t" r="r" b="b"/>
                <a:pathLst>
                  <a:path w="213764" h="197652">
                    <a:moveTo>
                      <a:pt x="90224" y="4310"/>
                    </a:moveTo>
                    <a:cubicBezTo>
                      <a:pt x="128764" y="-5720"/>
                      <a:pt x="176807" y="615"/>
                      <a:pt x="201093" y="35459"/>
                    </a:cubicBezTo>
                    <a:cubicBezTo>
                      <a:pt x="223266" y="70303"/>
                      <a:pt x="214291" y="118347"/>
                      <a:pt x="190006" y="150023"/>
                    </a:cubicBezTo>
                    <a:cubicBezTo>
                      <a:pt x="157273" y="193843"/>
                      <a:pt x="92336" y="209681"/>
                      <a:pt x="42709" y="188035"/>
                    </a:cubicBezTo>
                    <a:cubicBezTo>
                      <a:pt x="11560" y="174836"/>
                      <a:pt x="-4278" y="138408"/>
                      <a:pt x="1002" y="106204"/>
                    </a:cubicBezTo>
                    <a:cubicBezTo>
                      <a:pt x="5753" y="57633"/>
                      <a:pt x="43237" y="15925"/>
                      <a:pt x="90224" y="4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279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Полилиния: фигура 6_3"/>
          <p:cNvSpPr/>
          <p:nvPr/>
        </p:nvSpPr>
        <p:spPr>
          <a:xfrm>
            <a:off x="4586760" y="0"/>
            <a:ext cx="4554720" cy="5140800"/>
          </a:xfrm>
          <a:custGeom>
            <a:avLst/>
            <a:gdLst/>
            <a:ahLst/>
            <a:rect l="l" t="t" r="r" b="b"/>
            <a:pathLst>
              <a:path w="5973174" h="6741369">
                <a:moveTo>
                  <a:pt x="3004418" y="5620887"/>
                </a:moveTo>
                <a:lnTo>
                  <a:pt x="3330725" y="5947196"/>
                </a:lnTo>
                <a:lnTo>
                  <a:pt x="3004418" y="6273504"/>
                </a:lnTo>
                <a:lnTo>
                  <a:pt x="2678110" y="5947195"/>
                </a:lnTo>
                <a:close/>
                <a:moveTo>
                  <a:pt x="4088707" y="5519101"/>
                </a:moveTo>
                <a:lnTo>
                  <a:pt x="4699841" y="6130235"/>
                </a:lnTo>
                <a:lnTo>
                  <a:pt x="4088708" y="6741369"/>
                </a:lnTo>
                <a:lnTo>
                  <a:pt x="3477574" y="6130235"/>
                </a:lnTo>
                <a:close/>
                <a:moveTo>
                  <a:pt x="1563713" y="4975370"/>
                </a:moveTo>
                <a:lnTo>
                  <a:pt x="2341530" y="5753186"/>
                </a:lnTo>
                <a:lnTo>
                  <a:pt x="1563714" y="6531004"/>
                </a:lnTo>
                <a:lnTo>
                  <a:pt x="785897" y="5753186"/>
                </a:lnTo>
                <a:close/>
                <a:moveTo>
                  <a:pt x="5244546" y="4898892"/>
                </a:moveTo>
                <a:lnTo>
                  <a:pt x="5855679" y="5510025"/>
                </a:lnTo>
                <a:lnTo>
                  <a:pt x="5244546" y="6121158"/>
                </a:lnTo>
                <a:lnTo>
                  <a:pt x="4633413" y="5510025"/>
                </a:lnTo>
                <a:close/>
                <a:moveTo>
                  <a:pt x="3449618" y="4422418"/>
                </a:moveTo>
                <a:lnTo>
                  <a:pt x="4060750" y="5033552"/>
                </a:lnTo>
                <a:lnTo>
                  <a:pt x="3449618" y="5644686"/>
                </a:lnTo>
                <a:lnTo>
                  <a:pt x="2838484" y="5033552"/>
                </a:lnTo>
                <a:close/>
                <a:moveTo>
                  <a:pt x="4543786" y="3202209"/>
                </a:moveTo>
                <a:lnTo>
                  <a:pt x="5497818" y="4156241"/>
                </a:lnTo>
                <a:lnTo>
                  <a:pt x="4543786" y="5110273"/>
                </a:lnTo>
                <a:lnTo>
                  <a:pt x="3589754" y="4156241"/>
                </a:lnTo>
                <a:close/>
                <a:moveTo>
                  <a:pt x="2270654" y="2384640"/>
                </a:moveTo>
                <a:lnTo>
                  <a:pt x="3630907" y="3744894"/>
                </a:lnTo>
                <a:lnTo>
                  <a:pt x="2270654" y="5105147"/>
                </a:lnTo>
                <a:lnTo>
                  <a:pt x="910400" y="3744894"/>
                </a:lnTo>
                <a:close/>
                <a:moveTo>
                  <a:pt x="786095" y="1966789"/>
                </a:moveTo>
                <a:lnTo>
                  <a:pt x="1572190" y="2752885"/>
                </a:lnTo>
                <a:lnTo>
                  <a:pt x="786095" y="3538980"/>
                </a:lnTo>
                <a:lnTo>
                  <a:pt x="0" y="2752885"/>
                </a:lnTo>
                <a:close/>
                <a:moveTo>
                  <a:pt x="5973174" y="1664984"/>
                </a:moveTo>
                <a:lnTo>
                  <a:pt x="5973174" y="4276188"/>
                </a:lnTo>
                <a:lnTo>
                  <a:pt x="4667573" y="2970586"/>
                </a:lnTo>
                <a:close/>
                <a:moveTo>
                  <a:pt x="3779335" y="836024"/>
                </a:moveTo>
                <a:lnTo>
                  <a:pt x="5139589" y="2196276"/>
                </a:lnTo>
                <a:lnTo>
                  <a:pt x="3779335" y="3556529"/>
                </a:lnTo>
                <a:lnTo>
                  <a:pt x="2419082" y="2196276"/>
                </a:lnTo>
                <a:close/>
                <a:moveTo>
                  <a:pt x="4594422" y="0"/>
                </a:moveTo>
                <a:lnTo>
                  <a:pt x="5945330" y="0"/>
                </a:lnTo>
                <a:lnTo>
                  <a:pt x="5973174" y="27844"/>
                </a:lnTo>
                <a:lnTo>
                  <a:pt x="5973174" y="1341755"/>
                </a:lnTo>
                <a:lnTo>
                  <a:pt x="5269876" y="2045053"/>
                </a:lnTo>
                <a:lnTo>
                  <a:pt x="3909623" y="684800"/>
                </a:lnTo>
                <a:close/>
                <a:moveTo>
                  <a:pt x="2768807" y="0"/>
                </a:moveTo>
                <a:lnTo>
                  <a:pt x="4237061" y="0"/>
                </a:lnTo>
                <a:lnTo>
                  <a:pt x="3502934" y="734127"/>
                </a:lnTo>
                <a:close/>
                <a:moveTo>
                  <a:pt x="970121" y="0"/>
                </a:moveTo>
                <a:lnTo>
                  <a:pt x="2416427" y="0"/>
                </a:lnTo>
                <a:lnTo>
                  <a:pt x="3343947" y="927520"/>
                </a:lnTo>
                <a:lnTo>
                  <a:pt x="1693274" y="2578193"/>
                </a:lnTo>
                <a:lnTo>
                  <a:pt x="42601" y="927520"/>
                </a:lnTo>
                <a:close/>
              </a:path>
            </a:pathLst>
          </a:custGeom>
          <a:solidFill>
            <a:srgbClr val="f2f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3" name="Группа 2_2"/>
          <p:cNvGrpSpPr/>
          <p:nvPr/>
        </p:nvGrpSpPr>
        <p:grpSpPr>
          <a:xfrm>
            <a:off x="245520" y="1570320"/>
            <a:ext cx="2431800" cy="1625760"/>
            <a:chOff x="245520" y="1570320"/>
            <a:chExt cx="2431800" cy="1625760"/>
          </a:xfrm>
        </p:grpSpPr>
        <p:sp>
          <p:nvSpPr>
            <p:cNvPr id="224" name="TextBox 3_3"/>
            <p:cNvSpPr/>
            <p:nvPr/>
          </p:nvSpPr>
          <p:spPr>
            <a:xfrm>
              <a:off x="245520" y="1570320"/>
              <a:ext cx="2431800" cy="100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ru-RU" sz="3000" spc="-1" strike="noStrike">
                  <a:solidFill>
                    <a:srgbClr val="0e2a47"/>
                  </a:solidFill>
                  <a:latin typeface="PT Sans"/>
                  <a:ea typeface="DejaVu Sans"/>
                </a:rPr>
                <a:t>Схема</a:t>
              </a:r>
              <a:endParaRPr b="0" lang="ru-RU" sz="3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ru-RU" sz="3000" spc="-1" strike="noStrike">
                  <a:solidFill>
                    <a:srgbClr val="0e2a47"/>
                  </a:solidFill>
                  <a:latin typeface="PT Sans"/>
                  <a:ea typeface="DejaVu Sans"/>
                </a:rPr>
                <a:t>Dualwan</a:t>
              </a:r>
              <a:endParaRPr b="0" lang="ru-RU" sz="3000" spc="-1" strike="noStrike">
                <a:latin typeface="Arial"/>
              </a:endParaRPr>
            </a:p>
          </p:txBody>
        </p:sp>
        <p:sp>
          <p:nvSpPr>
            <p:cNvPr id="225" name="Google Shape;177;p30_3"/>
            <p:cNvSpPr/>
            <p:nvPr/>
          </p:nvSpPr>
          <p:spPr>
            <a:xfrm flipH="1" rot="10800000">
              <a:off x="251280" y="3195720"/>
              <a:ext cx="2333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40c4f4"/>
              </a:solidFill>
              <a:round/>
              <a:headEnd len="med" type="oval" w="med"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6" name="Группа 9_3"/>
          <p:cNvGrpSpPr/>
          <p:nvPr/>
        </p:nvGrpSpPr>
        <p:grpSpPr>
          <a:xfrm>
            <a:off x="122400" y="4547880"/>
            <a:ext cx="1573200" cy="512280"/>
            <a:chOff x="122400" y="4547880"/>
            <a:chExt cx="1573200" cy="512280"/>
          </a:xfrm>
        </p:grpSpPr>
        <p:sp>
          <p:nvSpPr>
            <p:cNvPr id="227" name="TextBox 10_3"/>
            <p:cNvSpPr/>
            <p:nvPr/>
          </p:nvSpPr>
          <p:spPr>
            <a:xfrm>
              <a:off x="122400" y="4547880"/>
              <a:ext cx="1007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MU</a:t>
              </a:r>
              <a:r>
                <a:rPr b="1" lang="en-US" sz="20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</a:t>
              </a: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228" name="TextBox 14_2"/>
            <p:cNvSpPr/>
            <p:nvPr/>
          </p:nvSpPr>
          <p:spPr>
            <a:xfrm>
              <a:off x="127440" y="4848840"/>
              <a:ext cx="1568160" cy="2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Mikrotik User </a:t>
              </a:r>
              <a:r>
                <a:rPr b="0" lang="en-US" sz="8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online</a:t>
              </a: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 Meeting</a:t>
              </a:r>
              <a:endParaRPr b="0" lang="ru-RU" sz="800" spc="-1" strike="noStrike">
                <a:latin typeface="Arial"/>
              </a:endParaRPr>
            </a:p>
          </p:txBody>
        </p:sp>
      </p:grp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4453920" y="10440"/>
            <a:ext cx="3224880" cy="514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Полилиния: фигура 9"/>
          <p:cNvSpPr/>
          <p:nvPr/>
        </p:nvSpPr>
        <p:spPr>
          <a:xfrm>
            <a:off x="4586760" y="0"/>
            <a:ext cx="4554720" cy="5140800"/>
          </a:xfrm>
          <a:custGeom>
            <a:avLst/>
            <a:gdLst/>
            <a:ahLst/>
            <a:rect l="l" t="t" r="r" b="b"/>
            <a:pathLst>
              <a:path w="5973174" h="6741369">
                <a:moveTo>
                  <a:pt x="3004418" y="5620887"/>
                </a:moveTo>
                <a:lnTo>
                  <a:pt x="3330725" y="5947196"/>
                </a:lnTo>
                <a:lnTo>
                  <a:pt x="3004418" y="6273504"/>
                </a:lnTo>
                <a:lnTo>
                  <a:pt x="2678110" y="5947195"/>
                </a:lnTo>
                <a:close/>
                <a:moveTo>
                  <a:pt x="4088707" y="5519101"/>
                </a:moveTo>
                <a:lnTo>
                  <a:pt x="4699841" y="6130235"/>
                </a:lnTo>
                <a:lnTo>
                  <a:pt x="4088708" y="6741369"/>
                </a:lnTo>
                <a:lnTo>
                  <a:pt x="3477574" y="6130235"/>
                </a:lnTo>
                <a:close/>
                <a:moveTo>
                  <a:pt x="1563713" y="4975370"/>
                </a:moveTo>
                <a:lnTo>
                  <a:pt x="2341530" y="5753186"/>
                </a:lnTo>
                <a:lnTo>
                  <a:pt x="1563714" y="6531004"/>
                </a:lnTo>
                <a:lnTo>
                  <a:pt x="785897" y="5753186"/>
                </a:lnTo>
                <a:close/>
                <a:moveTo>
                  <a:pt x="5244546" y="4898892"/>
                </a:moveTo>
                <a:lnTo>
                  <a:pt x="5855679" y="5510025"/>
                </a:lnTo>
                <a:lnTo>
                  <a:pt x="5244546" y="6121158"/>
                </a:lnTo>
                <a:lnTo>
                  <a:pt x="4633413" y="5510025"/>
                </a:lnTo>
                <a:close/>
                <a:moveTo>
                  <a:pt x="3449618" y="4422418"/>
                </a:moveTo>
                <a:lnTo>
                  <a:pt x="4060750" y="5033552"/>
                </a:lnTo>
                <a:lnTo>
                  <a:pt x="3449618" y="5644686"/>
                </a:lnTo>
                <a:lnTo>
                  <a:pt x="2838484" y="5033552"/>
                </a:lnTo>
                <a:close/>
                <a:moveTo>
                  <a:pt x="4543786" y="3202209"/>
                </a:moveTo>
                <a:lnTo>
                  <a:pt x="5497818" y="4156241"/>
                </a:lnTo>
                <a:lnTo>
                  <a:pt x="4543786" y="5110273"/>
                </a:lnTo>
                <a:lnTo>
                  <a:pt x="3589754" y="4156241"/>
                </a:lnTo>
                <a:close/>
                <a:moveTo>
                  <a:pt x="2270654" y="2384640"/>
                </a:moveTo>
                <a:lnTo>
                  <a:pt x="3630907" y="3744894"/>
                </a:lnTo>
                <a:lnTo>
                  <a:pt x="2270654" y="5105147"/>
                </a:lnTo>
                <a:lnTo>
                  <a:pt x="910400" y="3744894"/>
                </a:lnTo>
                <a:close/>
                <a:moveTo>
                  <a:pt x="786095" y="1966789"/>
                </a:moveTo>
                <a:lnTo>
                  <a:pt x="1572190" y="2752885"/>
                </a:lnTo>
                <a:lnTo>
                  <a:pt x="786095" y="3538980"/>
                </a:lnTo>
                <a:lnTo>
                  <a:pt x="0" y="2752885"/>
                </a:lnTo>
                <a:close/>
                <a:moveTo>
                  <a:pt x="5973174" y="1664984"/>
                </a:moveTo>
                <a:lnTo>
                  <a:pt x="5973174" y="4276188"/>
                </a:lnTo>
                <a:lnTo>
                  <a:pt x="4667573" y="2970586"/>
                </a:lnTo>
                <a:close/>
                <a:moveTo>
                  <a:pt x="3779335" y="836024"/>
                </a:moveTo>
                <a:lnTo>
                  <a:pt x="5139589" y="2196276"/>
                </a:lnTo>
                <a:lnTo>
                  <a:pt x="3779335" y="3556529"/>
                </a:lnTo>
                <a:lnTo>
                  <a:pt x="2419082" y="2196276"/>
                </a:lnTo>
                <a:close/>
                <a:moveTo>
                  <a:pt x="4594422" y="0"/>
                </a:moveTo>
                <a:lnTo>
                  <a:pt x="5945330" y="0"/>
                </a:lnTo>
                <a:lnTo>
                  <a:pt x="5973174" y="27844"/>
                </a:lnTo>
                <a:lnTo>
                  <a:pt x="5973174" y="1341755"/>
                </a:lnTo>
                <a:lnTo>
                  <a:pt x="5269876" y="2045053"/>
                </a:lnTo>
                <a:lnTo>
                  <a:pt x="3909623" y="684800"/>
                </a:lnTo>
                <a:close/>
                <a:moveTo>
                  <a:pt x="2768807" y="0"/>
                </a:moveTo>
                <a:lnTo>
                  <a:pt x="4237061" y="0"/>
                </a:lnTo>
                <a:lnTo>
                  <a:pt x="3502934" y="734127"/>
                </a:lnTo>
                <a:close/>
                <a:moveTo>
                  <a:pt x="970121" y="0"/>
                </a:moveTo>
                <a:lnTo>
                  <a:pt x="2416427" y="0"/>
                </a:lnTo>
                <a:lnTo>
                  <a:pt x="3343947" y="927520"/>
                </a:lnTo>
                <a:lnTo>
                  <a:pt x="1693274" y="2578193"/>
                </a:lnTo>
                <a:lnTo>
                  <a:pt x="42601" y="927520"/>
                </a:lnTo>
                <a:close/>
              </a:path>
            </a:pathLst>
          </a:custGeom>
          <a:solidFill>
            <a:srgbClr val="f2f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TextBox 3"/>
          <p:cNvSpPr/>
          <p:nvPr/>
        </p:nvSpPr>
        <p:spPr>
          <a:xfrm>
            <a:off x="251640" y="258480"/>
            <a:ext cx="86385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3000" spc="-1" strike="noStrike">
                <a:solidFill>
                  <a:srgbClr val="0e2a47"/>
                </a:solidFill>
                <a:latin typeface="PT Sans"/>
                <a:ea typeface="DejaVu Sans"/>
              </a:rPr>
              <a:t>Стартовые настройки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232" name="Google Shape;177;p30"/>
          <p:cNvSpPr/>
          <p:nvPr/>
        </p:nvSpPr>
        <p:spPr>
          <a:xfrm flipH="1" rot="10800000">
            <a:off x="3404160" y="951120"/>
            <a:ext cx="2333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0c4f4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TextBox 7"/>
          <p:cNvSpPr/>
          <p:nvPr/>
        </p:nvSpPr>
        <p:spPr>
          <a:xfrm>
            <a:off x="251640" y="1335240"/>
            <a:ext cx="4426560" cy="10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80720" indent="-178200">
              <a:lnSpc>
                <a:spcPct val="100000"/>
              </a:lnSpc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rgbClr val="000000"/>
                </a:solidFill>
                <a:latin typeface="PT Sans"/>
                <a:ea typeface="DejaVu Sans"/>
              </a:rPr>
              <a:t>Интерфейсы в провайдеров добавлены в интерфейс лист WAN</a:t>
            </a:r>
            <a:endParaRPr b="0" lang="ru-RU" sz="1200" spc="-1" strike="noStrike">
              <a:latin typeface="Arial"/>
            </a:endParaRPr>
          </a:p>
          <a:p>
            <a:pPr marL="180720" indent="-178200">
              <a:lnSpc>
                <a:spcPct val="100000"/>
              </a:lnSpc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rgbClr val="000000"/>
                </a:solidFill>
                <a:latin typeface="PT Sans"/>
                <a:ea typeface="DejaVu Sans"/>
              </a:rPr>
              <a:t>Развешаны IP</a:t>
            </a:r>
            <a:endParaRPr b="0" lang="ru-RU" sz="1200" spc="-1" strike="noStrike">
              <a:latin typeface="Arial"/>
            </a:endParaRPr>
          </a:p>
          <a:p>
            <a:pPr marL="180720" indent="-178200">
              <a:lnSpc>
                <a:spcPct val="100000"/>
              </a:lnSpc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rgbClr val="000000"/>
                </a:solidFill>
                <a:latin typeface="PT Sans"/>
                <a:ea typeface="DejaVu Sans"/>
              </a:rPr>
              <a:t>Включен masquerading для WAN</a:t>
            </a:r>
            <a:endParaRPr b="0" lang="ru-RU" sz="1200" spc="-1" strike="noStrike">
              <a:latin typeface="Arial"/>
            </a:endParaRPr>
          </a:p>
        </p:txBody>
      </p:sp>
      <p:grpSp>
        <p:nvGrpSpPr>
          <p:cNvPr id="234" name="Группа 12"/>
          <p:cNvGrpSpPr/>
          <p:nvPr/>
        </p:nvGrpSpPr>
        <p:grpSpPr>
          <a:xfrm>
            <a:off x="122400" y="4547880"/>
            <a:ext cx="1573200" cy="512280"/>
            <a:chOff x="122400" y="4547880"/>
            <a:chExt cx="1573200" cy="512280"/>
          </a:xfrm>
        </p:grpSpPr>
        <p:sp>
          <p:nvSpPr>
            <p:cNvPr id="235" name="TextBox 10"/>
            <p:cNvSpPr/>
            <p:nvPr/>
          </p:nvSpPr>
          <p:spPr>
            <a:xfrm>
              <a:off x="122400" y="4547880"/>
              <a:ext cx="1007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MU</a:t>
              </a:r>
              <a:r>
                <a:rPr b="1" lang="en-US" sz="20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</a:t>
              </a: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236" name="TextBox 11"/>
            <p:cNvSpPr/>
            <p:nvPr/>
          </p:nvSpPr>
          <p:spPr>
            <a:xfrm>
              <a:off x="127440" y="4848840"/>
              <a:ext cx="1568160" cy="2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Mikrotik User </a:t>
              </a:r>
              <a:r>
                <a:rPr b="0" lang="en-US" sz="8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online</a:t>
              </a: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 Meeting</a:t>
              </a:r>
              <a:endParaRPr b="0" lang="ru-RU" sz="800" spc="-1" strike="noStrike">
                <a:latin typeface="Arial"/>
              </a:endParaRPr>
            </a:p>
          </p:txBody>
        </p:sp>
      </p:grpSp>
      <p:sp>
        <p:nvSpPr>
          <p:cNvPr id="237" name=""/>
          <p:cNvSpPr/>
          <p:nvPr/>
        </p:nvSpPr>
        <p:spPr>
          <a:xfrm>
            <a:off x="4511520" y="1093680"/>
            <a:ext cx="4523760" cy="29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2a6099"/>
                </a:solidFill>
                <a:latin typeface="Courier New"/>
                <a:ea typeface="DejaVu Sans"/>
              </a:rPr>
              <a:t># Базовые настройки: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/interface </a:t>
            </a:r>
            <a:r>
              <a:rPr b="0" lang="ru-RU" sz="1000" spc="-1" strike="noStrike">
                <a:solidFill>
                  <a:srgbClr val="0080ff"/>
                </a:solidFill>
                <a:latin typeface="Courier New"/>
                <a:ea typeface="Courier New"/>
              </a:rPr>
              <a:t>ethernet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set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[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find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default-name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ether1 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]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comment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ISP1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set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[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find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default-name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ether2 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]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comment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ISP2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/interface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list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name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80ff"/>
                </a:solidFill>
                <a:latin typeface="Courier New"/>
                <a:ea typeface="Courier New"/>
              </a:rPr>
              <a:t>WAN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/interface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list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member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interface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ether1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list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80ff"/>
                </a:solidFill>
                <a:latin typeface="Courier New"/>
                <a:ea typeface="Courier New"/>
              </a:rPr>
              <a:t>WAN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interface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ether2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list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80ff"/>
                </a:solidFill>
                <a:latin typeface="Courier New"/>
                <a:ea typeface="Courier New"/>
              </a:rPr>
              <a:t>WAN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/ip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address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address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198.51.100.6/29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interface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ether1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address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203.0.113.6/29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interface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ether2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address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192.168.88.254/24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interface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br-lan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/ip </a:t>
            </a:r>
            <a:r>
              <a:rPr b="0" lang="ru-RU" sz="1000" spc="-1" strike="noStrike">
                <a:solidFill>
                  <a:srgbClr val="0080ff"/>
                </a:solidFill>
                <a:latin typeface="Courier New"/>
                <a:ea typeface="Courier New"/>
              </a:rPr>
              <a:t>firewall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ff"/>
                </a:solidFill>
                <a:latin typeface="Courier New"/>
                <a:ea typeface="Courier New"/>
              </a:rPr>
              <a:t>nat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000" spc="-1" strike="noStrike">
                <a:solidFill>
                  <a:srgbClr val="008000"/>
                </a:solidFill>
                <a:latin typeface="Courier New"/>
                <a:ea typeface="Courier New"/>
              </a:rPr>
              <a:t>action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masquerade chain=srcnat out-interface-list</a:t>
            </a:r>
            <a:r>
              <a:rPr b="0" lang="ru-RU" sz="10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000" spc="-1" strike="noStrike">
                <a:solidFill>
                  <a:srgbClr val="0080ff"/>
                </a:solidFill>
                <a:latin typeface="Courier New"/>
                <a:ea typeface="Courier New"/>
              </a:rPr>
              <a:t>WAN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Полилиния: фигура 6"/>
          <p:cNvSpPr/>
          <p:nvPr/>
        </p:nvSpPr>
        <p:spPr>
          <a:xfrm>
            <a:off x="4586760" y="0"/>
            <a:ext cx="4554720" cy="5140800"/>
          </a:xfrm>
          <a:custGeom>
            <a:avLst/>
            <a:gdLst/>
            <a:ahLst/>
            <a:rect l="l" t="t" r="r" b="b"/>
            <a:pathLst>
              <a:path w="5973174" h="6741369">
                <a:moveTo>
                  <a:pt x="3004418" y="5620887"/>
                </a:moveTo>
                <a:lnTo>
                  <a:pt x="3330725" y="5947196"/>
                </a:lnTo>
                <a:lnTo>
                  <a:pt x="3004418" y="6273504"/>
                </a:lnTo>
                <a:lnTo>
                  <a:pt x="2678110" y="5947195"/>
                </a:lnTo>
                <a:close/>
                <a:moveTo>
                  <a:pt x="4088707" y="5519101"/>
                </a:moveTo>
                <a:lnTo>
                  <a:pt x="4699841" y="6130235"/>
                </a:lnTo>
                <a:lnTo>
                  <a:pt x="4088708" y="6741369"/>
                </a:lnTo>
                <a:lnTo>
                  <a:pt x="3477574" y="6130235"/>
                </a:lnTo>
                <a:close/>
                <a:moveTo>
                  <a:pt x="1563713" y="4975370"/>
                </a:moveTo>
                <a:lnTo>
                  <a:pt x="2341530" y="5753186"/>
                </a:lnTo>
                <a:lnTo>
                  <a:pt x="1563714" y="6531004"/>
                </a:lnTo>
                <a:lnTo>
                  <a:pt x="785897" y="5753186"/>
                </a:lnTo>
                <a:close/>
                <a:moveTo>
                  <a:pt x="5244546" y="4898892"/>
                </a:moveTo>
                <a:lnTo>
                  <a:pt x="5855679" y="5510025"/>
                </a:lnTo>
                <a:lnTo>
                  <a:pt x="5244546" y="6121158"/>
                </a:lnTo>
                <a:lnTo>
                  <a:pt x="4633413" y="5510025"/>
                </a:lnTo>
                <a:close/>
                <a:moveTo>
                  <a:pt x="3449618" y="4422418"/>
                </a:moveTo>
                <a:lnTo>
                  <a:pt x="4060750" y="5033552"/>
                </a:lnTo>
                <a:lnTo>
                  <a:pt x="3449618" y="5644686"/>
                </a:lnTo>
                <a:lnTo>
                  <a:pt x="2838484" y="5033552"/>
                </a:lnTo>
                <a:close/>
                <a:moveTo>
                  <a:pt x="4543786" y="3202209"/>
                </a:moveTo>
                <a:lnTo>
                  <a:pt x="5497818" y="4156241"/>
                </a:lnTo>
                <a:lnTo>
                  <a:pt x="4543786" y="5110273"/>
                </a:lnTo>
                <a:lnTo>
                  <a:pt x="3589754" y="4156241"/>
                </a:lnTo>
                <a:close/>
                <a:moveTo>
                  <a:pt x="2270654" y="2384640"/>
                </a:moveTo>
                <a:lnTo>
                  <a:pt x="3630907" y="3744894"/>
                </a:lnTo>
                <a:lnTo>
                  <a:pt x="2270654" y="5105147"/>
                </a:lnTo>
                <a:lnTo>
                  <a:pt x="910400" y="3744894"/>
                </a:lnTo>
                <a:close/>
                <a:moveTo>
                  <a:pt x="786095" y="1966789"/>
                </a:moveTo>
                <a:lnTo>
                  <a:pt x="1572190" y="2752885"/>
                </a:lnTo>
                <a:lnTo>
                  <a:pt x="786095" y="3538980"/>
                </a:lnTo>
                <a:lnTo>
                  <a:pt x="0" y="2752885"/>
                </a:lnTo>
                <a:close/>
                <a:moveTo>
                  <a:pt x="5973174" y="1664984"/>
                </a:moveTo>
                <a:lnTo>
                  <a:pt x="5973174" y="4276188"/>
                </a:lnTo>
                <a:lnTo>
                  <a:pt x="4667573" y="2970586"/>
                </a:lnTo>
                <a:close/>
                <a:moveTo>
                  <a:pt x="3779335" y="836024"/>
                </a:moveTo>
                <a:lnTo>
                  <a:pt x="5139589" y="2196276"/>
                </a:lnTo>
                <a:lnTo>
                  <a:pt x="3779335" y="3556529"/>
                </a:lnTo>
                <a:lnTo>
                  <a:pt x="2419082" y="2196276"/>
                </a:lnTo>
                <a:close/>
                <a:moveTo>
                  <a:pt x="4594422" y="0"/>
                </a:moveTo>
                <a:lnTo>
                  <a:pt x="5945330" y="0"/>
                </a:lnTo>
                <a:lnTo>
                  <a:pt x="5973174" y="27844"/>
                </a:lnTo>
                <a:lnTo>
                  <a:pt x="5973174" y="1341755"/>
                </a:lnTo>
                <a:lnTo>
                  <a:pt x="5269876" y="2045053"/>
                </a:lnTo>
                <a:lnTo>
                  <a:pt x="3909623" y="684800"/>
                </a:lnTo>
                <a:close/>
                <a:moveTo>
                  <a:pt x="2768807" y="0"/>
                </a:moveTo>
                <a:lnTo>
                  <a:pt x="4237061" y="0"/>
                </a:lnTo>
                <a:lnTo>
                  <a:pt x="3502934" y="734127"/>
                </a:lnTo>
                <a:close/>
                <a:moveTo>
                  <a:pt x="970121" y="0"/>
                </a:moveTo>
                <a:lnTo>
                  <a:pt x="2416427" y="0"/>
                </a:lnTo>
                <a:lnTo>
                  <a:pt x="3343947" y="927520"/>
                </a:lnTo>
                <a:lnTo>
                  <a:pt x="1693274" y="2578193"/>
                </a:lnTo>
                <a:lnTo>
                  <a:pt x="42601" y="927520"/>
                </a:lnTo>
                <a:close/>
              </a:path>
            </a:pathLst>
          </a:custGeom>
          <a:solidFill>
            <a:srgbClr val="f2f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9" name="Группа 2"/>
          <p:cNvGrpSpPr/>
          <p:nvPr/>
        </p:nvGrpSpPr>
        <p:grpSpPr>
          <a:xfrm>
            <a:off x="245520" y="1570320"/>
            <a:ext cx="2431800" cy="1625760"/>
            <a:chOff x="245520" y="1570320"/>
            <a:chExt cx="2431800" cy="1625760"/>
          </a:xfrm>
        </p:grpSpPr>
        <p:sp>
          <p:nvSpPr>
            <p:cNvPr id="240" name="TextBox 3"/>
            <p:cNvSpPr/>
            <p:nvPr/>
          </p:nvSpPr>
          <p:spPr>
            <a:xfrm>
              <a:off x="245520" y="1570320"/>
              <a:ext cx="2431800" cy="100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ru-RU" sz="3000" spc="-1" strike="noStrike">
                  <a:solidFill>
                    <a:srgbClr val="0e2a47"/>
                  </a:solidFill>
                  <a:latin typeface="PT Sans"/>
                  <a:ea typeface="DejaVu Sans"/>
                </a:rPr>
                <a:t>Routing tables</a:t>
              </a:r>
              <a:endParaRPr b="0" lang="ru-RU" sz="3000" spc="-1" strike="noStrike">
                <a:latin typeface="Arial"/>
              </a:endParaRPr>
            </a:p>
          </p:txBody>
        </p:sp>
        <p:sp>
          <p:nvSpPr>
            <p:cNvPr id="241" name="Google Shape;177;p30"/>
            <p:cNvSpPr/>
            <p:nvPr/>
          </p:nvSpPr>
          <p:spPr>
            <a:xfrm flipH="1" rot="10800000">
              <a:off x="251280" y="3195720"/>
              <a:ext cx="2333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40c4f4"/>
              </a:solidFill>
              <a:round/>
              <a:headEnd len="med" type="oval" w="med"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2" name="Группа 9"/>
          <p:cNvGrpSpPr/>
          <p:nvPr/>
        </p:nvGrpSpPr>
        <p:grpSpPr>
          <a:xfrm>
            <a:off x="122400" y="4547880"/>
            <a:ext cx="1573200" cy="512280"/>
            <a:chOff x="122400" y="4547880"/>
            <a:chExt cx="1573200" cy="512280"/>
          </a:xfrm>
        </p:grpSpPr>
        <p:sp>
          <p:nvSpPr>
            <p:cNvPr id="243" name="TextBox 10"/>
            <p:cNvSpPr/>
            <p:nvPr/>
          </p:nvSpPr>
          <p:spPr>
            <a:xfrm>
              <a:off x="122400" y="4547880"/>
              <a:ext cx="1007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MU</a:t>
              </a:r>
              <a:r>
                <a:rPr b="1" lang="en-US" sz="20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</a:t>
              </a: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244" name="TextBox 14"/>
            <p:cNvSpPr/>
            <p:nvPr/>
          </p:nvSpPr>
          <p:spPr>
            <a:xfrm>
              <a:off x="127440" y="4848840"/>
              <a:ext cx="1568160" cy="2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Mikrotik User </a:t>
              </a:r>
              <a:r>
                <a:rPr b="0" lang="en-US" sz="8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online</a:t>
              </a: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 Meeting</a:t>
              </a:r>
              <a:endParaRPr b="0" lang="ru-RU" sz="800" spc="-1" strike="noStrike">
                <a:latin typeface="Arial"/>
              </a:endParaRPr>
            </a:p>
          </p:txBody>
        </p:sp>
      </p:grpSp>
      <p:sp>
        <p:nvSpPr>
          <p:cNvPr id="245" name=""/>
          <p:cNvSpPr/>
          <p:nvPr/>
        </p:nvSpPr>
        <p:spPr>
          <a:xfrm>
            <a:off x="4320000" y="1508760"/>
            <a:ext cx="4823280" cy="212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2a6099"/>
                </a:solidFill>
                <a:latin typeface="Courier New"/>
                <a:ea typeface="DejaVu Sans"/>
              </a:rPr>
              <a:t># Создать дополнительные роутинг таблицы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[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admin@MikroTik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]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&gt; /routing/table/export terse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c0c0c0"/>
                </a:solidFill>
                <a:latin typeface="Courier New"/>
                <a:ea typeface="Courier New"/>
              </a:rPr>
              <a:t># dec/11/2021 00:50:35 by RouterOS 7.1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c0c0c0"/>
                </a:solidFill>
                <a:latin typeface="Courier New"/>
                <a:ea typeface="Courier New"/>
              </a:rPr>
              <a:t># software id =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c0c0c0"/>
                </a:solidFill>
                <a:latin typeface="Courier New"/>
                <a:ea typeface="Courier New"/>
              </a:rPr>
              <a:t>#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/routing table </a:t>
            </a:r>
            <a:r>
              <a:rPr b="0" lang="ru-RU" sz="12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Courier New"/>
                <a:ea typeface="Courier New"/>
              </a:rPr>
              <a:t>disabled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no fib </a:t>
            </a:r>
            <a:r>
              <a:rPr b="0" lang="ru-RU" sz="1200" spc="-1" strike="noStrike">
                <a:solidFill>
                  <a:srgbClr val="008000"/>
                </a:solidFill>
                <a:latin typeface="Courier New"/>
                <a:ea typeface="Courier New"/>
              </a:rPr>
              <a:t>name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rtab-1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/routing table </a:t>
            </a:r>
            <a:r>
              <a:rPr b="0" lang="ru-RU" sz="12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Courier New"/>
                <a:ea typeface="Courier New"/>
              </a:rPr>
              <a:t>disabled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no fib </a:t>
            </a:r>
            <a:r>
              <a:rPr b="0" lang="ru-RU" sz="1200" spc="-1" strike="noStrike">
                <a:solidFill>
                  <a:srgbClr val="008000"/>
                </a:solidFill>
                <a:latin typeface="Courier New"/>
                <a:ea typeface="Courier New"/>
              </a:rPr>
              <a:t>name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rtab-2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Полилиния: фигура 6_0"/>
          <p:cNvSpPr/>
          <p:nvPr/>
        </p:nvSpPr>
        <p:spPr>
          <a:xfrm>
            <a:off x="4586760" y="0"/>
            <a:ext cx="4554720" cy="5140800"/>
          </a:xfrm>
          <a:custGeom>
            <a:avLst/>
            <a:gdLst/>
            <a:ahLst/>
            <a:rect l="l" t="t" r="r" b="b"/>
            <a:pathLst>
              <a:path w="5973174" h="6741369">
                <a:moveTo>
                  <a:pt x="3004418" y="5620887"/>
                </a:moveTo>
                <a:lnTo>
                  <a:pt x="3330725" y="5947196"/>
                </a:lnTo>
                <a:lnTo>
                  <a:pt x="3004418" y="6273504"/>
                </a:lnTo>
                <a:lnTo>
                  <a:pt x="2678110" y="5947195"/>
                </a:lnTo>
                <a:close/>
                <a:moveTo>
                  <a:pt x="4088707" y="5519101"/>
                </a:moveTo>
                <a:lnTo>
                  <a:pt x="4699841" y="6130235"/>
                </a:lnTo>
                <a:lnTo>
                  <a:pt x="4088708" y="6741369"/>
                </a:lnTo>
                <a:lnTo>
                  <a:pt x="3477574" y="6130235"/>
                </a:lnTo>
                <a:close/>
                <a:moveTo>
                  <a:pt x="1563713" y="4975370"/>
                </a:moveTo>
                <a:lnTo>
                  <a:pt x="2341530" y="5753186"/>
                </a:lnTo>
                <a:lnTo>
                  <a:pt x="1563714" y="6531004"/>
                </a:lnTo>
                <a:lnTo>
                  <a:pt x="785897" y="5753186"/>
                </a:lnTo>
                <a:close/>
                <a:moveTo>
                  <a:pt x="5244546" y="4898892"/>
                </a:moveTo>
                <a:lnTo>
                  <a:pt x="5855679" y="5510025"/>
                </a:lnTo>
                <a:lnTo>
                  <a:pt x="5244546" y="6121158"/>
                </a:lnTo>
                <a:lnTo>
                  <a:pt x="4633413" y="5510025"/>
                </a:lnTo>
                <a:close/>
                <a:moveTo>
                  <a:pt x="3449618" y="4422418"/>
                </a:moveTo>
                <a:lnTo>
                  <a:pt x="4060750" y="5033552"/>
                </a:lnTo>
                <a:lnTo>
                  <a:pt x="3449618" y="5644686"/>
                </a:lnTo>
                <a:lnTo>
                  <a:pt x="2838484" y="5033552"/>
                </a:lnTo>
                <a:close/>
                <a:moveTo>
                  <a:pt x="4543786" y="3202209"/>
                </a:moveTo>
                <a:lnTo>
                  <a:pt x="5497818" y="4156241"/>
                </a:lnTo>
                <a:lnTo>
                  <a:pt x="4543786" y="5110273"/>
                </a:lnTo>
                <a:lnTo>
                  <a:pt x="3589754" y="4156241"/>
                </a:lnTo>
                <a:close/>
                <a:moveTo>
                  <a:pt x="2270654" y="2384640"/>
                </a:moveTo>
                <a:lnTo>
                  <a:pt x="3630907" y="3744894"/>
                </a:lnTo>
                <a:lnTo>
                  <a:pt x="2270654" y="5105147"/>
                </a:lnTo>
                <a:lnTo>
                  <a:pt x="910400" y="3744894"/>
                </a:lnTo>
                <a:close/>
                <a:moveTo>
                  <a:pt x="786095" y="1966789"/>
                </a:moveTo>
                <a:lnTo>
                  <a:pt x="1572190" y="2752885"/>
                </a:lnTo>
                <a:lnTo>
                  <a:pt x="786095" y="3538980"/>
                </a:lnTo>
                <a:lnTo>
                  <a:pt x="0" y="2752885"/>
                </a:lnTo>
                <a:close/>
                <a:moveTo>
                  <a:pt x="5973174" y="1664984"/>
                </a:moveTo>
                <a:lnTo>
                  <a:pt x="5973174" y="4276188"/>
                </a:lnTo>
                <a:lnTo>
                  <a:pt x="4667573" y="2970586"/>
                </a:lnTo>
                <a:close/>
                <a:moveTo>
                  <a:pt x="3779335" y="836024"/>
                </a:moveTo>
                <a:lnTo>
                  <a:pt x="5139589" y="2196276"/>
                </a:lnTo>
                <a:lnTo>
                  <a:pt x="3779335" y="3556529"/>
                </a:lnTo>
                <a:lnTo>
                  <a:pt x="2419082" y="2196276"/>
                </a:lnTo>
                <a:close/>
                <a:moveTo>
                  <a:pt x="4594422" y="0"/>
                </a:moveTo>
                <a:lnTo>
                  <a:pt x="5945330" y="0"/>
                </a:lnTo>
                <a:lnTo>
                  <a:pt x="5973174" y="27844"/>
                </a:lnTo>
                <a:lnTo>
                  <a:pt x="5973174" y="1341755"/>
                </a:lnTo>
                <a:lnTo>
                  <a:pt x="5269876" y="2045053"/>
                </a:lnTo>
                <a:lnTo>
                  <a:pt x="3909623" y="684800"/>
                </a:lnTo>
                <a:close/>
                <a:moveTo>
                  <a:pt x="2768807" y="0"/>
                </a:moveTo>
                <a:lnTo>
                  <a:pt x="4237061" y="0"/>
                </a:lnTo>
                <a:lnTo>
                  <a:pt x="3502934" y="734127"/>
                </a:lnTo>
                <a:close/>
                <a:moveTo>
                  <a:pt x="970121" y="0"/>
                </a:moveTo>
                <a:lnTo>
                  <a:pt x="2416427" y="0"/>
                </a:lnTo>
                <a:lnTo>
                  <a:pt x="3343947" y="927520"/>
                </a:lnTo>
                <a:lnTo>
                  <a:pt x="1693274" y="2578193"/>
                </a:lnTo>
                <a:lnTo>
                  <a:pt x="42601" y="927520"/>
                </a:lnTo>
                <a:close/>
              </a:path>
            </a:pathLst>
          </a:custGeom>
          <a:solidFill>
            <a:srgbClr val="f2f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7" name="Группа 2_0"/>
          <p:cNvGrpSpPr/>
          <p:nvPr/>
        </p:nvGrpSpPr>
        <p:grpSpPr>
          <a:xfrm>
            <a:off x="245520" y="1570320"/>
            <a:ext cx="2431800" cy="1625760"/>
            <a:chOff x="245520" y="1570320"/>
            <a:chExt cx="2431800" cy="1625760"/>
          </a:xfrm>
        </p:grpSpPr>
        <p:sp>
          <p:nvSpPr>
            <p:cNvPr id="248" name="TextBox 3_0"/>
            <p:cNvSpPr/>
            <p:nvPr/>
          </p:nvSpPr>
          <p:spPr>
            <a:xfrm>
              <a:off x="245520" y="1570320"/>
              <a:ext cx="2431800" cy="100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ru-RU" sz="3000" spc="-1" strike="noStrike">
                  <a:solidFill>
                    <a:srgbClr val="0e2a47"/>
                  </a:solidFill>
                  <a:latin typeface="PT Sans"/>
                  <a:ea typeface="DejaVu Sans"/>
                </a:rPr>
                <a:t>Route</a:t>
              </a:r>
              <a:endParaRPr b="0" lang="ru-RU" sz="3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ru-RU" sz="3000" spc="-1" strike="noStrike">
                  <a:solidFill>
                    <a:srgbClr val="0e2a47"/>
                  </a:solidFill>
                  <a:latin typeface="PT Sans"/>
                  <a:ea typeface="DejaVu Sans"/>
                </a:rPr>
                <a:t>defaults</a:t>
              </a:r>
              <a:endParaRPr b="0" lang="ru-RU" sz="3000" spc="-1" strike="noStrike">
                <a:latin typeface="Arial"/>
              </a:endParaRPr>
            </a:p>
          </p:txBody>
        </p:sp>
        <p:sp>
          <p:nvSpPr>
            <p:cNvPr id="249" name="Google Shape;177;p30_0"/>
            <p:cNvSpPr/>
            <p:nvPr/>
          </p:nvSpPr>
          <p:spPr>
            <a:xfrm flipH="1" rot="10800000">
              <a:off x="251280" y="3195720"/>
              <a:ext cx="2333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40c4f4"/>
              </a:solidFill>
              <a:round/>
              <a:headEnd len="med" type="oval" w="med"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0" name="Группа 9_0"/>
          <p:cNvGrpSpPr/>
          <p:nvPr/>
        </p:nvGrpSpPr>
        <p:grpSpPr>
          <a:xfrm>
            <a:off x="122400" y="4547880"/>
            <a:ext cx="1573200" cy="512280"/>
            <a:chOff x="122400" y="4547880"/>
            <a:chExt cx="1573200" cy="512280"/>
          </a:xfrm>
        </p:grpSpPr>
        <p:sp>
          <p:nvSpPr>
            <p:cNvPr id="251" name="TextBox 10_0"/>
            <p:cNvSpPr/>
            <p:nvPr/>
          </p:nvSpPr>
          <p:spPr>
            <a:xfrm>
              <a:off x="122400" y="4547880"/>
              <a:ext cx="1007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MU</a:t>
              </a:r>
              <a:r>
                <a:rPr b="1" lang="en-US" sz="20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</a:t>
              </a: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252" name="TextBox 14_0"/>
            <p:cNvSpPr/>
            <p:nvPr/>
          </p:nvSpPr>
          <p:spPr>
            <a:xfrm>
              <a:off x="127440" y="4848840"/>
              <a:ext cx="1568160" cy="2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Mikrotik User </a:t>
              </a:r>
              <a:r>
                <a:rPr b="0" lang="en-US" sz="8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online</a:t>
              </a: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 Meeting</a:t>
              </a:r>
              <a:endParaRPr b="0" lang="ru-RU" sz="800" spc="-1" strike="noStrike">
                <a:latin typeface="Arial"/>
              </a:endParaRPr>
            </a:p>
          </p:txBody>
        </p:sp>
      </p:grpSp>
      <p:sp>
        <p:nvSpPr>
          <p:cNvPr id="253" name=""/>
          <p:cNvSpPr/>
          <p:nvPr/>
        </p:nvSpPr>
        <p:spPr>
          <a:xfrm>
            <a:off x="3492000" y="1336680"/>
            <a:ext cx="5543280" cy="24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2a6099"/>
                </a:solidFill>
                <a:latin typeface="Courier New"/>
                <a:ea typeface="DejaVu Sans"/>
              </a:rPr>
              <a:t># Добавить дефолты в новые таблицы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[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admin@MikroTik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]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/ip/route&gt; </a:t>
            </a:r>
            <a:r>
              <a:rPr b="0" lang="ru-RU" sz="1200" spc="-1" strike="noStrike">
                <a:solidFill>
                  <a:srgbClr val="b9005c"/>
                </a:solidFill>
                <a:latin typeface="Courier New"/>
                <a:ea typeface="Courier New"/>
              </a:rPr>
              <a:t>export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terse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c0c0c0"/>
                </a:solidFill>
                <a:latin typeface="Courier New"/>
                <a:ea typeface="Courier New"/>
              </a:rPr>
              <a:t># dec/11/2021 00:59:52 by RouterOS 7.1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c0c0c0"/>
                </a:solidFill>
                <a:latin typeface="Courier New"/>
                <a:ea typeface="Courier New"/>
              </a:rPr>
              <a:t># software id =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c0c0c0"/>
                </a:solidFill>
                <a:latin typeface="Courier New"/>
                <a:ea typeface="Courier New"/>
              </a:rPr>
              <a:t>#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/ip </a:t>
            </a:r>
            <a:r>
              <a:rPr b="0" lang="ru-RU" sz="1200" spc="-1" strike="noStrike">
                <a:solidFill>
                  <a:srgbClr val="0080ff"/>
                </a:solidFill>
                <a:latin typeface="Courier New"/>
                <a:ea typeface="Courier New"/>
              </a:rPr>
              <a:t>route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2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Courier New"/>
                <a:ea typeface="Courier New"/>
              </a:rPr>
              <a:t>distance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251 </a:t>
            </a:r>
            <a:r>
              <a:rPr b="0" lang="ru-RU" sz="1200" spc="-1" strike="noStrike">
                <a:solidFill>
                  <a:srgbClr val="008000"/>
                </a:solidFill>
                <a:latin typeface="Courier New"/>
                <a:ea typeface="Courier New"/>
              </a:rPr>
              <a:t>gateway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198.51.100.1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/ip </a:t>
            </a:r>
            <a:r>
              <a:rPr b="0" lang="ru-RU" sz="1200" spc="-1" strike="noStrike">
                <a:solidFill>
                  <a:srgbClr val="0080ff"/>
                </a:solidFill>
                <a:latin typeface="Courier New"/>
                <a:ea typeface="Courier New"/>
              </a:rPr>
              <a:t>route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2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Courier New"/>
                <a:ea typeface="Courier New"/>
              </a:rPr>
              <a:t>distance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252 </a:t>
            </a:r>
            <a:r>
              <a:rPr b="0" lang="ru-RU" sz="1200" spc="-1" strike="noStrike">
                <a:solidFill>
                  <a:srgbClr val="008000"/>
                </a:solidFill>
                <a:latin typeface="Courier New"/>
                <a:ea typeface="Courier New"/>
              </a:rPr>
              <a:t>gateway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203.0.113.1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/ip </a:t>
            </a:r>
            <a:r>
              <a:rPr b="0" lang="ru-RU" sz="1200" spc="-1" strike="noStrike">
                <a:solidFill>
                  <a:srgbClr val="0080ff"/>
                </a:solidFill>
                <a:latin typeface="Courier New"/>
                <a:ea typeface="Courier New"/>
              </a:rPr>
              <a:t>route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2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Courier New"/>
                <a:ea typeface="Courier New"/>
              </a:rPr>
              <a:t>gateway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198.51.100.1 </a:t>
            </a:r>
            <a:r>
              <a:rPr b="0" lang="ru-RU" sz="1200" spc="-1" strike="noStrike">
                <a:solidFill>
                  <a:srgbClr val="008000"/>
                </a:solidFill>
                <a:latin typeface="Courier New"/>
                <a:ea typeface="Courier New"/>
              </a:rPr>
              <a:t>routing-table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rtab-1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/ip </a:t>
            </a:r>
            <a:r>
              <a:rPr b="0" lang="ru-RU" sz="1200" spc="-1" strike="noStrike">
                <a:solidFill>
                  <a:srgbClr val="0080ff"/>
                </a:solidFill>
                <a:latin typeface="Courier New"/>
                <a:ea typeface="Courier New"/>
              </a:rPr>
              <a:t>route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2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Courier New"/>
                <a:ea typeface="Courier New"/>
              </a:rPr>
              <a:t>gateway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203.0.113.1 </a:t>
            </a:r>
            <a:r>
              <a:rPr b="0" lang="ru-RU" sz="1200" spc="-1" strike="noStrike">
                <a:solidFill>
                  <a:srgbClr val="008000"/>
                </a:solidFill>
                <a:latin typeface="Courier New"/>
                <a:ea typeface="Courier New"/>
              </a:rPr>
              <a:t>routing-table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rtab-2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Полилиния: фигура 6_2"/>
          <p:cNvSpPr/>
          <p:nvPr/>
        </p:nvSpPr>
        <p:spPr>
          <a:xfrm>
            <a:off x="4586760" y="0"/>
            <a:ext cx="4554720" cy="5140800"/>
          </a:xfrm>
          <a:custGeom>
            <a:avLst/>
            <a:gdLst/>
            <a:ahLst/>
            <a:rect l="l" t="t" r="r" b="b"/>
            <a:pathLst>
              <a:path w="5973174" h="6741369">
                <a:moveTo>
                  <a:pt x="3004418" y="5620887"/>
                </a:moveTo>
                <a:lnTo>
                  <a:pt x="3330725" y="5947196"/>
                </a:lnTo>
                <a:lnTo>
                  <a:pt x="3004418" y="6273504"/>
                </a:lnTo>
                <a:lnTo>
                  <a:pt x="2678110" y="5947195"/>
                </a:lnTo>
                <a:close/>
                <a:moveTo>
                  <a:pt x="4088707" y="5519101"/>
                </a:moveTo>
                <a:lnTo>
                  <a:pt x="4699841" y="6130235"/>
                </a:lnTo>
                <a:lnTo>
                  <a:pt x="4088708" y="6741369"/>
                </a:lnTo>
                <a:lnTo>
                  <a:pt x="3477574" y="6130235"/>
                </a:lnTo>
                <a:close/>
                <a:moveTo>
                  <a:pt x="1563713" y="4975370"/>
                </a:moveTo>
                <a:lnTo>
                  <a:pt x="2341530" y="5753186"/>
                </a:lnTo>
                <a:lnTo>
                  <a:pt x="1563714" y="6531004"/>
                </a:lnTo>
                <a:lnTo>
                  <a:pt x="785897" y="5753186"/>
                </a:lnTo>
                <a:close/>
                <a:moveTo>
                  <a:pt x="5244546" y="4898892"/>
                </a:moveTo>
                <a:lnTo>
                  <a:pt x="5855679" y="5510025"/>
                </a:lnTo>
                <a:lnTo>
                  <a:pt x="5244546" y="6121158"/>
                </a:lnTo>
                <a:lnTo>
                  <a:pt x="4633413" y="5510025"/>
                </a:lnTo>
                <a:close/>
                <a:moveTo>
                  <a:pt x="3449618" y="4422418"/>
                </a:moveTo>
                <a:lnTo>
                  <a:pt x="4060750" y="5033552"/>
                </a:lnTo>
                <a:lnTo>
                  <a:pt x="3449618" y="5644686"/>
                </a:lnTo>
                <a:lnTo>
                  <a:pt x="2838484" y="5033552"/>
                </a:lnTo>
                <a:close/>
                <a:moveTo>
                  <a:pt x="4543786" y="3202209"/>
                </a:moveTo>
                <a:lnTo>
                  <a:pt x="5497818" y="4156241"/>
                </a:lnTo>
                <a:lnTo>
                  <a:pt x="4543786" y="5110273"/>
                </a:lnTo>
                <a:lnTo>
                  <a:pt x="3589754" y="4156241"/>
                </a:lnTo>
                <a:close/>
                <a:moveTo>
                  <a:pt x="2270654" y="2384640"/>
                </a:moveTo>
                <a:lnTo>
                  <a:pt x="3630907" y="3744894"/>
                </a:lnTo>
                <a:lnTo>
                  <a:pt x="2270654" y="5105147"/>
                </a:lnTo>
                <a:lnTo>
                  <a:pt x="910400" y="3744894"/>
                </a:lnTo>
                <a:close/>
                <a:moveTo>
                  <a:pt x="786095" y="1966789"/>
                </a:moveTo>
                <a:lnTo>
                  <a:pt x="1572190" y="2752885"/>
                </a:lnTo>
                <a:lnTo>
                  <a:pt x="786095" y="3538980"/>
                </a:lnTo>
                <a:lnTo>
                  <a:pt x="0" y="2752885"/>
                </a:lnTo>
                <a:close/>
                <a:moveTo>
                  <a:pt x="5973174" y="1664984"/>
                </a:moveTo>
                <a:lnTo>
                  <a:pt x="5973174" y="4276188"/>
                </a:lnTo>
                <a:lnTo>
                  <a:pt x="4667573" y="2970586"/>
                </a:lnTo>
                <a:close/>
                <a:moveTo>
                  <a:pt x="3779335" y="836024"/>
                </a:moveTo>
                <a:lnTo>
                  <a:pt x="5139589" y="2196276"/>
                </a:lnTo>
                <a:lnTo>
                  <a:pt x="3779335" y="3556529"/>
                </a:lnTo>
                <a:lnTo>
                  <a:pt x="2419082" y="2196276"/>
                </a:lnTo>
                <a:close/>
                <a:moveTo>
                  <a:pt x="4594422" y="0"/>
                </a:moveTo>
                <a:lnTo>
                  <a:pt x="5945330" y="0"/>
                </a:lnTo>
                <a:lnTo>
                  <a:pt x="5973174" y="27844"/>
                </a:lnTo>
                <a:lnTo>
                  <a:pt x="5973174" y="1341755"/>
                </a:lnTo>
                <a:lnTo>
                  <a:pt x="5269876" y="2045053"/>
                </a:lnTo>
                <a:lnTo>
                  <a:pt x="3909623" y="684800"/>
                </a:lnTo>
                <a:close/>
                <a:moveTo>
                  <a:pt x="2768807" y="0"/>
                </a:moveTo>
                <a:lnTo>
                  <a:pt x="4237061" y="0"/>
                </a:lnTo>
                <a:lnTo>
                  <a:pt x="3502934" y="734127"/>
                </a:lnTo>
                <a:close/>
                <a:moveTo>
                  <a:pt x="970121" y="0"/>
                </a:moveTo>
                <a:lnTo>
                  <a:pt x="2416427" y="0"/>
                </a:lnTo>
                <a:lnTo>
                  <a:pt x="3343947" y="927520"/>
                </a:lnTo>
                <a:lnTo>
                  <a:pt x="1693274" y="2578193"/>
                </a:lnTo>
                <a:lnTo>
                  <a:pt x="42601" y="927520"/>
                </a:lnTo>
                <a:close/>
              </a:path>
            </a:pathLst>
          </a:custGeom>
          <a:solidFill>
            <a:srgbClr val="f2f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TextBox 3_2"/>
          <p:cNvSpPr/>
          <p:nvPr/>
        </p:nvSpPr>
        <p:spPr>
          <a:xfrm>
            <a:off x="251640" y="258480"/>
            <a:ext cx="86385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3000" spc="-1" strike="noStrike">
                <a:solidFill>
                  <a:srgbClr val="0e2a47"/>
                </a:solidFill>
                <a:latin typeface="PT Sans"/>
                <a:ea typeface="DejaVu Sans"/>
              </a:rPr>
              <a:t>Маркировки (mangle)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256" name="Google Shape;177;p30_2"/>
          <p:cNvSpPr/>
          <p:nvPr/>
        </p:nvSpPr>
        <p:spPr>
          <a:xfrm flipH="1" rot="10800000">
            <a:off x="3403800" y="951120"/>
            <a:ext cx="2333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0c4f4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7" name="Группа 9_2"/>
          <p:cNvGrpSpPr/>
          <p:nvPr/>
        </p:nvGrpSpPr>
        <p:grpSpPr>
          <a:xfrm>
            <a:off x="122400" y="4547880"/>
            <a:ext cx="1573200" cy="512280"/>
            <a:chOff x="122400" y="4547880"/>
            <a:chExt cx="1573200" cy="512280"/>
          </a:xfrm>
        </p:grpSpPr>
        <p:sp>
          <p:nvSpPr>
            <p:cNvPr id="258" name="TextBox 10_2"/>
            <p:cNvSpPr/>
            <p:nvPr/>
          </p:nvSpPr>
          <p:spPr>
            <a:xfrm>
              <a:off x="122400" y="4547880"/>
              <a:ext cx="1007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MU</a:t>
              </a:r>
              <a:r>
                <a:rPr b="1" lang="en-US" sz="20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</a:t>
              </a: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259" name="TextBox 11_0"/>
            <p:cNvSpPr/>
            <p:nvPr/>
          </p:nvSpPr>
          <p:spPr>
            <a:xfrm>
              <a:off x="127440" y="4848840"/>
              <a:ext cx="1568160" cy="2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Mikrotik User </a:t>
              </a:r>
              <a:r>
                <a:rPr b="0" lang="en-US" sz="8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online</a:t>
              </a: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 Meeting</a:t>
              </a:r>
              <a:endParaRPr b="0" lang="ru-RU" sz="800" spc="-1" strike="noStrike">
                <a:latin typeface="Arial"/>
              </a:endParaRPr>
            </a:p>
          </p:txBody>
        </p:sp>
      </p:grpSp>
      <p:sp>
        <p:nvSpPr>
          <p:cNvPr id="260" name=""/>
          <p:cNvSpPr/>
          <p:nvPr/>
        </p:nvSpPr>
        <p:spPr>
          <a:xfrm>
            <a:off x="457200" y="3420000"/>
            <a:ext cx="8227440" cy="76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# При таких маркировках будут работать оба провайдера.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# DST-NAT так же будет работать.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398520" y="995040"/>
            <a:ext cx="8346600" cy="25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2a6099"/>
                </a:solidFill>
                <a:latin typeface="Courier New"/>
                <a:ea typeface="DejaVu Sans"/>
              </a:rPr>
              <a:t># Добавить маркировки</a:t>
            </a:r>
            <a:endParaRPr b="0" lang="ru-RU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[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admin@MikroTik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]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 /ip/firewall/mangle&gt; </a:t>
            </a:r>
            <a:r>
              <a:rPr b="0" lang="ru-RU" sz="900" spc="-1" strike="noStrike">
                <a:solidFill>
                  <a:srgbClr val="b9005c"/>
                </a:solidFill>
                <a:latin typeface="Courier New"/>
                <a:ea typeface="Courier New"/>
              </a:rPr>
              <a:t>export</a:t>
            </a:r>
            <a:endParaRPr b="0" lang="ru-RU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c0c0c0"/>
                </a:solidFill>
                <a:latin typeface="Courier New"/>
                <a:ea typeface="Courier New"/>
              </a:rPr>
              <a:t># dec/11/2021 01:07:11 by RouterOS 7.1</a:t>
            </a:r>
            <a:endParaRPr b="0" lang="ru-RU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c0c0c0"/>
                </a:solidFill>
                <a:latin typeface="Courier New"/>
                <a:ea typeface="Courier New"/>
              </a:rPr>
              <a:t># software id =</a:t>
            </a:r>
            <a:endParaRPr b="0" lang="ru-RU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c0c0c0"/>
                </a:solidFill>
                <a:latin typeface="Courier New"/>
                <a:ea typeface="Courier New"/>
              </a:rPr>
              <a:t>#</a:t>
            </a:r>
            <a:endParaRPr b="0" lang="ru-RU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/ip </a:t>
            </a:r>
            <a:r>
              <a:rPr b="0" lang="ru-RU" sz="900" spc="-1" strike="noStrike">
                <a:solidFill>
                  <a:srgbClr val="0080ff"/>
                </a:solidFill>
                <a:latin typeface="Courier New"/>
                <a:ea typeface="Courier New"/>
              </a:rPr>
              <a:t>firewall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900" spc="-1" strike="noStrike">
                <a:solidFill>
                  <a:srgbClr val="0080ff"/>
                </a:solidFill>
                <a:latin typeface="Courier New"/>
                <a:ea typeface="Courier New"/>
              </a:rPr>
              <a:t>mangle</a:t>
            </a:r>
            <a:endParaRPr b="0" lang="ru-RU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900" spc="-1" strike="noStrike">
                <a:solidFill>
                  <a:srgbClr val="008000"/>
                </a:solidFill>
                <a:latin typeface="Courier New"/>
                <a:ea typeface="Courier New"/>
              </a:rPr>
              <a:t>action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mark-connection </a:t>
            </a:r>
            <a:r>
              <a:rPr b="0" lang="ru-RU" sz="900" spc="-1" strike="noStrike">
                <a:solidFill>
                  <a:srgbClr val="008000"/>
                </a:solidFill>
                <a:latin typeface="Courier New"/>
                <a:ea typeface="Courier New"/>
              </a:rPr>
              <a:t>chain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prerouting </a:t>
            </a:r>
            <a:r>
              <a:rPr b="0" lang="ru-RU" sz="900" spc="-1" strike="noStrike">
                <a:solidFill>
                  <a:srgbClr val="008000"/>
                </a:solidFill>
                <a:latin typeface="Courier New"/>
                <a:ea typeface="Courier New"/>
              </a:rPr>
              <a:t>connection-mark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no-mark </a:t>
            </a:r>
            <a:r>
              <a:rPr b="0" lang="ru-RU" sz="900" spc="-1" strike="noStrike">
                <a:solidFill>
                  <a:srgbClr val="008000"/>
                </a:solidFill>
                <a:latin typeface="Courier New"/>
                <a:ea typeface="Courier New"/>
              </a:rPr>
              <a:t>in-interface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ether1 </a:t>
            </a:r>
            <a:r>
              <a:rPr b="0" lang="ru-RU" sz="900" spc="-1" strike="noStrike">
                <a:solidFill>
                  <a:srgbClr val="008000"/>
                </a:solidFill>
                <a:latin typeface="Courier New"/>
                <a:ea typeface="Courier New"/>
              </a:rPr>
              <a:t>new-connection-mark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con-isp1 </a:t>
            </a:r>
            <a:r>
              <a:rPr b="0" lang="ru-RU" sz="900" spc="-1" strike="noStrike">
                <a:solidFill>
                  <a:srgbClr val="008000"/>
                </a:solidFill>
                <a:latin typeface="Courier New"/>
                <a:ea typeface="Courier New"/>
              </a:rPr>
              <a:t>passthrough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yes</a:t>
            </a:r>
            <a:endParaRPr b="0" lang="ru-RU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900" spc="-1" strike="noStrike">
                <a:solidFill>
                  <a:srgbClr val="008000"/>
                </a:solidFill>
                <a:latin typeface="Courier New"/>
                <a:ea typeface="Courier New"/>
              </a:rPr>
              <a:t>action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mark-connection </a:t>
            </a:r>
            <a:r>
              <a:rPr b="0" lang="ru-RU" sz="900" spc="-1" strike="noStrike">
                <a:solidFill>
                  <a:srgbClr val="008000"/>
                </a:solidFill>
                <a:latin typeface="Courier New"/>
                <a:ea typeface="Courier New"/>
              </a:rPr>
              <a:t>chain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prerouting </a:t>
            </a:r>
            <a:r>
              <a:rPr b="0" lang="ru-RU" sz="900" spc="-1" strike="noStrike">
                <a:solidFill>
                  <a:srgbClr val="008000"/>
                </a:solidFill>
                <a:latin typeface="Courier New"/>
                <a:ea typeface="Courier New"/>
              </a:rPr>
              <a:t>connection-mark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no-mark </a:t>
            </a:r>
            <a:r>
              <a:rPr b="0" lang="ru-RU" sz="900" spc="-1" strike="noStrike">
                <a:solidFill>
                  <a:srgbClr val="008000"/>
                </a:solidFill>
                <a:latin typeface="Courier New"/>
                <a:ea typeface="Courier New"/>
              </a:rPr>
              <a:t>in-interface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ether2 </a:t>
            </a:r>
            <a:r>
              <a:rPr b="0" lang="ru-RU" sz="900" spc="-1" strike="noStrike">
                <a:solidFill>
                  <a:srgbClr val="008000"/>
                </a:solidFill>
                <a:latin typeface="Courier New"/>
                <a:ea typeface="Courier New"/>
              </a:rPr>
              <a:t>new-connection-mark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con-isp2 </a:t>
            </a:r>
            <a:r>
              <a:rPr b="0" lang="ru-RU" sz="900" spc="-1" strike="noStrike">
                <a:solidFill>
                  <a:srgbClr val="008000"/>
                </a:solidFill>
                <a:latin typeface="Courier New"/>
                <a:ea typeface="Courier New"/>
              </a:rPr>
              <a:t>passthrough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yes</a:t>
            </a:r>
            <a:endParaRPr b="0" lang="ru-RU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900" spc="-1" strike="noStrike">
                <a:solidFill>
                  <a:srgbClr val="008000"/>
                </a:solidFill>
                <a:latin typeface="Courier New"/>
                <a:ea typeface="Courier New"/>
              </a:rPr>
              <a:t>action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mark-routing </a:t>
            </a:r>
            <a:r>
              <a:rPr b="0" lang="ru-RU" sz="900" spc="-1" strike="noStrike">
                <a:solidFill>
                  <a:srgbClr val="008000"/>
                </a:solidFill>
                <a:latin typeface="Courier New"/>
                <a:ea typeface="Courier New"/>
              </a:rPr>
              <a:t>chain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prerouting </a:t>
            </a:r>
            <a:r>
              <a:rPr b="0" lang="ru-RU" sz="900" spc="-1" strike="noStrike">
                <a:solidFill>
                  <a:srgbClr val="008000"/>
                </a:solidFill>
                <a:latin typeface="Courier New"/>
                <a:ea typeface="Courier New"/>
              </a:rPr>
              <a:t>connection-mark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con-isp1 in-interface-list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=!</a:t>
            </a:r>
            <a:r>
              <a:rPr b="0" lang="ru-RU" sz="900" spc="-1" strike="noStrike">
                <a:solidFill>
                  <a:srgbClr val="0080ff"/>
                </a:solidFill>
                <a:latin typeface="Courier New"/>
                <a:ea typeface="Courier New"/>
              </a:rPr>
              <a:t>WAN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900" spc="-1" strike="noStrike">
                <a:solidFill>
                  <a:srgbClr val="008000"/>
                </a:solidFill>
                <a:latin typeface="Courier New"/>
                <a:ea typeface="Courier New"/>
              </a:rPr>
              <a:t>new-routing-mark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rtab-1 </a:t>
            </a:r>
            <a:r>
              <a:rPr b="0" lang="ru-RU" sz="900" spc="-1" strike="noStrike">
                <a:solidFill>
                  <a:srgbClr val="008000"/>
                </a:solidFill>
                <a:latin typeface="Courier New"/>
                <a:ea typeface="Courier New"/>
              </a:rPr>
              <a:t>passthrough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yes</a:t>
            </a:r>
            <a:endParaRPr b="0" lang="ru-RU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900" spc="-1" strike="noStrike">
                <a:solidFill>
                  <a:srgbClr val="008000"/>
                </a:solidFill>
                <a:latin typeface="Courier New"/>
                <a:ea typeface="Courier New"/>
              </a:rPr>
              <a:t>action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mark-routing </a:t>
            </a:r>
            <a:r>
              <a:rPr b="0" lang="ru-RU" sz="900" spc="-1" strike="noStrike">
                <a:solidFill>
                  <a:srgbClr val="008000"/>
                </a:solidFill>
                <a:latin typeface="Courier New"/>
                <a:ea typeface="Courier New"/>
              </a:rPr>
              <a:t>chain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prerouting </a:t>
            </a:r>
            <a:r>
              <a:rPr b="0" lang="ru-RU" sz="900" spc="-1" strike="noStrike">
                <a:solidFill>
                  <a:srgbClr val="008000"/>
                </a:solidFill>
                <a:latin typeface="Courier New"/>
                <a:ea typeface="Courier New"/>
              </a:rPr>
              <a:t>connection-mark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con-isp2 in-interface-list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=!</a:t>
            </a:r>
            <a:r>
              <a:rPr b="0" lang="ru-RU" sz="900" spc="-1" strike="noStrike">
                <a:solidFill>
                  <a:srgbClr val="0080ff"/>
                </a:solidFill>
                <a:latin typeface="Courier New"/>
                <a:ea typeface="Courier New"/>
              </a:rPr>
              <a:t>WAN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900" spc="-1" strike="noStrike">
                <a:solidFill>
                  <a:srgbClr val="008000"/>
                </a:solidFill>
                <a:latin typeface="Courier New"/>
                <a:ea typeface="Courier New"/>
              </a:rPr>
              <a:t>new-routing-mark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rtab-2 </a:t>
            </a:r>
            <a:r>
              <a:rPr b="0" lang="ru-RU" sz="900" spc="-1" strike="noStrike">
                <a:solidFill>
                  <a:srgbClr val="008000"/>
                </a:solidFill>
                <a:latin typeface="Courier New"/>
                <a:ea typeface="Courier New"/>
              </a:rPr>
              <a:t>passthrough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yes</a:t>
            </a:r>
            <a:endParaRPr b="0" lang="ru-RU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900" spc="-1" strike="noStrike">
                <a:solidFill>
                  <a:srgbClr val="008000"/>
                </a:solidFill>
                <a:latin typeface="Courier New"/>
                <a:ea typeface="Courier New"/>
              </a:rPr>
              <a:t>action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mark-routing </a:t>
            </a:r>
            <a:r>
              <a:rPr b="0" lang="ru-RU" sz="900" spc="-1" strike="noStrike">
                <a:solidFill>
                  <a:srgbClr val="008000"/>
                </a:solidFill>
                <a:latin typeface="Courier New"/>
                <a:ea typeface="Courier New"/>
              </a:rPr>
              <a:t>chain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output </a:t>
            </a:r>
            <a:r>
              <a:rPr b="0" lang="ru-RU" sz="900" spc="-1" strike="noStrike">
                <a:solidFill>
                  <a:srgbClr val="008000"/>
                </a:solidFill>
                <a:latin typeface="Courier New"/>
                <a:ea typeface="Courier New"/>
              </a:rPr>
              <a:t>connection-mark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con-isp1 </a:t>
            </a:r>
            <a:r>
              <a:rPr b="0" lang="ru-RU" sz="900" spc="-1" strike="noStrike">
                <a:solidFill>
                  <a:srgbClr val="008000"/>
                </a:solidFill>
                <a:latin typeface="Courier New"/>
                <a:ea typeface="Courier New"/>
              </a:rPr>
              <a:t>new-routing-mark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rtab-1 </a:t>
            </a:r>
            <a:r>
              <a:rPr b="0" lang="ru-RU" sz="900" spc="-1" strike="noStrike">
                <a:solidFill>
                  <a:srgbClr val="008000"/>
                </a:solidFill>
                <a:latin typeface="Courier New"/>
                <a:ea typeface="Courier New"/>
              </a:rPr>
              <a:t>passthrough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yes</a:t>
            </a:r>
            <a:endParaRPr b="0" lang="ru-RU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900" spc="-1" strike="noStrike">
                <a:solidFill>
                  <a:srgbClr val="008000"/>
                </a:solidFill>
                <a:latin typeface="Courier New"/>
                <a:ea typeface="Courier New"/>
              </a:rPr>
              <a:t>action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mark-routing </a:t>
            </a:r>
            <a:r>
              <a:rPr b="0" lang="ru-RU" sz="900" spc="-1" strike="noStrike">
                <a:solidFill>
                  <a:srgbClr val="008000"/>
                </a:solidFill>
                <a:latin typeface="Courier New"/>
                <a:ea typeface="Courier New"/>
              </a:rPr>
              <a:t>chain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output </a:t>
            </a:r>
            <a:r>
              <a:rPr b="0" lang="ru-RU" sz="900" spc="-1" strike="noStrike">
                <a:solidFill>
                  <a:srgbClr val="008000"/>
                </a:solidFill>
                <a:latin typeface="Courier New"/>
                <a:ea typeface="Courier New"/>
              </a:rPr>
              <a:t>connection-mark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con-isp2 </a:t>
            </a:r>
            <a:r>
              <a:rPr b="0" lang="ru-RU" sz="900" spc="-1" strike="noStrike">
                <a:solidFill>
                  <a:srgbClr val="008000"/>
                </a:solidFill>
                <a:latin typeface="Courier New"/>
                <a:ea typeface="Courier New"/>
              </a:rPr>
              <a:t>new-routing-mark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rtab-2 </a:t>
            </a:r>
            <a:r>
              <a:rPr b="0" lang="ru-RU" sz="900" spc="-1" strike="noStrike">
                <a:solidFill>
                  <a:srgbClr val="008000"/>
                </a:solidFill>
                <a:latin typeface="Courier New"/>
                <a:ea typeface="Courier New"/>
              </a:rPr>
              <a:t>passthrough</a:t>
            </a:r>
            <a:r>
              <a:rPr b="0" lang="ru-RU" sz="9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900" spc="-1" strike="noStrike">
                <a:solidFill>
                  <a:srgbClr val="000000"/>
                </a:solidFill>
                <a:latin typeface="Courier New"/>
                <a:ea typeface="Courier New"/>
              </a:rPr>
              <a:t>yes</a:t>
            </a:r>
            <a:endParaRPr b="0" lang="ru-RU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Полилиния: фигура 6_1"/>
          <p:cNvSpPr/>
          <p:nvPr/>
        </p:nvSpPr>
        <p:spPr>
          <a:xfrm>
            <a:off x="4586760" y="0"/>
            <a:ext cx="4554720" cy="5140800"/>
          </a:xfrm>
          <a:custGeom>
            <a:avLst/>
            <a:gdLst/>
            <a:ahLst/>
            <a:rect l="l" t="t" r="r" b="b"/>
            <a:pathLst>
              <a:path w="5973174" h="6741369">
                <a:moveTo>
                  <a:pt x="3004418" y="5620887"/>
                </a:moveTo>
                <a:lnTo>
                  <a:pt x="3330725" y="5947196"/>
                </a:lnTo>
                <a:lnTo>
                  <a:pt x="3004418" y="6273504"/>
                </a:lnTo>
                <a:lnTo>
                  <a:pt x="2678110" y="5947195"/>
                </a:lnTo>
                <a:close/>
                <a:moveTo>
                  <a:pt x="4088707" y="5519101"/>
                </a:moveTo>
                <a:lnTo>
                  <a:pt x="4699841" y="6130235"/>
                </a:lnTo>
                <a:lnTo>
                  <a:pt x="4088708" y="6741369"/>
                </a:lnTo>
                <a:lnTo>
                  <a:pt x="3477574" y="6130235"/>
                </a:lnTo>
                <a:close/>
                <a:moveTo>
                  <a:pt x="1563713" y="4975370"/>
                </a:moveTo>
                <a:lnTo>
                  <a:pt x="2341530" y="5753186"/>
                </a:lnTo>
                <a:lnTo>
                  <a:pt x="1563714" y="6531004"/>
                </a:lnTo>
                <a:lnTo>
                  <a:pt x="785897" y="5753186"/>
                </a:lnTo>
                <a:close/>
                <a:moveTo>
                  <a:pt x="5244546" y="4898892"/>
                </a:moveTo>
                <a:lnTo>
                  <a:pt x="5855679" y="5510025"/>
                </a:lnTo>
                <a:lnTo>
                  <a:pt x="5244546" y="6121158"/>
                </a:lnTo>
                <a:lnTo>
                  <a:pt x="4633413" y="5510025"/>
                </a:lnTo>
                <a:close/>
                <a:moveTo>
                  <a:pt x="3449618" y="4422418"/>
                </a:moveTo>
                <a:lnTo>
                  <a:pt x="4060750" y="5033552"/>
                </a:lnTo>
                <a:lnTo>
                  <a:pt x="3449618" y="5644686"/>
                </a:lnTo>
                <a:lnTo>
                  <a:pt x="2838484" y="5033552"/>
                </a:lnTo>
                <a:close/>
                <a:moveTo>
                  <a:pt x="4543786" y="3202209"/>
                </a:moveTo>
                <a:lnTo>
                  <a:pt x="5497818" y="4156241"/>
                </a:lnTo>
                <a:lnTo>
                  <a:pt x="4543786" y="5110273"/>
                </a:lnTo>
                <a:lnTo>
                  <a:pt x="3589754" y="4156241"/>
                </a:lnTo>
                <a:close/>
                <a:moveTo>
                  <a:pt x="2270654" y="2384640"/>
                </a:moveTo>
                <a:lnTo>
                  <a:pt x="3630907" y="3744894"/>
                </a:lnTo>
                <a:lnTo>
                  <a:pt x="2270654" y="5105147"/>
                </a:lnTo>
                <a:lnTo>
                  <a:pt x="910400" y="3744894"/>
                </a:lnTo>
                <a:close/>
                <a:moveTo>
                  <a:pt x="786095" y="1966789"/>
                </a:moveTo>
                <a:lnTo>
                  <a:pt x="1572190" y="2752885"/>
                </a:lnTo>
                <a:lnTo>
                  <a:pt x="786095" y="3538980"/>
                </a:lnTo>
                <a:lnTo>
                  <a:pt x="0" y="2752885"/>
                </a:lnTo>
                <a:close/>
                <a:moveTo>
                  <a:pt x="5973174" y="1664984"/>
                </a:moveTo>
                <a:lnTo>
                  <a:pt x="5973174" y="4276188"/>
                </a:lnTo>
                <a:lnTo>
                  <a:pt x="4667573" y="2970586"/>
                </a:lnTo>
                <a:close/>
                <a:moveTo>
                  <a:pt x="3779335" y="836024"/>
                </a:moveTo>
                <a:lnTo>
                  <a:pt x="5139589" y="2196276"/>
                </a:lnTo>
                <a:lnTo>
                  <a:pt x="3779335" y="3556529"/>
                </a:lnTo>
                <a:lnTo>
                  <a:pt x="2419082" y="2196276"/>
                </a:lnTo>
                <a:close/>
                <a:moveTo>
                  <a:pt x="4594422" y="0"/>
                </a:moveTo>
                <a:lnTo>
                  <a:pt x="5945330" y="0"/>
                </a:lnTo>
                <a:lnTo>
                  <a:pt x="5973174" y="27844"/>
                </a:lnTo>
                <a:lnTo>
                  <a:pt x="5973174" y="1341755"/>
                </a:lnTo>
                <a:lnTo>
                  <a:pt x="5269876" y="2045053"/>
                </a:lnTo>
                <a:lnTo>
                  <a:pt x="3909623" y="684800"/>
                </a:lnTo>
                <a:close/>
                <a:moveTo>
                  <a:pt x="2768807" y="0"/>
                </a:moveTo>
                <a:lnTo>
                  <a:pt x="4237061" y="0"/>
                </a:lnTo>
                <a:lnTo>
                  <a:pt x="3502934" y="734127"/>
                </a:lnTo>
                <a:close/>
                <a:moveTo>
                  <a:pt x="970121" y="0"/>
                </a:moveTo>
                <a:lnTo>
                  <a:pt x="2416427" y="0"/>
                </a:lnTo>
                <a:lnTo>
                  <a:pt x="3343947" y="927520"/>
                </a:lnTo>
                <a:lnTo>
                  <a:pt x="1693274" y="2578193"/>
                </a:lnTo>
                <a:lnTo>
                  <a:pt x="42601" y="927520"/>
                </a:lnTo>
                <a:close/>
              </a:path>
            </a:pathLst>
          </a:custGeom>
          <a:solidFill>
            <a:srgbClr val="f2f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3" name="Группа 2_1"/>
          <p:cNvGrpSpPr/>
          <p:nvPr/>
        </p:nvGrpSpPr>
        <p:grpSpPr>
          <a:xfrm>
            <a:off x="245520" y="1570320"/>
            <a:ext cx="2431800" cy="1625760"/>
            <a:chOff x="245520" y="1570320"/>
            <a:chExt cx="2431800" cy="1625760"/>
          </a:xfrm>
        </p:grpSpPr>
        <p:sp>
          <p:nvSpPr>
            <p:cNvPr id="264" name="TextBox 3_1"/>
            <p:cNvSpPr/>
            <p:nvPr/>
          </p:nvSpPr>
          <p:spPr>
            <a:xfrm>
              <a:off x="245520" y="1570320"/>
              <a:ext cx="2431800" cy="1460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ru-RU" sz="3000" spc="-1" strike="noStrike">
                  <a:solidFill>
                    <a:srgbClr val="0e2a47"/>
                  </a:solidFill>
                  <a:latin typeface="PT Sans"/>
                  <a:ea typeface="DejaVu Sans"/>
                </a:rPr>
                <a:t>Route</a:t>
              </a:r>
              <a:endParaRPr b="0" lang="ru-RU" sz="3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ru-RU" sz="3000" spc="-1" strike="noStrike">
                  <a:solidFill>
                    <a:srgbClr val="0e2a47"/>
                  </a:solidFill>
                  <a:latin typeface="PT Sans"/>
                  <a:ea typeface="DejaVu Sans"/>
                </a:rPr>
                <a:t>Recursive</a:t>
              </a:r>
              <a:endParaRPr b="0" lang="ru-RU" sz="3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ru-RU" sz="3000" spc="-1" strike="noStrike">
                  <a:solidFill>
                    <a:srgbClr val="0e2a47"/>
                  </a:solidFill>
                  <a:latin typeface="PT Sans"/>
                  <a:ea typeface="DejaVu Sans"/>
                </a:rPr>
                <a:t>failover</a:t>
              </a:r>
              <a:endParaRPr b="0" lang="ru-RU" sz="3000" spc="-1" strike="noStrike">
                <a:latin typeface="Arial"/>
              </a:endParaRPr>
            </a:p>
          </p:txBody>
        </p:sp>
        <p:sp>
          <p:nvSpPr>
            <p:cNvPr id="265" name="Google Shape;177;p30_1"/>
            <p:cNvSpPr/>
            <p:nvPr/>
          </p:nvSpPr>
          <p:spPr>
            <a:xfrm flipH="1" rot="10800000">
              <a:off x="251280" y="3195720"/>
              <a:ext cx="2333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40c4f4"/>
              </a:solidFill>
              <a:round/>
              <a:headEnd len="med" type="oval" w="med"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6" name="Группа 9_1"/>
          <p:cNvGrpSpPr/>
          <p:nvPr/>
        </p:nvGrpSpPr>
        <p:grpSpPr>
          <a:xfrm>
            <a:off x="122400" y="4547880"/>
            <a:ext cx="1573200" cy="512280"/>
            <a:chOff x="122400" y="4547880"/>
            <a:chExt cx="1573200" cy="512280"/>
          </a:xfrm>
        </p:grpSpPr>
        <p:sp>
          <p:nvSpPr>
            <p:cNvPr id="267" name="TextBox 10_1"/>
            <p:cNvSpPr/>
            <p:nvPr/>
          </p:nvSpPr>
          <p:spPr>
            <a:xfrm>
              <a:off x="122400" y="4547880"/>
              <a:ext cx="1007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MU</a:t>
              </a:r>
              <a:r>
                <a:rPr b="1" lang="en-US" sz="20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</a:t>
              </a:r>
              <a:r>
                <a:rPr b="1" lang="en-US" sz="20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268" name="TextBox 14_1"/>
            <p:cNvSpPr/>
            <p:nvPr/>
          </p:nvSpPr>
          <p:spPr>
            <a:xfrm>
              <a:off x="127440" y="4848840"/>
              <a:ext cx="1568160" cy="2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Mikrotik User </a:t>
              </a:r>
              <a:r>
                <a:rPr b="0" lang="en-US" sz="800" spc="-1" strike="noStrike">
                  <a:solidFill>
                    <a:srgbClr val="40c4f4"/>
                  </a:solidFill>
                  <a:latin typeface="PT Sans"/>
                  <a:ea typeface="DejaVu Sans"/>
                </a:rPr>
                <a:t>online</a:t>
              </a:r>
              <a:r>
                <a:rPr b="0" lang="en-US" sz="800" spc="-1" strike="noStrike">
                  <a:solidFill>
                    <a:srgbClr val="7f8890"/>
                  </a:solidFill>
                  <a:latin typeface="PT Sans"/>
                  <a:ea typeface="DejaVu Sans"/>
                </a:rPr>
                <a:t> Meeting</a:t>
              </a:r>
              <a:endParaRPr b="0" lang="ru-RU" sz="800" spc="-1" strike="noStrike">
                <a:latin typeface="Arial"/>
              </a:endParaRPr>
            </a:p>
          </p:txBody>
        </p:sp>
      </p:grpSp>
      <p:sp>
        <p:nvSpPr>
          <p:cNvPr id="269" name=""/>
          <p:cNvSpPr/>
          <p:nvPr/>
        </p:nvSpPr>
        <p:spPr>
          <a:xfrm>
            <a:off x="2880000" y="1250640"/>
            <a:ext cx="6263280" cy="264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2a6099"/>
                </a:solidFill>
                <a:latin typeface="Courier New"/>
                <a:ea typeface="DejaVu Sans"/>
              </a:rPr>
              <a:t># Отказоустойчивость через рекурсивные маршруты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[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admin@MikroTik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]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/ip/route&gt; </a:t>
            </a:r>
            <a:r>
              <a:rPr b="0" lang="ru-RU" sz="1200" spc="-1" strike="noStrike">
                <a:solidFill>
                  <a:srgbClr val="b9005c"/>
                </a:solidFill>
                <a:latin typeface="Courier New"/>
                <a:ea typeface="Courier New"/>
              </a:rPr>
              <a:t>export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c0c0c0"/>
                </a:solidFill>
                <a:latin typeface="Courier New"/>
                <a:ea typeface="Courier New"/>
              </a:rPr>
              <a:t># dec/11/2021 01:28:53 by RouterOS 7.1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c0c0c0"/>
                </a:solidFill>
                <a:latin typeface="Courier New"/>
                <a:ea typeface="Courier New"/>
              </a:rPr>
              <a:t># software id =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c0c0c0"/>
                </a:solidFill>
                <a:latin typeface="Courier New"/>
                <a:ea typeface="Courier New"/>
              </a:rPr>
              <a:t>#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/ip </a:t>
            </a:r>
            <a:r>
              <a:rPr b="0" lang="ru-RU" sz="1200" spc="-1" strike="noStrike">
                <a:solidFill>
                  <a:srgbClr val="0080ff"/>
                </a:solidFill>
                <a:latin typeface="Courier New"/>
                <a:ea typeface="Courier New"/>
              </a:rPr>
              <a:t>route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Courier New"/>
                <a:ea typeface="Courier New"/>
              </a:rPr>
              <a:t>distance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251 </a:t>
            </a:r>
            <a:r>
              <a:rPr b="0" lang="ru-RU" sz="1200" spc="-1" strike="noStrike">
                <a:solidFill>
                  <a:srgbClr val="008000"/>
                </a:solidFill>
                <a:latin typeface="Courier New"/>
                <a:ea typeface="Courier New"/>
              </a:rPr>
              <a:t>gateway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198.51.100.1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Courier New"/>
                <a:ea typeface="Courier New"/>
              </a:rPr>
              <a:t>distance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252 </a:t>
            </a:r>
            <a:r>
              <a:rPr b="0" lang="ru-RU" sz="1200" spc="-1" strike="noStrike">
                <a:solidFill>
                  <a:srgbClr val="008000"/>
                </a:solidFill>
                <a:latin typeface="Courier New"/>
                <a:ea typeface="Courier New"/>
              </a:rPr>
              <a:t>gateway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203.0.113.1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Courier New"/>
                <a:ea typeface="Courier New"/>
              </a:rPr>
              <a:t>gateway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198.51.100.1 </a:t>
            </a:r>
            <a:r>
              <a:rPr b="0" lang="ru-RU" sz="1200" spc="-1" strike="noStrike">
                <a:solidFill>
                  <a:srgbClr val="008000"/>
                </a:solidFill>
                <a:latin typeface="Courier New"/>
                <a:ea typeface="Courier New"/>
              </a:rPr>
              <a:t>routing-table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rtab-1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Courier New"/>
                <a:ea typeface="Courier New"/>
              </a:rPr>
              <a:t>gateway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203.0.113.1 </a:t>
            </a:r>
            <a:r>
              <a:rPr b="0" lang="ru-RU" sz="1200" spc="-1" strike="noStrike">
                <a:solidFill>
                  <a:srgbClr val="008000"/>
                </a:solidFill>
                <a:latin typeface="Courier New"/>
                <a:ea typeface="Courier New"/>
              </a:rPr>
              <a:t>routing-table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rtab-2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Courier New"/>
                <a:ea typeface="Courier New"/>
              </a:rPr>
              <a:t>dst-address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4.2.2.1/32 </a:t>
            </a:r>
            <a:r>
              <a:rPr b="0" lang="ru-RU" sz="1200" spc="-1" strike="noStrike">
                <a:solidFill>
                  <a:srgbClr val="008000"/>
                </a:solidFill>
                <a:latin typeface="Courier New"/>
                <a:ea typeface="Courier New"/>
              </a:rPr>
              <a:t>gateway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198.51.100.1 </a:t>
            </a:r>
            <a:r>
              <a:rPr b="0" lang="ru-RU" sz="1200" spc="-1" strike="noStrike">
                <a:solidFill>
                  <a:srgbClr val="008000"/>
                </a:solidFill>
                <a:latin typeface="Courier New"/>
                <a:ea typeface="Courier New"/>
              </a:rPr>
              <a:t>scope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11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Courier New"/>
                <a:ea typeface="Courier New"/>
              </a:rPr>
              <a:t>dst-address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4.2.2.2/32 </a:t>
            </a:r>
            <a:r>
              <a:rPr b="0" lang="ru-RU" sz="1200" spc="-1" strike="noStrike">
                <a:solidFill>
                  <a:srgbClr val="008000"/>
                </a:solidFill>
                <a:latin typeface="Courier New"/>
                <a:ea typeface="Courier New"/>
              </a:rPr>
              <a:t>gateway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203.0.113.1  </a:t>
            </a:r>
            <a:r>
              <a:rPr b="0" lang="ru-RU" sz="1200" spc="-1" strike="noStrike">
                <a:solidFill>
                  <a:srgbClr val="008000"/>
                </a:solidFill>
                <a:latin typeface="Courier New"/>
                <a:ea typeface="Courier New"/>
              </a:rPr>
              <a:t>scope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11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check-gateway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b9005c"/>
                </a:solidFill>
                <a:latin typeface="Courier New"/>
                <a:ea typeface="Courier New"/>
              </a:rPr>
              <a:t>ping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Courier New"/>
                <a:ea typeface="Courier New"/>
              </a:rPr>
              <a:t>distance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10 </a:t>
            </a:r>
            <a:r>
              <a:rPr b="0" lang="ru-RU" sz="1200" spc="-1" strike="noStrike">
                <a:solidFill>
                  <a:srgbClr val="008000"/>
                </a:solidFill>
                <a:latin typeface="Courier New"/>
                <a:ea typeface="Courier New"/>
              </a:rPr>
              <a:t>gateway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4.2.2.1 </a:t>
            </a:r>
            <a:r>
              <a:rPr b="0" lang="ru-RU" sz="1200" spc="-1" strike="noStrike">
                <a:solidFill>
                  <a:srgbClr val="008000"/>
                </a:solidFill>
                <a:latin typeface="Courier New"/>
                <a:ea typeface="Courier New"/>
              </a:rPr>
              <a:t>target-scope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11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b9005c"/>
                </a:solidFill>
                <a:latin typeface="Courier New"/>
                <a:ea typeface="Courier New"/>
              </a:rPr>
              <a:t>add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check-gateway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b9005c"/>
                </a:solidFill>
                <a:latin typeface="Courier New"/>
                <a:ea typeface="Courier New"/>
              </a:rPr>
              <a:t>ping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Courier New"/>
                <a:ea typeface="Courier New"/>
              </a:rPr>
              <a:t>distance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20 </a:t>
            </a:r>
            <a:r>
              <a:rPr b="0" lang="ru-RU" sz="1200" spc="-1" strike="noStrike">
                <a:solidFill>
                  <a:srgbClr val="008000"/>
                </a:solidFill>
                <a:latin typeface="Courier New"/>
                <a:ea typeface="Courier New"/>
              </a:rPr>
              <a:t>gateway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4.2.2.2 </a:t>
            </a:r>
            <a:r>
              <a:rPr b="0" lang="ru-RU" sz="1200" spc="-1" strike="noStrike">
                <a:solidFill>
                  <a:srgbClr val="008000"/>
                </a:solidFill>
                <a:latin typeface="Courier New"/>
                <a:ea typeface="Courier New"/>
              </a:rPr>
              <a:t>target-scope</a:t>
            </a:r>
            <a:r>
              <a:rPr b="0" lang="ru-RU" sz="1200" spc="-1" strike="noStrike">
                <a:solidFill>
                  <a:srgbClr val="b4b80a"/>
                </a:solidFill>
                <a:latin typeface="Courier New"/>
                <a:ea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11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7036</TotalTime>
  <Application>LibreOffice/7.1.7.2$Linux_X86_64 LibreOffice_project/10$Build-2</Application>
  <AppVersion>15.0000</AppVersion>
  <Words>512</Words>
  <Paragraphs>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2020-06-30T14:26:29Z</dcterms:created>
  <dc:creator>Алексей</dc:creator>
  <dc:description/>
  <dc:language>ru-RU</dc:language>
  <cp:lastModifiedBy/>
  <dcterms:modified xsi:type="dcterms:W3CDTF">2021-12-21T20:02:51Z</dcterms:modified>
  <cp:revision>87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(16:9)</vt:lpwstr>
  </property>
  <property fmtid="{D5CDD505-2E9C-101B-9397-08002B2CF9AE}" pid="3" name="Slides">
    <vt:i4>9</vt:i4>
  </property>
</Properties>
</file>