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Object Sans" charset="1" panose="00000300000000000000"/>
      <p:regular r:id="rId17"/>
    </p:embeddedFont>
    <p:embeddedFont>
      <p:font typeface="Object Sans Bold" charset="1" panose="00000300000000000000"/>
      <p:regular r:id="rId18"/>
    </p:embeddedFont>
    <p:embeddedFont>
      <p:font typeface="Object Sans Thin" charset="1" panose="0000030000000000000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https://drive.google.com/drive/folders/1nNbTWV5rJJVFEOrhkJ8-2kJ0kYfxg3qW?usp=drive_link" TargetMode="External" Type="http://schemas.openxmlformats.org/officeDocument/2006/relationships/hyperlink"/></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https://drive.google.com/drive/folders/1nNbTWV5rJJVFEOrhkJ8-2kJ0kYfxg3qW?usp=drive_link" TargetMode="External" Type="http://schemas.openxmlformats.org/officeDocument/2006/relationships/hyperlink"/></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svg" Type="http://schemas.openxmlformats.org/officeDocument/2006/relationships/image"/><Relationship Id="rId4" Target="https://drive.google.com/drive/folders/1nNbTWV5rJJVFEOrhkJ8-2kJ0kYfxg3qW?usp=drive_link" TargetMode="External" Type="http://schemas.openxmlformats.org/officeDocument/2006/relationships/hyperlink"/></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2.png" Type="http://schemas.openxmlformats.org/officeDocument/2006/relationships/image"/><Relationship Id="rId2" Target="../media/image4.png" Type="http://schemas.openxmlformats.org/officeDocument/2006/relationships/image"/><Relationship Id="rId3" Target="../media/image5.sv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8.png" Type="http://schemas.openxmlformats.org/officeDocument/2006/relationships/image"/><Relationship Id="rId7" Target="../media/image9.png" Type="http://schemas.openxmlformats.org/officeDocument/2006/relationships/image"/><Relationship Id="rId8" Target="../media/image10.png" Type="http://schemas.openxmlformats.org/officeDocument/2006/relationships/image"/><Relationship Id="rId9" Target="../media/image11.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6F4F1"/>
        </a:solidFill>
      </p:bgPr>
    </p:bg>
    <p:spTree>
      <p:nvGrpSpPr>
        <p:cNvPr id="1" name=""/>
        <p:cNvGrpSpPr/>
        <p:nvPr/>
      </p:nvGrpSpPr>
      <p:grpSpPr>
        <a:xfrm>
          <a:off x="0" y="0"/>
          <a:ext cx="0" cy="0"/>
          <a:chOff x="0" y="0"/>
          <a:chExt cx="0" cy="0"/>
        </a:xfrm>
      </p:grpSpPr>
      <p:sp>
        <p:nvSpPr>
          <p:cNvPr name="Freeform 2" id="2"/>
          <p:cNvSpPr/>
          <p:nvPr/>
        </p:nvSpPr>
        <p:spPr>
          <a:xfrm flipH="false" flipV="false" rot="0">
            <a:off x="7559506" y="0"/>
            <a:ext cx="3168989" cy="3168989"/>
          </a:xfrm>
          <a:custGeom>
            <a:avLst/>
            <a:gdLst/>
            <a:ahLst/>
            <a:cxnLst/>
            <a:rect r="r" b="b" t="t" l="l"/>
            <a:pathLst>
              <a:path h="3168989" w="3168989">
                <a:moveTo>
                  <a:pt x="0" y="0"/>
                </a:moveTo>
                <a:lnTo>
                  <a:pt x="3168988" y="0"/>
                </a:lnTo>
                <a:lnTo>
                  <a:pt x="3168988" y="3168989"/>
                </a:lnTo>
                <a:lnTo>
                  <a:pt x="0" y="3168989"/>
                </a:lnTo>
                <a:lnTo>
                  <a:pt x="0" y="0"/>
                </a:lnTo>
                <a:close/>
              </a:path>
            </a:pathLst>
          </a:custGeom>
          <a:blipFill>
            <a:blip r:embed="rId2"/>
            <a:stretch>
              <a:fillRect l="0" t="0" r="0" b="0"/>
            </a:stretch>
          </a:blipFill>
        </p:spPr>
      </p:sp>
      <p:sp>
        <p:nvSpPr>
          <p:cNvPr name="TextBox 3" id="3"/>
          <p:cNvSpPr txBox="true"/>
          <p:nvPr/>
        </p:nvSpPr>
        <p:spPr>
          <a:xfrm rot="0">
            <a:off x="1028700" y="2962230"/>
            <a:ext cx="16230600" cy="2190202"/>
          </a:xfrm>
          <a:prstGeom prst="rect">
            <a:avLst/>
          </a:prstGeom>
        </p:spPr>
        <p:txBody>
          <a:bodyPr anchor="t" rtlCol="false" tIns="0" lIns="0" bIns="0" rIns="0">
            <a:spAutoFit/>
          </a:bodyPr>
          <a:lstStyle/>
          <a:p>
            <a:pPr algn="ctr">
              <a:lnSpc>
                <a:spcPts val="8050"/>
              </a:lnSpc>
            </a:pPr>
            <a:r>
              <a:rPr lang="en-US" sz="10455" spc="-836">
                <a:solidFill>
                  <a:srgbClr val="292B2D"/>
                </a:solidFill>
                <a:latin typeface="Object Sans"/>
                <a:ea typeface="Object Sans"/>
                <a:cs typeface="Object Sans"/>
                <a:sym typeface="Object Sans"/>
              </a:rPr>
              <a:t>PASSIVE </a:t>
            </a:r>
            <a:r>
              <a:rPr lang="en-US" b="true" sz="10455" spc="-836">
                <a:solidFill>
                  <a:srgbClr val="292B2D"/>
                </a:solidFill>
                <a:latin typeface="Object Sans Bold"/>
                <a:ea typeface="Object Sans Bold"/>
                <a:cs typeface="Object Sans Bold"/>
                <a:sym typeface="Object Sans Bold"/>
              </a:rPr>
              <a:t>CAPTCHA </a:t>
            </a:r>
            <a:r>
              <a:rPr lang="en-US" sz="10455" spc="-836">
                <a:solidFill>
                  <a:srgbClr val="292B2D"/>
                </a:solidFill>
                <a:latin typeface="Object Sans"/>
                <a:ea typeface="Object Sans"/>
                <a:cs typeface="Object Sans"/>
                <a:sym typeface="Object Sans"/>
              </a:rPr>
              <a:t>FOR WEB BOT DETECTION</a:t>
            </a:r>
          </a:p>
        </p:txBody>
      </p:sp>
      <p:sp>
        <p:nvSpPr>
          <p:cNvPr name="TextBox 4" id="4"/>
          <p:cNvSpPr txBox="true"/>
          <p:nvPr/>
        </p:nvSpPr>
        <p:spPr>
          <a:xfrm rot="0">
            <a:off x="7044774" y="5615690"/>
            <a:ext cx="4198453" cy="361098"/>
          </a:xfrm>
          <a:prstGeom prst="rect">
            <a:avLst/>
          </a:prstGeom>
        </p:spPr>
        <p:txBody>
          <a:bodyPr anchor="t" rtlCol="false" tIns="0" lIns="0" bIns="0" rIns="0">
            <a:spAutoFit/>
          </a:bodyPr>
          <a:lstStyle/>
          <a:p>
            <a:pPr algn="ctr">
              <a:lnSpc>
                <a:spcPts val="2457"/>
              </a:lnSpc>
            </a:pPr>
            <a:r>
              <a:rPr lang="en-US" b="true" sz="3190" spc="-255">
                <a:solidFill>
                  <a:srgbClr val="292B2D"/>
                </a:solidFill>
                <a:latin typeface="Object Sans Bold"/>
                <a:ea typeface="Object Sans Bold"/>
                <a:cs typeface="Object Sans Bold"/>
                <a:sym typeface="Object Sans Bold"/>
              </a:rPr>
              <a:t>CAPSTONE PROJECT</a:t>
            </a:r>
          </a:p>
        </p:txBody>
      </p:sp>
      <p:grpSp>
        <p:nvGrpSpPr>
          <p:cNvPr name="Group 5" id="5"/>
          <p:cNvGrpSpPr/>
          <p:nvPr/>
        </p:nvGrpSpPr>
        <p:grpSpPr>
          <a:xfrm rot="0">
            <a:off x="1028700" y="8299664"/>
            <a:ext cx="5900337" cy="958636"/>
            <a:chOff x="0" y="0"/>
            <a:chExt cx="7867116" cy="1278181"/>
          </a:xfrm>
        </p:grpSpPr>
        <p:sp>
          <p:nvSpPr>
            <p:cNvPr name="TextBox 6" id="6"/>
            <p:cNvSpPr txBox="true"/>
            <p:nvPr/>
          </p:nvSpPr>
          <p:spPr>
            <a:xfrm rot="0">
              <a:off x="0" y="903954"/>
              <a:ext cx="7867116" cy="374227"/>
            </a:xfrm>
            <a:prstGeom prst="rect">
              <a:avLst/>
            </a:prstGeom>
          </p:spPr>
          <p:txBody>
            <a:bodyPr anchor="t" rtlCol="false" tIns="0" lIns="0" bIns="0" rIns="0">
              <a:spAutoFit/>
            </a:bodyPr>
            <a:lstStyle/>
            <a:p>
              <a:pPr algn="ctr">
                <a:lnSpc>
                  <a:spcPts val="2379"/>
                </a:lnSpc>
              </a:pPr>
              <a:r>
                <a:rPr lang="en-US" sz="1699">
                  <a:solidFill>
                    <a:srgbClr val="292B2D"/>
                  </a:solidFill>
                  <a:latin typeface="Object Sans"/>
                  <a:ea typeface="Object Sans"/>
                  <a:cs typeface="Object Sans"/>
                  <a:sym typeface="Object Sans"/>
                </a:rPr>
                <a:t>SVKM’S NMIMS, STME, NAVI MUMBAI</a:t>
              </a:r>
            </a:p>
          </p:txBody>
        </p:sp>
        <p:sp>
          <p:nvSpPr>
            <p:cNvPr name="TextBox 7" id="7"/>
            <p:cNvSpPr txBox="true"/>
            <p:nvPr/>
          </p:nvSpPr>
          <p:spPr>
            <a:xfrm rot="0">
              <a:off x="0" y="444500"/>
              <a:ext cx="7867116" cy="374227"/>
            </a:xfrm>
            <a:prstGeom prst="rect">
              <a:avLst/>
            </a:prstGeom>
          </p:spPr>
          <p:txBody>
            <a:bodyPr anchor="t" rtlCol="false" tIns="0" lIns="0" bIns="0" rIns="0">
              <a:spAutoFit/>
            </a:bodyPr>
            <a:lstStyle/>
            <a:p>
              <a:pPr algn="ctr" marL="0" indent="0" lvl="0">
                <a:lnSpc>
                  <a:spcPts val="2379"/>
                </a:lnSpc>
                <a:spcBef>
                  <a:spcPct val="0"/>
                </a:spcBef>
              </a:pPr>
              <a:r>
                <a:rPr lang="en-US" sz="1699">
                  <a:solidFill>
                    <a:srgbClr val="292B2D"/>
                  </a:solidFill>
                  <a:latin typeface="Object Sans"/>
                  <a:ea typeface="Object Sans"/>
                  <a:cs typeface="Object Sans"/>
                  <a:sym typeface="Object Sans"/>
                </a:rPr>
                <a:t>SAP: 70562200058</a:t>
              </a:r>
            </a:p>
          </p:txBody>
        </p:sp>
        <p:sp>
          <p:nvSpPr>
            <p:cNvPr name="TextBox 8" id="8"/>
            <p:cNvSpPr txBox="true"/>
            <p:nvPr/>
          </p:nvSpPr>
          <p:spPr>
            <a:xfrm rot="0">
              <a:off x="0" y="0"/>
              <a:ext cx="7867116" cy="355600"/>
            </a:xfrm>
            <a:prstGeom prst="rect">
              <a:avLst/>
            </a:prstGeom>
          </p:spPr>
          <p:txBody>
            <a:bodyPr anchor="t" rtlCol="false" tIns="0" lIns="0" bIns="0" rIns="0">
              <a:spAutoFit/>
            </a:bodyPr>
            <a:lstStyle/>
            <a:p>
              <a:pPr algn="ctr" marL="0" indent="0" lvl="0">
                <a:lnSpc>
                  <a:spcPts val="2160"/>
                </a:lnSpc>
                <a:spcBef>
                  <a:spcPct val="0"/>
                </a:spcBef>
              </a:pPr>
              <a:r>
                <a:rPr lang="en-US" b="true" sz="1800">
                  <a:solidFill>
                    <a:srgbClr val="292B2D"/>
                  </a:solidFill>
                  <a:latin typeface="Object Sans Bold"/>
                  <a:ea typeface="Object Sans Bold"/>
                  <a:cs typeface="Object Sans Bold"/>
                  <a:sym typeface="Object Sans Bold"/>
                </a:rPr>
                <a:t>SMIT PATIL</a:t>
              </a:r>
            </a:p>
          </p:txBody>
        </p:sp>
      </p:grpSp>
      <p:grpSp>
        <p:nvGrpSpPr>
          <p:cNvPr name="Group 9" id="9"/>
          <p:cNvGrpSpPr/>
          <p:nvPr/>
        </p:nvGrpSpPr>
        <p:grpSpPr>
          <a:xfrm rot="0">
            <a:off x="11349438" y="8299664"/>
            <a:ext cx="5909862" cy="958636"/>
            <a:chOff x="0" y="0"/>
            <a:chExt cx="7879816" cy="1278181"/>
          </a:xfrm>
        </p:grpSpPr>
        <p:sp>
          <p:nvSpPr>
            <p:cNvPr name="TextBox 10" id="10"/>
            <p:cNvSpPr txBox="true"/>
            <p:nvPr/>
          </p:nvSpPr>
          <p:spPr>
            <a:xfrm rot="0">
              <a:off x="0" y="903954"/>
              <a:ext cx="7879816" cy="374227"/>
            </a:xfrm>
            <a:prstGeom prst="rect">
              <a:avLst/>
            </a:prstGeom>
          </p:spPr>
          <p:txBody>
            <a:bodyPr anchor="t" rtlCol="false" tIns="0" lIns="0" bIns="0" rIns="0">
              <a:spAutoFit/>
            </a:bodyPr>
            <a:lstStyle/>
            <a:p>
              <a:pPr algn="ctr">
                <a:lnSpc>
                  <a:spcPts val="2379"/>
                </a:lnSpc>
              </a:pPr>
              <a:r>
                <a:rPr lang="en-US" sz="1699">
                  <a:solidFill>
                    <a:srgbClr val="292B2D"/>
                  </a:solidFill>
                  <a:latin typeface="Object Sans"/>
                  <a:ea typeface="Object Sans"/>
                  <a:cs typeface="Object Sans"/>
                  <a:sym typeface="Object Sans"/>
                </a:rPr>
                <a:t>SVKM’S NMIMS, STME, NAVI MUMBAI</a:t>
              </a:r>
            </a:p>
          </p:txBody>
        </p:sp>
        <p:sp>
          <p:nvSpPr>
            <p:cNvPr name="TextBox 11" id="11"/>
            <p:cNvSpPr txBox="true"/>
            <p:nvPr/>
          </p:nvSpPr>
          <p:spPr>
            <a:xfrm rot="0">
              <a:off x="0" y="444500"/>
              <a:ext cx="7879816" cy="374227"/>
            </a:xfrm>
            <a:prstGeom prst="rect">
              <a:avLst/>
            </a:prstGeom>
          </p:spPr>
          <p:txBody>
            <a:bodyPr anchor="t" rtlCol="false" tIns="0" lIns="0" bIns="0" rIns="0">
              <a:spAutoFit/>
            </a:bodyPr>
            <a:lstStyle/>
            <a:p>
              <a:pPr algn="ctr" marL="0" indent="0" lvl="0">
                <a:lnSpc>
                  <a:spcPts val="2379"/>
                </a:lnSpc>
                <a:spcBef>
                  <a:spcPct val="0"/>
                </a:spcBef>
              </a:pPr>
              <a:r>
                <a:rPr lang="en-US" sz="1699">
                  <a:solidFill>
                    <a:srgbClr val="292B2D"/>
                  </a:solidFill>
                  <a:latin typeface="Object Sans"/>
                  <a:ea typeface="Object Sans"/>
                  <a:cs typeface="Object Sans"/>
                  <a:sym typeface="Object Sans"/>
                </a:rPr>
                <a:t>SAP: 70562200066</a:t>
              </a:r>
            </a:p>
          </p:txBody>
        </p:sp>
        <p:sp>
          <p:nvSpPr>
            <p:cNvPr name="TextBox 12" id="12"/>
            <p:cNvSpPr txBox="true"/>
            <p:nvPr/>
          </p:nvSpPr>
          <p:spPr>
            <a:xfrm rot="0">
              <a:off x="0" y="0"/>
              <a:ext cx="7879816" cy="355600"/>
            </a:xfrm>
            <a:prstGeom prst="rect">
              <a:avLst/>
            </a:prstGeom>
          </p:spPr>
          <p:txBody>
            <a:bodyPr anchor="t" rtlCol="false" tIns="0" lIns="0" bIns="0" rIns="0">
              <a:spAutoFit/>
            </a:bodyPr>
            <a:lstStyle/>
            <a:p>
              <a:pPr algn="ctr" marL="0" indent="0" lvl="0">
                <a:lnSpc>
                  <a:spcPts val="2160"/>
                </a:lnSpc>
                <a:spcBef>
                  <a:spcPct val="0"/>
                </a:spcBef>
              </a:pPr>
              <a:r>
                <a:rPr lang="en-US" b="true" sz="1800">
                  <a:solidFill>
                    <a:srgbClr val="292B2D"/>
                  </a:solidFill>
                  <a:latin typeface="Object Sans Bold"/>
                  <a:ea typeface="Object Sans Bold"/>
                  <a:cs typeface="Object Sans Bold"/>
                  <a:sym typeface="Object Sans Bold"/>
                </a:rPr>
                <a:t>ARYAN KHATU</a:t>
              </a:r>
            </a:p>
          </p:txBody>
        </p:sp>
      </p:grpSp>
      <p:grpSp>
        <p:nvGrpSpPr>
          <p:cNvPr name="Group 13" id="13"/>
          <p:cNvGrpSpPr/>
          <p:nvPr/>
        </p:nvGrpSpPr>
        <p:grpSpPr>
          <a:xfrm rot="0">
            <a:off x="6189069" y="8299664"/>
            <a:ext cx="5909862" cy="958636"/>
            <a:chOff x="0" y="0"/>
            <a:chExt cx="7879816" cy="1278181"/>
          </a:xfrm>
        </p:grpSpPr>
        <p:sp>
          <p:nvSpPr>
            <p:cNvPr name="TextBox 14" id="14"/>
            <p:cNvSpPr txBox="true"/>
            <p:nvPr/>
          </p:nvSpPr>
          <p:spPr>
            <a:xfrm rot="0">
              <a:off x="0" y="903954"/>
              <a:ext cx="7879816" cy="374227"/>
            </a:xfrm>
            <a:prstGeom prst="rect">
              <a:avLst/>
            </a:prstGeom>
          </p:spPr>
          <p:txBody>
            <a:bodyPr anchor="t" rtlCol="false" tIns="0" lIns="0" bIns="0" rIns="0">
              <a:spAutoFit/>
            </a:bodyPr>
            <a:lstStyle/>
            <a:p>
              <a:pPr algn="ctr">
                <a:lnSpc>
                  <a:spcPts val="2379"/>
                </a:lnSpc>
              </a:pPr>
              <a:r>
                <a:rPr lang="en-US" sz="1699">
                  <a:solidFill>
                    <a:srgbClr val="292B2D"/>
                  </a:solidFill>
                  <a:latin typeface="Object Sans"/>
                  <a:ea typeface="Object Sans"/>
                  <a:cs typeface="Object Sans"/>
                  <a:sym typeface="Object Sans"/>
                </a:rPr>
                <a:t>SVKM’S NMIMS, STME, NAVI MUMBAI</a:t>
              </a:r>
            </a:p>
          </p:txBody>
        </p:sp>
        <p:sp>
          <p:nvSpPr>
            <p:cNvPr name="TextBox 15" id="15"/>
            <p:cNvSpPr txBox="true"/>
            <p:nvPr/>
          </p:nvSpPr>
          <p:spPr>
            <a:xfrm rot="0">
              <a:off x="0" y="444500"/>
              <a:ext cx="7879816" cy="374227"/>
            </a:xfrm>
            <a:prstGeom prst="rect">
              <a:avLst/>
            </a:prstGeom>
          </p:spPr>
          <p:txBody>
            <a:bodyPr anchor="t" rtlCol="false" tIns="0" lIns="0" bIns="0" rIns="0">
              <a:spAutoFit/>
            </a:bodyPr>
            <a:lstStyle/>
            <a:p>
              <a:pPr algn="ctr" marL="0" indent="0" lvl="0">
                <a:lnSpc>
                  <a:spcPts val="2379"/>
                </a:lnSpc>
                <a:spcBef>
                  <a:spcPct val="0"/>
                </a:spcBef>
              </a:pPr>
              <a:r>
                <a:rPr lang="en-US" sz="1699">
                  <a:solidFill>
                    <a:srgbClr val="292B2D"/>
                  </a:solidFill>
                  <a:latin typeface="Object Sans"/>
                  <a:ea typeface="Object Sans"/>
                  <a:cs typeface="Object Sans"/>
                  <a:sym typeface="Object Sans"/>
                </a:rPr>
                <a:t>SAP: 70562200062</a:t>
              </a:r>
            </a:p>
          </p:txBody>
        </p:sp>
        <p:sp>
          <p:nvSpPr>
            <p:cNvPr name="TextBox 16" id="16"/>
            <p:cNvSpPr txBox="true"/>
            <p:nvPr/>
          </p:nvSpPr>
          <p:spPr>
            <a:xfrm rot="0">
              <a:off x="0" y="0"/>
              <a:ext cx="7879816" cy="355600"/>
            </a:xfrm>
            <a:prstGeom prst="rect">
              <a:avLst/>
            </a:prstGeom>
          </p:spPr>
          <p:txBody>
            <a:bodyPr anchor="t" rtlCol="false" tIns="0" lIns="0" bIns="0" rIns="0">
              <a:spAutoFit/>
            </a:bodyPr>
            <a:lstStyle/>
            <a:p>
              <a:pPr algn="ctr" marL="0" indent="0" lvl="0">
                <a:lnSpc>
                  <a:spcPts val="2160"/>
                </a:lnSpc>
                <a:spcBef>
                  <a:spcPct val="0"/>
                </a:spcBef>
              </a:pPr>
              <a:r>
                <a:rPr lang="en-US" b="true" sz="1800">
                  <a:solidFill>
                    <a:srgbClr val="292B2D"/>
                  </a:solidFill>
                  <a:latin typeface="Object Sans Bold"/>
                  <a:ea typeface="Object Sans Bold"/>
                  <a:cs typeface="Object Sans Bold"/>
                  <a:sym typeface="Object Sans Bold"/>
                </a:rPr>
                <a:t>TANAY KOLI</a:t>
              </a:r>
            </a:p>
          </p:txBody>
        </p:sp>
      </p:grpSp>
      <p:sp>
        <p:nvSpPr>
          <p:cNvPr name="TextBox 17" id="17"/>
          <p:cNvSpPr txBox="true"/>
          <p:nvPr/>
        </p:nvSpPr>
        <p:spPr>
          <a:xfrm rot="0">
            <a:off x="7044774" y="6100613"/>
            <a:ext cx="4198453" cy="361098"/>
          </a:xfrm>
          <a:prstGeom prst="rect">
            <a:avLst/>
          </a:prstGeom>
        </p:spPr>
        <p:txBody>
          <a:bodyPr anchor="t" rtlCol="false" tIns="0" lIns="0" bIns="0" rIns="0">
            <a:spAutoFit/>
          </a:bodyPr>
          <a:lstStyle/>
          <a:p>
            <a:pPr algn="ctr">
              <a:lnSpc>
                <a:spcPts val="2457"/>
              </a:lnSpc>
            </a:pPr>
            <a:r>
              <a:rPr lang="en-US" b="true" sz="3190" spc="-255">
                <a:solidFill>
                  <a:srgbClr val="292B2D"/>
                </a:solidFill>
                <a:latin typeface="Object Sans Bold"/>
                <a:ea typeface="Object Sans Bold"/>
                <a:cs typeface="Object Sans Bold"/>
                <a:sym typeface="Object Sans Bold"/>
              </a:rPr>
              <a:t>AIDS 2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6F4F1"/>
        </a:solidFill>
      </p:bgPr>
    </p:bg>
    <p:spTree>
      <p:nvGrpSpPr>
        <p:cNvPr id="1" name=""/>
        <p:cNvGrpSpPr/>
        <p:nvPr/>
      </p:nvGrpSpPr>
      <p:grpSpPr>
        <a:xfrm>
          <a:off x="0" y="0"/>
          <a:ext cx="0" cy="0"/>
          <a:chOff x="0" y="0"/>
          <a:chExt cx="0" cy="0"/>
        </a:xfrm>
      </p:grpSpPr>
      <p:sp>
        <p:nvSpPr>
          <p:cNvPr name="Freeform 2" id="2"/>
          <p:cNvSpPr/>
          <p:nvPr/>
        </p:nvSpPr>
        <p:spPr>
          <a:xfrm flipH="false" flipV="false" rot="0">
            <a:off x="3861004" y="2231916"/>
            <a:ext cx="10565992" cy="7026384"/>
          </a:xfrm>
          <a:custGeom>
            <a:avLst/>
            <a:gdLst/>
            <a:ahLst/>
            <a:cxnLst/>
            <a:rect r="r" b="b" t="t" l="l"/>
            <a:pathLst>
              <a:path h="7026384" w="10565992">
                <a:moveTo>
                  <a:pt x="0" y="0"/>
                </a:moveTo>
                <a:lnTo>
                  <a:pt x="10565992" y="0"/>
                </a:lnTo>
                <a:lnTo>
                  <a:pt x="10565992" y="7026384"/>
                </a:lnTo>
                <a:lnTo>
                  <a:pt x="0" y="7026384"/>
                </a:lnTo>
                <a:lnTo>
                  <a:pt x="0" y="0"/>
                </a:lnTo>
                <a:close/>
              </a:path>
            </a:pathLst>
          </a:custGeom>
          <a:blipFill>
            <a:blip r:embed="rId2"/>
            <a:stretch>
              <a:fillRect l="0" t="0" r="0" b="0"/>
            </a:stretch>
          </a:blipFill>
        </p:spPr>
      </p:sp>
      <p:sp>
        <p:nvSpPr>
          <p:cNvPr name="TextBox 3" id="3"/>
          <p:cNvSpPr txBox="true"/>
          <p:nvPr/>
        </p:nvSpPr>
        <p:spPr>
          <a:xfrm rot="0">
            <a:off x="1028700" y="1162050"/>
            <a:ext cx="10006867" cy="619124"/>
          </a:xfrm>
          <a:prstGeom prst="rect">
            <a:avLst/>
          </a:prstGeom>
        </p:spPr>
        <p:txBody>
          <a:bodyPr anchor="t" rtlCol="false" tIns="0" lIns="0" bIns="0" rIns="0">
            <a:spAutoFit/>
          </a:bodyPr>
          <a:lstStyle/>
          <a:p>
            <a:pPr algn="l">
              <a:lnSpc>
                <a:spcPts val="4499"/>
              </a:lnSpc>
            </a:pPr>
            <a:r>
              <a:rPr lang="en-US" b="true" sz="4999" spc="-249" u="sng">
                <a:solidFill>
                  <a:srgbClr val="292B2D"/>
                </a:solidFill>
                <a:latin typeface="Object Sans Bold"/>
                <a:ea typeface="Object Sans Bold"/>
                <a:cs typeface="Object Sans Bold"/>
                <a:sym typeface="Object Sans Bold"/>
              </a:rPr>
              <a:t>PLANS TO EXECUTE</a:t>
            </a:r>
          </a:p>
        </p:txBody>
      </p:sp>
    </p:spTree>
  </p:cSld>
  <p:clrMapOvr>
    <a:masterClrMapping/>
  </p:clrMapOvr>
  <p:transition spd="slow">
    <p:push dir="l"/>
  </p:transition>
</p:sld>
</file>

<file path=ppt/slides/slide11.xml><?xml version="1.0" encoding="utf-8"?>
<p:sld xmlns:p="http://schemas.openxmlformats.org/presentationml/2006/main" xmlns:a="http://schemas.openxmlformats.org/drawingml/2006/main">
  <p:cSld>
    <p:bg>
      <p:bgPr>
        <a:solidFill>
          <a:srgbClr val="F6F4F1"/>
        </a:solidFill>
      </p:bgPr>
    </p:bg>
    <p:spTree>
      <p:nvGrpSpPr>
        <p:cNvPr id="1" name=""/>
        <p:cNvGrpSpPr/>
        <p:nvPr/>
      </p:nvGrpSpPr>
      <p:grpSpPr>
        <a:xfrm>
          <a:off x="0" y="0"/>
          <a:ext cx="0" cy="0"/>
          <a:chOff x="0" y="0"/>
          <a:chExt cx="0" cy="0"/>
        </a:xfrm>
      </p:grpSpPr>
      <p:sp>
        <p:nvSpPr>
          <p:cNvPr name="TextBox 2" id="2"/>
          <p:cNvSpPr txBox="true"/>
          <p:nvPr/>
        </p:nvSpPr>
        <p:spPr>
          <a:xfrm rot="0">
            <a:off x="0" y="3774412"/>
            <a:ext cx="18288000" cy="3149698"/>
          </a:xfrm>
          <a:prstGeom prst="rect">
            <a:avLst/>
          </a:prstGeom>
        </p:spPr>
        <p:txBody>
          <a:bodyPr anchor="t" rtlCol="false" tIns="0" lIns="0" bIns="0" rIns="0">
            <a:spAutoFit/>
          </a:bodyPr>
          <a:lstStyle/>
          <a:p>
            <a:pPr algn="ctr">
              <a:lnSpc>
                <a:spcPts val="11852"/>
              </a:lnSpc>
            </a:pPr>
            <a:r>
              <a:rPr lang="en-US" sz="13169" spc="-658">
                <a:solidFill>
                  <a:srgbClr val="292B2D"/>
                </a:solidFill>
                <a:latin typeface="Object Sans Thin"/>
                <a:ea typeface="Object Sans Thin"/>
                <a:cs typeface="Object Sans Thin"/>
                <a:sym typeface="Object Sans Thin"/>
              </a:rPr>
              <a:t>THANK</a:t>
            </a:r>
          </a:p>
          <a:p>
            <a:pPr algn="ctr">
              <a:lnSpc>
                <a:spcPts val="11852"/>
              </a:lnSpc>
            </a:pPr>
            <a:r>
              <a:rPr lang="en-US" b="true" sz="13169" spc="-658">
                <a:solidFill>
                  <a:srgbClr val="292B2D"/>
                </a:solidFill>
                <a:latin typeface="Object Sans Bold"/>
                <a:ea typeface="Object Sans Bold"/>
                <a:cs typeface="Object Sans Bold"/>
                <a:sym typeface="Object Sans Bold"/>
              </a:rPr>
              <a:t>YOU</a:t>
            </a:r>
          </a:p>
        </p:txBody>
      </p:sp>
    </p:spTree>
  </p:cSld>
  <p:clrMapOvr>
    <a:masterClrMapping/>
  </p:clrMapOvr>
  <p:transition spd="slow">
    <p:push dir="l"/>
  </p:transition>
</p:sld>
</file>

<file path=ppt/slides/slide2.xml><?xml version="1.0" encoding="utf-8"?>
<p:sld xmlns:p="http://schemas.openxmlformats.org/presentationml/2006/main" xmlns:a="http://schemas.openxmlformats.org/drawingml/2006/main">
  <p:cSld>
    <p:bg>
      <p:bgPr>
        <a:solidFill>
          <a:srgbClr val="F6F4F1"/>
        </a:solidFill>
      </p:bgPr>
    </p:bg>
    <p:spTree>
      <p:nvGrpSpPr>
        <p:cNvPr id="1" name=""/>
        <p:cNvGrpSpPr/>
        <p:nvPr/>
      </p:nvGrpSpPr>
      <p:grpSpPr>
        <a:xfrm>
          <a:off x="0" y="0"/>
          <a:ext cx="0" cy="0"/>
          <a:chOff x="0" y="0"/>
          <a:chExt cx="0" cy="0"/>
        </a:xfrm>
      </p:grpSpPr>
      <p:sp>
        <p:nvSpPr>
          <p:cNvPr name="TextBox 2" id="2"/>
          <p:cNvSpPr txBox="true"/>
          <p:nvPr/>
        </p:nvSpPr>
        <p:spPr>
          <a:xfrm rot="0">
            <a:off x="1028700" y="1162050"/>
            <a:ext cx="10006867" cy="619124"/>
          </a:xfrm>
          <a:prstGeom prst="rect">
            <a:avLst/>
          </a:prstGeom>
        </p:spPr>
        <p:txBody>
          <a:bodyPr anchor="t" rtlCol="false" tIns="0" lIns="0" bIns="0" rIns="0">
            <a:spAutoFit/>
          </a:bodyPr>
          <a:lstStyle/>
          <a:p>
            <a:pPr algn="l">
              <a:lnSpc>
                <a:spcPts val="4499"/>
              </a:lnSpc>
            </a:pPr>
            <a:r>
              <a:rPr lang="en-US" b="true" sz="4999" spc="-249" u="sng">
                <a:solidFill>
                  <a:srgbClr val="292B2D"/>
                </a:solidFill>
                <a:latin typeface="Object Sans Bold"/>
                <a:ea typeface="Object Sans Bold"/>
                <a:cs typeface="Object Sans Bold"/>
                <a:sym typeface="Object Sans Bold"/>
              </a:rPr>
              <a:t>OUTLINE OF PRESENTATION</a:t>
            </a:r>
          </a:p>
        </p:txBody>
      </p:sp>
      <p:sp>
        <p:nvSpPr>
          <p:cNvPr name="TextBox 3" id="3"/>
          <p:cNvSpPr txBox="true"/>
          <p:nvPr/>
        </p:nvSpPr>
        <p:spPr>
          <a:xfrm rot="0">
            <a:off x="1028700" y="2346788"/>
            <a:ext cx="10006867" cy="4676776"/>
          </a:xfrm>
          <a:prstGeom prst="rect">
            <a:avLst/>
          </a:prstGeom>
        </p:spPr>
        <p:txBody>
          <a:bodyPr anchor="t" rtlCol="false" tIns="0" lIns="0" bIns="0" rIns="0">
            <a:spAutoFit/>
          </a:bodyPr>
          <a:lstStyle/>
          <a:p>
            <a:pPr algn="l" marL="1079492" indent="-539746" lvl="1">
              <a:lnSpc>
                <a:spcPts val="7499"/>
              </a:lnSpc>
              <a:buFont typeface="Arial"/>
              <a:buChar char="•"/>
            </a:pPr>
            <a:r>
              <a:rPr lang="en-US" sz="4999" spc="-249">
                <a:solidFill>
                  <a:srgbClr val="292B2D"/>
                </a:solidFill>
                <a:latin typeface="Object Sans"/>
                <a:ea typeface="Object Sans"/>
                <a:cs typeface="Object Sans"/>
                <a:sym typeface="Object Sans"/>
              </a:rPr>
              <a:t>Problem Statement</a:t>
            </a:r>
          </a:p>
          <a:p>
            <a:pPr algn="l" marL="1079492" indent="-539746" lvl="1">
              <a:lnSpc>
                <a:spcPts val="7499"/>
              </a:lnSpc>
              <a:buFont typeface="Arial"/>
              <a:buChar char="•"/>
            </a:pPr>
            <a:r>
              <a:rPr lang="en-US" sz="4999" spc="-249">
                <a:solidFill>
                  <a:srgbClr val="292B2D"/>
                </a:solidFill>
                <a:latin typeface="Object Sans"/>
                <a:ea typeface="Object Sans"/>
                <a:cs typeface="Object Sans"/>
                <a:sym typeface="Object Sans"/>
              </a:rPr>
              <a:t>S</a:t>
            </a:r>
            <a:r>
              <a:rPr lang="en-US" sz="4999" spc="-249">
                <a:solidFill>
                  <a:srgbClr val="292B2D"/>
                </a:solidFill>
                <a:latin typeface="Object Sans"/>
                <a:ea typeface="Object Sans"/>
                <a:cs typeface="Object Sans"/>
                <a:sym typeface="Object Sans"/>
              </a:rPr>
              <a:t>upporting Literature</a:t>
            </a:r>
          </a:p>
          <a:p>
            <a:pPr algn="l" marL="1079492" indent="-539746" lvl="1">
              <a:lnSpc>
                <a:spcPts val="7499"/>
              </a:lnSpc>
              <a:buFont typeface="Arial"/>
              <a:buChar char="•"/>
            </a:pPr>
            <a:r>
              <a:rPr lang="en-US" sz="4999" spc="-249">
                <a:solidFill>
                  <a:srgbClr val="292B2D"/>
                </a:solidFill>
                <a:latin typeface="Object Sans"/>
                <a:ea typeface="Object Sans"/>
                <a:cs typeface="Object Sans"/>
                <a:sym typeface="Object Sans"/>
              </a:rPr>
              <a:t>S</a:t>
            </a:r>
            <a:r>
              <a:rPr lang="en-US" sz="4999" spc="-249">
                <a:solidFill>
                  <a:srgbClr val="292B2D"/>
                </a:solidFill>
                <a:latin typeface="Object Sans"/>
                <a:ea typeface="Object Sans"/>
                <a:cs typeface="Object Sans"/>
                <a:sym typeface="Object Sans"/>
              </a:rPr>
              <a:t>trategy</a:t>
            </a:r>
          </a:p>
          <a:p>
            <a:pPr algn="l" marL="1079492" indent="-539746" lvl="1">
              <a:lnSpc>
                <a:spcPts val="7499"/>
              </a:lnSpc>
              <a:buFont typeface="Arial"/>
              <a:buChar char="•"/>
            </a:pPr>
            <a:r>
              <a:rPr lang="en-US" sz="4999" spc="-249">
                <a:solidFill>
                  <a:srgbClr val="292B2D"/>
                </a:solidFill>
                <a:latin typeface="Object Sans"/>
                <a:ea typeface="Object Sans"/>
                <a:cs typeface="Object Sans"/>
                <a:sym typeface="Object Sans"/>
              </a:rPr>
              <a:t>Tools</a:t>
            </a:r>
          </a:p>
          <a:p>
            <a:pPr algn="l" marL="1079492" indent="-539746" lvl="1">
              <a:lnSpc>
                <a:spcPts val="7499"/>
              </a:lnSpc>
              <a:buFont typeface="Arial"/>
              <a:buChar char="•"/>
            </a:pPr>
            <a:r>
              <a:rPr lang="en-US" sz="4999" spc="-249">
                <a:solidFill>
                  <a:srgbClr val="292B2D"/>
                </a:solidFill>
                <a:latin typeface="Object Sans"/>
                <a:ea typeface="Object Sans"/>
                <a:cs typeface="Object Sans"/>
                <a:sym typeface="Object Sans"/>
              </a:rPr>
              <a:t>Plan to Execute</a:t>
            </a:r>
          </a:p>
        </p:txBody>
      </p:sp>
    </p:spTree>
  </p:cSld>
  <p:clrMapOvr>
    <a:masterClrMapping/>
  </p:clrMapOvr>
  <p:transition spd="slow">
    <p:push dir="l"/>
  </p:transition>
</p:sld>
</file>

<file path=ppt/slides/slide3.xml><?xml version="1.0" encoding="utf-8"?>
<p:sld xmlns:p="http://schemas.openxmlformats.org/presentationml/2006/main" xmlns:a="http://schemas.openxmlformats.org/drawingml/2006/main">
  <p:cSld>
    <p:bg>
      <p:bgPr>
        <a:solidFill>
          <a:srgbClr val="F6F4F1"/>
        </a:solidFill>
      </p:bgPr>
    </p:bg>
    <p:spTree>
      <p:nvGrpSpPr>
        <p:cNvPr id="1" name=""/>
        <p:cNvGrpSpPr/>
        <p:nvPr/>
      </p:nvGrpSpPr>
      <p:grpSpPr>
        <a:xfrm>
          <a:off x="0" y="0"/>
          <a:ext cx="0" cy="0"/>
          <a:chOff x="0" y="0"/>
          <a:chExt cx="0" cy="0"/>
        </a:xfrm>
      </p:grpSpPr>
      <p:sp>
        <p:nvSpPr>
          <p:cNvPr name="TextBox 2" id="2"/>
          <p:cNvSpPr txBox="true"/>
          <p:nvPr/>
        </p:nvSpPr>
        <p:spPr>
          <a:xfrm rot="0">
            <a:off x="1028700" y="1162050"/>
            <a:ext cx="10006867" cy="619124"/>
          </a:xfrm>
          <a:prstGeom prst="rect">
            <a:avLst/>
          </a:prstGeom>
        </p:spPr>
        <p:txBody>
          <a:bodyPr anchor="t" rtlCol="false" tIns="0" lIns="0" bIns="0" rIns="0">
            <a:spAutoFit/>
          </a:bodyPr>
          <a:lstStyle/>
          <a:p>
            <a:pPr algn="l">
              <a:lnSpc>
                <a:spcPts val="4499"/>
              </a:lnSpc>
            </a:pPr>
            <a:r>
              <a:rPr lang="en-US" b="true" sz="4999" spc="-249" u="sng">
                <a:solidFill>
                  <a:srgbClr val="292B2D"/>
                </a:solidFill>
                <a:latin typeface="Object Sans Bold"/>
                <a:ea typeface="Object Sans Bold"/>
                <a:cs typeface="Object Sans Bold"/>
                <a:sym typeface="Object Sans Bold"/>
              </a:rPr>
              <a:t>PROBLEM STATEMENT</a:t>
            </a:r>
          </a:p>
        </p:txBody>
      </p:sp>
      <p:sp>
        <p:nvSpPr>
          <p:cNvPr name="TextBox 3" id="3"/>
          <p:cNvSpPr txBox="true"/>
          <p:nvPr/>
        </p:nvSpPr>
        <p:spPr>
          <a:xfrm rot="0">
            <a:off x="1028700" y="1949979"/>
            <a:ext cx="16230600" cy="3640455"/>
          </a:xfrm>
          <a:prstGeom prst="rect">
            <a:avLst/>
          </a:prstGeom>
        </p:spPr>
        <p:txBody>
          <a:bodyPr anchor="t" rtlCol="false" tIns="0" lIns="0" bIns="0" rIns="0">
            <a:spAutoFit/>
          </a:bodyPr>
          <a:lstStyle/>
          <a:p>
            <a:pPr algn="l">
              <a:lnSpc>
                <a:spcPts val="4800"/>
              </a:lnSpc>
            </a:pPr>
            <a:r>
              <a:rPr lang="en-US" sz="3200" spc="-160">
                <a:solidFill>
                  <a:srgbClr val="292B2D"/>
                </a:solidFill>
                <a:latin typeface="Object Sans"/>
                <a:ea typeface="Object Sans"/>
                <a:cs typeface="Object Sans"/>
                <a:sym typeface="Object Sans"/>
              </a:rPr>
              <a:t>The challenge is to develop a solution that passively collects environmental and behavioral data from a user'</a:t>
            </a:r>
            <a:r>
              <a:rPr lang="en-US" sz="3200" spc="-160">
                <a:solidFill>
                  <a:srgbClr val="292B2D"/>
                </a:solidFill>
                <a:latin typeface="Object Sans"/>
                <a:ea typeface="Object Sans"/>
                <a:cs typeface="Object Sans"/>
                <a:sym typeface="Object Sans"/>
              </a:rPr>
              <a:t>s browser and uses an AI/ML model on the backend to analyze this data. The solution must be able to accurately identify bots and protect UIDAI's backend APIs from DoS/DDoS vulnerabilities without significant human interaction. The goal is to detect web bots that have a browser-like fingerprint and exhibit human-like behavior, as these are particularly difficult to detect.</a:t>
            </a:r>
          </a:p>
        </p:txBody>
      </p:sp>
      <p:sp>
        <p:nvSpPr>
          <p:cNvPr name="TextBox 4" id="4"/>
          <p:cNvSpPr txBox="true"/>
          <p:nvPr/>
        </p:nvSpPr>
        <p:spPr>
          <a:xfrm rot="0">
            <a:off x="1028700" y="6463062"/>
            <a:ext cx="10006867" cy="531494"/>
          </a:xfrm>
          <a:prstGeom prst="rect">
            <a:avLst/>
          </a:prstGeom>
        </p:spPr>
        <p:txBody>
          <a:bodyPr anchor="t" rtlCol="false" tIns="0" lIns="0" bIns="0" rIns="0">
            <a:spAutoFit/>
          </a:bodyPr>
          <a:lstStyle/>
          <a:p>
            <a:pPr algn="l">
              <a:lnSpc>
                <a:spcPts val="3779"/>
              </a:lnSpc>
            </a:pPr>
            <a:r>
              <a:rPr lang="en-US" sz="4199" spc="-209" b="true">
                <a:solidFill>
                  <a:srgbClr val="292B2D"/>
                </a:solidFill>
                <a:latin typeface="Object Sans Bold"/>
                <a:ea typeface="Object Sans Bold"/>
                <a:cs typeface="Object Sans Bold"/>
                <a:sym typeface="Object Sans Bold"/>
              </a:rPr>
              <a:t>Core Idea</a:t>
            </a:r>
          </a:p>
        </p:txBody>
      </p:sp>
      <p:sp>
        <p:nvSpPr>
          <p:cNvPr name="TextBox 5" id="5"/>
          <p:cNvSpPr txBox="true"/>
          <p:nvPr/>
        </p:nvSpPr>
        <p:spPr>
          <a:xfrm rot="0">
            <a:off x="1028700" y="7166006"/>
            <a:ext cx="16230600" cy="1202055"/>
          </a:xfrm>
          <a:prstGeom prst="rect">
            <a:avLst/>
          </a:prstGeom>
        </p:spPr>
        <p:txBody>
          <a:bodyPr anchor="t" rtlCol="false" tIns="0" lIns="0" bIns="0" rIns="0">
            <a:spAutoFit/>
          </a:bodyPr>
          <a:lstStyle/>
          <a:p>
            <a:pPr algn="l">
              <a:lnSpc>
                <a:spcPts val="4800"/>
              </a:lnSpc>
            </a:pPr>
            <a:r>
              <a:rPr lang="en-US" sz="3200" spc="-160">
                <a:solidFill>
                  <a:srgbClr val="292B2D"/>
                </a:solidFill>
                <a:latin typeface="Object Sans"/>
                <a:ea typeface="Object Sans"/>
                <a:cs typeface="Object Sans"/>
                <a:sym typeface="Object Sans"/>
              </a:rPr>
              <a:t>The core idea is to replace disruptive CAPTCHAs with a passive, multi-layer</a:t>
            </a:r>
            <a:r>
              <a:rPr lang="en-US" sz="3200" spc="-160">
                <a:solidFill>
                  <a:srgbClr val="292B2D"/>
                </a:solidFill>
                <a:latin typeface="Object Sans"/>
                <a:ea typeface="Object Sans"/>
                <a:cs typeface="Object Sans"/>
                <a:sym typeface="Object Sans"/>
              </a:rPr>
              <a:t>ed solution that distinguishes between human users and bots.</a:t>
            </a:r>
          </a:p>
        </p:txBody>
      </p:sp>
    </p:spTree>
  </p:cSld>
  <p:clrMapOvr>
    <a:masterClrMapping/>
  </p:clrMapOvr>
  <p:transition spd="slow">
    <p:push dir="l"/>
  </p:transition>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6F4F1"/>
        </a:solidFill>
      </p:bgPr>
    </p:bg>
    <p:spTree>
      <p:nvGrpSpPr>
        <p:cNvPr id="1" name=""/>
        <p:cNvGrpSpPr/>
        <p:nvPr/>
      </p:nvGrpSpPr>
      <p:grpSpPr>
        <a:xfrm>
          <a:off x="0" y="0"/>
          <a:ext cx="0" cy="0"/>
          <a:chOff x="0" y="0"/>
          <a:chExt cx="0" cy="0"/>
        </a:xfrm>
      </p:grpSpPr>
      <p:sp>
        <p:nvSpPr>
          <p:cNvPr name="Freeform 2" id="2">
            <a:hlinkClick r:id="rId4" tooltip="https://drive.google.com/drive/folders/1nNbTWV5rJJVFEOrhkJ8-2kJ0kYfxg3qW?usp=drive_link"/>
          </p:cNvPr>
          <p:cNvSpPr/>
          <p:nvPr/>
        </p:nvSpPr>
        <p:spPr>
          <a:xfrm flipH="false" flipV="false" rot="0">
            <a:off x="16506826" y="1028700"/>
            <a:ext cx="752474" cy="752474"/>
          </a:xfrm>
          <a:custGeom>
            <a:avLst/>
            <a:gdLst/>
            <a:ahLst/>
            <a:cxnLst/>
            <a:rect r="r" b="b" t="t" l="l"/>
            <a:pathLst>
              <a:path h="752474" w="752474">
                <a:moveTo>
                  <a:pt x="0" y="0"/>
                </a:moveTo>
                <a:lnTo>
                  <a:pt x="752474" y="0"/>
                </a:lnTo>
                <a:lnTo>
                  <a:pt x="752474" y="752474"/>
                </a:lnTo>
                <a:lnTo>
                  <a:pt x="0" y="7524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162050"/>
            <a:ext cx="14281441" cy="619124"/>
          </a:xfrm>
          <a:prstGeom prst="rect">
            <a:avLst/>
          </a:prstGeom>
        </p:spPr>
        <p:txBody>
          <a:bodyPr anchor="t" rtlCol="false" tIns="0" lIns="0" bIns="0" rIns="0">
            <a:spAutoFit/>
          </a:bodyPr>
          <a:lstStyle/>
          <a:p>
            <a:pPr algn="l">
              <a:lnSpc>
                <a:spcPts val="4499"/>
              </a:lnSpc>
            </a:pPr>
            <a:r>
              <a:rPr lang="en-US" b="true" sz="4999" spc="-249" u="sng">
                <a:solidFill>
                  <a:srgbClr val="292B2D"/>
                </a:solidFill>
                <a:latin typeface="Object Sans Bold"/>
                <a:ea typeface="Object Sans Bold"/>
                <a:cs typeface="Object Sans Bold"/>
                <a:sym typeface="Object Sans Bold"/>
              </a:rPr>
              <a:t>SUPPORTING LITERATURE (</a:t>
            </a:r>
            <a:r>
              <a:rPr lang="en-US" sz="4999" spc="-249" b="true">
                <a:solidFill>
                  <a:srgbClr val="292B2D"/>
                </a:solidFill>
                <a:latin typeface="Object Sans Bold"/>
                <a:ea typeface="Object Sans Bold"/>
                <a:cs typeface="Object Sans Bold"/>
                <a:sym typeface="Object Sans Bold"/>
              </a:rPr>
              <a:t>thematic</a:t>
            </a:r>
            <a:r>
              <a:rPr lang="en-US" b="true" sz="4999" spc="-249" u="sng">
                <a:solidFill>
                  <a:srgbClr val="292B2D"/>
                </a:solidFill>
                <a:latin typeface="Object Sans Bold"/>
                <a:ea typeface="Object Sans Bold"/>
                <a:cs typeface="Object Sans Bold"/>
                <a:sym typeface="Object Sans Bold"/>
              </a:rPr>
              <a:t>)</a:t>
            </a:r>
          </a:p>
        </p:txBody>
      </p:sp>
      <p:sp>
        <p:nvSpPr>
          <p:cNvPr name="TextBox 4" id="4"/>
          <p:cNvSpPr txBox="true"/>
          <p:nvPr/>
        </p:nvSpPr>
        <p:spPr>
          <a:xfrm rot="0">
            <a:off x="1028700" y="2299677"/>
            <a:ext cx="16230600" cy="485774"/>
          </a:xfrm>
          <a:prstGeom prst="rect">
            <a:avLst/>
          </a:prstGeom>
        </p:spPr>
        <p:txBody>
          <a:bodyPr anchor="t" rtlCol="false" tIns="0" lIns="0" bIns="0" rIns="0">
            <a:spAutoFit/>
          </a:bodyPr>
          <a:lstStyle/>
          <a:p>
            <a:pPr algn="l">
              <a:lnSpc>
                <a:spcPts val="3599"/>
              </a:lnSpc>
            </a:pPr>
            <a:r>
              <a:rPr lang="en-US" sz="3999" spc="-199" b="true">
                <a:solidFill>
                  <a:srgbClr val="292B2D"/>
                </a:solidFill>
                <a:latin typeface="Object Sans Bold"/>
                <a:ea typeface="Object Sans Bold"/>
                <a:cs typeface="Object Sans Bold"/>
                <a:sym typeface="Object Sans Bold"/>
              </a:rPr>
              <a:t>The Evolving Landscape of Web Bots and the Cybersecurity </a:t>
            </a:r>
          </a:p>
        </p:txBody>
      </p:sp>
      <p:sp>
        <p:nvSpPr>
          <p:cNvPr name="TextBox 5" id="5"/>
          <p:cNvSpPr txBox="true"/>
          <p:nvPr/>
        </p:nvSpPr>
        <p:spPr>
          <a:xfrm rot="0">
            <a:off x="1028700" y="2815592"/>
            <a:ext cx="16230600" cy="2655570"/>
          </a:xfrm>
          <a:prstGeom prst="rect">
            <a:avLst/>
          </a:prstGeom>
        </p:spPr>
        <p:txBody>
          <a:bodyPr anchor="t" rtlCol="false" tIns="0" lIns="0" bIns="0" rIns="0">
            <a:spAutoFit/>
          </a:bodyPr>
          <a:lstStyle/>
          <a:p>
            <a:pPr algn="l">
              <a:lnSpc>
                <a:spcPts val="4200"/>
              </a:lnSpc>
            </a:pPr>
            <a:r>
              <a:rPr lang="en-US" sz="2800" spc="-140">
                <a:solidFill>
                  <a:srgbClr val="292B2D"/>
                </a:solidFill>
                <a:latin typeface="Object Sans"/>
                <a:ea typeface="Object Sans"/>
                <a:cs typeface="Object Sans"/>
                <a:sym typeface="Object Sans"/>
              </a:rPr>
              <a:t>The digital realm is increasingly dominated by web bots, which, while serving many benign functions like web indexing, are also extensively exploited for malicious activities such as data theft, fraud, and denial-of-service attacks. This has ignited a persistent "arms race" in cybersecurity, wher</a:t>
            </a:r>
            <a:r>
              <a:rPr lang="en-US" sz="2800" spc="-140">
                <a:solidFill>
                  <a:srgbClr val="292B2D"/>
                </a:solidFill>
                <a:latin typeface="Object Sans"/>
                <a:ea typeface="Object Sans"/>
                <a:cs typeface="Object Sans"/>
                <a:sym typeface="Object Sans"/>
              </a:rPr>
              <a:t>e advancements in bot detection are met with increasingly sophisticated evasion tactics, particularly through the mimicry of human-like behavior and browser fingerprints</a:t>
            </a:r>
          </a:p>
        </p:txBody>
      </p:sp>
      <p:sp>
        <p:nvSpPr>
          <p:cNvPr name="TextBox 6" id="6"/>
          <p:cNvSpPr txBox="true"/>
          <p:nvPr/>
        </p:nvSpPr>
        <p:spPr>
          <a:xfrm rot="0">
            <a:off x="1028700" y="6088381"/>
            <a:ext cx="16230600" cy="485774"/>
          </a:xfrm>
          <a:prstGeom prst="rect">
            <a:avLst/>
          </a:prstGeom>
        </p:spPr>
        <p:txBody>
          <a:bodyPr anchor="t" rtlCol="false" tIns="0" lIns="0" bIns="0" rIns="0">
            <a:spAutoFit/>
          </a:bodyPr>
          <a:lstStyle/>
          <a:p>
            <a:pPr algn="l">
              <a:lnSpc>
                <a:spcPts val="3599"/>
              </a:lnSpc>
            </a:pPr>
            <a:r>
              <a:rPr lang="en-US" sz="3999" spc="-199" b="true">
                <a:solidFill>
                  <a:srgbClr val="292B2D"/>
                </a:solidFill>
                <a:latin typeface="Object Sans Bold"/>
                <a:ea typeface="Object Sans Bold"/>
                <a:cs typeface="Object Sans Bold"/>
                <a:sym typeface="Object Sans Bold"/>
              </a:rPr>
              <a:t>AI-Powered Human-Like Behavior Generation</a:t>
            </a:r>
          </a:p>
        </p:txBody>
      </p:sp>
      <p:sp>
        <p:nvSpPr>
          <p:cNvPr name="TextBox 7" id="7"/>
          <p:cNvSpPr txBox="true"/>
          <p:nvPr/>
        </p:nvSpPr>
        <p:spPr>
          <a:xfrm rot="0">
            <a:off x="1028700" y="6602730"/>
            <a:ext cx="16230600" cy="2655570"/>
          </a:xfrm>
          <a:prstGeom prst="rect">
            <a:avLst/>
          </a:prstGeom>
        </p:spPr>
        <p:txBody>
          <a:bodyPr anchor="t" rtlCol="false" tIns="0" lIns="0" bIns="0" rIns="0">
            <a:spAutoFit/>
          </a:bodyPr>
          <a:lstStyle/>
          <a:p>
            <a:pPr algn="l">
              <a:lnSpc>
                <a:spcPts val="4200"/>
              </a:lnSpc>
            </a:pPr>
            <a:r>
              <a:rPr lang="en-US" sz="2800" spc="-140">
                <a:solidFill>
                  <a:srgbClr val="292B2D"/>
                </a:solidFill>
                <a:latin typeface="Object Sans"/>
                <a:ea typeface="Object Sans"/>
                <a:cs typeface="Object Sans"/>
                <a:sym typeface="Object Sans"/>
              </a:rPr>
              <a:t>Diffusion Models, such as the DMTG framework, represent an even more advanced approach, generating trajectories with "controllable randomness" that mimic subtle physical properti</a:t>
            </a:r>
            <a:r>
              <a:rPr lang="en-US" sz="2800" spc="-140">
                <a:solidFill>
                  <a:srgbClr val="292B2D"/>
                </a:solidFill>
                <a:latin typeface="Object Sans"/>
                <a:ea typeface="Object Sans"/>
                <a:cs typeface="Object Sans"/>
                <a:sym typeface="Object Sans"/>
              </a:rPr>
              <a:t>es of human operations, like slow initiation and varying applied force . Evaluations show that these AI-generated behaviors can significantly reduce the performance of bot detection systems and achieve near-human-level pass rates on commercial CAPTCHA systems </a:t>
            </a:r>
          </a:p>
        </p:txBody>
      </p:sp>
    </p:spTree>
  </p:cSld>
  <p:clrMapOvr>
    <a:masterClrMapping/>
  </p:clrMapOvr>
  <p:transition spd="slow">
    <p:push dir="l"/>
  </p:transition>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6F4F1"/>
        </a:solidFill>
      </p:bgPr>
    </p:bg>
    <p:spTree>
      <p:nvGrpSpPr>
        <p:cNvPr id="1" name=""/>
        <p:cNvGrpSpPr/>
        <p:nvPr/>
      </p:nvGrpSpPr>
      <p:grpSpPr>
        <a:xfrm>
          <a:off x="0" y="0"/>
          <a:ext cx="0" cy="0"/>
          <a:chOff x="0" y="0"/>
          <a:chExt cx="0" cy="0"/>
        </a:xfrm>
      </p:grpSpPr>
      <p:sp>
        <p:nvSpPr>
          <p:cNvPr name="Freeform 2" id="2">
            <a:hlinkClick r:id="rId4" tooltip="https://drive.google.com/drive/folders/1nNbTWV5rJJVFEOrhkJ8-2kJ0kYfxg3qW?usp=drive_link"/>
          </p:cNvPr>
          <p:cNvSpPr/>
          <p:nvPr/>
        </p:nvSpPr>
        <p:spPr>
          <a:xfrm flipH="false" flipV="false" rot="0">
            <a:off x="16506826" y="1028700"/>
            <a:ext cx="752474" cy="752474"/>
          </a:xfrm>
          <a:custGeom>
            <a:avLst/>
            <a:gdLst/>
            <a:ahLst/>
            <a:cxnLst/>
            <a:rect r="r" b="b" t="t" l="l"/>
            <a:pathLst>
              <a:path h="752474" w="752474">
                <a:moveTo>
                  <a:pt x="0" y="0"/>
                </a:moveTo>
                <a:lnTo>
                  <a:pt x="752474" y="0"/>
                </a:lnTo>
                <a:lnTo>
                  <a:pt x="752474" y="752474"/>
                </a:lnTo>
                <a:lnTo>
                  <a:pt x="0" y="7524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162050"/>
            <a:ext cx="14281441" cy="619124"/>
          </a:xfrm>
          <a:prstGeom prst="rect">
            <a:avLst/>
          </a:prstGeom>
        </p:spPr>
        <p:txBody>
          <a:bodyPr anchor="t" rtlCol="false" tIns="0" lIns="0" bIns="0" rIns="0">
            <a:spAutoFit/>
          </a:bodyPr>
          <a:lstStyle/>
          <a:p>
            <a:pPr algn="l">
              <a:lnSpc>
                <a:spcPts val="4499"/>
              </a:lnSpc>
            </a:pPr>
            <a:r>
              <a:rPr lang="en-US" b="true" sz="4999" spc="-249" u="sng">
                <a:solidFill>
                  <a:srgbClr val="292B2D"/>
                </a:solidFill>
                <a:latin typeface="Object Sans Bold"/>
                <a:ea typeface="Object Sans Bold"/>
                <a:cs typeface="Object Sans Bold"/>
                <a:sym typeface="Object Sans Bold"/>
              </a:rPr>
              <a:t>SUPPORTING LITERATURE (</a:t>
            </a:r>
            <a:r>
              <a:rPr lang="en-US" sz="4999" spc="-249" b="true">
                <a:solidFill>
                  <a:srgbClr val="292B2D"/>
                </a:solidFill>
                <a:latin typeface="Object Sans Bold"/>
                <a:ea typeface="Object Sans Bold"/>
                <a:cs typeface="Object Sans Bold"/>
                <a:sym typeface="Object Sans Bold"/>
              </a:rPr>
              <a:t>thematic</a:t>
            </a:r>
            <a:r>
              <a:rPr lang="en-US" b="true" sz="4999" spc="-249" u="sng">
                <a:solidFill>
                  <a:srgbClr val="292B2D"/>
                </a:solidFill>
                <a:latin typeface="Object Sans Bold"/>
                <a:ea typeface="Object Sans Bold"/>
                <a:cs typeface="Object Sans Bold"/>
                <a:sym typeface="Object Sans Bold"/>
              </a:rPr>
              <a:t>)</a:t>
            </a:r>
          </a:p>
        </p:txBody>
      </p:sp>
      <p:sp>
        <p:nvSpPr>
          <p:cNvPr name="TextBox 4" id="4"/>
          <p:cNvSpPr txBox="true"/>
          <p:nvPr/>
        </p:nvSpPr>
        <p:spPr>
          <a:xfrm rot="0">
            <a:off x="1028700" y="2615735"/>
            <a:ext cx="16230600" cy="485774"/>
          </a:xfrm>
          <a:prstGeom prst="rect">
            <a:avLst/>
          </a:prstGeom>
        </p:spPr>
        <p:txBody>
          <a:bodyPr anchor="t" rtlCol="false" tIns="0" lIns="0" bIns="0" rIns="0">
            <a:spAutoFit/>
          </a:bodyPr>
          <a:lstStyle/>
          <a:p>
            <a:pPr algn="l">
              <a:lnSpc>
                <a:spcPts val="3599"/>
              </a:lnSpc>
            </a:pPr>
            <a:r>
              <a:rPr lang="en-US" sz="3999" spc="-199" b="true">
                <a:solidFill>
                  <a:srgbClr val="292B2D"/>
                </a:solidFill>
                <a:latin typeface="Object Sans Bold"/>
                <a:ea typeface="Object Sans Bold"/>
                <a:cs typeface="Object Sans Bold"/>
                <a:sym typeface="Object Sans Bold"/>
              </a:rPr>
              <a:t>From Static CAPTCHAs to Dynamic Behavioral Biometrics</a:t>
            </a:r>
          </a:p>
        </p:txBody>
      </p:sp>
      <p:sp>
        <p:nvSpPr>
          <p:cNvPr name="TextBox 5" id="5"/>
          <p:cNvSpPr txBox="true"/>
          <p:nvPr/>
        </p:nvSpPr>
        <p:spPr>
          <a:xfrm rot="0">
            <a:off x="1028700" y="3131650"/>
            <a:ext cx="16230600" cy="2122170"/>
          </a:xfrm>
          <a:prstGeom prst="rect">
            <a:avLst/>
          </a:prstGeom>
        </p:spPr>
        <p:txBody>
          <a:bodyPr anchor="t" rtlCol="false" tIns="0" lIns="0" bIns="0" rIns="0">
            <a:spAutoFit/>
          </a:bodyPr>
          <a:lstStyle/>
          <a:p>
            <a:pPr algn="l">
              <a:lnSpc>
                <a:spcPts val="4200"/>
              </a:lnSpc>
            </a:pPr>
            <a:r>
              <a:rPr lang="en-US" sz="2800" spc="-140">
                <a:solidFill>
                  <a:srgbClr val="292B2D"/>
                </a:solidFill>
                <a:latin typeface="Object Sans"/>
                <a:ea typeface="Object Sans"/>
                <a:cs typeface="Object Sans"/>
                <a:sym typeface="Object Sans"/>
              </a:rPr>
              <a:t>Historically, CAPTCHA technologies were the primary defense against automated abuse, relying on puzzles to distinguish humans from machines. However, rapid advancements in AI, including Convolutional Neural Networks and Large Language Models, have rendered traditional CAPTCHAs easily bypassable, with AI achieving near-perfect accuracy against even complex text-based challenges. </a:t>
            </a:r>
          </a:p>
        </p:txBody>
      </p:sp>
      <p:sp>
        <p:nvSpPr>
          <p:cNvPr name="TextBox 6" id="6"/>
          <p:cNvSpPr txBox="true"/>
          <p:nvPr/>
        </p:nvSpPr>
        <p:spPr>
          <a:xfrm rot="0">
            <a:off x="1028700" y="6088381"/>
            <a:ext cx="16230600" cy="485774"/>
          </a:xfrm>
          <a:prstGeom prst="rect">
            <a:avLst/>
          </a:prstGeom>
        </p:spPr>
        <p:txBody>
          <a:bodyPr anchor="t" rtlCol="false" tIns="0" lIns="0" bIns="0" rIns="0">
            <a:spAutoFit/>
          </a:bodyPr>
          <a:lstStyle/>
          <a:p>
            <a:pPr algn="l">
              <a:lnSpc>
                <a:spcPts val="3599"/>
              </a:lnSpc>
            </a:pPr>
            <a:r>
              <a:rPr lang="en-US" sz="3999" spc="-199" b="true">
                <a:solidFill>
                  <a:srgbClr val="292B2D"/>
                </a:solidFill>
                <a:latin typeface="Object Sans Bold"/>
                <a:ea typeface="Object Sans Bold"/>
                <a:cs typeface="Object Sans Bold"/>
                <a:sym typeface="Object Sans Bold"/>
              </a:rPr>
              <a:t>Persistent Challenges and the Path Forward in Bot Detection</a:t>
            </a:r>
          </a:p>
        </p:txBody>
      </p:sp>
      <p:sp>
        <p:nvSpPr>
          <p:cNvPr name="TextBox 7" id="7"/>
          <p:cNvSpPr txBox="true"/>
          <p:nvPr/>
        </p:nvSpPr>
        <p:spPr>
          <a:xfrm rot="0">
            <a:off x="1028700" y="6602730"/>
            <a:ext cx="16230600" cy="2655570"/>
          </a:xfrm>
          <a:prstGeom prst="rect">
            <a:avLst/>
          </a:prstGeom>
        </p:spPr>
        <p:txBody>
          <a:bodyPr anchor="t" rtlCol="false" tIns="0" lIns="0" bIns="0" rIns="0">
            <a:spAutoFit/>
          </a:bodyPr>
          <a:lstStyle/>
          <a:p>
            <a:pPr algn="l">
              <a:lnSpc>
                <a:spcPts val="4200"/>
              </a:lnSpc>
            </a:pPr>
            <a:r>
              <a:rPr lang="en-US" sz="2800" spc="-140">
                <a:solidFill>
                  <a:srgbClr val="292B2D"/>
                </a:solidFill>
                <a:latin typeface="Object Sans"/>
                <a:ea typeface="Object Sans"/>
                <a:cs typeface="Object Sans"/>
                <a:sym typeface="Object Sans"/>
              </a:rPr>
              <a:t>Despite advancements, achieving truly undetectable human-like behavior remains challenging due to the inherent complexity and non-repeatability of human actions. Th</a:t>
            </a:r>
            <a:r>
              <a:rPr lang="en-US" sz="2800" spc="-140">
                <a:solidFill>
                  <a:srgbClr val="292B2D"/>
                </a:solidFill>
                <a:latin typeface="Object Sans"/>
                <a:ea typeface="Object Sans"/>
                <a:cs typeface="Object Sans"/>
                <a:sym typeface="Object Sans"/>
              </a:rPr>
              <a:t>e threat of replay attacks, where recorded human behavior is replayed by bots, also remains. Future defense strategies must be multi-layered, continuously adaptive, and incorporate advanced features like keystroke dynamics, while meticulously balancing security needs with user privacy and ensuring ethical data management .</a:t>
            </a:r>
          </a:p>
        </p:txBody>
      </p:sp>
    </p:spTree>
  </p:cSld>
  <p:clrMapOvr>
    <a:masterClrMapping/>
  </p:clrMapOvr>
  <p:transition spd="slow">
    <p:push dir="l"/>
  </p:transition>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6F4F1"/>
        </a:solidFill>
      </p:bgPr>
    </p:bg>
    <p:spTree>
      <p:nvGrpSpPr>
        <p:cNvPr id="1" name=""/>
        <p:cNvGrpSpPr/>
        <p:nvPr/>
      </p:nvGrpSpPr>
      <p:grpSpPr>
        <a:xfrm>
          <a:off x="0" y="0"/>
          <a:ext cx="0" cy="0"/>
          <a:chOff x="0" y="0"/>
          <a:chExt cx="0" cy="0"/>
        </a:xfrm>
      </p:grpSpPr>
      <p:sp>
        <p:nvSpPr>
          <p:cNvPr name="Freeform 2" id="2">
            <a:hlinkClick r:id="rId4" tooltip="https://drive.google.com/drive/folders/1nNbTWV5rJJVFEOrhkJ8-2kJ0kYfxg3qW?usp=drive_link"/>
          </p:cNvPr>
          <p:cNvSpPr/>
          <p:nvPr/>
        </p:nvSpPr>
        <p:spPr>
          <a:xfrm flipH="false" flipV="false" rot="0">
            <a:off x="16506826" y="1028700"/>
            <a:ext cx="752474" cy="752474"/>
          </a:xfrm>
          <a:custGeom>
            <a:avLst/>
            <a:gdLst/>
            <a:ahLst/>
            <a:cxnLst/>
            <a:rect r="r" b="b" t="t" l="l"/>
            <a:pathLst>
              <a:path h="752474" w="752474">
                <a:moveTo>
                  <a:pt x="0" y="0"/>
                </a:moveTo>
                <a:lnTo>
                  <a:pt x="752474" y="0"/>
                </a:lnTo>
                <a:lnTo>
                  <a:pt x="752474" y="752474"/>
                </a:lnTo>
                <a:lnTo>
                  <a:pt x="0" y="75247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3" id="3"/>
          <p:cNvSpPr txBox="true"/>
          <p:nvPr/>
        </p:nvSpPr>
        <p:spPr>
          <a:xfrm rot="0">
            <a:off x="1028700" y="1162050"/>
            <a:ext cx="14281441" cy="619124"/>
          </a:xfrm>
          <a:prstGeom prst="rect">
            <a:avLst/>
          </a:prstGeom>
        </p:spPr>
        <p:txBody>
          <a:bodyPr anchor="t" rtlCol="false" tIns="0" lIns="0" bIns="0" rIns="0">
            <a:spAutoFit/>
          </a:bodyPr>
          <a:lstStyle/>
          <a:p>
            <a:pPr algn="l">
              <a:lnSpc>
                <a:spcPts val="4499"/>
              </a:lnSpc>
            </a:pPr>
            <a:r>
              <a:rPr lang="en-US" b="true" sz="4999" spc="-249" u="sng">
                <a:solidFill>
                  <a:srgbClr val="292B2D"/>
                </a:solidFill>
                <a:latin typeface="Object Sans Bold"/>
                <a:ea typeface="Object Sans Bold"/>
                <a:cs typeface="Object Sans Bold"/>
                <a:sym typeface="Object Sans Bold"/>
              </a:rPr>
              <a:t>SUPPORTING LITERATURE (</a:t>
            </a:r>
            <a:r>
              <a:rPr lang="en-US" sz="4999" spc="-249" b="true">
                <a:solidFill>
                  <a:srgbClr val="292B2D"/>
                </a:solidFill>
                <a:latin typeface="Object Sans Bold"/>
                <a:ea typeface="Object Sans Bold"/>
                <a:cs typeface="Object Sans Bold"/>
                <a:sym typeface="Object Sans Bold"/>
              </a:rPr>
              <a:t>thematic</a:t>
            </a:r>
            <a:r>
              <a:rPr lang="en-US" b="true" sz="4999" spc="-249" u="sng">
                <a:solidFill>
                  <a:srgbClr val="292B2D"/>
                </a:solidFill>
                <a:latin typeface="Object Sans Bold"/>
                <a:ea typeface="Object Sans Bold"/>
                <a:cs typeface="Object Sans Bold"/>
                <a:sym typeface="Object Sans Bold"/>
              </a:rPr>
              <a:t>)</a:t>
            </a:r>
          </a:p>
        </p:txBody>
      </p:sp>
      <p:sp>
        <p:nvSpPr>
          <p:cNvPr name="TextBox 4" id="4"/>
          <p:cNvSpPr txBox="true"/>
          <p:nvPr/>
        </p:nvSpPr>
        <p:spPr>
          <a:xfrm rot="0">
            <a:off x="1028700" y="2548108"/>
            <a:ext cx="16230600" cy="485774"/>
          </a:xfrm>
          <a:prstGeom prst="rect">
            <a:avLst/>
          </a:prstGeom>
        </p:spPr>
        <p:txBody>
          <a:bodyPr anchor="t" rtlCol="false" tIns="0" lIns="0" bIns="0" rIns="0">
            <a:spAutoFit/>
          </a:bodyPr>
          <a:lstStyle/>
          <a:p>
            <a:pPr algn="l">
              <a:lnSpc>
                <a:spcPts val="3599"/>
              </a:lnSpc>
            </a:pPr>
            <a:r>
              <a:rPr lang="en-US" sz="3999" spc="-199" b="true">
                <a:solidFill>
                  <a:srgbClr val="292B2D"/>
                </a:solidFill>
                <a:latin typeface="Object Sans Bold"/>
                <a:ea typeface="Object Sans Bold"/>
                <a:cs typeface="Object Sans Bold"/>
                <a:sym typeface="Object Sans Bold"/>
              </a:rPr>
              <a:t>Multi-Modal Detection: Combining Web Logs and Behavioral Signals</a:t>
            </a:r>
          </a:p>
        </p:txBody>
      </p:sp>
      <p:sp>
        <p:nvSpPr>
          <p:cNvPr name="TextBox 5" id="5"/>
          <p:cNvSpPr txBox="true"/>
          <p:nvPr/>
        </p:nvSpPr>
        <p:spPr>
          <a:xfrm rot="0">
            <a:off x="1028700" y="3064023"/>
            <a:ext cx="16230600" cy="4789170"/>
          </a:xfrm>
          <a:prstGeom prst="rect">
            <a:avLst/>
          </a:prstGeom>
        </p:spPr>
        <p:txBody>
          <a:bodyPr anchor="t" rtlCol="false" tIns="0" lIns="0" bIns="0" rIns="0">
            <a:spAutoFit/>
          </a:bodyPr>
          <a:lstStyle/>
          <a:p>
            <a:pPr algn="l">
              <a:lnSpc>
                <a:spcPts val="4200"/>
              </a:lnSpc>
            </a:pPr>
            <a:r>
              <a:rPr lang="en-US" sz="2800" spc="-140">
                <a:solidFill>
                  <a:srgbClr val="292B2D"/>
                </a:solidFill>
                <a:latin typeface="Object Sans"/>
                <a:ea typeface="Object Sans"/>
                <a:cs typeface="Object Sans"/>
                <a:sym typeface="Object Sans"/>
              </a:rPr>
              <a:t>To counter sophisticated bots, modern detection frameworks integrate multiple data sources, primarily web logs and behavioral biometrics. Web log analysis, while effective against simpler bots, struggles with advanced bots that mimic browser signatures and human-like browsing patterns. This limitation is addressed by incorporating mouse behavioral biometrics, which measures unique patterns in user interaction that are inherently difficult for machines to replicate . Integrated frameworks intelligently fuse scores from both web log and mouse movement modules, prioritizing mouse movement data due to its complexity, significantly enhancing detection accuracy against even advanced bots. Unsupervised learning approaches are also gaining traction to identify intrinsic patterns and user profiles without relying on potentially mislabeled historical data </a:t>
            </a:r>
          </a:p>
        </p:txBody>
      </p:sp>
    </p:spTree>
  </p:cSld>
  <p:clrMapOvr>
    <a:masterClrMapping/>
  </p:clrMapOvr>
  <p:transition spd="slow">
    <p:push dir="l"/>
  </p:transition>
</p:sld>
</file>

<file path=ppt/slides/slide7.xml><?xml version="1.0" encoding="utf-8"?>
<p:sld xmlns:p="http://schemas.openxmlformats.org/presentationml/2006/main" xmlns:a="http://schemas.openxmlformats.org/drawingml/2006/main">
  <p:cSld>
    <p:bg>
      <p:bgPr>
        <a:solidFill>
          <a:srgbClr val="F6F4F1"/>
        </a:solidFill>
      </p:bgPr>
    </p:bg>
    <p:spTree>
      <p:nvGrpSpPr>
        <p:cNvPr id="1" name=""/>
        <p:cNvGrpSpPr/>
        <p:nvPr/>
      </p:nvGrpSpPr>
      <p:grpSpPr>
        <a:xfrm>
          <a:off x="0" y="0"/>
          <a:ext cx="0" cy="0"/>
          <a:chOff x="0" y="0"/>
          <a:chExt cx="0" cy="0"/>
        </a:xfrm>
      </p:grpSpPr>
      <p:sp>
        <p:nvSpPr>
          <p:cNvPr name="TextBox 2" id="2"/>
          <p:cNvSpPr txBox="true"/>
          <p:nvPr/>
        </p:nvSpPr>
        <p:spPr>
          <a:xfrm rot="0">
            <a:off x="1028700" y="1162050"/>
            <a:ext cx="10006867" cy="619124"/>
          </a:xfrm>
          <a:prstGeom prst="rect">
            <a:avLst/>
          </a:prstGeom>
        </p:spPr>
        <p:txBody>
          <a:bodyPr anchor="t" rtlCol="false" tIns="0" lIns="0" bIns="0" rIns="0">
            <a:spAutoFit/>
          </a:bodyPr>
          <a:lstStyle/>
          <a:p>
            <a:pPr algn="l">
              <a:lnSpc>
                <a:spcPts val="4499"/>
              </a:lnSpc>
            </a:pPr>
            <a:r>
              <a:rPr lang="en-US" b="true" sz="4999" spc="-249" u="sng">
                <a:solidFill>
                  <a:srgbClr val="292B2D"/>
                </a:solidFill>
                <a:latin typeface="Object Sans Bold"/>
                <a:ea typeface="Object Sans Bold"/>
                <a:cs typeface="Object Sans Bold"/>
                <a:sym typeface="Object Sans Bold"/>
              </a:rPr>
              <a:t>STRATERGY</a:t>
            </a:r>
          </a:p>
        </p:txBody>
      </p:sp>
      <p:sp>
        <p:nvSpPr>
          <p:cNvPr name="TextBox 3" id="3"/>
          <p:cNvSpPr txBox="true"/>
          <p:nvPr/>
        </p:nvSpPr>
        <p:spPr>
          <a:xfrm rot="0">
            <a:off x="1028700" y="2196494"/>
            <a:ext cx="10006867" cy="531494"/>
          </a:xfrm>
          <a:prstGeom prst="rect">
            <a:avLst/>
          </a:prstGeom>
        </p:spPr>
        <p:txBody>
          <a:bodyPr anchor="t" rtlCol="false" tIns="0" lIns="0" bIns="0" rIns="0">
            <a:spAutoFit/>
          </a:bodyPr>
          <a:lstStyle/>
          <a:p>
            <a:pPr algn="l">
              <a:lnSpc>
                <a:spcPts val="3779"/>
              </a:lnSpc>
            </a:pPr>
            <a:r>
              <a:rPr lang="en-US" sz="4199" spc="-209" b="true">
                <a:solidFill>
                  <a:srgbClr val="292B2D"/>
                </a:solidFill>
                <a:latin typeface="Object Sans Bold"/>
                <a:ea typeface="Object Sans Bold"/>
                <a:cs typeface="Object Sans Bold"/>
                <a:sym typeface="Object Sans Bold"/>
              </a:rPr>
              <a:t>Frontend: Passive Data Capture</a:t>
            </a:r>
          </a:p>
        </p:txBody>
      </p:sp>
      <p:sp>
        <p:nvSpPr>
          <p:cNvPr name="TextBox 4" id="4"/>
          <p:cNvSpPr txBox="true"/>
          <p:nvPr/>
        </p:nvSpPr>
        <p:spPr>
          <a:xfrm rot="0">
            <a:off x="5664472" y="3042166"/>
            <a:ext cx="11594828" cy="739188"/>
          </a:xfrm>
          <a:prstGeom prst="rect">
            <a:avLst/>
          </a:prstGeom>
        </p:spPr>
        <p:txBody>
          <a:bodyPr anchor="t" rtlCol="false" tIns="0" lIns="0" bIns="0" rIns="0">
            <a:spAutoFit/>
          </a:bodyPr>
          <a:lstStyle/>
          <a:p>
            <a:pPr algn="just">
              <a:lnSpc>
                <a:spcPts val="2974"/>
              </a:lnSpc>
            </a:pPr>
            <a:r>
              <a:rPr lang="en-US" sz="2124">
                <a:solidFill>
                  <a:srgbClr val="292B2D"/>
                </a:solidFill>
                <a:latin typeface="Object Sans"/>
                <a:ea typeface="Object Sans"/>
                <a:cs typeface="Object Sans"/>
                <a:sym typeface="Object Sans"/>
              </a:rPr>
              <a:t>The frontend will capture data similar to what is found in web logs, which can include the type of web content accessed and HTTP errors produced.</a:t>
            </a:r>
          </a:p>
        </p:txBody>
      </p:sp>
      <p:sp>
        <p:nvSpPr>
          <p:cNvPr name="TextBox 5" id="5"/>
          <p:cNvSpPr txBox="true"/>
          <p:nvPr/>
        </p:nvSpPr>
        <p:spPr>
          <a:xfrm rot="0">
            <a:off x="1028700" y="3080266"/>
            <a:ext cx="4276949" cy="840253"/>
          </a:xfrm>
          <a:prstGeom prst="rect">
            <a:avLst/>
          </a:prstGeom>
        </p:spPr>
        <p:txBody>
          <a:bodyPr anchor="t" rtlCol="false" tIns="0" lIns="0" bIns="0" rIns="0">
            <a:spAutoFit/>
          </a:bodyPr>
          <a:lstStyle/>
          <a:p>
            <a:pPr algn="l">
              <a:lnSpc>
                <a:spcPts val="3354"/>
              </a:lnSpc>
            </a:pPr>
            <a:r>
              <a:rPr lang="en-US" sz="2795" b="true">
                <a:solidFill>
                  <a:srgbClr val="292B2D"/>
                </a:solidFill>
                <a:latin typeface="Object Sans Bold"/>
                <a:ea typeface="Object Sans Bold"/>
                <a:cs typeface="Object Sans Bold"/>
                <a:sym typeface="Object Sans Bold"/>
              </a:rPr>
              <a:t>Environmental &amp; Browser Parameters</a:t>
            </a:r>
          </a:p>
        </p:txBody>
      </p:sp>
      <p:sp>
        <p:nvSpPr>
          <p:cNvPr name="TextBox 6" id="6"/>
          <p:cNvSpPr txBox="true"/>
          <p:nvPr/>
        </p:nvSpPr>
        <p:spPr>
          <a:xfrm rot="0">
            <a:off x="5664472" y="4377719"/>
            <a:ext cx="11594828" cy="1857476"/>
          </a:xfrm>
          <a:prstGeom prst="rect">
            <a:avLst/>
          </a:prstGeom>
        </p:spPr>
        <p:txBody>
          <a:bodyPr anchor="t" rtlCol="false" tIns="0" lIns="0" bIns="0" rIns="0">
            <a:spAutoFit/>
          </a:bodyPr>
          <a:lstStyle/>
          <a:p>
            <a:pPr algn="just">
              <a:lnSpc>
                <a:spcPts val="2974"/>
              </a:lnSpc>
            </a:pPr>
            <a:r>
              <a:rPr lang="en-US" sz="2124">
                <a:solidFill>
                  <a:srgbClr val="292B2D"/>
                </a:solidFill>
                <a:latin typeface="Object Sans"/>
                <a:ea typeface="Object Sans"/>
                <a:cs typeface="Object Sans"/>
                <a:sym typeface="Object Sans"/>
              </a:rPr>
              <a:t>The system will constantly collect mouse movements along with timestamps. The data will be collected as a sequence of points with coordinates and timestamps, sent back to the server on a mouse click or periodically. Mouse movements are considered a very effective method for detecting bots because human mouse movements are difficult to simulate.</a:t>
            </a:r>
          </a:p>
        </p:txBody>
      </p:sp>
      <p:sp>
        <p:nvSpPr>
          <p:cNvPr name="TextBox 7" id="7"/>
          <p:cNvSpPr txBox="true"/>
          <p:nvPr/>
        </p:nvSpPr>
        <p:spPr>
          <a:xfrm rot="0">
            <a:off x="1028700" y="4415819"/>
            <a:ext cx="4276949" cy="840253"/>
          </a:xfrm>
          <a:prstGeom prst="rect">
            <a:avLst/>
          </a:prstGeom>
        </p:spPr>
        <p:txBody>
          <a:bodyPr anchor="t" rtlCol="false" tIns="0" lIns="0" bIns="0" rIns="0">
            <a:spAutoFit/>
          </a:bodyPr>
          <a:lstStyle/>
          <a:p>
            <a:pPr algn="l">
              <a:lnSpc>
                <a:spcPts val="3354"/>
              </a:lnSpc>
            </a:pPr>
            <a:r>
              <a:rPr lang="en-US" sz="2795" b="true">
                <a:solidFill>
                  <a:srgbClr val="292B2D"/>
                </a:solidFill>
                <a:latin typeface="Object Sans Bold"/>
                <a:ea typeface="Object Sans Bold"/>
                <a:cs typeface="Object Sans Bold"/>
                <a:sym typeface="Object Sans Bold"/>
              </a:rPr>
              <a:t>Behavioral Biometrics (Mouse Movements)</a:t>
            </a:r>
          </a:p>
        </p:txBody>
      </p:sp>
      <p:sp>
        <p:nvSpPr>
          <p:cNvPr name="TextBox 8" id="8"/>
          <p:cNvSpPr txBox="true"/>
          <p:nvPr/>
        </p:nvSpPr>
        <p:spPr>
          <a:xfrm rot="0">
            <a:off x="5664472" y="6825746"/>
            <a:ext cx="11594828" cy="739188"/>
          </a:xfrm>
          <a:prstGeom prst="rect">
            <a:avLst/>
          </a:prstGeom>
        </p:spPr>
        <p:txBody>
          <a:bodyPr anchor="t" rtlCol="false" tIns="0" lIns="0" bIns="0" rIns="0">
            <a:spAutoFit/>
          </a:bodyPr>
          <a:lstStyle/>
          <a:p>
            <a:pPr algn="just">
              <a:lnSpc>
                <a:spcPts val="2974"/>
              </a:lnSpc>
            </a:pPr>
            <a:r>
              <a:rPr lang="en-US" sz="2124">
                <a:solidFill>
                  <a:srgbClr val="292B2D"/>
                </a:solidFill>
                <a:latin typeface="Object Sans"/>
                <a:ea typeface="Object Sans"/>
                <a:cs typeface="Object Sans"/>
                <a:sym typeface="Object Sans"/>
              </a:rPr>
              <a:t>If passive analysis is inconclusive, the system can provide the user with minimal/gamified captcha to differentiate between a bot and a human.</a:t>
            </a:r>
          </a:p>
        </p:txBody>
      </p:sp>
      <p:sp>
        <p:nvSpPr>
          <p:cNvPr name="TextBox 9" id="9"/>
          <p:cNvSpPr txBox="true"/>
          <p:nvPr/>
        </p:nvSpPr>
        <p:spPr>
          <a:xfrm rot="0">
            <a:off x="1028700" y="6863846"/>
            <a:ext cx="4276949" cy="840253"/>
          </a:xfrm>
          <a:prstGeom prst="rect">
            <a:avLst/>
          </a:prstGeom>
        </p:spPr>
        <p:txBody>
          <a:bodyPr anchor="t" rtlCol="false" tIns="0" lIns="0" bIns="0" rIns="0">
            <a:spAutoFit/>
          </a:bodyPr>
          <a:lstStyle/>
          <a:p>
            <a:pPr algn="l">
              <a:lnSpc>
                <a:spcPts val="3354"/>
              </a:lnSpc>
            </a:pPr>
            <a:r>
              <a:rPr lang="en-US" sz="2795" b="true">
                <a:solidFill>
                  <a:srgbClr val="292B2D"/>
                </a:solidFill>
                <a:latin typeface="Object Sans Bold"/>
                <a:ea typeface="Object Sans Bold"/>
                <a:cs typeface="Object Sans Bold"/>
                <a:sym typeface="Object Sans Bold"/>
              </a:rPr>
              <a:t>Minimal Interactive Data (if needed)</a:t>
            </a:r>
          </a:p>
        </p:txBody>
      </p:sp>
      <p:sp>
        <p:nvSpPr>
          <p:cNvPr name="TextBox 10" id="10"/>
          <p:cNvSpPr txBox="true"/>
          <p:nvPr/>
        </p:nvSpPr>
        <p:spPr>
          <a:xfrm rot="0">
            <a:off x="5664472" y="8156536"/>
            <a:ext cx="11594828" cy="1111951"/>
          </a:xfrm>
          <a:prstGeom prst="rect">
            <a:avLst/>
          </a:prstGeom>
        </p:spPr>
        <p:txBody>
          <a:bodyPr anchor="t" rtlCol="false" tIns="0" lIns="0" bIns="0" rIns="0">
            <a:spAutoFit/>
          </a:bodyPr>
          <a:lstStyle/>
          <a:p>
            <a:pPr algn="just">
              <a:lnSpc>
                <a:spcPts val="2974"/>
              </a:lnSpc>
            </a:pPr>
            <a:r>
              <a:rPr lang="en-US" sz="2124">
                <a:solidFill>
                  <a:srgbClr val="292B2D"/>
                </a:solidFill>
                <a:latin typeface="Object Sans"/>
                <a:ea typeface="Object Sans"/>
                <a:cs typeface="Object Sans"/>
                <a:sym typeface="Object Sans"/>
              </a:rPr>
              <a:t>This involves placing hidden elements (such as links or form fields) on a web page that are invisible to human users but accessible to bots. If a user interacts with these hidden elements, they are flagged as a bot.</a:t>
            </a:r>
          </a:p>
        </p:txBody>
      </p:sp>
      <p:sp>
        <p:nvSpPr>
          <p:cNvPr name="TextBox 11" id="11"/>
          <p:cNvSpPr txBox="true"/>
          <p:nvPr/>
        </p:nvSpPr>
        <p:spPr>
          <a:xfrm rot="0">
            <a:off x="1028700" y="8194636"/>
            <a:ext cx="4276949" cy="424889"/>
          </a:xfrm>
          <a:prstGeom prst="rect">
            <a:avLst/>
          </a:prstGeom>
        </p:spPr>
        <p:txBody>
          <a:bodyPr anchor="t" rtlCol="false" tIns="0" lIns="0" bIns="0" rIns="0">
            <a:spAutoFit/>
          </a:bodyPr>
          <a:lstStyle/>
          <a:p>
            <a:pPr algn="l">
              <a:lnSpc>
                <a:spcPts val="3354"/>
              </a:lnSpc>
            </a:pPr>
            <a:r>
              <a:rPr lang="en-US" sz="2795" b="true">
                <a:solidFill>
                  <a:srgbClr val="292B2D"/>
                </a:solidFill>
                <a:latin typeface="Object Sans Bold"/>
                <a:ea typeface="Object Sans Bold"/>
                <a:cs typeface="Object Sans Bold"/>
                <a:sym typeface="Object Sans Bold"/>
              </a:rPr>
              <a:t>Honeypot Trap</a:t>
            </a:r>
          </a:p>
        </p:txBody>
      </p:sp>
    </p:spTree>
  </p:cSld>
  <p:clrMapOvr>
    <a:masterClrMapping/>
  </p:clrMapOvr>
  <p:transition spd="slow">
    <p:push dir="l"/>
  </p:transition>
</p:sld>
</file>

<file path=ppt/slides/slide8.xml><?xml version="1.0" encoding="utf-8"?>
<p:sld xmlns:p="http://schemas.openxmlformats.org/presentationml/2006/main" xmlns:a="http://schemas.openxmlformats.org/drawingml/2006/main">
  <p:cSld>
    <p:bg>
      <p:bgPr>
        <a:solidFill>
          <a:srgbClr val="F6F4F1"/>
        </a:solidFill>
      </p:bgPr>
    </p:bg>
    <p:spTree>
      <p:nvGrpSpPr>
        <p:cNvPr id="1" name=""/>
        <p:cNvGrpSpPr/>
        <p:nvPr/>
      </p:nvGrpSpPr>
      <p:grpSpPr>
        <a:xfrm>
          <a:off x="0" y="0"/>
          <a:ext cx="0" cy="0"/>
          <a:chOff x="0" y="0"/>
          <a:chExt cx="0" cy="0"/>
        </a:xfrm>
      </p:grpSpPr>
      <p:sp>
        <p:nvSpPr>
          <p:cNvPr name="TextBox 2" id="2"/>
          <p:cNvSpPr txBox="true"/>
          <p:nvPr/>
        </p:nvSpPr>
        <p:spPr>
          <a:xfrm rot="0">
            <a:off x="1028700" y="1162050"/>
            <a:ext cx="10006867" cy="619124"/>
          </a:xfrm>
          <a:prstGeom prst="rect">
            <a:avLst/>
          </a:prstGeom>
        </p:spPr>
        <p:txBody>
          <a:bodyPr anchor="t" rtlCol="false" tIns="0" lIns="0" bIns="0" rIns="0">
            <a:spAutoFit/>
          </a:bodyPr>
          <a:lstStyle/>
          <a:p>
            <a:pPr algn="l">
              <a:lnSpc>
                <a:spcPts val="4499"/>
              </a:lnSpc>
            </a:pPr>
            <a:r>
              <a:rPr lang="en-US" b="true" sz="4999" spc="-249" u="sng">
                <a:solidFill>
                  <a:srgbClr val="292B2D"/>
                </a:solidFill>
                <a:latin typeface="Object Sans Bold"/>
                <a:ea typeface="Object Sans Bold"/>
                <a:cs typeface="Object Sans Bold"/>
                <a:sym typeface="Object Sans Bold"/>
              </a:rPr>
              <a:t>STRATERGY</a:t>
            </a:r>
          </a:p>
        </p:txBody>
      </p:sp>
      <p:sp>
        <p:nvSpPr>
          <p:cNvPr name="TextBox 3" id="3"/>
          <p:cNvSpPr txBox="true"/>
          <p:nvPr/>
        </p:nvSpPr>
        <p:spPr>
          <a:xfrm rot="0">
            <a:off x="1028700" y="2196494"/>
            <a:ext cx="10006867" cy="531494"/>
          </a:xfrm>
          <a:prstGeom prst="rect">
            <a:avLst/>
          </a:prstGeom>
        </p:spPr>
        <p:txBody>
          <a:bodyPr anchor="t" rtlCol="false" tIns="0" lIns="0" bIns="0" rIns="0">
            <a:spAutoFit/>
          </a:bodyPr>
          <a:lstStyle/>
          <a:p>
            <a:pPr algn="l">
              <a:lnSpc>
                <a:spcPts val="3779"/>
              </a:lnSpc>
            </a:pPr>
            <a:r>
              <a:rPr lang="en-US" sz="4199" spc="-209" b="true">
                <a:solidFill>
                  <a:srgbClr val="292B2D"/>
                </a:solidFill>
                <a:latin typeface="Object Sans Bold"/>
                <a:ea typeface="Object Sans Bold"/>
                <a:cs typeface="Object Sans Bold"/>
                <a:sym typeface="Object Sans Bold"/>
              </a:rPr>
              <a:t>Backend: AI/ML Analysis &amp; Fusion</a:t>
            </a:r>
          </a:p>
        </p:txBody>
      </p:sp>
      <p:sp>
        <p:nvSpPr>
          <p:cNvPr name="TextBox 4" id="4"/>
          <p:cNvSpPr txBox="true"/>
          <p:nvPr/>
        </p:nvSpPr>
        <p:spPr>
          <a:xfrm rot="0">
            <a:off x="5664472" y="3042166"/>
            <a:ext cx="11594828" cy="1484714"/>
          </a:xfrm>
          <a:prstGeom prst="rect">
            <a:avLst/>
          </a:prstGeom>
        </p:spPr>
        <p:txBody>
          <a:bodyPr anchor="t" rtlCol="false" tIns="0" lIns="0" bIns="0" rIns="0">
            <a:spAutoFit/>
          </a:bodyPr>
          <a:lstStyle/>
          <a:p>
            <a:pPr algn="just">
              <a:lnSpc>
                <a:spcPts val="2974"/>
              </a:lnSpc>
            </a:pPr>
            <a:r>
              <a:rPr lang="en-US" sz="2124">
                <a:solidFill>
                  <a:srgbClr val="292B2D"/>
                </a:solidFill>
                <a:latin typeface="Object Sans"/>
                <a:ea typeface="Object Sans"/>
                <a:cs typeface="Object Sans"/>
                <a:sym typeface="Object Sans"/>
              </a:rPr>
              <a:t>This module uses features extracted from web logs, such as access frequency, content type, access patterns, and HTTP errors, to train a classifier. We will use an ensemble of classifiers, such as Support Vector Machines and Random Forests, to provide a more robust detection framework.</a:t>
            </a:r>
          </a:p>
        </p:txBody>
      </p:sp>
      <p:sp>
        <p:nvSpPr>
          <p:cNvPr name="TextBox 5" id="5"/>
          <p:cNvSpPr txBox="true"/>
          <p:nvPr/>
        </p:nvSpPr>
        <p:spPr>
          <a:xfrm rot="0">
            <a:off x="1028700" y="3080266"/>
            <a:ext cx="4276949" cy="424889"/>
          </a:xfrm>
          <a:prstGeom prst="rect">
            <a:avLst/>
          </a:prstGeom>
        </p:spPr>
        <p:txBody>
          <a:bodyPr anchor="t" rtlCol="false" tIns="0" lIns="0" bIns="0" rIns="0">
            <a:spAutoFit/>
          </a:bodyPr>
          <a:lstStyle/>
          <a:p>
            <a:pPr algn="l">
              <a:lnSpc>
                <a:spcPts val="3354"/>
              </a:lnSpc>
            </a:pPr>
            <a:r>
              <a:rPr lang="en-US" sz="2795" b="true">
                <a:solidFill>
                  <a:srgbClr val="292B2D"/>
                </a:solidFill>
                <a:latin typeface="Object Sans Bold"/>
                <a:ea typeface="Object Sans Bold"/>
                <a:cs typeface="Object Sans Bold"/>
                <a:sym typeface="Object Sans Bold"/>
              </a:rPr>
              <a:t>Web Log Module</a:t>
            </a:r>
          </a:p>
        </p:txBody>
      </p:sp>
      <p:sp>
        <p:nvSpPr>
          <p:cNvPr name="TextBox 6" id="6"/>
          <p:cNvSpPr txBox="true"/>
          <p:nvPr/>
        </p:nvSpPr>
        <p:spPr>
          <a:xfrm rot="0">
            <a:off x="5664472" y="5221495"/>
            <a:ext cx="11594828" cy="1484714"/>
          </a:xfrm>
          <a:prstGeom prst="rect">
            <a:avLst/>
          </a:prstGeom>
        </p:spPr>
        <p:txBody>
          <a:bodyPr anchor="t" rtlCol="false" tIns="0" lIns="0" bIns="0" rIns="0">
            <a:spAutoFit/>
          </a:bodyPr>
          <a:lstStyle/>
          <a:p>
            <a:pPr algn="just">
              <a:lnSpc>
                <a:spcPts val="2974"/>
              </a:lnSpc>
            </a:pPr>
            <a:r>
              <a:rPr lang="en-US" sz="2124">
                <a:solidFill>
                  <a:srgbClr val="292B2D"/>
                </a:solidFill>
                <a:latin typeface="Object Sans"/>
                <a:ea typeface="Object Sans"/>
                <a:cs typeface="Object Sans"/>
                <a:sym typeface="Object Sans"/>
              </a:rPr>
              <a:t>This module uses mouse movements to identify whether a visitor is a human or a bot. The mouse movement data is represented as a two-dimensional matrix and used to train a Convolutional Neural Network (CNN) classifier, a method that has proven to be effective.</a:t>
            </a:r>
          </a:p>
        </p:txBody>
      </p:sp>
      <p:sp>
        <p:nvSpPr>
          <p:cNvPr name="TextBox 7" id="7"/>
          <p:cNvSpPr txBox="true"/>
          <p:nvPr/>
        </p:nvSpPr>
        <p:spPr>
          <a:xfrm rot="0">
            <a:off x="1028700" y="5259595"/>
            <a:ext cx="4276949" cy="840253"/>
          </a:xfrm>
          <a:prstGeom prst="rect">
            <a:avLst/>
          </a:prstGeom>
        </p:spPr>
        <p:txBody>
          <a:bodyPr anchor="t" rtlCol="false" tIns="0" lIns="0" bIns="0" rIns="0">
            <a:spAutoFit/>
          </a:bodyPr>
          <a:lstStyle/>
          <a:p>
            <a:pPr algn="l">
              <a:lnSpc>
                <a:spcPts val="3354"/>
              </a:lnSpc>
            </a:pPr>
            <a:r>
              <a:rPr lang="en-US" sz="2795" b="true">
                <a:solidFill>
                  <a:srgbClr val="292B2D"/>
                </a:solidFill>
                <a:latin typeface="Object Sans Bold"/>
                <a:ea typeface="Object Sans Bold"/>
                <a:cs typeface="Object Sans Bold"/>
                <a:sym typeface="Object Sans Bold"/>
              </a:rPr>
              <a:t>Mouse Movement Module</a:t>
            </a:r>
          </a:p>
        </p:txBody>
      </p:sp>
      <p:sp>
        <p:nvSpPr>
          <p:cNvPr name="TextBox 8" id="8"/>
          <p:cNvSpPr txBox="true"/>
          <p:nvPr/>
        </p:nvSpPr>
        <p:spPr>
          <a:xfrm rot="0">
            <a:off x="5664472" y="7400824"/>
            <a:ext cx="11594828" cy="1857476"/>
          </a:xfrm>
          <a:prstGeom prst="rect">
            <a:avLst/>
          </a:prstGeom>
        </p:spPr>
        <p:txBody>
          <a:bodyPr anchor="t" rtlCol="false" tIns="0" lIns="0" bIns="0" rIns="0">
            <a:spAutoFit/>
          </a:bodyPr>
          <a:lstStyle/>
          <a:p>
            <a:pPr algn="just">
              <a:lnSpc>
                <a:spcPts val="2974"/>
              </a:lnSpc>
            </a:pPr>
            <a:r>
              <a:rPr lang="en-US" sz="2124">
                <a:solidFill>
                  <a:srgbClr val="292B2D"/>
                </a:solidFill>
                <a:latin typeface="Object Sans"/>
                <a:ea typeface="Object Sans"/>
                <a:cs typeface="Object Sans"/>
                <a:sym typeface="Object Sans"/>
              </a:rPr>
              <a:t>The framework performs a decision-level fusion of the scores from both modules to make a final determination. The framework prioritizes the mouse movement score when it is very high or very low, as simulating human mouse movements is more difficult than simulating human Browse behavior. This combined approach is more robust than using either method alone.</a:t>
            </a:r>
          </a:p>
        </p:txBody>
      </p:sp>
      <p:sp>
        <p:nvSpPr>
          <p:cNvPr name="TextBox 9" id="9"/>
          <p:cNvSpPr txBox="true"/>
          <p:nvPr/>
        </p:nvSpPr>
        <p:spPr>
          <a:xfrm rot="0">
            <a:off x="1028700" y="7438924"/>
            <a:ext cx="4276949" cy="840253"/>
          </a:xfrm>
          <a:prstGeom prst="rect">
            <a:avLst/>
          </a:prstGeom>
        </p:spPr>
        <p:txBody>
          <a:bodyPr anchor="t" rtlCol="false" tIns="0" lIns="0" bIns="0" rIns="0">
            <a:spAutoFit/>
          </a:bodyPr>
          <a:lstStyle/>
          <a:p>
            <a:pPr algn="l">
              <a:lnSpc>
                <a:spcPts val="3354"/>
              </a:lnSpc>
            </a:pPr>
            <a:r>
              <a:rPr lang="en-US" sz="2795" b="true">
                <a:solidFill>
                  <a:srgbClr val="292B2D"/>
                </a:solidFill>
                <a:latin typeface="Object Sans Bold"/>
                <a:ea typeface="Object Sans Bold"/>
                <a:cs typeface="Object Sans Bold"/>
                <a:sym typeface="Object Sans Bold"/>
              </a:rPr>
              <a:t>Fusion of Detection Modules</a:t>
            </a:r>
          </a:p>
        </p:txBody>
      </p:sp>
    </p:spTree>
  </p:cSld>
  <p:clrMapOvr>
    <a:masterClrMapping/>
  </p:clrMapOvr>
  <p:transition spd="slow">
    <p:push dir="l"/>
  </p:transition>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6F4F1"/>
        </a:solidFill>
      </p:bgPr>
    </p:bg>
    <p:spTree>
      <p:nvGrpSpPr>
        <p:cNvPr id="1" name=""/>
        <p:cNvGrpSpPr/>
        <p:nvPr/>
      </p:nvGrpSpPr>
      <p:grpSpPr>
        <a:xfrm>
          <a:off x="0" y="0"/>
          <a:ext cx="0" cy="0"/>
          <a:chOff x="0" y="0"/>
          <a:chExt cx="0" cy="0"/>
        </a:xfrm>
      </p:grpSpPr>
      <p:sp>
        <p:nvSpPr>
          <p:cNvPr name="Freeform 2" id="2"/>
          <p:cNvSpPr/>
          <p:nvPr/>
        </p:nvSpPr>
        <p:spPr>
          <a:xfrm flipH="false" flipV="false" rot="0">
            <a:off x="5664472" y="3007690"/>
            <a:ext cx="956651" cy="956651"/>
          </a:xfrm>
          <a:custGeom>
            <a:avLst/>
            <a:gdLst/>
            <a:ahLst/>
            <a:cxnLst/>
            <a:rect r="r" b="b" t="t" l="l"/>
            <a:pathLst>
              <a:path h="956651" w="956651">
                <a:moveTo>
                  <a:pt x="0" y="0"/>
                </a:moveTo>
                <a:lnTo>
                  <a:pt x="956651" y="0"/>
                </a:lnTo>
                <a:lnTo>
                  <a:pt x="956651" y="956651"/>
                </a:lnTo>
                <a:lnTo>
                  <a:pt x="0" y="956651"/>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3" id="3"/>
          <p:cNvSpPr/>
          <p:nvPr/>
        </p:nvSpPr>
        <p:spPr>
          <a:xfrm flipH="false" flipV="false" rot="0">
            <a:off x="6806739" y="3007690"/>
            <a:ext cx="1048384" cy="956651"/>
          </a:xfrm>
          <a:custGeom>
            <a:avLst/>
            <a:gdLst/>
            <a:ahLst/>
            <a:cxnLst/>
            <a:rect r="r" b="b" t="t" l="l"/>
            <a:pathLst>
              <a:path h="956651" w="1048384">
                <a:moveTo>
                  <a:pt x="0" y="0"/>
                </a:moveTo>
                <a:lnTo>
                  <a:pt x="1048384" y="0"/>
                </a:lnTo>
                <a:lnTo>
                  <a:pt x="1048384" y="956651"/>
                </a:lnTo>
                <a:lnTo>
                  <a:pt x="0" y="956651"/>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8036098" y="3007690"/>
            <a:ext cx="846636" cy="956651"/>
          </a:xfrm>
          <a:custGeom>
            <a:avLst/>
            <a:gdLst/>
            <a:ahLst/>
            <a:cxnLst/>
            <a:rect r="r" b="b" t="t" l="l"/>
            <a:pathLst>
              <a:path h="956651" w="846636">
                <a:moveTo>
                  <a:pt x="0" y="0"/>
                </a:moveTo>
                <a:lnTo>
                  <a:pt x="846636" y="0"/>
                </a:lnTo>
                <a:lnTo>
                  <a:pt x="846636" y="956651"/>
                </a:lnTo>
                <a:lnTo>
                  <a:pt x="0" y="956651"/>
                </a:lnTo>
                <a:lnTo>
                  <a:pt x="0" y="0"/>
                </a:lnTo>
                <a:close/>
              </a:path>
            </a:pathLst>
          </a:custGeom>
          <a:blipFill>
            <a:blip r:embed="rId6"/>
            <a:stretch>
              <a:fillRect l="0" t="0" r="0" b="0"/>
            </a:stretch>
          </a:blipFill>
        </p:spPr>
      </p:sp>
      <p:sp>
        <p:nvSpPr>
          <p:cNvPr name="Freeform 5" id="5"/>
          <p:cNvSpPr/>
          <p:nvPr/>
        </p:nvSpPr>
        <p:spPr>
          <a:xfrm flipH="false" flipV="false" rot="0">
            <a:off x="5680714" y="4903408"/>
            <a:ext cx="1126025" cy="1126025"/>
          </a:xfrm>
          <a:custGeom>
            <a:avLst/>
            <a:gdLst/>
            <a:ahLst/>
            <a:cxnLst/>
            <a:rect r="r" b="b" t="t" l="l"/>
            <a:pathLst>
              <a:path h="1126025" w="1126025">
                <a:moveTo>
                  <a:pt x="0" y="0"/>
                </a:moveTo>
                <a:lnTo>
                  <a:pt x="1126025" y="0"/>
                </a:lnTo>
                <a:lnTo>
                  <a:pt x="1126025" y="1126025"/>
                </a:lnTo>
                <a:lnTo>
                  <a:pt x="0" y="1126025"/>
                </a:lnTo>
                <a:lnTo>
                  <a:pt x="0" y="0"/>
                </a:lnTo>
                <a:close/>
              </a:path>
            </a:pathLst>
          </a:custGeom>
          <a:blipFill>
            <a:blip r:embed="rId7"/>
            <a:stretch>
              <a:fillRect l="0" t="0" r="0" b="0"/>
            </a:stretch>
          </a:blipFill>
        </p:spPr>
      </p:sp>
      <p:sp>
        <p:nvSpPr>
          <p:cNvPr name="Freeform 6" id="6"/>
          <p:cNvSpPr/>
          <p:nvPr/>
        </p:nvSpPr>
        <p:spPr>
          <a:xfrm flipH="false" flipV="false" rot="0">
            <a:off x="6925127" y="4903408"/>
            <a:ext cx="929997" cy="1126025"/>
          </a:xfrm>
          <a:custGeom>
            <a:avLst/>
            <a:gdLst/>
            <a:ahLst/>
            <a:cxnLst/>
            <a:rect r="r" b="b" t="t" l="l"/>
            <a:pathLst>
              <a:path h="1126025" w="929997">
                <a:moveTo>
                  <a:pt x="0" y="0"/>
                </a:moveTo>
                <a:lnTo>
                  <a:pt x="929996" y="0"/>
                </a:lnTo>
                <a:lnTo>
                  <a:pt x="929996" y="1126025"/>
                </a:lnTo>
                <a:lnTo>
                  <a:pt x="0" y="1126025"/>
                </a:lnTo>
                <a:lnTo>
                  <a:pt x="0" y="0"/>
                </a:lnTo>
                <a:close/>
              </a:path>
            </a:pathLst>
          </a:custGeom>
          <a:blipFill>
            <a:blip r:embed="rId8"/>
            <a:stretch>
              <a:fillRect l="0" t="0" r="0" b="0"/>
            </a:stretch>
          </a:blipFill>
        </p:spPr>
      </p:sp>
      <p:sp>
        <p:nvSpPr>
          <p:cNvPr name="Freeform 7" id="7"/>
          <p:cNvSpPr/>
          <p:nvPr/>
        </p:nvSpPr>
        <p:spPr>
          <a:xfrm flipH="false" flipV="false" rot="0">
            <a:off x="7969423" y="4903408"/>
            <a:ext cx="2026454" cy="1094285"/>
          </a:xfrm>
          <a:custGeom>
            <a:avLst/>
            <a:gdLst/>
            <a:ahLst/>
            <a:cxnLst/>
            <a:rect r="r" b="b" t="t" l="l"/>
            <a:pathLst>
              <a:path h="1094285" w="2026454">
                <a:moveTo>
                  <a:pt x="0" y="0"/>
                </a:moveTo>
                <a:lnTo>
                  <a:pt x="2026455" y="0"/>
                </a:lnTo>
                <a:lnTo>
                  <a:pt x="2026455" y="1094285"/>
                </a:lnTo>
                <a:lnTo>
                  <a:pt x="0" y="1094285"/>
                </a:lnTo>
                <a:lnTo>
                  <a:pt x="0" y="0"/>
                </a:lnTo>
                <a:close/>
              </a:path>
            </a:pathLst>
          </a:custGeom>
          <a:blipFill>
            <a:blip r:embed="rId9"/>
            <a:stretch>
              <a:fillRect l="0" t="0" r="0" b="0"/>
            </a:stretch>
          </a:blipFill>
        </p:spPr>
      </p:sp>
      <p:sp>
        <p:nvSpPr>
          <p:cNvPr name="Freeform 8" id="8"/>
          <p:cNvSpPr/>
          <p:nvPr/>
        </p:nvSpPr>
        <p:spPr>
          <a:xfrm flipH="false" flipV="false" rot="0">
            <a:off x="8997034" y="3007690"/>
            <a:ext cx="956651" cy="956651"/>
          </a:xfrm>
          <a:custGeom>
            <a:avLst/>
            <a:gdLst/>
            <a:ahLst/>
            <a:cxnLst/>
            <a:rect r="r" b="b" t="t" l="l"/>
            <a:pathLst>
              <a:path h="956651" w="956651">
                <a:moveTo>
                  <a:pt x="0" y="0"/>
                </a:moveTo>
                <a:lnTo>
                  <a:pt x="956651" y="0"/>
                </a:lnTo>
                <a:lnTo>
                  <a:pt x="956651" y="956651"/>
                </a:lnTo>
                <a:lnTo>
                  <a:pt x="0" y="956651"/>
                </a:lnTo>
                <a:lnTo>
                  <a:pt x="0" y="0"/>
                </a:lnTo>
                <a:close/>
              </a:path>
            </a:pathLst>
          </a:custGeom>
          <a:blipFill>
            <a:blip r:embed="rId10"/>
            <a:stretch>
              <a:fillRect l="0" t="0" r="0" b="0"/>
            </a:stretch>
          </a:blipFill>
        </p:spPr>
      </p:sp>
      <p:sp>
        <p:nvSpPr>
          <p:cNvPr name="TextBox 9" id="9"/>
          <p:cNvSpPr txBox="true"/>
          <p:nvPr/>
        </p:nvSpPr>
        <p:spPr>
          <a:xfrm rot="0">
            <a:off x="1028700" y="1162050"/>
            <a:ext cx="10006867" cy="619124"/>
          </a:xfrm>
          <a:prstGeom prst="rect">
            <a:avLst/>
          </a:prstGeom>
        </p:spPr>
        <p:txBody>
          <a:bodyPr anchor="t" rtlCol="false" tIns="0" lIns="0" bIns="0" rIns="0">
            <a:spAutoFit/>
          </a:bodyPr>
          <a:lstStyle/>
          <a:p>
            <a:pPr algn="l">
              <a:lnSpc>
                <a:spcPts val="4499"/>
              </a:lnSpc>
            </a:pPr>
            <a:r>
              <a:rPr lang="en-US" b="true" sz="4999" spc="-249" u="sng">
                <a:solidFill>
                  <a:srgbClr val="292B2D"/>
                </a:solidFill>
                <a:latin typeface="Object Sans Bold"/>
                <a:ea typeface="Object Sans Bold"/>
                <a:cs typeface="Object Sans Bold"/>
                <a:sym typeface="Object Sans Bold"/>
              </a:rPr>
              <a:t>TOOLS</a:t>
            </a:r>
          </a:p>
        </p:txBody>
      </p:sp>
      <p:sp>
        <p:nvSpPr>
          <p:cNvPr name="TextBox 10" id="10"/>
          <p:cNvSpPr txBox="true"/>
          <p:nvPr/>
        </p:nvSpPr>
        <p:spPr>
          <a:xfrm rot="0">
            <a:off x="5664472" y="2102180"/>
            <a:ext cx="11594828" cy="905510"/>
          </a:xfrm>
          <a:prstGeom prst="rect">
            <a:avLst/>
          </a:prstGeom>
        </p:spPr>
        <p:txBody>
          <a:bodyPr anchor="t" rtlCol="false" tIns="0" lIns="0" bIns="0" rIns="0">
            <a:spAutoFit/>
          </a:bodyPr>
          <a:lstStyle/>
          <a:p>
            <a:pPr algn="just">
              <a:lnSpc>
                <a:spcPts val="3639"/>
              </a:lnSpc>
            </a:pPr>
            <a:r>
              <a:rPr lang="en-US" sz="2599" b="true">
                <a:solidFill>
                  <a:srgbClr val="292B2D"/>
                </a:solidFill>
                <a:latin typeface="Object Sans Bold"/>
                <a:ea typeface="Object Sans Bold"/>
                <a:cs typeface="Object Sans Bold"/>
                <a:sym typeface="Object Sans Bold"/>
              </a:rPr>
              <a:t>JavaScript Framework:</a:t>
            </a:r>
            <a:r>
              <a:rPr lang="en-US" sz="2599">
                <a:solidFill>
                  <a:srgbClr val="292B2D"/>
                </a:solidFill>
                <a:latin typeface="Object Sans"/>
                <a:ea typeface="Object Sans"/>
                <a:cs typeface="Object Sans"/>
                <a:sym typeface="Object Sans"/>
              </a:rPr>
              <a:t> React, TypeScript, JavaScript File (embedded  to collect data)</a:t>
            </a:r>
          </a:p>
        </p:txBody>
      </p:sp>
      <p:sp>
        <p:nvSpPr>
          <p:cNvPr name="TextBox 11" id="11"/>
          <p:cNvSpPr txBox="true"/>
          <p:nvPr/>
        </p:nvSpPr>
        <p:spPr>
          <a:xfrm rot="0">
            <a:off x="1028700" y="2149805"/>
            <a:ext cx="4276949" cy="424889"/>
          </a:xfrm>
          <a:prstGeom prst="rect">
            <a:avLst/>
          </a:prstGeom>
        </p:spPr>
        <p:txBody>
          <a:bodyPr anchor="t" rtlCol="false" tIns="0" lIns="0" bIns="0" rIns="0">
            <a:spAutoFit/>
          </a:bodyPr>
          <a:lstStyle/>
          <a:p>
            <a:pPr algn="l">
              <a:lnSpc>
                <a:spcPts val="3354"/>
              </a:lnSpc>
            </a:pPr>
            <a:r>
              <a:rPr lang="en-US" sz="2795" b="true">
                <a:solidFill>
                  <a:srgbClr val="292B2D"/>
                </a:solidFill>
                <a:latin typeface="Object Sans Bold"/>
                <a:ea typeface="Object Sans Bold"/>
                <a:cs typeface="Object Sans Bold"/>
                <a:sym typeface="Object Sans Bold"/>
              </a:rPr>
              <a:t>FRONTEND</a:t>
            </a:r>
          </a:p>
        </p:txBody>
      </p:sp>
      <p:sp>
        <p:nvSpPr>
          <p:cNvPr name="TextBox 12" id="12"/>
          <p:cNvSpPr txBox="true"/>
          <p:nvPr/>
        </p:nvSpPr>
        <p:spPr>
          <a:xfrm rot="0">
            <a:off x="5664472" y="4458898"/>
            <a:ext cx="11594828" cy="448310"/>
          </a:xfrm>
          <a:prstGeom prst="rect">
            <a:avLst/>
          </a:prstGeom>
        </p:spPr>
        <p:txBody>
          <a:bodyPr anchor="t" rtlCol="false" tIns="0" lIns="0" bIns="0" rIns="0">
            <a:spAutoFit/>
          </a:bodyPr>
          <a:lstStyle/>
          <a:p>
            <a:pPr algn="just" marL="0" indent="0" lvl="0">
              <a:lnSpc>
                <a:spcPts val="3639"/>
              </a:lnSpc>
              <a:spcBef>
                <a:spcPct val="0"/>
              </a:spcBef>
            </a:pPr>
            <a:r>
              <a:rPr lang="en-US" b="true" sz="2599" strike="noStrike" u="none">
                <a:solidFill>
                  <a:srgbClr val="292B2D"/>
                </a:solidFill>
                <a:latin typeface="Object Sans Bold"/>
                <a:ea typeface="Object Sans Bold"/>
                <a:cs typeface="Object Sans Bold"/>
                <a:sym typeface="Object Sans Bold"/>
              </a:rPr>
              <a:t>Python Framework </a:t>
            </a:r>
            <a:r>
              <a:rPr lang="en-US" sz="2599" strike="noStrike" u="none">
                <a:solidFill>
                  <a:srgbClr val="292B2D"/>
                </a:solidFill>
                <a:latin typeface="Object Sans"/>
                <a:ea typeface="Object Sans"/>
                <a:cs typeface="Object Sans"/>
                <a:sym typeface="Object Sans"/>
              </a:rPr>
              <a:t>with libraries such as sckit-learning, torch, keras.</a:t>
            </a:r>
          </a:p>
        </p:txBody>
      </p:sp>
      <p:sp>
        <p:nvSpPr>
          <p:cNvPr name="TextBox 13" id="13"/>
          <p:cNvSpPr txBox="true"/>
          <p:nvPr/>
        </p:nvSpPr>
        <p:spPr>
          <a:xfrm rot="0">
            <a:off x="1028700" y="4506523"/>
            <a:ext cx="4276949" cy="428625"/>
          </a:xfrm>
          <a:prstGeom prst="rect">
            <a:avLst/>
          </a:prstGeom>
        </p:spPr>
        <p:txBody>
          <a:bodyPr anchor="t" rtlCol="false" tIns="0" lIns="0" bIns="0" rIns="0">
            <a:spAutoFit/>
          </a:bodyPr>
          <a:lstStyle/>
          <a:p>
            <a:pPr algn="l">
              <a:lnSpc>
                <a:spcPts val="3354"/>
              </a:lnSpc>
            </a:pPr>
            <a:r>
              <a:rPr lang="en-US" sz="2795" b="true">
                <a:solidFill>
                  <a:srgbClr val="292B2D"/>
                </a:solidFill>
                <a:latin typeface="Object Sans Bold"/>
                <a:ea typeface="Object Sans Bold"/>
                <a:cs typeface="Object Sans Bold"/>
                <a:sym typeface="Object Sans Bold"/>
              </a:rPr>
              <a:t>BACKEND</a:t>
            </a:r>
          </a:p>
        </p:txBody>
      </p:sp>
      <p:sp>
        <p:nvSpPr>
          <p:cNvPr name="TextBox 14" id="14"/>
          <p:cNvSpPr txBox="true"/>
          <p:nvPr/>
        </p:nvSpPr>
        <p:spPr>
          <a:xfrm rot="0">
            <a:off x="5664472" y="6523990"/>
            <a:ext cx="11594828" cy="2734310"/>
          </a:xfrm>
          <a:prstGeom prst="rect">
            <a:avLst/>
          </a:prstGeom>
        </p:spPr>
        <p:txBody>
          <a:bodyPr anchor="t" rtlCol="false" tIns="0" lIns="0" bIns="0" rIns="0">
            <a:spAutoFit/>
          </a:bodyPr>
          <a:lstStyle/>
          <a:p>
            <a:pPr algn="just" marL="0" indent="0" lvl="0">
              <a:lnSpc>
                <a:spcPts val="3639"/>
              </a:lnSpc>
              <a:spcBef>
                <a:spcPct val="0"/>
              </a:spcBef>
            </a:pPr>
            <a:r>
              <a:rPr lang="en-US" b="true" sz="2599" strike="noStrike" u="none">
                <a:solidFill>
                  <a:srgbClr val="292B2D"/>
                </a:solidFill>
                <a:latin typeface="Object Sans Bold"/>
                <a:ea typeface="Object Sans Bold"/>
                <a:cs typeface="Object Sans Bold"/>
                <a:sym typeface="Object Sans Bold"/>
              </a:rPr>
              <a:t>For Weblogs,</a:t>
            </a:r>
            <a:r>
              <a:rPr lang="en-US" sz="2599" strike="noStrike" u="none">
                <a:solidFill>
                  <a:srgbClr val="292B2D"/>
                </a:solidFill>
                <a:latin typeface="Object Sans"/>
                <a:ea typeface="Object Sans"/>
                <a:cs typeface="Object Sans"/>
                <a:sym typeface="Object Sans"/>
              </a:rPr>
              <a:t> the frameworks includes Support Vector Machines, Random Forest, Adaboost, and Multi-layer Perceptron classifiers</a:t>
            </a:r>
          </a:p>
          <a:p>
            <a:pPr algn="just" marL="0" indent="0" lvl="0">
              <a:lnSpc>
                <a:spcPts val="3639"/>
              </a:lnSpc>
              <a:spcBef>
                <a:spcPct val="0"/>
              </a:spcBef>
            </a:pPr>
          </a:p>
          <a:p>
            <a:pPr algn="just" marL="0" indent="0" lvl="0">
              <a:lnSpc>
                <a:spcPts val="3639"/>
              </a:lnSpc>
              <a:spcBef>
                <a:spcPct val="0"/>
              </a:spcBef>
            </a:pPr>
            <a:r>
              <a:rPr lang="en-US" b="true" sz="2599" strike="noStrike" u="none">
                <a:solidFill>
                  <a:srgbClr val="292B2D"/>
                </a:solidFill>
                <a:latin typeface="Object Sans Bold"/>
                <a:ea typeface="Object Sans Bold"/>
                <a:cs typeface="Object Sans Bold"/>
                <a:sym typeface="Object Sans Bold"/>
              </a:rPr>
              <a:t>For Mouse Movements,</a:t>
            </a:r>
            <a:r>
              <a:rPr lang="en-US" sz="2599" strike="noStrike" u="none">
                <a:solidFill>
                  <a:srgbClr val="292B2D"/>
                </a:solidFill>
                <a:latin typeface="Object Sans"/>
                <a:ea typeface="Object Sans"/>
                <a:cs typeface="Object Sans"/>
                <a:sym typeface="Object Sans"/>
              </a:rPr>
              <a:t> the module uses a Deep Neural Network architecture with Convolutional Neural Networks (CNNs) to detect web bots based on their mouse trajectories</a:t>
            </a:r>
          </a:p>
        </p:txBody>
      </p:sp>
      <p:sp>
        <p:nvSpPr>
          <p:cNvPr name="TextBox 15" id="15"/>
          <p:cNvSpPr txBox="true"/>
          <p:nvPr/>
        </p:nvSpPr>
        <p:spPr>
          <a:xfrm rot="0">
            <a:off x="1028700" y="6571615"/>
            <a:ext cx="4276949" cy="847725"/>
          </a:xfrm>
          <a:prstGeom prst="rect">
            <a:avLst/>
          </a:prstGeom>
        </p:spPr>
        <p:txBody>
          <a:bodyPr anchor="t" rtlCol="false" tIns="0" lIns="0" bIns="0" rIns="0">
            <a:spAutoFit/>
          </a:bodyPr>
          <a:lstStyle/>
          <a:p>
            <a:pPr algn="l">
              <a:lnSpc>
                <a:spcPts val="3354"/>
              </a:lnSpc>
            </a:pPr>
            <a:r>
              <a:rPr lang="en-US" sz="2795" b="true">
                <a:solidFill>
                  <a:srgbClr val="292B2D"/>
                </a:solidFill>
                <a:latin typeface="Object Sans Bold"/>
                <a:ea typeface="Object Sans Bold"/>
                <a:cs typeface="Object Sans Bold"/>
                <a:sym typeface="Object Sans Bold"/>
              </a:rPr>
              <a:t>MACHINE LEARNING MODELS</a:t>
            </a:r>
          </a:p>
        </p:txBody>
      </p:sp>
    </p:spTree>
  </p:cSld>
  <p:clrMapOvr>
    <a:masterClrMapping/>
  </p:clrMapOvr>
  <p:transition spd="slow">
    <p:push dir="l"/>
  </p:transition>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DAGuWYw__tE</dc:identifier>
  <dcterms:modified xsi:type="dcterms:W3CDTF">2011-08-01T06:04:30Z</dcterms:modified>
  <cp:revision>1</cp:revision>
  <dc:title>Passive Captcha for web bot detection</dc:title>
</cp:coreProperties>
</file>