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10.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6EE1DE3-5801-473D-B18B-F53869345D7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AD9DE2C-C032-4B7E-8FFC-0C4CA15A7F53}">
      <dgm:prSet/>
      <dgm:spPr/>
      <dgm:t>
        <a:bodyPr/>
        <a:lstStyle/>
        <a:p>
          <a:r>
            <a:rPr lang="en-US"/>
            <a:t>Because it is the most effective way of visualizing trends and patterns in the data sets.</a:t>
          </a:r>
        </a:p>
      </dgm:t>
    </dgm:pt>
    <dgm:pt modelId="{C01A7216-882D-4AAE-88B4-C39E40A4CF1D}" type="parTrans" cxnId="{8BD4F9EB-53BE-4EC5-BEBA-00B0AA766857}">
      <dgm:prSet/>
      <dgm:spPr/>
      <dgm:t>
        <a:bodyPr/>
        <a:lstStyle/>
        <a:p>
          <a:endParaRPr lang="en-US"/>
        </a:p>
      </dgm:t>
    </dgm:pt>
    <dgm:pt modelId="{87010918-20FC-4E47-8014-1350BF635B32}" type="sibTrans" cxnId="{8BD4F9EB-53BE-4EC5-BEBA-00B0AA766857}">
      <dgm:prSet/>
      <dgm:spPr/>
      <dgm:t>
        <a:bodyPr/>
        <a:lstStyle/>
        <a:p>
          <a:endParaRPr lang="en-US"/>
        </a:p>
      </dgm:t>
    </dgm:pt>
    <dgm:pt modelId="{FD4B682B-7DDD-4AF6-9F42-4B83ECB625C4}">
      <dgm:prSet/>
      <dgm:spPr/>
      <dgm:t>
        <a:bodyPr/>
        <a:lstStyle/>
        <a:p>
          <a:r>
            <a:rPr lang="en-US"/>
            <a:t>The information can be easily analyzed in the form of charts and meaningful decisions can be made.</a:t>
          </a:r>
        </a:p>
      </dgm:t>
    </dgm:pt>
    <dgm:pt modelId="{F05AA487-463F-4E86-A45B-FF5196C58B7F}" type="parTrans" cxnId="{C972C754-5881-4328-B8AA-F5FB8E1672BF}">
      <dgm:prSet/>
      <dgm:spPr/>
      <dgm:t>
        <a:bodyPr/>
        <a:lstStyle/>
        <a:p>
          <a:endParaRPr lang="en-US"/>
        </a:p>
      </dgm:t>
    </dgm:pt>
    <dgm:pt modelId="{09C05CB7-0E12-432A-8632-A6981E74B609}" type="sibTrans" cxnId="{C972C754-5881-4328-B8AA-F5FB8E1672BF}">
      <dgm:prSet/>
      <dgm:spPr/>
      <dgm:t>
        <a:bodyPr/>
        <a:lstStyle/>
        <a:p>
          <a:endParaRPr lang="en-US"/>
        </a:p>
      </dgm:t>
    </dgm:pt>
    <dgm:pt modelId="{FAA97AD7-9AEE-4560-A2EA-C7F32F7B29D2}">
      <dgm:prSet/>
      <dgm:spPr/>
      <dgm:t>
        <a:bodyPr/>
        <a:lstStyle/>
        <a:p>
          <a:r>
            <a:rPr lang="en-US"/>
            <a:t>Recent acquisition of Tableau by Salesforce is also a sign that CRM and visualization go hand in hand.</a:t>
          </a:r>
        </a:p>
      </dgm:t>
    </dgm:pt>
    <dgm:pt modelId="{5FBAA232-B961-4C1D-855F-878A91DEFFCB}" type="parTrans" cxnId="{3C6EF3EC-A173-4AEC-91B1-0A8B774392CD}">
      <dgm:prSet/>
      <dgm:spPr/>
      <dgm:t>
        <a:bodyPr/>
        <a:lstStyle/>
        <a:p>
          <a:endParaRPr lang="en-US"/>
        </a:p>
      </dgm:t>
    </dgm:pt>
    <dgm:pt modelId="{BF3D8109-580F-48F6-91B1-BB6AE0D2F505}" type="sibTrans" cxnId="{3C6EF3EC-A173-4AEC-91B1-0A8B774392CD}">
      <dgm:prSet/>
      <dgm:spPr/>
      <dgm:t>
        <a:bodyPr/>
        <a:lstStyle/>
        <a:p>
          <a:endParaRPr lang="en-US"/>
        </a:p>
      </dgm:t>
    </dgm:pt>
    <dgm:pt modelId="{BBD7A3F9-9813-4B1D-9FDB-6C5E69E6C80C}" type="pres">
      <dgm:prSet presAssocID="{76EE1DE3-5801-473D-B18B-F53869345D76}" presName="linear" presStyleCnt="0">
        <dgm:presLayoutVars>
          <dgm:animLvl val="lvl"/>
          <dgm:resizeHandles val="exact"/>
        </dgm:presLayoutVars>
      </dgm:prSet>
      <dgm:spPr/>
    </dgm:pt>
    <dgm:pt modelId="{1C36A64F-7632-491D-A42B-0C6AD44D34C1}" type="pres">
      <dgm:prSet presAssocID="{1AD9DE2C-C032-4B7E-8FFC-0C4CA15A7F53}" presName="parentText" presStyleLbl="node1" presStyleIdx="0" presStyleCnt="3">
        <dgm:presLayoutVars>
          <dgm:chMax val="0"/>
          <dgm:bulletEnabled val="1"/>
        </dgm:presLayoutVars>
      </dgm:prSet>
      <dgm:spPr/>
    </dgm:pt>
    <dgm:pt modelId="{F1D9622E-5C17-4FB8-B094-643A3D28744C}" type="pres">
      <dgm:prSet presAssocID="{87010918-20FC-4E47-8014-1350BF635B32}" presName="spacer" presStyleCnt="0"/>
      <dgm:spPr/>
    </dgm:pt>
    <dgm:pt modelId="{25620743-8437-4296-BD91-70F409401AD6}" type="pres">
      <dgm:prSet presAssocID="{FD4B682B-7DDD-4AF6-9F42-4B83ECB625C4}" presName="parentText" presStyleLbl="node1" presStyleIdx="1" presStyleCnt="3">
        <dgm:presLayoutVars>
          <dgm:chMax val="0"/>
          <dgm:bulletEnabled val="1"/>
        </dgm:presLayoutVars>
      </dgm:prSet>
      <dgm:spPr/>
    </dgm:pt>
    <dgm:pt modelId="{C0A94323-32DD-412C-9622-7B30FD026C06}" type="pres">
      <dgm:prSet presAssocID="{09C05CB7-0E12-432A-8632-A6981E74B609}" presName="spacer" presStyleCnt="0"/>
      <dgm:spPr/>
    </dgm:pt>
    <dgm:pt modelId="{D1A27A25-64C1-4C1C-A9B2-749CF890C1AE}" type="pres">
      <dgm:prSet presAssocID="{FAA97AD7-9AEE-4560-A2EA-C7F32F7B29D2}" presName="parentText" presStyleLbl="node1" presStyleIdx="2" presStyleCnt="3">
        <dgm:presLayoutVars>
          <dgm:chMax val="0"/>
          <dgm:bulletEnabled val="1"/>
        </dgm:presLayoutVars>
      </dgm:prSet>
      <dgm:spPr/>
    </dgm:pt>
  </dgm:ptLst>
  <dgm:cxnLst>
    <dgm:cxn modelId="{3002596D-F978-46B6-A858-E449E354750B}" type="presOf" srcId="{1AD9DE2C-C032-4B7E-8FFC-0C4CA15A7F53}" destId="{1C36A64F-7632-491D-A42B-0C6AD44D34C1}" srcOrd="0" destOrd="0" presId="urn:microsoft.com/office/officeart/2005/8/layout/vList2"/>
    <dgm:cxn modelId="{0B668751-E0BA-49B1-934E-E7A8C8B50EA2}" type="presOf" srcId="{FD4B682B-7DDD-4AF6-9F42-4B83ECB625C4}" destId="{25620743-8437-4296-BD91-70F409401AD6}" srcOrd="0" destOrd="0" presId="urn:microsoft.com/office/officeart/2005/8/layout/vList2"/>
    <dgm:cxn modelId="{C972C754-5881-4328-B8AA-F5FB8E1672BF}" srcId="{76EE1DE3-5801-473D-B18B-F53869345D76}" destId="{FD4B682B-7DDD-4AF6-9F42-4B83ECB625C4}" srcOrd="1" destOrd="0" parTransId="{F05AA487-463F-4E86-A45B-FF5196C58B7F}" sibTransId="{09C05CB7-0E12-432A-8632-A6981E74B609}"/>
    <dgm:cxn modelId="{318E9C9C-F7B7-4C56-921D-D4BB9C3B0E80}" type="presOf" srcId="{76EE1DE3-5801-473D-B18B-F53869345D76}" destId="{BBD7A3F9-9813-4B1D-9FDB-6C5E69E6C80C}" srcOrd="0" destOrd="0" presId="urn:microsoft.com/office/officeart/2005/8/layout/vList2"/>
    <dgm:cxn modelId="{8BD4F9EB-53BE-4EC5-BEBA-00B0AA766857}" srcId="{76EE1DE3-5801-473D-B18B-F53869345D76}" destId="{1AD9DE2C-C032-4B7E-8FFC-0C4CA15A7F53}" srcOrd="0" destOrd="0" parTransId="{C01A7216-882D-4AAE-88B4-C39E40A4CF1D}" sibTransId="{87010918-20FC-4E47-8014-1350BF635B32}"/>
    <dgm:cxn modelId="{3C6EF3EC-A173-4AEC-91B1-0A8B774392CD}" srcId="{76EE1DE3-5801-473D-B18B-F53869345D76}" destId="{FAA97AD7-9AEE-4560-A2EA-C7F32F7B29D2}" srcOrd="2" destOrd="0" parTransId="{5FBAA232-B961-4C1D-855F-878A91DEFFCB}" sibTransId="{BF3D8109-580F-48F6-91B1-BB6AE0D2F505}"/>
    <dgm:cxn modelId="{F78A2AF4-D468-4EA1-8E95-1D1F0687A5A3}" type="presOf" srcId="{FAA97AD7-9AEE-4560-A2EA-C7F32F7B29D2}" destId="{D1A27A25-64C1-4C1C-A9B2-749CF890C1AE}" srcOrd="0" destOrd="0" presId="urn:microsoft.com/office/officeart/2005/8/layout/vList2"/>
    <dgm:cxn modelId="{63D64CB5-37C8-4579-8824-13AC97C01275}" type="presParOf" srcId="{BBD7A3F9-9813-4B1D-9FDB-6C5E69E6C80C}" destId="{1C36A64F-7632-491D-A42B-0C6AD44D34C1}" srcOrd="0" destOrd="0" presId="urn:microsoft.com/office/officeart/2005/8/layout/vList2"/>
    <dgm:cxn modelId="{B2B4B375-6C07-4EF2-B07D-D4C15AADF803}" type="presParOf" srcId="{BBD7A3F9-9813-4B1D-9FDB-6C5E69E6C80C}" destId="{F1D9622E-5C17-4FB8-B094-643A3D28744C}" srcOrd="1" destOrd="0" presId="urn:microsoft.com/office/officeart/2005/8/layout/vList2"/>
    <dgm:cxn modelId="{381BF217-0A4C-4649-9557-D6E843914905}" type="presParOf" srcId="{BBD7A3F9-9813-4B1D-9FDB-6C5E69E6C80C}" destId="{25620743-8437-4296-BD91-70F409401AD6}" srcOrd="2" destOrd="0" presId="urn:microsoft.com/office/officeart/2005/8/layout/vList2"/>
    <dgm:cxn modelId="{A28185C6-C27E-446F-95EB-684112BB4387}" type="presParOf" srcId="{BBD7A3F9-9813-4B1D-9FDB-6C5E69E6C80C}" destId="{C0A94323-32DD-412C-9622-7B30FD026C06}" srcOrd="3" destOrd="0" presId="urn:microsoft.com/office/officeart/2005/8/layout/vList2"/>
    <dgm:cxn modelId="{8677B5E4-6E99-4FD2-B762-68AEE11018D9}" type="presParOf" srcId="{BBD7A3F9-9813-4B1D-9FDB-6C5E69E6C80C}" destId="{D1A27A25-64C1-4C1C-A9B2-749CF890C1A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C96E26-8FBA-4553-A126-36D39444BC1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F838B81-A1A4-45F4-8993-E7B91FCB3AE0}">
      <dgm:prSet/>
      <dgm:spPr/>
      <dgm:t>
        <a:bodyPr/>
        <a:lstStyle/>
        <a:p>
          <a:r>
            <a:rPr lang="en-IE"/>
            <a:t>records customer contact information</a:t>
          </a:r>
          <a:endParaRPr lang="en-US"/>
        </a:p>
      </dgm:t>
    </dgm:pt>
    <dgm:pt modelId="{EE098DC2-49F5-4729-824B-D9B3737D6329}" type="parTrans" cxnId="{860D943B-0765-4B8F-8D81-6E1A52C94C31}">
      <dgm:prSet/>
      <dgm:spPr/>
      <dgm:t>
        <a:bodyPr/>
        <a:lstStyle/>
        <a:p>
          <a:endParaRPr lang="en-US"/>
        </a:p>
      </dgm:t>
    </dgm:pt>
    <dgm:pt modelId="{D35E86EA-8040-46A7-AAA3-8B3C8649B945}" type="sibTrans" cxnId="{860D943B-0765-4B8F-8D81-6E1A52C94C31}">
      <dgm:prSet/>
      <dgm:spPr/>
      <dgm:t>
        <a:bodyPr/>
        <a:lstStyle/>
        <a:p>
          <a:endParaRPr lang="en-US"/>
        </a:p>
      </dgm:t>
    </dgm:pt>
    <dgm:pt modelId="{89983552-99CF-4829-833B-39C2FFEB7AB5}">
      <dgm:prSet/>
      <dgm:spPr/>
      <dgm:t>
        <a:bodyPr/>
        <a:lstStyle/>
        <a:p>
          <a:r>
            <a:rPr lang="en-US" dirty="0"/>
            <a:t>automatically pull in other information</a:t>
          </a:r>
        </a:p>
      </dgm:t>
    </dgm:pt>
    <dgm:pt modelId="{BD5D8BB1-A2EA-4FFA-BAAB-0BB0B03B2891}" type="parTrans" cxnId="{1EECA384-E5E1-46E7-A738-F09264F4A124}">
      <dgm:prSet/>
      <dgm:spPr/>
      <dgm:t>
        <a:bodyPr/>
        <a:lstStyle/>
        <a:p>
          <a:endParaRPr lang="en-US"/>
        </a:p>
      </dgm:t>
    </dgm:pt>
    <dgm:pt modelId="{8EA96B90-FE21-4B90-8D62-4AE248ADD8B4}" type="sibTrans" cxnId="{1EECA384-E5E1-46E7-A738-F09264F4A124}">
      <dgm:prSet/>
      <dgm:spPr/>
      <dgm:t>
        <a:bodyPr/>
        <a:lstStyle/>
        <a:p>
          <a:endParaRPr lang="en-US"/>
        </a:p>
      </dgm:t>
    </dgm:pt>
    <dgm:pt modelId="{7DE17B52-1EBF-4EE6-82E7-13904390AE38}">
      <dgm:prSet/>
      <dgm:spPr/>
      <dgm:t>
        <a:bodyPr/>
        <a:lstStyle/>
        <a:p>
          <a:r>
            <a:rPr lang="en-US"/>
            <a:t>organizes this information to give a complete record of individuals and companies</a:t>
          </a:r>
        </a:p>
      </dgm:t>
    </dgm:pt>
    <dgm:pt modelId="{2AC12487-4B65-4F33-84B1-5A7D9439B72B}" type="parTrans" cxnId="{C49237C5-4C01-4DBC-8247-A6552F52028A}">
      <dgm:prSet/>
      <dgm:spPr/>
      <dgm:t>
        <a:bodyPr/>
        <a:lstStyle/>
        <a:p>
          <a:endParaRPr lang="en-US"/>
        </a:p>
      </dgm:t>
    </dgm:pt>
    <dgm:pt modelId="{742A84BF-759B-4300-8A23-95BBC19576E2}" type="sibTrans" cxnId="{C49237C5-4C01-4DBC-8247-A6552F52028A}">
      <dgm:prSet/>
      <dgm:spPr/>
      <dgm:t>
        <a:bodyPr/>
        <a:lstStyle/>
        <a:p>
          <a:endParaRPr lang="en-US"/>
        </a:p>
      </dgm:t>
    </dgm:pt>
    <dgm:pt modelId="{61569346-344B-4B06-A545-B8BE18C10BF2}">
      <dgm:prSet/>
      <dgm:spPr/>
      <dgm:t>
        <a:bodyPr/>
        <a:lstStyle/>
        <a:p>
          <a:r>
            <a:rPr lang="en-US"/>
            <a:t>improves customer relationship management by creating a 360° view of the customer</a:t>
          </a:r>
        </a:p>
      </dgm:t>
    </dgm:pt>
    <dgm:pt modelId="{2C528B37-9260-4FE9-A7FD-1F0B71F53029}" type="parTrans" cxnId="{B738C278-837E-49CC-8E4D-C332C79AE321}">
      <dgm:prSet/>
      <dgm:spPr/>
      <dgm:t>
        <a:bodyPr/>
        <a:lstStyle/>
        <a:p>
          <a:endParaRPr lang="en-US"/>
        </a:p>
      </dgm:t>
    </dgm:pt>
    <dgm:pt modelId="{4D4F2557-7032-4012-B30D-5EB763ABD958}" type="sibTrans" cxnId="{B738C278-837E-49CC-8E4D-C332C79AE321}">
      <dgm:prSet/>
      <dgm:spPr/>
      <dgm:t>
        <a:bodyPr/>
        <a:lstStyle/>
        <a:p>
          <a:endParaRPr lang="en-US"/>
        </a:p>
      </dgm:t>
    </dgm:pt>
    <dgm:pt modelId="{A9D6FE86-B9D8-4D99-8681-723C4E8C9A3F}" type="pres">
      <dgm:prSet presAssocID="{70C96E26-8FBA-4553-A126-36D39444BC1F}" presName="root" presStyleCnt="0">
        <dgm:presLayoutVars>
          <dgm:dir/>
          <dgm:resizeHandles val="exact"/>
        </dgm:presLayoutVars>
      </dgm:prSet>
      <dgm:spPr/>
    </dgm:pt>
    <dgm:pt modelId="{E6101B1F-606D-4A2F-8D8D-284EFCD82B58}" type="pres">
      <dgm:prSet presAssocID="{9F838B81-A1A4-45F4-8993-E7B91FCB3AE0}" presName="compNode" presStyleCnt="0"/>
      <dgm:spPr/>
    </dgm:pt>
    <dgm:pt modelId="{8CC2A8AF-65F2-45DC-984E-AF345C9682EE}" type="pres">
      <dgm:prSet presAssocID="{9F838B81-A1A4-45F4-8993-E7B91FCB3AE0}" presName="bgRect" presStyleLbl="bgShp" presStyleIdx="0" presStyleCnt="4"/>
      <dgm:spPr/>
    </dgm:pt>
    <dgm:pt modelId="{E8FCD3F3-A14C-4A4D-B6DE-4856E59ED402}" type="pres">
      <dgm:prSet presAssocID="{9F838B81-A1A4-45F4-8993-E7B91FCB3AE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marketer"/>
        </a:ext>
      </dgm:extLst>
    </dgm:pt>
    <dgm:pt modelId="{2A45086D-235E-4F49-80F8-6E16369C4FAB}" type="pres">
      <dgm:prSet presAssocID="{9F838B81-A1A4-45F4-8993-E7B91FCB3AE0}" presName="spaceRect" presStyleCnt="0"/>
      <dgm:spPr/>
    </dgm:pt>
    <dgm:pt modelId="{BAA97D64-F110-4C6B-90F9-B40905BE07D2}" type="pres">
      <dgm:prSet presAssocID="{9F838B81-A1A4-45F4-8993-E7B91FCB3AE0}" presName="parTx" presStyleLbl="revTx" presStyleIdx="0" presStyleCnt="4">
        <dgm:presLayoutVars>
          <dgm:chMax val="0"/>
          <dgm:chPref val="0"/>
        </dgm:presLayoutVars>
      </dgm:prSet>
      <dgm:spPr/>
    </dgm:pt>
    <dgm:pt modelId="{C60F61FC-7683-4F01-9BFC-C537CCB68EB6}" type="pres">
      <dgm:prSet presAssocID="{D35E86EA-8040-46A7-AAA3-8B3C8649B945}" presName="sibTrans" presStyleCnt="0"/>
      <dgm:spPr/>
    </dgm:pt>
    <dgm:pt modelId="{0C11EF25-B32F-470D-A741-2A59FBBA0216}" type="pres">
      <dgm:prSet presAssocID="{89983552-99CF-4829-833B-39C2FFEB7AB5}" presName="compNode" presStyleCnt="0"/>
      <dgm:spPr/>
    </dgm:pt>
    <dgm:pt modelId="{4B95B9AC-32C1-4BE9-8BE2-83F062B533FE}" type="pres">
      <dgm:prSet presAssocID="{89983552-99CF-4829-833B-39C2FFEB7AB5}" presName="bgRect" presStyleLbl="bgShp" presStyleIdx="1" presStyleCnt="4"/>
      <dgm:spPr/>
    </dgm:pt>
    <dgm:pt modelId="{18010EB4-E6FE-41CE-BC54-D97018B5F4C7}" type="pres">
      <dgm:prSet presAssocID="{89983552-99CF-4829-833B-39C2FFEB7AB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Secure"/>
        </a:ext>
      </dgm:extLst>
    </dgm:pt>
    <dgm:pt modelId="{BE1EE0A0-0E3A-4113-9432-DF995A116F00}" type="pres">
      <dgm:prSet presAssocID="{89983552-99CF-4829-833B-39C2FFEB7AB5}" presName="spaceRect" presStyleCnt="0"/>
      <dgm:spPr/>
    </dgm:pt>
    <dgm:pt modelId="{6A432D9F-B830-45F8-B8B8-6CBC33C4C7E0}" type="pres">
      <dgm:prSet presAssocID="{89983552-99CF-4829-833B-39C2FFEB7AB5}" presName="parTx" presStyleLbl="revTx" presStyleIdx="1" presStyleCnt="4">
        <dgm:presLayoutVars>
          <dgm:chMax val="0"/>
          <dgm:chPref val="0"/>
        </dgm:presLayoutVars>
      </dgm:prSet>
      <dgm:spPr/>
    </dgm:pt>
    <dgm:pt modelId="{C3EC60B6-F124-4F83-82BD-709AF650E0C6}" type="pres">
      <dgm:prSet presAssocID="{8EA96B90-FE21-4B90-8D62-4AE248ADD8B4}" presName="sibTrans" presStyleCnt="0"/>
      <dgm:spPr/>
    </dgm:pt>
    <dgm:pt modelId="{1AF91D21-4C91-4956-A22F-98733DC6C7C4}" type="pres">
      <dgm:prSet presAssocID="{7DE17B52-1EBF-4EE6-82E7-13904390AE38}" presName="compNode" presStyleCnt="0"/>
      <dgm:spPr/>
    </dgm:pt>
    <dgm:pt modelId="{360D93B6-37FC-429B-8301-0A7DC73D24A7}" type="pres">
      <dgm:prSet presAssocID="{7DE17B52-1EBF-4EE6-82E7-13904390AE38}" presName="bgRect" presStyleLbl="bgShp" presStyleIdx="2" presStyleCnt="4"/>
      <dgm:spPr/>
    </dgm:pt>
    <dgm:pt modelId="{146A8273-6719-423E-82F9-1CC9E6776B89}" type="pres">
      <dgm:prSet presAssocID="{7DE17B52-1EBF-4EE6-82E7-13904390AE38}"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eacher"/>
        </a:ext>
      </dgm:extLst>
    </dgm:pt>
    <dgm:pt modelId="{46727EA2-374B-4EE3-8879-AF617B7D5988}" type="pres">
      <dgm:prSet presAssocID="{7DE17B52-1EBF-4EE6-82E7-13904390AE38}" presName="spaceRect" presStyleCnt="0"/>
      <dgm:spPr/>
    </dgm:pt>
    <dgm:pt modelId="{ABC277CA-1FFD-4935-AE4B-3BD3031CD191}" type="pres">
      <dgm:prSet presAssocID="{7DE17B52-1EBF-4EE6-82E7-13904390AE38}" presName="parTx" presStyleLbl="revTx" presStyleIdx="2" presStyleCnt="4">
        <dgm:presLayoutVars>
          <dgm:chMax val="0"/>
          <dgm:chPref val="0"/>
        </dgm:presLayoutVars>
      </dgm:prSet>
      <dgm:spPr/>
    </dgm:pt>
    <dgm:pt modelId="{414AC559-0F3C-44F1-BB2D-446318F22E25}" type="pres">
      <dgm:prSet presAssocID="{742A84BF-759B-4300-8A23-95BBC19576E2}" presName="sibTrans" presStyleCnt="0"/>
      <dgm:spPr/>
    </dgm:pt>
    <dgm:pt modelId="{0DDCEADB-EF29-457E-BC53-39632A252FBB}" type="pres">
      <dgm:prSet presAssocID="{61569346-344B-4B06-A545-B8BE18C10BF2}" presName="compNode" presStyleCnt="0"/>
      <dgm:spPr/>
    </dgm:pt>
    <dgm:pt modelId="{04E9FCED-C623-49BC-808E-B83E4D408DB0}" type="pres">
      <dgm:prSet presAssocID="{61569346-344B-4B06-A545-B8BE18C10BF2}" presName="bgRect" presStyleLbl="bgShp" presStyleIdx="3" presStyleCnt="4"/>
      <dgm:spPr/>
    </dgm:pt>
    <dgm:pt modelId="{BF9D55FB-88A9-4D74-A858-C794CD8A2207}" type="pres">
      <dgm:prSet presAssocID="{61569346-344B-4B06-A545-B8BE18C10BF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User"/>
        </a:ext>
      </dgm:extLst>
    </dgm:pt>
    <dgm:pt modelId="{C7D78AAB-1F02-41C0-9041-8FF2D5930B06}" type="pres">
      <dgm:prSet presAssocID="{61569346-344B-4B06-A545-B8BE18C10BF2}" presName="spaceRect" presStyleCnt="0"/>
      <dgm:spPr/>
    </dgm:pt>
    <dgm:pt modelId="{3CBFFAB6-D7C1-470E-878B-0EF4659EA7A3}" type="pres">
      <dgm:prSet presAssocID="{61569346-344B-4B06-A545-B8BE18C10BF2}" presName="parTx" presStyleLbl="revTx" presStyleIdx="3" presStyleCnt="4">
        <dgm:presLayoutVars>
          <dgm:chMax val="0"/>
          <dgm:chPref val="0"/>
        </dgm:presLayoutVars>
      </dgm:prSet>
      <dgm:spPr/>
    </dgm:pt>
  </dgm:ptLst>
  <dgm:cxnLst>
    <dgm:cxn modelId="{860D943B-0765-4B8F-8D81-6E1A52C94C31}" srcId="{70C96E26-8FBA-4553-A126-36D39444BC1F}" destId="{9F838B81-A1A4-45F4-8993-E7B91FCB3AE0}" srcOrd="0" destOrd="0" parTransId="{EE098DC2-49F5-4729-824B-D9B3737D6329}" sibTransId="{D35E86EA-8040-46A7-AAA3-8B3C8649B945}"/>
    <dgm:cxn modelId="{0772C94C-61E8-4E66-BB75-BA040B586C6D}" type="presOf" srcId="{7DE17B52-1EBF-4EE6-82E7-13904390AE38}" destId="{ABC277CA-1FFD-4935-AE4B-3BD3031CD191}" srcOrd="0" destOrd="0" presId="urn:microsoft.com/office/officeart/2018/2/layout/IconVerticalSolidList"/>
    <dgm:cxn modelId="{F3765D6D-6635-43E9-8D13-B5E13172179B}" type="presOf" srcId="{89983552-99CF-4829-833B-39C2FFEB7AB5}" destId="{6A432D9F-B830-45F8-B8B8-6CBC33C4C7E0}" srcOrd="0" destOrd="0" presId="urn:microsoft.com/office/officeart/2018/2/layout/IconVerticalSolidList"/>
    <dgm:cxn modelId="{B738C278-837E-49CC-8E4D-C332C79AE321}" srcId="{70C96E26-8FBA-4553-A126-36D39444BC1F}" destId="{61569346-344B-4B06-A545-B8BE18C10BF2}" srcOrd="3" destOrd="0" parTransId="{2C528B37-9260-4FE9-A7FD-1F0B71F53029}" sibTransId="{4D4F2557-7032-4012-B30D-5EB763ABD958}"/>
    <dgm:cxn modelId="{1EECA384-E5E1-46E7-A738-F09264F4A124}" srcId="{70C96E26-8FBA-4553-A126-36D39444BC1F}" destId="{89983552-99CF-4829-833B-39C2FFEB7AB5}" srcOrd="1" destOrd="0" parTransId="{BD5D8BB1-A2EA-4FFA-BAAB-0BB0B03B2891}" sibTransId="{8EA96B90-FE21-4B90-8D62-4AE248ADD8B4}"/>
    <dgm:cxn modelId="{B15EF891-503D-45ED-B769-91A67431BE3F}" type="presOf" srcId="{61569346-344B-4B06-A545-B8BE18C10BF2}" destId="{3CBFFAB6-D7C1-470E-878B-0EF4659EA7A3}" srcOrd="0" destOrd="0" presId="urn:microsoft.com/office/officeart/2018/2/layout/IconVerticalSolidList"/>
    <dgm:cxn modelId="{308C8296-6767-4920-838A-162A36B5B6F5}" type="presOf" srcId="{9F838B81-A1A4-45F4-8993-E7B91FCB3AE0}" destId="{BAA97D64-F110-4C6B-90F9-B40905BE07D2}" srcOrd="0" destOrd="0" presId="urn:microsoft.com/office/officeart/2018/2/layout/IconVerticalSolidList"/>
    <dgm:cxn modelId="{C49237C5-4C01-4DBC-8247-A6552F52028A}" srcId="{70C96E26-8FBA-4553-A126-36D39444BC1F}" destId="{7DE17B52-1EBF-4EE6-82E7-13904390AE38}" srcOrd="2" destOrd="0" parTransId="{2AC12487-4B65-4F33-84B1-5A7D9439B72B}" sibTransId="{742A84BF-759B-4300-8A23-95BBC19576E2}"/>
    <dgm:cxn modelId="{A06E8BFF-6EE8-40D1-8DDB-576163777237}" type="presOf" srcId="{70C96E26-8FBA-4553-A126-36D39444BC1F}" destId="{A9D6FE86-B9D8-4D99-8681-723C4E8C9A3F}" srcOrd="0" destOrd="0" presId="urn:microsoft.com/office/officeart/2018/2/layout/IconVerticalSolidList"/>
    <dgm:cxn modelId="{92EBB6AB-E5BF-43EC-B080-8320A22BF658}" type="presParOf" srcId="{A9D6FE86-B9D8-4D99-8681-723C4E8C9A3F}" destId="{E6101B1F-606D-4A2F-8D8D-284EFCD82B58}" srcOrd="0" destOrd="0" presId="urn:microsoft.com/office/officeart/2018/2/layout/IconVerticalSolidList"/>
    <dgm:cxn modelId="{3D847D6E-E936-473D-B847-13B919D56851}" type="presParOf" srcId="{E6101B1F-606D-4A2F-8D8D-284EFCD82B58}" destId="{8CC2A8AF-65F2-45DC-984E-AF345C9682EE}" srcOrd="0" destOrd="0" presId="urn:microsoft.com/office/officeart/2018/2/layout/IconVerticalSolidList"/>
    <dgm:cxn modelId="{5101F643-FAA2-4A58-9C15-6F399594CE04}" type="presParOf" srcId="{E6101B1F-606D-4A2F-8D8D-284EFCD82B58}" destId="{E8FCD3F3-A14C-4A4D-B6DE-4856E59ED402}" srcOrd="1" destOrd="0" presId="urn:microsoft.com/office/officeart/2018/2/layout/IconVerticalSolidList"/>
    <dgm:cxn modelId="{0C9FE985-9750-4747-B266-60D9AEEDC61B}" type="presParOf" srcId="{E6101B1F-606D-4A2F-8D8D-284EFCD82B58}" destId="{2A45086D-235E-4F49-80F8-6E16369C4FAB}" srcOrd="2" destOrd="0" presId="urn:microsoft.com/office/officeart/2018/2/layout/IconVerticalSolidList"/>
    <dgm:cxn modelId="{C4CC2E7B-01F9-4578-9EB9-B19FEADFEB9D}" type="presParOf" srcId="{E6101B1F-606D-4A2F-8D8D-284EFCD82B58}" destId="{BAA97D64-F110-4C6B-90F9-B40905BE07D2}" srcOrd="3" destOrd="0" presId="urn:microsoft.com/office/officeart/2018/2/layout/IconVerticalSolidList"/>
    <dgm:cxn modelId="{4B7A8532-37C5-404A-81F2-165635DD68E0}" type="presParOf" srcId="{A9D6FE86-B9D8-4D99-8681-723C4E8C9A3F}" destId="{C60F61FC-7683-4F01-9BFC-C537CCB68EB6}" srcOrd="1" destOrd="0" presId="urn:microsoft.com/office/officeart/2018/2/layout/IconVerticalSolidList"/>
    <dgm:cxn modelId="{8D45983B-50FD-42E4-B85A-32FD5CAD8021}" type="presParOf" srcId="{A9D6FE86-B9D8-4D99-8681-723C4E8C9A3F}" destId="{0C11EF25-B32F-470D-A741-2A59FBBA0216}" srcOrd="2" destOrd="0" presId="urn:microsoft.com/office/officeart/2018/2/layout/IconVerticalSolidList"/>
    <dgm:cxn modelId="{32EF5400-06BD-4B3D-9A7A-7DB8CA0C902E}" type="presParOf" srcId="{0C11EF25-B32F-470D-A741-2A59FBBA0216}" destId="{4B95B9AC-32C1-4BE9-8BE2-83F062B533FE}" srcOrd="0" destOrd="0" presId="urn:microsoft.com/office/officeart/2018/2/layout/IconVerticalSolidList"/>
    <dgm:cxn modelId="{B8BE7FBF-CABD-442A-8B8C-417A86F54EE9}" type="presParOf" srcId="{0C11EF25-B32F-470D-A741-2A59FBBA0216}" destId="{18010EB4-E6FE-41CE-BC54-D97018B5F4C7}" srcOrd="1" destOrd="0" presId="urn:microsoft.com/office/officeart/2018/2/layout/IconVerticalSolidList"/>
    <dgm:cxn modelId="{9B8AC93F-730A-491A-BEB4-7A269DA4722D}" type="presParOf" srcId="{0C11EF25-B32F-470D-A741-2A59FBBA0216}" destId="{BE1EE0A0-0E3A-4113-9432-DF995A116F00}" srcOrd="2" destOrd="0" presId="urn:microsoft.com/office/officeart/2018/2/layout/IconVerticalSolidList"/>
    <dgm:cxn modelId="{98FF8E3A-E965-49E5-9BD5-29D1477F0761}" type="presParOf" srcId="{0C11EF25-B32F-470D-A741-2A59FBBA0216}" destId="{6A432D9F-B830-45F8-B8B8-6CBC33C4C7E0}" srcOrd="3" destOrd="0" presId="urn:microsoft.com/office/officeart/2018/2/layout/IconVerticalSolidList"/>
    <dgm:cxn modelId="{7DFE5914-05BB-4DE6-AD4D-5E5A8D3DB274}" type="presParOf" srcId="{A9D6FE86-B9D8-4D99-8681-723C4E8C9A3F}" destId="{C3EC60B6-F124-4F83-82BD-709AF650E0C6}" srcOrd="3" destOrd="0" presId="urn:microsoft.com/office/officeart/2018/2/layout/IconVerticalSolidList"/>
    <dgm:cxn modelId="{33A5E5CA-9244-4F12-B487-C10111DF4E28}" type="presParOf" srcId="{A9D6FE86-B9D8-4D99-8681-723C4E8C9A3F}" destId="{1AF91D21-4C91-4956-A22F-98733DC6C7C4}" srcOrd="4" destOrd="0" presId="urn:microsoft.com/office/officeart/2018/2/layout/IconVerticalSolidList"/>
    <dgm:cxn modelId="{3FBB5A1E-7345-4826-AFEC-966D5F5AE872}" type="presParOf" srcId="{1AF91D21-4C91-4956-A22F-98733DC6C7C4}" destId="{360D93B6-37FC-429B-8301-0A7DC73D24A7}" srcOrd="0" destOrd="0" presId="urn:microsoft.com/office/officeart/2018/2/layout/IconVerticalSolidList"/>
    <dgm:cxn modelId="{98F9ABF8-69EF-4F39-8BDB-A0F4FEA591D4}" type="presParOf" srcId="{1AF91D21-4C91-4956-A22F-98733DC6C7C4}" destId="{146A8273-6719-423E-82F9-1CC9E6776B89}" srcOrd="1" destOrd="0" presId="urn:microsoft.com/office/officeart/2018/2/layout/IconVerticalSolidList"/>
    <dgm:cxn modelId="{3CB565D8-63EC-4E59-B51F-EA146CF16C63}" type="presParOf" srcId="{1AF91D21-4C91-4956-A22F-98733DC6C7C4}" destId="{46727EA2-374B-4EE3-8879-AF617B7D5988}" srcOrd="2" destOrd="0" presId="urn:microsoft.com/office/officeart/2018/2/layout/IconVerticalSolidList"/>
    <dgm:cxn modelId="{6C3A97A5-BC5B-4209-BBD7-84BBE42EFB73}" type="presParOf" srcId="{1AF91D21-4C91-4956-A22F-98733DC6C7C4}" destId="{ABC277CA-1FFD-4935-AE4B-3BD3031CD191}" srcOrd="3" destOrd="0" presId="urn:microsoft.com/office/officeart/2018/2/layout/IconVerticalSolidList"/>
    <dgm:cxn modelId="{C15CBD3D-A261-4DBF-8055-890307E36DB8}" type="presParOf" srcId="{A9D6FE86-B9D8-4D99-8681-723C4E8C9A3F}" destId="{414AC559-0F3C-44F1-BB2D-446318F22E25}" srcOrd="5" destOrd="0" presId="urn:microsoft.com/office/officeart/2018/2/layout/IconVerticalSolidList"/>
    <dgm:cxn modelId="{9C3CB915-3FC3-431C-B5F1-1A95215ED72C}" type="presParOf" srcId="{A9D6FE86-B9D8-4D99-8681-723C4E8C9A3F}" destId="{0DDCEADB-EF29-457E-BC53-39632A252FBB}" srcOrd="6" destOrd="0" presId="urn:microsoft.com/office/officeart/2018/2/layout/IconVerticalSolidList"/>
    <dgm:cxn modelId="{4FCF1E14-9C94-4EFC-BF72-C888EEFA2160}" type="presParOf" srcId="{0DDCEADB-EF29-457E-BC53-39632A252FBB}" destId="{04E9FCED-C623-49BC-808E-B83E4D408DB0}" srcOrd="0" destOrd="0" presId="urn:microsoft.com/office/officeart/2018/2/layout/IconVerticalSolidList"/>
    <dgm:cxn modelId="{9F5FC15A-540C-4876-A393-F8E205037B00}" type="presParOf" srcId="{0DDCEADB-EF29-457E-BC53-39632A252FBB}" destId="{BF9D55FB-88A9-4D74-A858-C794CD8A2207}" srcOrd="1" destOrd="0" presId="urn:microsoft.com/office/officeart/2018/2/layout/IconVerticalSolidList"/>
    <dgm:cxn modelId="{CCAE682E-979C-4FE6-92A5-A71EEA2A581C}" type="presParOf" srcId="{0DDCEADB-EF29-457E-BC53-39632A252FBB}" destId="{C7D78AAB-1F02-41C0-9041-8FF2D5930B06}" srcOrd="2" destOrd="0" presId="urn:microsoft.com/office/officeart/2018/2/layout/IconVerticalSolidList"/>
    <dgm:cxn modelId="{8022CD79-3224-42AD-961F-BCE2444113D3}" type="presParOf" srcId="{0DDCEADB-EF29-457E-BC53-39632A252FBB}" destId="{3CBFFAB6-D7C1-470E-878B-0EF4659EA7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36A64F-7632-491D-A42B-0C6AD44D34C1}">
      <dsp:nvSpPr>
        <dsp:cNvPr id="0" name=""/>
        <dsp:cNvSpPr/>
      </dsp:nvSpPr>
      <dsp:spPr>
        <a:xfrm>
          <a:off x="0" y="125667"/>
          <a:ext cx="6513603" cy="18146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Because it is the most effective way of visualizing trends and patterns in the data sets.</a:t>
          </a:r>
        </a:p>
      </dsp:txBody>
      <dsp:txXfrm>
        <a:off x="88585" y="214252"/>
        <a:ext cx="6336433" cy="1637500"/>
      </dsp:txXfrm>
    </dsp:sp>
    <dsp:sp modelId="{25620743-8437-4296-BD91-70F409401AD6}">
      <dsp:nvSpPr>
        <dsp:cNvPr id="0" name=""/>
        <dsp:cNvSpPr/>
      </dsp:nvSpPr>
      <dsp:spPr>
        <a:xfrm>
          <a:off x="0" y="2035377"/>
          <a:ext cx="6513603" cy="181467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The information can be easily analyzed in the form of charts and meaningful decisions can be made.</a:t>
          </a:r>
        </a:p>
      </dsp:txBody>
      <dsp:txXfrm>
        <a:off x="88585" y="2123962"/>
        <a:ext cx="6336433" cy="1637500"/>
      </dsp:txXfrm>
    </dsp:sp>
    <dsp:sp modelId="{D1A27A25-64C1-4C1C-A9B2-749CF890C1AE}">
      <dsp:nvSpPr>
        <dsp:cNvPr id="0" name=""/>
        <dsp:cNvSpPr/>
      </dsp:nvSpPr>
      <dsp:spPr>
        <a:xfrm>
          <a:off x="0" y="3945088"/>
          <a:ext cx="6513603" cy="18146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Recent acquisition of Tableau by Salesforce is also a sign that CRM and visualization go hand in hand.</a:t>
          </a:r>
        </a:p>
      </dsp:txBody>
      <dsp:txXfrm>
        <a:off x="88585" y="4033673"/>
        <a:ext cx="6336433" cy="163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2A8AF-65F2-45DC-984E-AF345C9682EE}">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FCD3F3-A14C-4A4D-B6DE-4856E59ED402}">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A97D64-F110-4C6B-90F9-B40905BE07D2}">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IE" sz="2200" kern="1200"/>
            <a:t>records customer contact information</a:t>
          </a:r>
          <a:endParaRPr lang="en-US" sz="2200" kern="1200"/>
        </a:p>
      </dsp:txBody>
      <dsp:txXfrm>
        <a:off x="1429899" y="2442"/>
        <a:ext cx="5083704" cy="1238008"/>
      </dsp:txXfrm>
    </dsp:sp>
    <dsp:sp modelId="{4B95B9AC-32C1-4BE9-8BE2-83F062B533FE}">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010EB4-E6FE-41CE-BC54-D97018B5F4C7}">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432D9F-B830-45F8-B8B8-6CBC33C4C7E0}">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automatically pull in other information</a:t>
          </a:r>
        </a:p>
      </dsp:txBody>
      <dsp:txXfrm>
        <a:off x="1429899" y="1549953"/>
        <a:ext cx="5083704" cy="1238008"/>
      </dsp:txXfrm>
    </dsp:sp>
    <dsp:sp modelId="{360D93B6-37FC-429B-8301-0A7DC73D24A7}">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6A8273-6719-423E-82F9-1CC9E6776B89}">
      <dsp:nvSpPr>
        <dsp:cNvPr id="0" name=""/>
        <dsp:cNvSpPr/>
      </dsp:nvSpPr>
      <dsp:spPr>
        <a:xfrm>
          <a:off x="374497" y="3376015"/>
          <a:ext cx="680904" cy="68090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C277CA-1FFD-4935-AE4B-3BD3031CD191}">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organizes this information to give a complete record of individuals and companies</a:t>
          </a:r>
        </a:p>
      </dsp:txBody>
      <dsp:txXfrm>
        <a:off x="1429899" y="3097464"/>
        <a:ext cx="5083704" cy="1238008"/>
      </dsp:txXfrm>
    </dsp:sp>
    <dsp:sp modelId="{04E9FCED-C623-49BC-808E-B83E4D408DB0}">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9D55FB-88A9-4D74-A858-C794CD8A2207}">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FFAB6-D7C1-470E-878B-0EF4659EA7A3}">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improves customer relationship management by creating a 360° view of the customer</a:t>
          </a:r>
        </a:p>
      </dsp:txBody>
      <dsp:txXfrm>
        <a:off x="1429899" y="4644974"/>
        <a:ext cx="5083704" cy="12380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E4CF3-1277-49A3-AC58-DA152E5DC98C}" type="datetimeFigureOut">
              <a:rPr lang="en-IE" smtClean="0"/>
              <a:t>24/07/2019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A42EE2-18C6-4102-84FB-DC32F5E94070}" type="slidenum">
              <a:rPr lang="en-IE" smtClean="0"/>
              <a:t>‹#›</a:t>
            </a:fld>
            <a:endParaRPr lang="en-IE"/>
          </a:p>
        </p:txBody>
      </p:sp>
    </p:spTree>
    <p:extLst>
      <p:ext uri="{BB962C8B-B14F-4D97-AF65-F5344CB8AC3E}">
        <p14:creationId xmlns:p14="http://schemas.microsoft.com/office/powerpoint/2010/main" val="41717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evitable that the customers with four door vehicles were more responsive as compared to others. If the difference in the response by the customers is significant, the business can amend and make changes in the offers to suit the customers.</a:t>
            </a:r>
            <a:endParaRPr lang="en-IE" dirty="0"/>
          </a:p>
        </p:txBody>
      </p:sp>
      <p:sp>
        <p:nvSpPr>
          <p:cNvPr id="4" name="Slide Number Placeholder 3"/>
          <p:cNvSpPr>
            <a:spLocks noGrp="1"/>
          </p:cNvSpPr>
          <p:nvPr>
            <p:ph type="sldNum" sz="quarter" idx="5"/>
          </p:nvPr>
        </p:nvSpPr>
        <p:spPr/>
        <p:txBody>
          <a:bodyPr/>
          <a:lstStyle/>
          <a:p>
            <a:fld id="{92A42EE2-18C6-4102-84FB-DC32F5E94070}" type="slidenum">
              <a:rPr lang="en-IE" smtClean="0"/>
              <a:t>8</a:t>
            </a:fld>
            <a:endParaRPr lang="en-IE"/>
          </a:p>
        </p:txBody>
      </p:sp>
    </p:spTree>
    <p:extLst>
      <p:ext uri="{BB962C8B-B14F-4D97-AF65-F5344CB8AC3E}">
        <p14:creationId xmlns:p14="http://schemas.microsoft.com/office/powerpoint/2010/main" val="3572825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visualization talks about the channel using which the customer is communicated with. It shows that the most number of responses are from the agents. This will give the company a brief idea about where to channelize the strength and also to train the staff for a better result.</a:t>
            </a:r>
            <a:endParaRPr lang="en-IE" dirty="0"/>
          </a:p>
        </p:txBody>
      </p:sp>
      <p:sp>
        <p:nvSpPr>
          <p:cNvPr id="4" name="Slide Number Placeholder 3"/>
          <p:cNvSpPr>
            <a:spLocks noGrp="1"/>
          </p:cNvSpPr>
          <p:nvPr>
            <p:ph type="sldNum" sz="quarter" idx="5"/>
          </p:nvPr>
        </p:nvSpPr>
        <p:spPr/>
        <p:txBody>
          <a:bodyPr/>
          <a:lstStyle/>
          <a:p>
            <a:fld id="{92A42EE2-18C6-4102-84FB-DC32F5E94070}" type="slidenum">
              <a:rPr lang="en-IE" smtClean="0"/>
              <a:t>9</a:t>
            </a:fld>
            <a:endParaRPr lang="en-IE"/>
          </a:p>
        </p:txBody>
      </p:sp>
    </p:spTree>
    <p:extLst>
      <p:ext uri="{BB962C8B-B14F-4D97-AF65-F5344CB8AC3E}">
        <p14:creationId xmlns:p14="http://schemas.microsoft.com/office/powerpoint/2010/main" val="1146415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visualization below shows that the customers who are having medium sized vehicles have responded the best as compared to others. The agents have got the maximum responses in comparison to all other sales channel and of those responses, maximum are from the medium size vehicle owners.</a:t>
            </a:r>
            <a:endParaRPr lang="en-I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2A42EE2-18C6-4102-84FB-DC32F5E94070}" type="slidenum">
              <a:rPr lang="en-IE" smtClean="0"/>
              <a:t>10</a:t>
            </a:fld>
            <a:endParaRPr lang="en-IE"/>
          </a:p>
        </p:txBody>
      </p:sp>
    </p:spTree>
    <p:extLst>
      <p:ext uri="{BB962C8B-B14F-4D97-AF65-F5344CB8AC3E}">
        <p14:creationId xmlns:p14="http://schemas.microsoft.com/office/powerpoint/2010/main" val="2076682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interesting fact that can be captured from the visualization below is that the maximum number of people who responded are having four door car are having personal auto policy type and the specific  policy is Personal L3.</a:t>
            </a:r>
            <a:endParaRPr lang="en-I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2A42EE2-18C6-4102-84FB-DC32F5E94070}" type="slidenum">
              <a:rPr lang="en-IE" smtClean="0"/>
              <a:t>11</a:t>
            </a:fld>
            <a:endParaRPr lang="en-IE"/>
          </a:p>
        </p:txBody>
      </p:sp>
    </p:spTree>
    <p:extLst>
      <p:ext uri="{BB962C8B-B14F-4D97-AF65-F5344CB8AC3E}">
        <p14:creationId xmlns:p14="http://schemas.microsoft.com/office/powerpoint/2010/main" val="3841069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3B23-7E54-4CA4-BBB5-0AA18D90F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0A98F3DA-4FBD-4130-BC57-B93FDBC3FC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8A079091-8BDC-402B-831C-B61751A49309}"/>
              </a:ext>
            </a:extLst>
          </p:cNvPr>
          <p:cNvSpPr>
            <a:spLocks noGrp="1"/>
          </p:cNvSpPr>
          <p:nvPr>
            <p:ph type="dt" sz="half" idx="10"/>
          </p:nvPr>
        </p:nvSpPr>
        <p:spPr/>
        <p:txBody>
          <a:bodyPr/>
          <a:lstStyle/>
          <a:p>
            <a:fld id="{ED291B17-9318-49DB-B28B-6E5994AE9581}" type="datetime1">
              <a:rPr lang="en-US" smtClean="0"/>
              <a:t>7/24/2019</a:t>
            </a:fld>
            <a:endParaRPr lang="en-US" dirty="0"/>
          </a:p>
        </p:txBody>
      </p:sp>
      <p:sp>
        <p:nvSpPr>
          <p:cNvPr id="5" name="Footer Placeholder 4">
            <a:extLst>
              <a:ext uri="{FF2B5EF4-FFF2-40B4-BE49-F238E27FC236}">
                <a16:creationId xmlns:a16="http://schemas.microsoft.com/office/drawing/2014/main" id="{5AFF2B2A-A3EC-4B5B-AEF5-747F566C658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4DC290-C7A7-47FD-83B7-B9070534823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532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35393-6F31-449C-951B-9DD7E511622F}"/>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581FDB7-92B8-4AF4-9AE7-D1DC6907BA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155F515-3945-4FE9-8845-9B37367D7D64}"/>
              </a:ext>
            </a:extLst>
          </p:cNvPr>
          <p:cNvSpPr>
            <a:spLocks noGrp="1"/>
          </p:cNvSpPr>
          <p:nvPr>
            <p:ph type="dt" sz="half" idx="10"/>
          </p:nvPr>
        </p:nvSpPr>
        <p:spPr/>
        <p:txBody>
          <a:bodyPr/>
          <a:lstStyle/>
          <a:p>
            <a:fld id="{ED291B17-9318-49DB-B28B-6E5994AE9581}" type="datetime1">
              <a:rPr lang="en-US" smtClean="0"/>
              <a:t>7/24/2019</a:t>
            </a:fld>
            <a:endParaRPr lang="en-US" dirty="0"/>
          </a:p>
        </p:txBody>
      </p:sp>
      <p:sp>
        <p:nvSpPr>
          <p:cNvPr id="5" name="Footer Placeholder 4">
            <a:extLst>
              <a:ext uri="{FF2B5EF4-FFF2-40B4-BE49-F238E27FC236}">
                <a16:creationId xmlns:a16="http://schemas.microsoft.com/office/drawing/2014/main" id="{59882C04-80D9-4446-8DA3-D6FC3CC0B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E328F5-7714-458F-B7FF-D40615C5143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63932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C36288-43EC-4144-A502-C5945446B1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34AE9A80-7423-47A3-97C8-5D6C2EC1E6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099FF02-086C-4C59-AF1E-767C28A1A3D7}"/>
              </a:ext>
            </a:extLst>
          </p:cNvPr>
          <p:cNvSpPr>
            <a:spLocks noGrp="1"/>
          </p:cNvSpPr>
          <p:nvPr>
            <p:ph type="dt" sz="half" idx="10"/>
          </p:nvPr>
        </p:nvSpPr>
        <p:spPr/>
        <p:txBody>
          <a:bodyPr/>
          <a:lstStyle/>
          <a:p>
            <a:fld id="{ED291B17-9318-49DB-B28B-6E5994AE9581}" type="datetime1">
              <a:rPr lang="en-US" smtClean="0"/>
              <a:t>7/24/2019</a:t>
            </a:fld>
            <a:endParaRPr lang="en-US" dirty="0"/>
          </a:p>
        </p:txBody>
      </p:sp>
      <p:sp>
        <p:nvSpPr>
          <p:cNvPr id="5" name="Footer Placeholder 4">
            <a:extLst>
              <a:ext uri="{FF2B5EF4-FFF2-40B4-BE49-F238E27FC236}">
                <a16:creationId xmlns:a16="http://schemas.microsoft.com/office/drawing/2014/main" id="{16ACC863-7EE7-4561-866D-B79C885E99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DEDC2C-CF12-4734-A9AE-CAB0F054619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894477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39ED-B936-4DB2-8A06-104F5B00B5C4}"/>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A684D239-58BE-418D-91D3-5E1902976F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B500732-3153-4DDB-A7CA-095DDE0194F9}"/>
              </a:ext>
            </a:extLst>
          </p:cNvPr>
          <p:cNvSpPr>
            <a:spLocks noGrp="1"/>
          </p:cNvSpPr>
          <p:nvPr>
            <p:ph type="dt" sz="half" idx="10"/>
          </p:nvPr>
        </p:nvSpPr>
        <p:spPr/>
        <p:txBody>
          <a:bodyPr/>
          <a:lstStyle/>
          <a:p>
            <a:fld id="{ED291B17-9318-49DB-B28B-6E5994AE9581}" type="datetime1">
              <a:rPr lang="en-US" smtClean="0"/>
              <a:t>7/24/2019</a:t>
            </a:fld>
            <a:endParaRPr lang="en-US" dirty="0"/>
          </a:p>
        </p:txBody>
      </p:sp>
      <p:sp>
        <p:nvSpPr>
          <p:cNvPr id="5" name="Footer Placeholder 4">
            <a:extLst>
              <a:ext uri="{FF2B5EF4-FFF2-40B4-BE49-F238E27FC236}">
                <a16:creationId xmlns:a16="http://schemas.microsoft.com/office/drawing/2014/main" id="{F601A697-D8C7-4568-BC2A-EE350429399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FAC522-4BB6-447C-94F8-5A07BEA20E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80017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F5DC-4491-4162-A8DC-AD8C8D615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87A0158F-5811-49B5-AC00-71C352C3F7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BDBFDE-16B5-45FE-BFB1-206A9F28BDBE}"/>
              </a:ext>
            </a:extLst>
          </p:cNvPr>
          <p:cNvSpPr>
            <a:spLocks noGrp="1"/>
          </p:cNvSpPr>
          <p:nvPr>
            <p:ph type="dt" sz="half" idx="10"/>
          </p:nvPr>
        </p:nvSpPr>
        <p:spPr/>
        <p:txBody>
          <a:bodyPr/>
          <a:lstStyle/>
          <a:p>
            <a:fld id="{ED291B17-9318-49DB-B28B-6E5994AE9581}" type="datetime1">
              <a:rPr lang="en-US" smtClean="0"/>
              <a:t>7/24/2019</a:t>
            </a:fld>
            <a:endParaRPr lang="en-US" dirty="0"/>
          </a:p>
        </p:txBody>
      </p:sp>
      <p:sp>
        <p:nvSpPr>
          <p:cNvPr id="5" name="Footer Placeholder 4">
            <a:extLst>
              <a:ext uri="{FF2B5EF4-FFF2-40B4-BE49-F238E27FC236}">
                <a16:creationId xmlns:a16="http://schemas.microsoft.com/office/drawing/2014/main" id="{C53D63C4-F845-41A3-8AD1-477B66F56D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791FE0-2756-4FD8-BD83-28A16EDC598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52374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87BD-BED1-4DEA-BA8A-1C65A1235781}"/>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877FE47A-1CA4-454D-B48D-698D815F9B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6DD4AA9F-FF5E-43AC-926A-9487143CAD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CF2FF3EA-22E6-4C02-928B-AE08C2ED531A}"/>
              </a:ext>
            </a:extLst>
          </p:cNvPr>
          <p:cNvSpPr>
            <a:spLocks noGrp="1"/>
          </p:cNvSpPr>
          <p:nvPr>
            <p:ph type="dt" sz="half" idx="10"/>
          </p:nvPr>
        </p:nvSpPr>
        <p:spPr/>
        <p:txBody>
          <a:bodyPr/>
          <a:lstStyle/>
          <a:p>
            <a:fld id="{ED291B17-9318-49DB-B28B-6E5994AE9581}" type="datetime1">
              <a:rPr lang="en-US" smtClean="0"/>
              <a:t>7/24/2019</a:t>
            </a:fld>
            <a:endParaRPr lang="en-US" dirty="0"/>
          </a:p>
        </p:txBody>
      </p:sp>
      <p:sp>
        <p:nvSpPr>
          <p:cNvPr id="6" name="Footer Placeholder 5">
            <a:extLst>
              <a:ext uri="{FF2B5EF4-FFF2-40B4-BE49-F238E27FC236}">
                <a16:creationId xmlns:a16="http://schemas.microsoft.com/office/drawing/2014/main" id="{80331F57-8C55-4F51-BFC1-FEF50F6BADE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5A991B-69BF-449E-BE43-2BCC5282595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41104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0E73-A8DC-4414-9813-EC7C44B93F71}"/>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9CC06534-F8A5-4468-A652-F831417306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98E955-EB36-462F-BC1F-D167C7C64D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6A53A3AE-CD15-4A5B-ACD7-58F890C67A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FDCA5-C106-4D8B-92EA-A4684B1715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A442AF94-896A-458D-A6C2-6F8954F11402}"/>
              </a:ext>
            </a:extLst>
          </p:cNvPr>
          <p:cNvSpPr>
            <a:spLocks noGrp="1"/>
          </p:cNvSpPr>
          <p:nvPr>
            <p:ph type="dt" sz="half" idx="10"/>
          </p:nvPr>
        </p:nvSpPr>
        <p:spPr/>
        <p:txBody>
          <a:bodyPr/>
          <a:lstStyle/>
          <a:p>
            <a:fld id="{ED291B17-9318-49DB-B28B-6E5994AE9581}" type="datetime1">
              <a:rPr lang="en-US" smtClean="0"/>
              <a:t>7/24/2019</a:t>
            </a:fld>
            <a:endParaRPr lang="en-US" dirty="0"/>
          </a:p>
        </p:txBody>
      </p:sp>
      <p:sp>
        <p:nvSpPr>
          <p:cNvPr id="8" name="Footer Placeholder 7">
            <a:extLst>
              <a:ext uri="{FF2B5EF4-FFF2-40B4-BE49-F238E27FC236}">
                <a16:creationId xmlns:a16="http://schemas.microsoft.com/office/drawing/2014/main" id="{3B12049D-06C6-4CB7-88D9-DD44310EF0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5F75D03-26C9-443C-968C-CE68F5E729C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00754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DB30-9B3D-4F90-866C-922386CF71ED}"/>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531E54A0-A565-4AE0-8D7A-2364EB96CAFB}"/>
              </a:ext>
            </a:extLst>
          </p:cNvPr>
          <p:cNvSpPr>
            <a:spLocks noGrp="1"/>
          </p:cNvSpPr>
          <p:nvPr>
            <p:ph type="dt" sz="half" idx="10"/>
          </p:nvPr>
        </p:nvSpPr>
        <p:spPr/>
        <p:txBody>
          <a:bodyPr/>
          <a:lstStyle/>
          <a:p>
            <a:fld id="{ED291B17-9318-49DB-B28B-6E5994AE9581}" type="datetime1">
              <a:rPr lang="en-US" smtClean="0"/>
              <a:t>7/24/2019</a:t>
            </a:fld>
            <a:endParaRPr lang="en-US" dirty="0"/>
          </a:p>
        </p:txBody>
      </p:sp>
      <p:sp>
        <p:nvSpPr>
          <p:cNvPr id="4" name="Footer Placeholder 3">
            <a:extLst>
              <a:ext uri="{FF2B5EF4-FFF2-40B4-BE49-F238E27FC236}">
                <a16:creationId xmlns:a16="http://schemas.microsoft.com/office/drawing/2014/main" id="{4F3948EE-E68C-460E-8982-3767D5A1E5C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C9C70A0-B41E-48BB-A1EE-284489422DC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76112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CAAC3E-8D37-404E-848F-9F44ACF25157}"/>
              </a:ext>
            </a:extLst>
          </p:cNvPr>
          <p:cNvSpPr>
            <a:spLocks noGrp="1"/>
          </p:cNvSpPr>
          <p:nvPr>
            <p:ph type="dt" sz="half" idx="10"/>
          </p:nvPr>
        </p:nvSpPr>
        <p:spPr/>
        <p:txBody>
          <a:bodyPr/>
          <a:lstStyle/>
          <a:p>
            <a:fld id="{ED291B17-9318-49DB-B28B-6E5994AE9581}" type="datetime1">
              <a:rPr lang="en-US" smtClean="0"/>
              <a:t>7/24/2019</a:t>
            </a:fld>
            <a:endParaRPr lang="en-US" dirty="0"/>
          </a:p>
        </p:txBody>
      </p:sp>
      <p:sp>
        <p:nvSpPr>
          <p:cNvPr id="3" name="Footer Placeholder 2">
            <a:extLst>
              <a:ext uri="{FF2B5EF4-FFF2-40B4-BE49-F238E27FC236}">
                <a16:creationId xmlns:a16="http://schemas.microsoft.com/office/drawing/2014/main" id="{EAE486A4-F2AE-476C-A887-634E0345DF7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E0AA14F-F565-4D05-8E8C-14F40246ED4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358298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30EFD-00A7-4320-AC58-7E6EC0B89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61ABB71C-CA8E-4F15-A962-6CBE93B394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080ECAB9-73CA-4303-8614-06378A266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5ECBD-72F2-456A-8C30-C986AAEB7029}"/>
              </a:ext>
            </a:extLst>
          </p:cNvPr>
          <p:cNvSpPr>
            <a:spLocks noGrp="1"/>
          </p:cNvSpPr>
          <p:nvPr>
            <p:ph type="dt" sz="half" idx="10"/>
          </p:nvPr>
        </p:nvSpPr>
        <p:spPr/>
        <p:txBody>
          <a:bodyPr/>
          <a:lstStyle/>
          <a:p>
            <a:fld id="{ED291B17-9318-49DB-B28B-6E5994AE9581}" type="datetime1">
              <a:rPr lang="en-US" smtClean="0"/>
              <a:t>7/24/2019</a:t>
            </a:fld>
            <a:endParaRPr lang="en-US" dirty="0"/>
          </a:p>
        </p:txBody>
      </p:sp>
      <p:sp>
        <p:nvSpPr>
          <p:cNvPr id="6" name="Footer Placeholder 5">
            <a:extLst>
              <a:ext uri="{FF2B5EF4-FFF2-40B4-BE49-F238E27FC236}">
                <a16:creationId xmlns:a16="http://schemas.microsoft.com/office/drawing/2014/main" id="{570A3B17-9C65-4AF5-9FF3-86BB8863461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DB3A81A-56DE-4E6C-8B6A-CF0F9A8556F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46642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9D8F1-76F3-4B76-8F89-681CD58AAF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3646228D-FA9E-4EBB-86C7-CA157B8381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C14ABA14-6C2C-4B6E-92C0-0902641C7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3B9AB3-325D-440F-B446-DAA2D4628DF3}"/>
              </a:ext>
            </a:extLst>
          </p:cNvPr>
          <p:cNvSpPr>
            <a:spLocks noGrp="1"/>
          </p:cNvSpPr>
          <p:nvPr>
            <p:ph type="dt" sz="half" idx="10"/>
          </p:nvPr>
        </p:nvSpPr>
        <p:spPr/>
        <p:txBody>
          <a:bodyPr/>
          <a:lstStyle/>
          <a:p>
            <a:fld id="{ED291B17-9318-49DB-B28B-6E5994AE9581}" type="datetime1">
              <a:rPr lang="en-US" smtClean="0"/>
              <a:t>7/24/2019</a:t>
            </a:fld>
            <a:endParaRPr lang="en-US" dirty="0"/>
          </a:p>
        </p:txBody>
      </p:sp>
      <p:sp>
        <p:nvSpPr>
          <p:cNvPr id="6" name="Footer Placeholder 5">
            <a:extLst>
              <a:ext uri="{FF2B5EF4-FFF2-40B4-BE49-F238E27FC236}">
                <a16:creationId xmlns:a16="http://schemas.microsoft.com/office/drawing/2014/main" id="{7F802A38-511C-4A8E-A17C-45B47FA9A9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1A843D-C0D0-4DD2-B251-8BE3A52C8C1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98077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8DC5C2-D217-418B-BF71-6F7A107DA0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65B9BE0-9B5B-4E3C-8C86-A35CE5487B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AA70A1F-962F-4331-AC65-ADDBF8C847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7/24/2019</a:t>
            </a:fld>
            <a:endParaRPr lang="en-US" dirty="0"/>
          </a:p>
        </p:txBody>
      </p:sp>
      <p:sp>
        <p:nvSpPr>
          <p:cNvPr id="5" name="Footer Placeholder 4">
            <a:extLst>
              <a:ext uri="{FF2B5EF4-FFF2-40B4-BE49-F238E27FC236}">
                <a16:creationId xmlns:a16="http://schemas.microsoft.com/office/drawing/2014/main" id="{C8F92939-D5F0-4602-B199-8740AD0BE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05C665D-7BFD-45F1-8CDF-B5BE02CB5D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90067318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FF21-73CF-4689-82D4-68F44AFF46D3}"/>
              </a:ext>
            </a:extLst>
          </p:cNvPr>
          <p:cNvSpPr>
            <a:spLocks noGrp="1"/>
          </p:cNvSpPr>
          <p:nvPr>
            <p:ph type="ctrTitle"/>
          </p:nvPr>
        </p:nvSpPr>
        <p:spPr>
          <a:xfrm>
            <a:off x="8109235" y="863695"/>
            <a:ext cx="3511233" cy="3779995"/>
          </a:xfrm>
        </p:spPr>
        <p:txBody>
          <a:bodyPr anchor="ctr">
            <a:normAutofit fontScale="90000"/>
          </a:bodyPr>
          <a:lstStyle/>
          <a:p>
            <a:pPr>
              <a:lnSpc>
                <a:spcPct val="90000"/>
              </a:lnSpc>
            </a:pPr>
            <a:r>
              <a:rPr lang="en-IE" b="1" dirty="0">
                <a:solidFill>
                  <a:schemeClr val="tx1"/>
                </a:solidFill>
              </a:rPr>
              <a:t>Analysis of Customer Behaviour</a:t>
            </a:r>
            <a:br>
              <a:rPr lang="en-IE" b="1" dirty="0">
                <a:solidFill>
                  <a:schemeClr val="tx1"/>
                </a:solidFill>
              </a:rPr>
            </a:br>
            <a:r>
              <a:rPr lang="en-IE" b="1" dirty="0">
                <a:solidFill>
                  <a:schemeClr val="tx1"/>
                </a:solidFill>
              </a:rPr>
              <a:t> in </a:t>
            </a:r>
            <a:br>
              <a:rPr lang="en-IE" b="1" dirty="0">
                <a:solidFill>
                  <a:schemeClr val="tx1"/>
                </a:solidFill>
              </a:rPr>
            </a:br>
            <a:r>
              <a:rPr lang="en-IE" b="1" dirty="0">
                <a:solidFill>
                  <a:schemeClr val="tx1"/>
                </a:solidFill>
              </a:rPr>
              <a:t>Automobile Insurance Industry</a:t>
            </a:r>
          </a:p>
        </p:txBody>
      </p:sp>
      <p:sp>
        <p:nvSpPr>
          <p:cNvPr id="3" name="Subtitle 2">
            <a:extLst>
              <a:ext uri="{FF2B5EF4-FFF2-40B4-BE49-F238E27FC236}">
                <a16:creationId xmlns:a16="http://schemas.microsoft.com/office/drawing/2014/main" id="{3FD1474C-BF17-4CF8-8892-66F8A9FF4FE7}"/>
              </a:ext>
            </a:extLst>
          </p:cNvPr>
          <p:cNvSpPr>
            <a:spLocks noGrp="1"/>
          </p:cNvSpPr>
          <p:nvPr>
            <p:ph type="subTitle" idx="1"/>
          </p:nvPr>
        </p:nvSpPr>
        <p:spPr>
          <a:xfrm>
            <a:off x="8109236" y="5593220"/>
            <a:ext cx="3511233" cy="1147054"/>
          </a:xfrm>
        </p:spPr>
        <p:txBody>
          <a:bodyPr anchor="t">
            <a:normAutofit/>
          </a:bodyPr>
          <a:lstStyle/>
          <a:p>
            <a:pPr>
              <a:lnSpc>
                <a:spcPct val="90000"/>
              </a:lnSpc>
            </a:pPr>
            <a:r>
              <a:rPr lang="en-IE" sz="1700" dirty="0"/>
              <a:t>An analytical CRM project</a:t>
            </a:r>
          </a:p>
          <a:p>
            <a:pPr>
              <a:lnSpc>
                <a:spcPct val="90000"/>
              </a:lnSpc>
            </a:pPr>
            <a:r>
              <a:rPr lang="en-IE" sz="1700" dirty="0"/>
              <a:t>By- Smit Jain</a:t>
            </a:r>
          </a:p>
          <a:p>
            <a:pPr>
              <a:lnSpc>
                <a:spcPct val="90000"/>
              </a:lnSpc>
            </a:pPr>
            <a:r>
              <a:rPr lang="en-IE" sz="1700" dirty="0"/>
              <a:t>x18135340</a:t>
            </a:r>
          </a:p>
        </p:txBody>
      </p:sp>
      <p:pic>
        <p:nvPicPr>
          <p:cNvPr id="4" name="Picture 3">
            <a:extLst>
              <a:ext uri="{FF2B5EF4-FFF2-40B4-BE49-F238E27FC236}">
                <a16:creationId xmlns:a16="http://schemas.microsoft.com/office/drawing/2014/main" id="{D419D8E2-AE1C-453F-99A1-18487D7D928F}"/>
              </a:ext>
            </a:extLst>
          </p:cNvPr>
          <p:cNvPicPr>
            <a:picLocks noChangeAspect="1"/>
          </p:cNvPicPr>
          <p:nvPr/>
        </p:nvPicPr>
        <p:blipFill rotWithShape="1">
          <a:blip r:embed="rId2">
            <a:extLst>
              <a:ext uri="{28A0092B-C50C-407E-A947-70E740481C1C}">
                <a14:useLocalDpi xmlns:a14="http://schemas.microsoft.com/office/drawing/2010/main" val="0"/>
              </a:ext>
            </a:extLst>
          </a:blip>
          <a:srcRect l="16968" r="9665" b="-1"/>
          <a:stretch/>
        </p:blipFill>
        <p:spPr>
          <a:xfrm>
            <a:off x="-20300" y="10"/>
            <a:ext cx="7537685" cy="6857990"/>
          </a:xfrm>
          <a:prstGeom prst="rect">
            <a:avLst/>
          </a:prstGeom>
        </p:spPr>
      </p:pic>
    </p:spTree>
    <p:extLst>
      <p:ext uri="{BB962C8B-B14F-4D97-AF65-F5344CB8AC3E}">
        <p14:creationId xmlns:p14="http://schemas.microsoft.com/office/powerpoint/2010/main" val="10609983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4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F13B6B6-A647-4388-AAF1-A9F9B26D2EB7}"/>
              </a:ext>
            </a:extLst>
          </p:cNvPr>
          <p:cNvPicPr>
            <a:picLocks noGrp="1"/>
          </p:cNvPicPr>
          <p:nvPr>
            <p:ph idx="1"/>
          </p:nvPr>
        </p:nvPicPr>
        <p:blipFill>
          <a:blip r:embed="rId3"/>
          <a:stretch>
            <a:fillRect/>
          </a:stretch>
        </p:blipFill>
        <p:spPr>
          <a:xfrm>
            <a:off x="2570008" y="643467"/>
            <a:ext cx="7051984" cy="5571066"/>
          </a:xfrm>
          <a:prstGeom prst="rect">
            <a:avLst/>
          </a:prstGeom>
        </p:spPr>
      </p:pic>
    </p:spTree>
    <p:extLst>
      <p:ext uri="{BB962C8B-B14F-4D97-AF65-F5344CB8AC3E}">
        <p14:creationId xmlns:p14="http://schemas.microsoft.com/office/powerpoint/2010/main" val="3937070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75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ADDDCF1-8ABC-4E94-A26B-194F7913D6CB}"/>
              </a:ext>
            </a:extLst>
          </p:cNvPr>
          <p:cNvPicPr>
            <a:picLocks noGrp="1"/>
          </p:cNvPicPr>
          <p:nvPr>
            <p:ph idx="1"/>
          </p:nvPr>
        </p:nvPicPr>
        <p:blipFill>
          <a:blip r:embed="rId3"/>
          <a:stretch>
            <a:fillRect/>
          </a:stretch>
        </p:blipFill>
        <p:spPr>
          <a:xfrm>
            <a:off x="1293357" y="643467"/>
            <a:ext cx="9605286" cy="5571066"/>
          </a:xfrm>
          <a:prstGeom prst="rect">
            <a:avLst/>
          </a:prstGeom>
        </p:spPr>
      </p:pic>
    </p:spTree>
    <p:extLst>
      <p:ext uri="{BB962C8B-B14F-4D97-AF65-F5344CB8AC3E}">
        <p14:creationId xmlns:p14="http://schemas.microsoft.com/office/powerpoint/2010/main" val="354010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D60E33A-AE30-4B77-B10A-2FE4DA97A57E}"/>
              </a:ext>
            </a:extLst>
          </p:cNvPr>
          <p:cNvSpPr>
            <a:spLocks noGrp="1"/>
          </p:cNvSpPr>
          <p:nvPr>
            <p:ph type="title"/>
          </p:nvPr>
        </p:nvSpPr>
        <p:spPr>
          <a:xfrm>
            <a:off x="1179226" y="826680"/>
            <a:ext cx="9833548" cy="1325563"/>
          </a:xfrm>
        </p:spPr>
        <p:txBody>
          <a:bodyPr>
            <a:normAutofit/>
          </a:bodyPr>
          <a:lstStyle/>
          <a:p>
            <a:pPr algn="ctr"/>
            <a:r>
              <a:rPr lang="en-IE" sz="4000">
                <a:solidFill>
                  <a:srgbClr val="FFFFFF"/>
                </a:solidFill>
              </a:rPr>
              <a:t>Conclusion</a:t>
            </a:r>
          </a:p>
        </p:txBody>
      </p:sp>
      <p:sp>
        <p:nvSpPr>
          <p:cNvPr id="3" name="Content Placeholder 2">
            <a:extLst>
              <a:ext uri="{FF2B5EF4-FFF2-40B4-BE49-F238E27FC236}">
                <a16:creationId xmlns:a16="http://schemas.microsoft.com/office/drawing/2014/main" id="{42B7A2E1-56F6-42CD-9D63-49F9041B5C5F}"/>
              </a:ext>
            </a:extLst>
          </p:cNvPr>
          <p:cNvSpPr>
            <a:spLocks noGrp="1"/>
          </p:cNvSpPr>
          <p:nvPr>
            <p:ph idx="1"/>
          </p:nvPr>
        </p:nvSpPr>
        <p:spPr>
          <a:xfrm>
            <a:off x="0" y="3092970"/>
            <a:ext cx="12192000" cy="2693976"/>
          </a:xfrm>
        </p:spPr>
        <p:txBody>
          <a:bodyPr>
            <a:normAutofit lnSpcReduction="10000"/>
          </a:bodyPr>
          <a:lstStyle/>
          <a:p>
            <a:pPr marL="0" indent="0">
              <a:buNone/>
            </a:pPr>
            <a:r>
              <a:rPr lang="en-US" dirty="0"/>
              <a:t>To conclude, after carefully analyzing the visualizations made from the customers response, the response of the customers is different based on the type of policy and the class of the car.</a:t>
            </a:r>
          </a:p>
          <a:p>
            <a:pPr marL="0" indent="0">
              <a:buNone/>
            </a:pPr>
            <a:r>
              <a:rPr lang="en-US" dirty="0"/>
              <a:t>Using the visualization techniques the business can shape their policies better and make the marketing campaigns aligned with the business goals. In this way, the organizations can make better offers and make better relationships with the customers.</a:t>
            </a:r>
          </a:p>
        </p:txBody>
      </p:sp>
    </p:spTree>
    <p:extLst>
      <p:ext uri="{BB962C8B-B14F-4D97-AF65-F5344CB8AC3E}">
        <p14:creationId xmlns:p14="http://schemas.microsoft.com/office/powerpoint/2010/main" val="115870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A8EBF8-4D09-4ECF-B936-4D5CFDC95920}"/>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kern="1200">
                <a:solidFill>
                  <a:srgbClr val="FFFFFF"/>
                </a:solidFill>
                <a:latin typeface="+mj-lt"/>
                <a:ea typeface="+mj-ea"/>
                <a:cs typeface="+mj-cs"/>
              </a:rPr>
              <a:t>Thank you</a:t>
            </a:r>
          </a:p>
        </p:txBody>
      </p:sp>
    </p:spTree>
    <p:extLst>
      <p:ext uri="{BB962C8B-B14F-4D97-AF65-F5344CB8AC3E}">
        <p14:creationId xmlns:p14="http://schemas.microsoft.com/office/powerpoint/2010/main" val="417670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97D42-AEE6-4DBC-B53E-A9A7BD5EC608}"/>
              </a:ext>
            </a:extLst>
          </p:cNvPr>
          <p:cNvSpPr>
            <a:spLocks noGrp="1"/>
          </p:cNvSpPr>
          <p:nvPr>
            <p:ph type="ctrTitle"/>
          </p:nvPr>
        </p:nvSpPr>
        <p:spPr>
          <a:xfrm>
            <a:off x="1524000" y="1075269"/>
            <a:ext cx="9144000" cy="1213816"/>
          </a:xfrm>
        </p:spPr>
        <p:txBody>
          <a:bodyPr>
            <a:normAutofit/>
          </a:bodyPr>
          <a:lstStyle/>
          <a:p>
            <a:r>
              <a:rPr lang="en-IE" sz="5800" b="1" dirty="0"/>
              <a:t>About the project</a:t>
            </a:r>
          </a:p>
        </p:txBody>
      </p:sp>
      <p:sp>
        <p:nvSpPr>
          <p:cNvPr id="3" name="Subtitle 2">
            <a:extLst>
              <a:ext uri="{FF2B5EF4-FFF2-40B4-BE49-F238E27FC236}">
                <a16:creationId xmlns:a16="http://schemas.microsoft.com/office/drawing/2014/main" id="{6B1269BF-A3DA-4B50-B324-0D9E5632CC93}"/>
              </a:ext>
            </a:extLst>
          </p:cNvPr>
          <p:cNvSpPr>
            <a:spLocks noGrp="1"/>
          </p:cNvSpPr>
          <p:nvPr>
            <p:ph type="subTitle" idx="1"/>
          </p:nvPr>
        </p:nvSpPr>
        <p:spPr>
          <a:xfrm>
            <a:off x="1524000" y="4256436"/>
            <a:ext cx="9144000" cy="1600818"/>
          </a:xfrm>
        </p:spPr>
        <p:txBody>
          <a:bodyPr>
            <a:normAutofit/>
          </a:bodyPr>
          <a:lstStyle/>
          <a:p>
            <a:pPr marL="342900" indent="-342900">
              <a:buFont typeface="Arial" panose="020B0604020202020204" pitchFamily="34" charset="0"/>
              <a:buChar char="•"/>
            </a:pPr>
            <a:r>
              <a:rPr lang="en-US" sz="2000" dirty="0"/>
              <a:t>This project aims to find a relationship in the patterns of the customer behavior in response to the marketing campaigns in the automobile industry.</a:t>
            </a:r>
          </a:p>
          <a:p>
            <a:pPr marL="342900" indent="-342900">
              <a:buFont typeface="Arial" panose="020B0604020202020204" pitchFamily="34" charset="0"/>
              <a:buChar char="•"/>
            </a:pPr>
            <a:r>
              <a:rPr lang="en-US" sz="2000" dirty="0"/>
              <a:t>In this project, using the visualization techniques, the behavior pattern of the customers has been analyzed.</a:t>
            </a:r>
            <a:endParaRPr lang="en-IE" sz="2000" dirty="0"/>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6982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76E9C5-7CA8-4C1B-9BB4-C9CE869502AB}"/>
              </a:ext>
            </a:extLst>
          </p:cNvPr>
          <p:cNvSpPr>
            <a:spLocks noGrp="1"/>
          </p:cNvSpPr>
          <p:nvPr>
            <p:ph type="title"/>
          </p:nvPr>
        </p:nvSpPr>
        <p:spPr>
          <a:xfrm>
            <a:off x="863029" y="1012004"/>
            <a:ext cx="3416158" cy="4795408"/>
          </a:xfrm>
        </p:spPr>
        <p:txBody>
          <a:bodyPr>
            <a:normAutofit/>
          </a:bodyPr>
          <a:lstStyle/>
          <a:p>
            <a:r>
              <a:rPr lang="en-IE">
                <a:solidFill>
                  <a:srgbClr val="FFFFFF"/>
                </a:solidFill>
              </a:rPr>
              <a:t>Why the visualization technique?</a:t>
            </a:r>
          </a:p>
        </p:txBody>
      </p:sp>
      <p:graphicFrame>
        <p:nvGraphicFramePr>
          <p:cNvPr id="5" name="Content Placeholder 2">
            <a:extLst>
              <a:ext uri="{FF2B5EF4-FFF2-40B4-BE49-F238E27FC236}">
                <a16:creationId xmlns:a16="http://schemas.microsoft.com/office/drawing/2014/main" id="{B9EEB992-F1D4-412A-9680-B0C9545C1E27}"/>
              </a:ext>
            </a:extLst>
          </p:cNvPr>
          <p:cNvGraphicFramePr>
            <a:graphicFrameLocks noGrp="1"/>
          </p:cNvGraphicFramePr>
          <p:nvPr>
            <p:ph idx="1"/>
            <p:extLst>
              <p:ext uri="{D42A27DB-BD31-4B8C-83A1-F6EECF244321}">
                <p14:modId xmlns:p14="http://schemas.microsoft.com/office/powerpoint/2010/main" val="291861305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64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BCCA91-8E3B-4F0D-BAFA-C2DAE9FBD84B}"/>
              </a:ext>
            </a:extLst>
          </p:cNvPr>
          <p:cNvSpPr>
            <a:spLocks noGrp="1"/>
          </p:cNvSpPr>
          <p:nvPr>
            <p:ph type="title"/>
          </p:nvPr>
        </p:nvSpPr>
        <p:spPr>
          <a:xfrm>
            <a:off x="863029" y="1012004"/>
            <a:ext cx="3416158" cy="4795408"/>
          </a:xfrm>
        </p:spPr>
        <p:txBody>
          <a:bodyPr>
            <a:normAutofit/>
          </a:bodyPr>
          <a:lstStyle/>
          <a:p>
            <a:r>
              <a:rPr lang="en-US">
                <a:solidFill>
                  <a:srgbClr val="FFFFFF"/>
                </a:solidFill>
              </a:rPr>
              <a:t>What does CRM do?</a:t>
            </a:r>
            <a:endParaRPr lang="en-IE">
              <a:solidFill>
                <a:srgbClr val="FFFFFF"/>
              </a:solidFill>
            </a:endParaRPr>
          </a:p>
        </p:txBody>
      </p:sp>
      <p:graphicFrame>
        <p:nvGraphicFramePr>
          <p:cNvPr id="5" name="Content Placeholder 2">
            <a:extLst>
              <a:ext uri="{FF2B5EF4-FFF2-40B4-BE49-F238E27FC236}">
                <a16:creationId xmlns:a16="http://schemas.microsoft.com/office/drawing/2014/main" id="{85B7083C-E1C8-46D4-B547-86364D54DCE6}"/>
              </a:ext>
            </a:extLst>
          </p:cNvPr>
          <p:cNvGraphicFramePr>
            <a:graphicFrameLocks noGrp="1"/>
          </p:cNvGraphicFramePr>
          <p:nvPr>
            <p:ph idx="1"/>
            <p:extLst>
              <p:ext uri="{D42A27DB-BD31-4B8C-83A1-F6EECF244321}">
                <p14:modId xmlns:p14="http://schemas.microsoft.com/office/powerpoint/2010/main" val="334574010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375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062865-447F-4588-BE3C-6B55A2EDF167}"/>
              </a:ext>
            </a:extLst>
          </p:cNvPr>
          <p:cNvSpPr>
            <a:spLocks noGrp="1"/>
          </p:cNvSpPr>
          <p:nvPr>
            <p:ph type="title"/>
          </p:nvPr>
        </p:nvSpPr>
        <p:spPr>
          <a:xfrm>
            <a:off x="640079" y="2053641"/>
            <a:ext cx="3669161" cy="2760098"/>
          </a:xfrm>
        </p:spPr>
        <p:txBody>
          <a:bodyPr>
            <a:normAutofit/>
          </a:bodyPr>
          <a:lstStyle/>
          <a:p>
            <a:r>
              <a:rPr lang="en-US" sz="3700">
                <a:solidFill>
                  <a:srgbClr val="FFFFFF"/>
                </a:solidFill>
              </a:rPr>
              <a:t>Why is CRM important in Automobile Insurance Industry?</a:t>
            </a:r>
            <a:endParaRPr lang="en-IE" sz="3700">
              <a:solidFill>
                <a:srgbClr val="FFFFFF"/>
              </a:solidFill>
            </a:endParaRPr>
          </a:p>
        </p:txBody>
      </p:sp>
      <p:sp>
        <p:nvSpPr>
          <p:cNvPr id="3" name="Content Placeholder 2">
            <a:extLst>
              <a:ext uri="{FF2B5EF4-FFF2-40B4-BE49-F238E27FC236}">
                <a16:creationId xmlns:a16="http://schemas.microsoft.com/office/drawing/2014/main" id="{CD971431-AD1E-4C52-90ED-B7E4E6ADD935}"/>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enables a business to deepen its relationships with customers</a:t>
            </a:r>
          </a:p>
          <a:p>
            <a:r>
              <a:rPr lang="en-US" sz="2400">
                <a:solidFill>
                  <a:srgbClr val="000000"/>
                </a:solidFill>
              </a:rPr>
              <a:t>keeping track of prospects and customers for customer acquisition and retention</a:t>
            </a:r>
          </a:p>
          <a:p>
            <a:r>
              <a:rPr lang="en-US" sz="2400">
                <a:solidFill>
                  <a:srgbClr val="000000"/>
                </a:solidFill>
              </a:rPr>
              <a:t>You can see everything in one place</a:t>
            </a:r>
          </a:p>
          <a:p>
            <a:r>
              <a:rPr lang="en-US" sz="2400">
                <a:solidFill>
                  <a:srgbClr val="000000"/>
                </a:solidFill>
              </a:rPr>
              <a:t>For forward-thinking businesses, CRM is the framework for that strategy.</a:t>
            </a:r>
            <a:endParaRPr lang="en-IE" sz="2400">
              <a:solidFill>
                <a:srgbClr val="000000"/>
              </a:solidFill>
            </a:endParaRPr>
          </a:p>
        </p:txBody>
      </p:sp>
    </p:spTree>
    <p:extLst>
      <p:ext uri="{BB962C8B-B14F-4D97-AF65-F5344CB8AC3E}">
        <p14:creationId xmlns:p14="http://schemas.microsoft.com/office/powerpoint/2010/main" val="189234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C1B3B2-35A0-46D9-8824-C527E18003CB}"/>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sz="4800" b="1" kern="1200" dirty="0">
                <a:solidFill>
                  <a:schemeClr val="bg1"/>
                </a:solidFill>
                <a:latin typeface="+mj-lt"/>
                <a:ea typeface="+mj-ea"/>
                <a:cs typeface="+mj-cs"/>
              </a:rPr>
              <a:t>The visualizations</a:t>
            </a:r>
          </a:p>
        </p:txBody>
      </p:sp>
      <p:sp>
        <p:nvSpPr>
          <p:cNvPr id="11" name="Freeform: Shape 10">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Bar chart">
            <a:extLst>
              <a:ext uri="{FF2B5EF4-FFF2-40B4-BE49-F238E27FC236}">
                <a16:creationId xmlns:a16="http://schemas.microsoft.com/office/drawing/2014/main" id="{FC4C32D9-9A3D-4E88-857F-6A4906D2F5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2470120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88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355460B-83A7-4312-AB74-CDD8620C3DB7}"/>
              </a:ext>
            </a:extLst>
          </p:cNvPr>
          <p:cNvPicPr>
            <a:picLocks noGrp="1"/>
          </p:cNvPicPr>
          <p:nvPr>
            <p:ph idx="1"/>
          </p:nvPr>
        </p:nvPicPr>
        <p:blipFill>
          <a:blip r:embed="rId2"/>
          <a:stretch>
            <a:fillRect/>
          </a:stretch>
        </p:blipFill>
        <p:spPr>
          <a:xfrm>
            <a:off x="519545" y="643467"/>
            <a:ext cx="7007630" cy="5571066"/>
          </a:xfrm>
          <a:prstGeom prst="rect">
            <a:avLst/>
          </a:prstGeom>
        </p:spPr>
      </p:pic>
      <p:sp>
        <p:nvSpPr>
          <p:cNvPr id="5" name="TextBox 4">
            <a:extLst>
              <a:ext uri="{FF2B5EF4-FFF2-40B4-BE49-F238E27FC236}">
                <a16:creationId xmlns:a16="http://schemas.microsoft.com/office/drawing/2014/main" id="{0659A497-B000-4A3F-9F19-3C8C8F044ACE}"/>
              </a:ext>
            </a:extLst>
          </p:cNvPr>
          <p:cNvSpPr txBox="1"/>
          <p:nvPr/>
        </p:nvSpPr>
        <p:spPr>
          <a:xfrm>
            <a:off x="7813040" y="2319867"/>
            <a:ext cx="3708400" cy="2308324"/>
          </a:xfrm>
          <a:prstGeom prst="rect">
            <a:avLst/>
          </a:prstGeom>
          <a:noFill/>
        </p:spPr>
        <p:txBody>
          <a:bodyPr wrap="square" rtlCol="0">
            <a:spAutoFit/>
          </a:bodyPr>
          <a:lstStyle/>
          <a:p>
            <a:r>
              <a:rPr lang="en-IE"/>
              <a:t>This visualization tells us:</a:t>
            </a:r>
          </a:p>
          <a:p>
            <a:pPr marL="285750" indent="-285750">
              <a:buFont typeface="Arial" panose="020B0604020202020204" pitchFamily="34" charset="0"/>
              <a:buChar char="•"/>
            </a:pPr>
            <a:r>
              <a:rPr lang="en-US"/>
              <a:t>Which area is having maximum number of its customer.</a:t>
            </a:r>
          </a:p>
          <a:p>
            <a:pPr marL="285750" indent="-285750">
              <a:buFont typeface="Arial" panose="020B0604020202020204" pitchFamily="34" charset="0"/>
              <a:buChar char="•"/>
            </a:pPr>
            <a:r>
              <a:rPr lang="en-US"/>
              <a:t>Based on this marketing campaign decisions can be made.</a:t>
            </a:r>
          </a:p>
          <a:p>
            <a:pPr marL="285750" indent="-285750">
              <a:buFont typeface="Arial" panose="020B0604020202020204" pitchFamily="34" charset="0"/>
              <a:buChar char="•"/>
            </a:pPr>
            <a:r>
              <a:rPr lang="en-US"/>
              <a:t>Here, it is evident that the maximum number of customers are from California.</a:t>
            </a:r>
            <a:endParaRPr lang="en-IE" dirty="0"/>
          </a:p>
        </p:txBody>
      </p:sp>
    </p:spTree>
    <p:extLst>
      <p:ext uri="{BB962C8B-B14F-4D97-AF65-F5344CB8AC3E}">
        <p14:creationId xmlns:p14="http://schemas.microsoft.com/office/powerpoint/2010/main" val="143956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F4B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3E38CF7-2CA4-468E-90EA-2EE2F4921ECA}"/>
              </a:ext>
            </a:extLst>
          </p:cNvPr>
          <p:cNvPicPr>
            <a:picLocks noGrp="1"/>
          </p:cNvPicPr>
          <p:nvPr>
            <p:ph idx="1"/>
          </p:nvPr>
        </p:nvPicPr>
        <p:blipFill>
          <a:blip r:embed="rId3"/>
          <a:stretch>
            <a:fillRect/>
          </a:stretch>
        </p:blipFill>
        <p:spPr>
          <a:xfrm>
            <a:off x="573321" y="643467"/>
            <a:ext cx="5376077" cy="5571066"/>
          </a:xfrm>
          <a:prstGeom prst="rect">
            <a:avLst/>
          </a:prstGeom>
        </p:spPr>
      </p:pic>
      <p:pic>
        <p:nvPicPr>
          <p:cNvPr id="7" name="Picture 6">
            <a:extLst>
              <a:ext uri="{FF2B5EF4-FFF2-40B4-BE49-F238E27FC236}">
                <a16:creationId xmlns:a16="http://schemas.microsoft.com/office/drawing/2014/main" id="{7E287892-B15E-4D7B-BA86-137010493372}"/>
              </a:ext>
            </a:extLst>
          </p:cNvPr>
          <p:cNvPicPr/>
          <p:nvPr/>
        </p:nvPicPr>
        <p:blipFill>
          <a:blip r:embed="rId4"/>
          <a:stretch>
            <a:fillRect/>
          </a:stretch>
        </p:blipFill>
        <p:spPr>
          <a:xfrm>
            <a:off x="5684520" y="1477804"/>
            <a:ext cx="6015228" cy="3902392"/>
          </a:xfrm>
          <a:prstGeom prst="rect">
            <a:avLst/>
          </a:prstGeom>
        </p:spPr>
      </p:pic>
    </p:spTree>
    <p:extLst>
      <p:ext uri="{BB962C8B-B14F-4D97-AF65-F5344CB8AC3E}">
        <p14:creationId xmlns:p14="http://schemas.microsoft.com/office/powerpoint/2010/main" val="396422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E5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C0577AB-F571-4AB0-BEE9-10CDD5AE8930}"/>
              </a:ext>
            </a:extLst>
          </p:cNvPr>
          <p:cNvPicPr>
            <a:picLocks noGrp="1"/>
          </p:cNvPicPr>
          <p:nvPr>
            <p:ph idx="1"/>
          </p:nvPr>
        </p:nvPicPr>
        <p:blipFill>
          <a:blip r:embed="rId3"/>
          <a:stretch>
            <a:fillRect/>
          </a:stretch>
        </p:blipFill>
        <p:spPr>
          <a:xfrm>
            <a:off x="2454780" y="643467"/>
            <a:ext cx="7282440" cy="5571066"/>
          </a:xfrm>
          <a:prstGeom prst="rect">
            <a:avLst/>
          </a:prstGeom>
        </p:spPr>
      </p:pic>
    </p:spTree>
    <p:extLst>
      <p:ext uri="{BB962C8B-B14F-4D97-AF65-F5344CB8AC3E}">
        <p14:creationId xmlns:p14="http://schemas.microsoft.com/office/powerpoint/2010/main" val="757347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513</Words>
  <Application>Microsoft Office PowerPoint</Application>
  <PresentationFormat>Widescreen</PresentationFormat>
  <Paragraphs>38</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Analysis of Customer Behaviour  in  Automobile Insurance Industry</vt:lpstr>
      <vt:lpstr>About the project</vt:lpstr>
      <vt:lpstr>Why the visualization technique?</vt:lpstr>
      <vt:lpstr>What does CRM do?</vt:lpstr>
      <vt:lpstr>Why is CRM important in Automobile Insurance Industry?</vt:lpstr>
      <vt:lpstr>The visualizations</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Customer Behaviour  in  Automobile Insurance Industry</dc:title>
  <dc:creator>Smit Jain</dc:creator>
  <cp:lastModifiedBy>Smit Jain</cp:lastModifiedBy>
  <cp:revision>3</cp:revision>
  <dcterms:created xsi:type="dcterms:W3CDTF">2019-07-24T09:55:45Z</dcterms:created>
  <dcterms:modified xsi:type="dcterms:W3CDTF">2019-07-24T10:12:00Z</dcterms:modified>
</cp:coreProperties>
</file>