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sldIdLst>
    <p:sldId id="278" r:id="rId5"/>
    <p:sldId id="279" r:id="rId6"/>
    <p:sldId id="280" r:id="rId7"/>
    <p:sldId id="281" r:id="rId8"/>
    <p:sldId id="282" r:id="rId9"/>
    <p:sldId id="285" r:id="rId10"/>
    <p:sldId id="287" r:id="rId11"/>
    <p:sldId id="288" r:id="rId12"/>
    <p:sldId id="289" r:id="rId13"/>
    <p:sldId id="290" r:id="rId14"/>
    <p:sldId id="294" r:id="rId15"/>
    <p:sldId id="291" r:id="rId16"/>
    <p:sldId id="29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888"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Progressive web applications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62AFD4CD-EF57-AF06-B63E-130804B311E0}"/>
              </a:ext>
            </a:extLst>
          </p:cNvPr>
          <p:cNvSpPr txBox="1"/>
          <p:nvPr/>
        </p:nvSpPr>
        <p:spPr>
          <a:xfrm>
            <a:off x="3720189" y="317358"/>
            <a:ext cx="4751622" cy="369332"/>
          </a:xfrm>
          <a:prstGeom prst="rect">
            <a:avLst/>
          </a:prstGeom>
          <a:noFill/>
        </p:spPr>
        <p:txBody>
          <a:bodyPr wrap="none" rtlCol="0">
            <a:spAutoFit/>
          </a:bodyPr>
          <a:lstStyle/>
          <a:p>
            <a:r>
              <a:rPr lang="mk-MK" b="1" dirty="0">
                <a:solidFill>
                  <a:srgbClr val="1F2C8F"/>
                </a:solidFill>
              </a:rPr>
              <a:t>Проектна задача по Напреден Веб Дизајн</a:t>
            </a:r>
            <a:endParaRPr lang="en-US" b="1" dirty="0">
              <a:solidFill>
                <a:srgbClr val="1F2C8F"/>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699247" y="735464"/>
            <a:ext cx="8165592" cy="768096"/>
          </a:xfrm>
        </p:spPr>
        <p:txBody>
          <a:bodyPr/>
          <a:lstStyle/>
          <a:p>
            <a:pPr marL="914400" marR="0" lvl="2">
              <a:lnSpc>
                <a:spcPct val="107000"/>
              </a:lnSpc>
              <a:spcBef>
                <a:spcPts val="0"/>
              </a:spcBef>
              <a:spcAft>
                <a:spcPts val="800"/>
              </a:spcAft>
            </a:pP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Понатаму, креираме </a:t>
            </a:r>
            <a:r>
              <a:rPr lang="en-US"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Service Worker </a:t>
            </a: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кој овозможува на </a:t>
            </a:r>
            <a:r>
              <a:rPr lang="en-US"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PWA </a:t>
            </a: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да функционира офлајн и да ги кешираа средствата,вооедно ова е главната карактеристика на </a:t>
            </a:r>
            <a:r>
              <a:rPr lang="en-US"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Progressive Web Application</a:t>
            </a: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endParaRPr lang="en-US" dirty="0"/>
          </a:p>
        </p:txBody>
      </p:sp>
      <p:sp>
        <p:nvSpPr>
          <p:cNvPr id="19" name="TextBox 18">
            <a:extLst>
              <a:ext uri="{FF2B5EF4-FFF2-40B4-BE49-F238E27FC236}">
                <a16:creationId xmlns:a16="http://schemas.microsoft.com/office/drawing/2014/main" id="{033387B8-F768-96D5-0DB0-C6EB78457ABF}"/>
              </a:ext>
            </a:extLst>
          </p:cNvPr>
          <p:cNvSpPr txBox="1"/>
          <p:nvPr/>
        </p:nvSpPr>
        <p:spPr>
          <a:xfrm>
            <a:off x="7503459" y="2597725"/>
            <a:ext cx="4733365" cy="1477328"/>
          </a:xfrm>
          <a:prstGeom prst="rect">
            <a:avLst/>
          </a:prstGeom>
          <a:noFill/>
        </p:spPr>
        <p:txBody>
          <a:bodyPr wrap="square" rtlCol="0">
            <a:spAutoFit/>
          </a:bodyPr>
          <a:lstStyle/>
          <a:p>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Во продолжение ќе прикажеме неколку слики од тестирањето на </a:t>
            </a:r>
            <a:r>
              <a:rPr lang="en-US"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SW,</a:t>
            </a:r>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односно на тоа дали апликацијата ќе функционира офлајн.</a:t>
            </a: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0" name="TextBox 19">
            <a:extLst>
              <a:ext uri="{FF2B5EF4-FFF2-40B4-BE49-F238E27FC236}">
                <a16:creationId xmlns:a16="http://schemas.microsoft.com/office/drawing/2014/main" id="{15EA614C-23F7-407D-4650-2F62C924A834}"/>
              </a:ext>
            </a:extLst>
          </p:cNvPr>
          <p:cNvSpPr txBox="1"/>
          <p:nvPr/>
        </p:nvSpPr>
        <p:spPr>
          <a:xfrm>
            <a:off x="7503459" y="4360545"/>
            <a:ext cx="5190565" cy="1200329"/>
          </a:xfrm>
          <a:prstGeom prst="rect">
            <a:avLst/>
          </a:prstGeom>
          <a:noFill/>
        </p:spPr>
        <p:txBody>
          <a:bodyPr wrap="square" rtlCol="0">
            <a:spAutoFit/>
          </a:bodyPr>
          <a:lstStyle/>
          <a:p>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Најпрвин одиме </a:t>
            </a:r>
            <a:r>
              <a:rPr lang="en-US"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inspect </a:t>
            </a:r>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потоа </a:t>
            </a:r>
            <a:r>
              <a:rPr lang="en-US"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application </a:t>
            </a:r>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service workers </a:t>
            </a:r>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и проверуваме дали функционира.</a:t>
            </a: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21" name="Picture 20">
            <a:extLst>
              <a:ext uri="{FF2B5EF4-FFF2-40B4-BE49-F238E27FC236}">
                <a16:creationId xmlns:a16="http://schemas.microsoft.com/office/drawing/2014/main" id="{749B74AD-46AF-8A1B-DF19-5889E0C7038B}"/>
              </a:ext>
            </a:extLst>
          </p:cNvPr>
          <p:cNvPicPr>
            <a:picLocks noChangeAspect="1"/>
          </p:cNvPicPr>
          <p:nvPr/>
        </p:nvPicPr>
        <p:blipFill rotWithShape="1">
          <a:blip r:embed="rId2"/>
          <a:srcRect r="-8068"/>
          <a:stretch/>
        </p:blipFill>
        <p:spPr>
          <a:xfrm>
            <a:off x="98612" y="1911970"/>
            <a:ext cx="7807822" cy="3916467"/>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441D-EB77-6B3D-11FD-B954652FB5E3}"/>
              </a:ext>
            </a:extLst>
          </p:cNvPr>
          <p:cNvSpPr>
            <a:spLocks noGrp="1"/>
          </p:cNvSpPr>
          <p:nvPr>
            <p:ph type="title"/>
          </p:nvPr>
        </p:nvSpPr>
        <p:spPr>
          <a:xfrm>
            <a:off x="221608" y="983608"/>
            <a:ext cx="8165592" cy="768096"/>
          </a:xfrm>
        </p:spPr>
        <p:txBody>
          <a:bodyPr/>
          <a:lstStyle/>
          <a:p>
            <a:r>
              <a:rPr lang="mk-MK" sz="1800" kern="100" dirty="0">
                <a:effectLst/>
                <a:latin typeface="Arial" panose="020B0604020202020204" pitchFamily="34" charset="0"/>
                <a:ea typeface="Calibri" panose="020F0502020204030204" pitchFamily="34" charset="0"/>
                <a:cs typeface="Times New Roman" panose="02020603050405020304" pitchFamily="18" charset="0"/>
              </a:rPr>
              <a:t>Потоа одиме во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Network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подесуваме на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Wi-Fi ,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ја гасиме нашата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wi-fi</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 конекција и одиме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refresh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и проверуваме дали нашата страна ќе работи офлајн.</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8" name="Picture 7">
            <a:extLst>
              <a:ext uri="{FF2B5EF4-FFF2-40B4-BE49-F238E27FC236}">
                <a16:creationId xmlns:a16="http://schemas.microsoft.com/office/drawing/2014/main" id="{A37615CE-5693-CD22-17B3-CA2154D61660}"/>
              </a:ext>
            </a:extLst>
          </p:cNvPr>
          <p:cNvPicPr>
            <a:picLocks noChangeAspect="1"/>
          </p:cNvPicPr>
          <p:nvPr/>
        </p:nvPicPr>
        <p:blipFill>
          <a:blip r:embed="rId2"/>
          <a:stretch>
            <a:fillRect/>
          </a:stretch>
        </p:blipFill>
        <p:spPr>
          <a:xfrm>
            <a:off x="196955" y="1367656"/>
            <a:ext cx="8214898" cy="4620767"/>
          </a:xfrm>
          <a:prstGeom prst="rect">
            <a:avLst/>
          </a:prstGeom>
        </p:spPr>
      </p:pic>
      <p:sp>
        <p:nvSpPr>
          <p:cNvPr id="9" name="TextBox 8">
            <a:extLst>
              <a:ext uri="{FF2B5EF4-FFF2-40B4-BE49-F238E27FC236}">
                <a16:creationId xmlns:a16="http://schemas.microsoft.com/office/drawing/2014/main" id="{E86548D7-9FFA-0D71-DD4A-AD86B9818F33}"/>
              </a:ext>
            </a:extLst>
          </p:cNvPr>
          <p:cNvSpPr txBox="1"/>
          <p:nvPr/>
        </p:nvSpPr>
        <p:spPr>
          <a:xfrm>
            <a:off x="8764523" y="2525538"/>
            <a:ext cx="3128683" cy="2585323"/>
          </a:xfrm>
          <a:prstGeom prst="rect">
            <a:avLst/>
          </a:prstGeom>
          <a:noFill/>
        </p:spPr>
        <p:txBody>
          <a:bodyPr wrap="square" rtlCol="0">
            <a:spAutoFit/>
          </a:bodyPr>
          <a:lstStyle/>
          <a:p>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Со ова добиваме една мини апликација лесна за користење и најбитно достапна офлајн и прилагодлива за сите уреди што е предност на </a:t>
            </a:r>
            <a:r>
              <a:rPr lang="en-US"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Progressive Web Application.</a:t>
            </a: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385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2F4C62-0174-6E5A-2D92-D36863667B69}"/>
              </a:ext>
            </a:extLst>
          </p:cNvPr>
          <p:cNvSpPr>
            <a:spLocks noGrp="1"/>
          </p:cNvSpPr>
          <p:nvPr>
            <p:ph type="title"/>
          </p:nvPr>
        </p:nvSpPr>
        <p:spPr>
          <a:xfrm>
            <a:off x="-1572768" y="316992"/>
            <a:ext cx="10671048" cy="768096"/>
          </a:xfrm>
        </p:spPr>
        <p:txBody>
          <a:bodyPr/>
          <a:lstStyle/>
          <a:p>
            <a:r>
              <a:rPr lang="mk-MK" sz="1800" b="1" dirty="0">
                <a:effectLst/>
                <a:latin typeface="Arial" panose="020B0604020202020204" pitchFamily="34" charset="0"/>
                <a:ea typeface="Calibri" panose="020F0502020204030204" pitchFamily="34" charset="0"/>
              </a:rPr>
              <a:t>Разлики помеѓу традиционален веб-сајт и </a:t>
            </a:r>
            <a:r>
              <a:rPr lang="en-US" sz="1800" b="1" dirty="0">
                <a:effectLst/>
                <a:latin typeface="Arial" panose="020B0604020202020204" pitchFamily="34" charset="0"/>
                <a:ea typeface="Calibri" panose="020F0502020204030204" pitchFamily="34" charset="0"/>
              </a:rPr>
              <a:t>PWA</a:t>
            </a:r>
            <a:endParaRPr lang="en-US" dirty="0"/>
          </a:p>
        </p:txBody>
      </p:sp>
      <p:sp>
        <p:nvSpPr>
          <p:cNvPr id="29" name="TextBox 28">
            <a:extLst>
              <a:ext uri="{FF2B5EF4-FFF2-40B4-BE49-F238E27FC236}">
                <a16:creationId xmlns:a16="http://schemas.microsoft.com/office/drawing/2014/main" id="{43A39D70-9192-00BF-B8B0-9F46C9075A13}"/>
              </a:ext>
            </a:extLst>
          </p:cNvPr>
          <p:cNvSpPr txBox="1"/>
          <p:nvPr/>
        </p:nvSpPr>
        <p:spPr>
          <a:xfrm>
            <a:off x="551867" y="2345526"/>
            <a:ext cx="9479639" cy="3924857"/>
          </a:xfrm>
          <a:prstGeom prst="rect">
            <a:avLst/>
          </a:prstGeom>
          <a:noFill/>
        </p:spPr>
        <p:txBody>
          <a:bodyPr wrap="square" rtlCol="0">
            <a:spAutoFit/>
          </a:bodyPr>
          <a:lstStyle/>
          <a:p>
            <a:pPr marR="0" lvl="0">
              <a:lnSpc>
                <a:spcPct val="107000"/>
              </a:lnSpc>
              <a:spcBef>
                <a:spcPts val="0"/>
              </a:spcBef>
              <a:spcAft>
                <a:spcPts val="800"/>
              </a:spcAft>
            </a:pPr>
            <a:r>
              <a:rPr lang="mk-MK" sz="1400" b="1"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Офлајн функционалност</a:t>
            </a:r>
            <a:r>
              <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mk-MK"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Кога станува збор за </a:t>
            </a:r>
            <a:r>
              <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PWA </a:t>
            </a:r>
            <a:r>
              <a:rPr lang="mk-MK"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можат да работат офлајн или во услови на ниска мрежа благодарение на </a:t>
            </a:r>
            <a:r>
              <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service workers, </a:t>
            </a:r>
            <a:r>
              <a:rPr lang="mk-MK"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кои ги кешираат основните ресурси. Корисниците можат да продолжат да користат одредени функции и да пристапуваат до содржината дури и кога не се поврзани на интернет.</a:t>
            </a:r>
            <a:endPar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mk-MK"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Од друга страна традиционална веб страница не работат офлајн. На корисниците им треба активна интернет конекција за пристап и користење на веб сајтовите.</a:t>
            </a:r>
            <a:endPar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pPr>
            <a:r>
              <a:rPr lang="mk-MK" sz="1400" b="1"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Респонсивен дизајн </a:t>
            </a:r>
            <a:r>
              <a:rPr lang="en-US" sz="1400" b="1"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a:t>
            </a:r>
            <a:endPar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PWA </a:t>
            </a:r>
            <a:r>
              <a:rPr lang="mk-MK"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се дизајнирани да реагираат и да се прилагодуваат на различни големини и ориентации на екранот, обезбедувајќи постојано искуство на различни уреди. Додека традиционалната веб страница можат да одговорат, но можеби нема да имаат приоритет на оптимазацијата за мобилни телефони во иста мера како и </a:t>
            </a:r>
            <a:r>
              <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PWA</a:t>
            </a:r>
            <a:r>
              <a:rPr lang="mk-MK"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mk-MK" sz="1400" kern="100" dirty="0">
                <a:solidFill>
                  <a:schemeClr val="accent6"/>
                </a:solidFill>
                <a:latin typeface="Arial" panose="020B0604020202020204" pitchFamily="34" charset="0"/>
                <a:ea typeface="Calibri" panose="020F0502020204030204" pitchFamily="34" charset="0"/>
                <a:cs typeface="Arial" panose="020B0604020202020204" pitchFamily="34" charset="0"/>
              </a:rPr>
              <a:t>Имаат и други разлики меѓу кои се </a:t>
            </a:r>
            <a:r>
              <a:rPr lang="en-US" sz="1400" kern="100" dirty="0">
                <a:solidFill>
                  <a:schemeClr val="accent6"/>
                </a:solidFill>
                <a:latin typeface="Arial" panose="020B0604020202020204" pitchFamily="34" charset="0"/>
                <a:ea typeface="Calibri" panose="020F0502020204030204" pitchFamily="34" charset="0"/>
                <a:cs typeface="Arial" panose="020B0604020202020204" pitchFamily="34" charset="0"/>
              </a:rPr>
              <a:t>:</a:t>
            </a:r>
            <a:r>
              <a:rPr lang="en-US" sz="1400" b="1" dirty="0">
                <a:solidFill>
                  <a:schemeClr val="accent6"/>
                </a:solidFill>
                <a:effectLst/>
                <a:latin typeface="Arial" panose="020B0604020202020204" pitchFamily="34" charset="0"/>
                <a:ea typeface="Calibri" panose="020F0502020204030204" pitchFamily="34" charset="0"/>
                <a:cs typeface="Arial" panose="020B0604020202020204" pitchFamily="34" charset="0"/>
              </a:rPr>
              <a:t>Push </a:t>
            </a:r>
            <a:r>
              <a:rPr lang="mk-MK" sz="1400" b="1" dirty="0">
                <a:solidFill>
                  <a:schemeClr val="accent6"/>
                </a:solidFill>
                <a:effectLst/>
                <a:latin typeface="Arial" panose="020B0604020202020204" pitchFamily="34" charset="0"/>
                <a:ea typeface="Calibri" panose="020F0502020204030204" pitchFamily="34" charset="0"/>
                <a:cs typeface="Arial" panose="020B0604020202020204" pitchFamily="34" charset="0"/>
              </a:rPr>
              <a:t>известувања</a:t>
            </a:r>
            <a:r>
              <a:rPr lang="en-US" sz="1400" b="1" dirty="0">
                <a:solidFill>
                  <a:schemeClr val="accent6"/>
                </a:solidFill>
                <a:effectLst/>
                <a:latin typeface="Arial" panose="020B0604020202020204" pitchFamily="34" charset="0"/>
                <a:ea typeface="Calibri" panose="020F0502020204030204" pitchFamily="34" charset="0"/>
                <a:cs typeface="Arial" panose="020B0604020202020204" pitchFamily="34" charset="0"/>
              </a:rPr>
              <a:t>,</a:t>
            </a:r>
            <a:r>
              <a:rPr lang="mk-MK" sz="1400" b="1"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 Поврзливост</a:t>
            </a:r>
            <a:r>
              <a:rPr lang="en-US" sz="1400" b="1"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rPr>
              <a:t>,</a:t>
            </a:r>
            <a:r>
              <a:rPr lang="mk-MK" sz="1400" b="1" dirty="0">
                <a:solidFill>
                  <a:schemeClr val="accent6"/>
                </a:solidFill>
                <a:effectLst/>
                <a:latin typeface="Arial" panose="020B0604020202020204" pitchFamily="34" charset="0"/>
                <a:ea typeface="Calibri" panose="020F0502020204030204" pitchFamily="34" charset="0"/>
                <a:cs typeface="Arial" panose="020B0604020202020204" pitchFamily="34" charset="0"/>
              </a:rPr>
              <a:t> Инсталација и ажурирање</a:t>
            </a:r>
            <a:r>
              <a:rPr lang="en-US" sz="1400" b="1" dirty="0">
                <a:solidFill>
                  <a:schemeClr val="accent6"/>
                </a:solidFill>
                <a:effectLst/>
                <a:latin typeface="Arial" panose="020B0604020202020204" pitchFamily="34" charset="0"/>
                <a:ea typeface="Calibri" panose="020F0502020204030204" pitchFamily="34" charset="0"/>
                <a:cs typeface="Arial" panose="020B0604020202020204" pitchFamily="34" charset="0"/>
              </a:rPr>
              <a:t>,</a:t>
            </a:r>
            <a:r>
              <a:rPr lang="mk-MK" sz="1400" b="1" dirty="0">
                <a:solidFill>
                  <a:schemeClr val="accent6"/>
                </a:solidFill>
                <a:effectLst/>
                <a:latin typeface="Arial" panose="020B0604020202020204" pitchFamily="34" charset="0"/>
                <a:ea typeface="Calibri" panose="020F0502020204030204" pitchFamily="34" charset="0"/>
                <a:cs typeface="Arial" panose="020B0604020202020204" pitchFamily="34" charset="0"/>
              </a:rPr>
              <a:t> Безбедност</a:t>
            </a:r>
            <a:endParaRPr lang="en-US" sz="1400" kern="100" dirty="0">
              <a:solidFill>
                <a:schemeClr val="accent6"/>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4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4" name="TextBox 63">
            <a:extLst>
              <a:ext uri="{FF2B5EF4-FFF2-40B4-BE49-F238E27FC236}">
                <a16:creationId xmlns:a16="http://schemas.microsoft.com/office/drawing/2014/main" id="{3FF64774-4715-337A-1985-1863A9C411E9}"/>
              </a:ext>
            </a:extLst>
          </p:cNvPr>
          <p:cNvSpPr txBox="1"/>
          <p:nvPr/>
        </p:nvSpPr>
        <p:spPr>
          <a:xfrm>
            <a:off x="551867" y="1237530"/>
            <a:ext cx="9152965" cy="1107996"/>
          </a:xfrm>
          <a:prstGeom prst="rect">
            <a:avLst/>
          </a:prstGeom>
          <a:noFill/>
        </p:spPr>
        <p:txBody>
          <a:bodyPr wrap="square" rtlCol="0">
            <a:spAutoFit/>
          </a:bodyPr>
          <a:lstStyle/>
          <a:p>
            <a:r>
              <a:rPr lang="mk-MK" sz="16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Прогресивните веб апликации и традиционалните веб сајтови имаат неколку клучни разлики кои се вртат околу нивниот дизајн, функционалност и корисничко искуство. Некои главни разлики помеѓу нив се </a:t>
            </a:r>
            <a:r>
              <a:rPr lang="en-US" sz="16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a:t>
            </a:r>
            <a:endParaRPr lang="mk-MK" sz="16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731520"/>
            <a:ext cx="6766560" cy="768096"/>
          </a:xfrm>
        </p:spPr>
        <p:txBody>
          <a:bodyPr/>
          <a:lstStyle/>
          <a:p>
            <a:r>
              <a:rPr lang="mk-MK" dirty="0"/>
              <a:t>заклучок</a:t>
            </a:r>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384151" y="2069592"/>
            <a:ext cx="6891169" cy="2926618"/>
          </a:xfrm>
        </p:spPr>
        <p:txBody>
          <a:bodyPr>
            <a:normAutofit/>
          </a:bodyPr>
          <a:lstStyle/>
          <a:p>
            <a:r>
              <a:rPr lang="mk-MK" sz="1800" kern="100" dirty="0">
                <a:effectLst/>
                <a:latin typeface="Arial" panose="020B0604020202020204" pitchFamily="34" charset="0"/>
                <a:ea typeface="Calibri" panose="020F0502020204030204" pitchFamily="34" charset="0"/>
                <a:cs typeface="Times New Roman" panose="02020603050405020304" pitchFamily="18" charset="0"/>
              </a:rPr>
              <a:t>Прогресивните веб-апликации го револуционизираа веб-развојот нудејќи брзи, сигурни и привлечни кориснички искуства. Тие го премостуваат јазот помеѓу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native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апликациите и веб, со што им олеснува на бизнисите и програмерите да допрат до поширока публика, истовремено обезбедувајќи им на корисниците непречено искуство на различни уреди.Им нудат на корисниците поволности како што е офлајн користењето кое е особено значајно во ситуации кога не може да имаме конекција со интернет, а неопходно ни е да користиме услуги кои ни ги нуди одредена апликација.</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1670303"/>
            <a:ext cx="7643846" cy="1261155"/>
          </a:xfrm>
        </p:spPr>
        <p:txBody>
          <a:bodyPr/>
          <a:lstStyle/>
          <a:p>
            <a:r>
              <a:rPr lang="mk-MK" dirty="0"/>
              <a:t>Благодарам за вниманието</a:t>
            </a:r>
            <a:endParaRPr lang="en-US"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469342" y="5688644"/>
            <a:ext cx="4783208" cy="2176272"/>
          </a:xfrm>
        </p:spPr>
        <p:txBody>
          <a:bodyPr/>
          <a:lstStyle/>
          <a:p>
            <a:r>
              <a:rPr lang="mk-MK" dirty="0"/>
              <a:t>Изработила</a:t>
            </a:r>
            <a:r>
              <a:rPr lang="en-US" dirty="0"/>
              <a:t>: </a:t>
            </a:r>
            <a:r>
              <a:rPr lang="mk-MK" dirty="0"/>
              <a:t>Сара Митковска</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76887" y="1821269"/>
            <a:ext cx="6810666" cy="626095"/>
          </a:xfrm>
        </p:spPr>
        <p:txBody>
          <a:bodyPr/>
          <a:lstStyle/>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Општи карактеристики за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Progressive Web App</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76886" y="2170713"/>
            <a:ext cx="6954101" cy="3122168"/>
          </a:xfrm>
        </p:spPr>
        <p:txBody>
          <a:bodyPr>
            <a:normAutofit fontScale="92500" lnSpcReduction="10000"/>
          </a:bodyPr>
          <a:lstStyle/>
          <a:p>
            <a:r>
              <a:rPr lang="mk-MK" sz="1800" dirty="0">
                <a:effectLst/>
                <a:latin typeface="Arial" panose="020B0604020202020204" pitchFamily="34" charset="0"/>
                <a:ea typeface="Calibri" panose="020F0502020204030204" pitchFamily="34" charset="0"/>
              </a:rPr>
              <a:t>Прогресивна веб-апликација(</a:t>
            </a:r>
            <a:r>
              <a:rPr lang="en-US" sz="1800" dirty="0">
                <a:effectLst/>
                <a:latin typeface="Arial" panose="020B0604020202020204" pitchFamily="34" charset="0"/>
                <a:ea typeface="Calibri" panose="020F0502020204030204" pitchFamily="34" charset="0"/>
              </a:rPr>
              <a:t>Progressive Web App) </a:t>
            </a:r>
            <a:r>
              <a:rPr lang="mk-MK" sz="1800" dirty="0">
                <a:effectLst/>
                <a:latin typeface="Arial" panose="020B0604020202020204" pitchFamily="34" charset="0"/>
                <a:ea typeface="Calibri" panose="020F0502020204030204" pitchFamily="34" charset="0"/>
              </a:rPr>
              <a:t>е тип на веб апликација која ги користи модерните веб-технологии за да им обезбеди на корисниците искуство слично на апликација директно преку нивните веб прелистувачи.</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PWA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е дизајнирана така што го има земено најдоброто од веб и мобилните апликации, нудејќи функции како што се офлајн пристап,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responsive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(прилагодлив) дизајн кој се прилагодува на различни големини на екранот и уреди, нотификација за пристап итн.</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5A5B08-2493-4397-6162-E3B95719CEE2}"/>
              </a:ext>
            </a:extLst>
          </p:cNvPr>
          <p:cNvSpPr>
            <a:spLocks noGrp="1"/>
          </p:cNvSpPr>
          <p:nvPr>
            <p:ph idx="1"/>
          </p:nvPr>
        </p:nvSpPr>
        <p:spPr>
          <a:xfrm>
            <a:off x="3567953" y="954682"/>
            <a:ext cx="8507506" cy="5446118"/>
          </a:xfrm>
        </p:spPr>
        <p:txBody>
          <a:bodyPr>
            <a:normAutofit fontScale="92500" lnSpcReduction="10000"/>
          </a:bodyPr>
          <a:lstStyle/>
          <a:p>
            <a:pPr marL="457200" marR="0" lvl="1" indent="0">
              <a:lnSpc>
                <a:spcPct val="107000"/>
              </a:lnSpc>
              <a:spcBef>
                <a:spcPts val="0"/>
              </a:spcBef>
              <a:spcAft>
                <a:spcPts val="0"/>
              </a:spcAft>
              <a:buNone/>
            </a:pP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Responsive Design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прилагодлив дизајн)</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PWA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се изградени со принципи на дизајн, кои беспрекорно работат на различни уреди, вклучувајќи паметни телефони, таблети и десктоп компјутери.</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None/>
            </a:pP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Офлајн пристап</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Ова е една од најистакнатите карактеристики на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PWA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со која може да се кешираат податоците и содржинити, овозможувајќи им на корисниците пристап до одредени функции и содржини дури и кога се офлајн или имаат бавна интернет конекција.Ова се постигнува преку технологии како што се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Service Workers.</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Кога се офлајн или на бавна мрежа, кешираните средства може да се користат , обезбедувајќи непречено и доследно искуство.</a:t>
            </a:r>
          </a:p>
          <a:p>
            <a:pPr marL="457200" lvl="1" indent="0">
              <a:lnSpc>
                <a:spcPct val="107000"/>
              </a:lnSpc>
              <a:spcBef>
                <a:spcPts val="0"/>
              </a:spcBef>
              <a:spcAft>
                <a:spcPts val="800"/>
              </a:spcAft>
              <a:buNone/>
            </a:pP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Компатибилност помеѓу платформи</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PWA</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се изградени со веб-технологии(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HTML, CSS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и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JavaScript)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и тие се компатибилни со повеќето  современи веб прелистувачи.</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0"/>
              </a:spcBef>
              <a:spcAft>
                <a:spcPts val="800"/>
              </a:spcAft>
              <a:buNone/>
            </a:pPr>
            <a:r>
              <a:rPr lang="mk-MK" sz="1800" kern="100" dirty="0">
                <a:effectLst/>
                <a:latin typeface="Arial" panose="020B0604020202020204" pitchFamily="34" charset="0"/>
                <a:ea typeface="Calibri" panose="020F0502020204030204" pitchFamily="34" charset="0"/>
                <a:cs typeface="Times New Roman" panose="02020603050405020304" pitchFamily="18" charset="0"/>
              </a:rPr>
              <a:t>За да создадеме успешен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PWA</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 треба да се фокусираме на респонсивен дизајн, оптимизирајќи ги перформансите и треба да ги искористиме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Service Workers</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 за офлајн способности и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push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нотификациите. Прифаќањето на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PWA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денес е чекор кон градење на следната генерација на веб апликации кои ги исполнуваат постојано растечките очекувања на современите корисници.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018340" y="230393"/>
            <a:ext cx="6873778" cy="634642"/>
          </a:xfrm>
        </p:spPr>
        <p:txBody>
          <a:bodyPr/>
          <a:lstStyle/>
          <a:p>
            <a:r>
              <a:rPr lang="mk-MK" sz="2400" b="1" dirty="0"/>
              <a:t>Поопширно за карактеристиките на </a:t>
            </a:r>
            <a:r>
              <a:rPr lang="en-US" sz="2400" b="1" dirty="0"/>
              <a:t>PWA</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42048" y="85344"/>
            <a:ext cx="7808258" cy="956354"/>
          </a:xfrm>
        </p:spPr>
        <p:txBody>
          <a:bodyPr/>
          <a:lstStyle/>
          <a:p>
            <a:pPr marL="0" marR="0">
              <a:lnSpc>
                <a:spcPct val="107000"/>
              </a:lnSpc>
              <a:spcBef>
                <a:spcPts val="0"/>
              </a:spcBef>
              <a:spcAft>
                <a:spcPts val="800"/>
              </a:spcAft>
            </a:pPr>
            <a:r>
              <a:rPr lang="mk-MK" sz="2400" b="1" kern="100" dirty="0">
                <a:effectLst/>
                <a:latin typeface="Arial" panose="020B0604020202020204" pitchFamily="34" charset="0"/>
                <a:ea typeface="Calibri" panose="020F0502020204030204" pitchFamily="34" charset="0"/>
                <a:cs typeface="Times New Roman" panose="02020603050405020304" pitchFamily="18" charset="0"/>
              </a:rPr>
              <a:t>Развој на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PWA (Progressive Web Application)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439271" y="1231034"/>
            <a:ext cx="10381129" cy="1565954"/>
          </a:xfrm>
        </p:spPr>
        <p:txBody>
          <a:bodyPr/>
          <a:lstStyle/>
          <a:p>
            <a:pPr marL="0" marR="0">
              <a:lnSpc>
                <a:spcPct val="107000"/>
              </a:lnSpc>
              <a:spcBef>
                <a:spcPts val="0"/>
              </a:spcBef>
              <a:spcAft>
                <a:spcPts val="800"/>
              </a:spcAft>
            </a:pPr>
            <a:r>
              <a:rPr lang="mk-MK" sz="1800" kern="100" dirty="0">
                <a:effectLst/>
                <a:latin typeface="Arial" panose="020B0604020202020204" pitchFamily="34" charset="0"/>
                <a:ea typeface="Calibri" panose="020F0502020204030204" pitchFamily="34" charset="0"/>
                <a:cs typeface="Times New Roman" panose="02020603050405020304" pitchFamily="18" charset="0"/>
              </a:rPr>
              <a:t>Со правилна примена на неколку чекори ние во целост може да креираме целосно функционална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PWA </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кој ќе нуди неверојатно корисничко искуство на сите уреди.</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dirty="0">
              <a:effectLst/>
              <a:latin typeface="Arial" panose="020B0604020202020204" pitchFamily="34" charset="0"/>
              <a:ea typeface="Calibri" panose="020F0502020204030204" pitchFamily="34" charset="0"/>
            </a:endParaRPr>
          </a:p>
          <a:p>
            <a:endParaRPr lang="en-US" sz="1800" b="1" dirty="0">
              <a:latin typeface="Arial" panose="020B0604020202020204" pitchFamily="34" charset="0"/>
              <a:ea typeface="Calibri" panose="020F0502020204030204" pitchFamily="34" charset="0"/>
            </a:endParaRPr>
          </a:p>
          <a:p>
            <a:endParaRPr lang="en-US" sz="1800" b="1" dirty="0">
              <a:effectLst/>
              <a:latin typeface="Arial" panose="020B0604020202020204" pitchFamily="34" charset="0"/>
              <a:ea typeface="Calibri" panose="020F0502020204030204" pitchFamily="34" charset="0"/>
            </a:endParaRPr>
          </a:p>
          <a:p>
            <a:r>
              <a:rPr lang="mk-MK" sz="1800" b="1" dirty="0">
                <a:effectLst/>
                <a:latin typeface="Arial" panose="020B0604020202020204" pitchFamily="34" charset="0"/>
                <a:ea typeface="Calibri" panose="020F0502020204030204" pitchFamily="34" charset="0"/>
              </a:rPr>
              <a:t>Чекор 1</a:t>
            </a:r>
            <a:r>
              <a:rPr lang="en-US" sz="1800" b="1" dirty="0">
                <a:effectLst/>
                <a:latin typeface="Arial" panose="020B0604020202020204" pitchFamily="34" charset="0"/>
                <a:ea typeface="Calibri" panose="020F0502020204030204" pitchFamily="34" charset="0"/>
              </a:rPr>
              <a:t>: </a:t>
            </a:r>
            <a:r>
              <a:rPr lang="mk-MK" sz="1800" b="1" dirty="0">
                <a:effectLst/>
                <a:latin typeface="Arial" panose="020B0604020202020204" pitchFamily="34" charset="0"/>
                <a:ea typeface="Calibri" panose="020F0502020204030204" pitchFamily="34" charset="0"/>
              </a:rPr>
              <a:t>Планирање на апликација</a:t>
            </a:r>
          </a:p>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Чекор 2</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Дизајнирањ</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e</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 на корисничкиот интерфејс</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Чекор 3</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Развивање на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Front-End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Чекор 4</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Имплементација на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Service Workers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Чекор</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5: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Додавање </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P</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ush Notifications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Чекор</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6: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Оптимизирање на перформансите</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Чекор</a:t>
            </a: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 7: </a:t>
            </a:r>
            <a:r>
              <a:rPr lang="mk-MK" sz="1800" b="1" kern="100" dirty="0">
                <a:effectLst/>
                <a:latin typeface="Arial" panose="020B0604020202020204" pitchFamily="34" charset="0"/>
                <a:ea typeface="Calibri" panose="020F0502020204030204" pitchFamily="34" charset="0"/>
                <a:cs typeface="Times New Roman" panose="02020603050405020304" pitchFamily="18" charset="0"/>
              </a:rPr>
              <a:t>Тестирање и дебагирање</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821116" y="940483"/>
            <a:ext cx="6766560" cy="768096"/>
          </a:xfrm>
        </p:spPr>
        <p:txBody>
          <a:bodyPr/>
          <a:lstStyle/>
          <a:p>
            <a:r>
              <a:rPr lang="mk-MK" sz="3600" b="1" dirty="0">
                <a:effectLst/>
                <a:latin typeface="Arial" panose="020B0604020202020204" pitchFamily="34" charset="0"/>
                <a:ea typeface="Calibri" panose="020F0502020204030204" pitchFamily="34" charset="0"/>
              </a:rPr>
              <a:t>Опис и развивање на мојата </a:t>
            </a:r>
            <a:r>
              <a:rPr lang="en-US" sz="3600" b="1" dirty="0">
                <a:effectLst/>
                <a:latin typeface="Arial" panose="020B0604020202020204" pitchFamily="34" charset="0"/>
                <a:ea typeface="Calibri" panose="020F0502020204030204" pitchFamily="34" charset="0"/>
              </a:rPr>
              <a:t>PWA</a:t>
            </a:r>
            <a:endParaRPr lang="en-US" dirty="0"/>
          </a:p>
        </p:txBody>
      </p:sp>
      <p:sp>
        <p:nvSpPr>
          <p:cNvPr id="10" name="Content Placeholder 3">
            <a:extLst>
              <a:ext uri="{FF2B5EF4-FFF2-40B4-BE49-F238E27FC236}">
                <a16:creationId xmlns:a16="http://schemas.microsoft.com/office/drawing/2014/main" id="{EB160E46-6883-B8D9-0AC7-BE991A840B0F}"/>
              </a:ext>
            </a:extLst>
          </p:cNvPr>
          <p:cNvSpPr>
            <a:spLocks noGrp="1"/>
          </p:cNvSpPr>
          <p:nvPr>
            <p:ph idx="1"/>
          </p:nvPr>
        </p:nvSpPr>
        <p:spPr>
          <a:xfrm>
            <a:off x="3821116" y="1960932"/>
            <a:ext cx="7626813" cy="2183093"/>
          </a:xfrm>
        </p:spPr>
        <p:txBody>
          <a:bodyPr>
            <a:normAutofit/>
          </a:bodyPr>
          <a:lstStyle/>
          <a:p>
            <a:pPr marL="0" indent="0">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Budget Manager</a:t>
            </a:r>
            <a:r>
              <a:rPr lang="mk-MK" sz="1800" kern="100" dirty="0">
                <a:effectLst/>
                <a:latin typeface="Arial" panose="020B0604020202020204" pitchFamily="34" charset="0"/>
                <a:ea typeface="Calibri" panose="020F0502020204030204" pitchFamily="34" charset="0"/>
                <a:cs typeface="Times New Roman" panose="02020603050405020304" pitchFamily="18" charset="0"/>
              </a:rPr>
              <a:t> е Прогресивна веб апликација со која  може  да имаме преглед во нашите трошоци, односно да имаме преглед во тоа на што и колку сме потрошиле, исто така добрата страна на оваа апликација е тоа што може да ја користиме и офлајн, бидејќи не секогаш сите имаат пристап до интернет. Погодно за користење во ситуации кога немаме интернет конекција.</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6997B551-13AE-024B-F683-28947EBB3019}"/>
              </a:ext>
            </a:extLst>
          </p:cNvPr>
          <p:cNvPicPr>
            <a:picLocks noChangeAspect="1"/>
          </p:cNvPicPr>
          <p:nvPr/>
        </p:nvPicPr>
        <p:blipFill>
          <a:blip r:embed="rId2"/>
          <a:stretch>
            <a:fillRect/>
          </a:stretch>
        </p:blipFill>
        <p:spPr>
          <a:xfrm>
            <a:off x="2438399" y="1091843"/>
            <a:ext cx="7055225" cy="5540737"/>
          </a:xfrm>
          <a:prstGeom prst="rect">
            <a:avLst/>
          </a:prstGeom>
        </p:spPr>
      </p:pic>
      <p:sp>
        <p:nvSpPr>
          <p:cNvPr id="76" name="TextBox 75">
            <a:extLst>
              <a:ext uri="{FF2B5EF4-FFF2-40B4-BE49-F238E27FC236}">
                <a16:creationId xmlns:a16="http://schemas.microsoft.com/office/drawing/2014/main" id="{A7275547-4C35-88C4-13BC-5D4C8D200E0B}"/>
              </a:ext>
            </a:extLst>
          </p:cNvPr>
          <p:cNvSpPr txBox="1"/>
          <p:nvPr/>
        </p:nvSpPr>
        <p:spPr>
          <a:xfrm>
            <a:off x="412376" y="364830"/>
            <a:ext cx="9377082" cy="1015663"/>
          </a:xfrm>
          <a:prstGeom prst="rect">
            <a:avLst/>
          </a:prstGeom>
          <a:noFill/>
        </p:spPr>
        <p:txBody>
          <a:bodyPr wrap="square" rtlCol="0">
            <a:spAutoFit/>
          </a:bodyPr>
          <a:lstStyle/>
          <a:p>
            <a:r>
              <a:rPr lang="mk-MK" sz="20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Најпрвин започнуваме со креирање на </a:t>
            </a:r>
            <a:r>
              <a:rPr lang="en-US" sz="20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HTML </a:t>
            </a:r>
            <a:r>
              <a:rPr lang="mk-MK" sz="20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код и добиваме следен изглед</a:t>
            </a:r>
          </a:p>
          <a:p>
            <a:endParaRPr lang="en-US" sz="2000" dirty="0"/>
          </a:p>
        </p:txBody>
      </p:sp>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lide Number Placeholder 217">
            <a:extLst>
              <a:ext uri="{FF2B5EF4-FFF2-40B4-BE49-F238E27FC236}">
                <a16:creationId xmlns:a16="http://schemas.microsoft.com/office/drawing/2014/main" id="{C29F391A-4647-2731-26B5-3B262D8730A1}"/>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7</a:t>
            </a:fld>
            <a:endParaRPr lang="en-US" dirty="0"/>
          </a:p>
        </p:txBody>
      </p:sp>
      <p:pic>
        <p:nvPicPr>
          <p:cNvPr id="3" name="Picture 2">
            <a:extLst>
              <a:ext uri="{FF2B5EF4-FFF2-40B4-BE49-F238E27FC236}">
                <a16:creationId xmlns:a16="http://schemas.microsoft.com/office/drawing/2014/main" id="{C5160F98-16C4-0277-8EBC-C5EEC3D934CE}"/>
              </a:ext>
            </a:extLst>
          </p:cNvPr>
          <p:cNvPicPr>
            <a:picLocks noChangeAspect="1"/>
          </p:cNvPicPr>
          <p:nvPr/>
        </p:nvPicPr>
        <p:blipFill>
          <a:blip r:embed="rId2"/>
          <a:stretch>
            <a:fillRect/>
          </a:stretch>
        </p:blipFill>
        <p:spPr>
          <a:xfrm>
            <a:off x="1679199" y="1255336"/>
            <a:ext cx="8203710" cy="5174171"/>
          </a:xfrm>
          <a:prstGeom prst="rect">
            <a:avLst/>
          </a:prstGeom>
        </p:spPr>
      </p:pic>
      <p:sp>
        <p:nvSpPr>
          <p:cNvPr id="7" name="TextBox 6">
            <a:extLst>
              <a:ext uri="{FF2B5EF4-FFF2-40B4-BE49-F238E27FC236}">
                <a16:creationId xmlns:a16="http://schemas.microsoft.com/office/drawing/2014/main" id="{2A5640F8-B8D6-7C46-1BCE-2AFEC03176ED}"/>
              </a:ext>
            </a:extLst>
          </p:cNvPr>
          <p:cNvSpPr txBox="1"/>
          <p:nvPr/>
        </p:nvSpPr>
        <p:spPr>
          <a:xfrm>
            <a:off x="646545" y="428493"/>
            <a:ext cx="7315200" cy="584775"/>
          </a:xfrm>
          <a:prstGeom prst="rect">
            <a:avLst/>
          </a:prstGeom>
          <a:noFill/>
        </p:spPr>
        <p:txBody>
          <a:bodyPr wrap="square" rtlCol="0">
            <a:spAutoFit/>
          </a:bodyPr>
          <a:lstStyle/>
          <a:p>
            <a:r>
              <a:rPr lang="mk-MK" sz="3200" b="1" dirty="0">
                <a:solidFill>
                  <a:srgbClr val="1F2C8F"/>
                </a:solidFill>
              </a:rPr>
              <a:t>Креирање на </a:t>
            </a:r>
            <a:r>
              <a:rPr lang="en-US" sz="3200" b="1" dirty="0">
                <a:solidFill>
                  <a:srgbClr val="1F2C8F"/>
                </a:solidFill>
              </a:rPr>
              <a:t>CSS </a:t>
            </a:r>
          </a:p>
        </p:txBody>
      </p:sp>
    </p:spTree>
    <p:extLst>
      <p:ext uri="{BB962C8B-B14F-4D97-AF65-F5344CB8AC3E}">
        <p14:creationId xmlns:p14="http://schemas.microsoft.com/office/powerpoint/2010/main" val="245226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491300"/>
            <a:ext cx="9798212" cy="699895"/>
          </a:xfrm>
        </p:spPr>
        <p:txBody>
          <a:bodyPr/>
          <a:lstStyle/>
          <a:p>
            <a:r>
              <a:rPr lang="en-US" sz="2000" dirty="0"/>
              <a:t>JAVASCRIPT </a:t>
            </a:r>
            <a:r>
              <a:rPr lang="mk-MK" sz="2000" dirty="0"/>
              <a:t>СО КОЈА ЈА ГРАДИМЕ ФУНКЦИОНАЛНОСТА НА СТРАНАТА</a:t>
            </a:r>
            <a:endParaRPr lang="en-US" sz="2000"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endParaRPr lang="en-US" dirty="0"/>
          </a:p>
        </p:txBody>
      </p:sp>
      <p:sp>
        <p:nvSpPr>
          <p:cNvPr id="267" name="TextBox 266">
            <a:extLst>
              <a:ext uri="{FF2B5EF4-FFF2-40B4-BE49-F238E27FC236}">
                <a16:creationId xmlns:a16="http://schemas.microsoft.com/office/drawing/2014/main" id="{C2EAB7A4-57F6-4AC4-5123-34C74D1B96DA}"/>
              </a:ext>
            </a:extLst>
          </p:cNvPr>
          <p:cNvSpPr txBox="1"/>
          <p:nvPr/>
        </p:nvSpPr>
        <p:spPr>
          <a:xfrm>
            <a:off x="370748" y="1191195"/>
            <a:ext cx="3999788" cy="5747535"/>
          </a:xfrm>
          <a:prstGeom prst="rect">
            <a:avLst/>
          </a:prstGeom>
          <a:noFill/>
        </p:spPr>
        <p:txBody>
          <a:bodyPr wrap="square" rtlCol="0">
            <a:spAutoFit/>
          </a:bodyPr>
          <a:lstStyle/>
          <a:p>
            <a:pPr>
              <a:lnSpc>
                <a:spcPct val="107000"/>
              </a:lnSpc>
              <a:spcAft>
                <a:spcPts val="800"/>
              </a:spcAft>
            </a:pPr>
            <a:r>
              <a:rPr lang="mk-MK" sz="1600" kern="100" dirty="0">
                <a:solidFill>
                  <a:schemeClr val="accent6"/>
                </a:solidFill>
                <a:latin typeface="Arial" panose="020B0604020202020204" pitchFamily="34" charset="0"/>
                <a:ea typeface="Calibri" panose="020F0502020204030204" pitchFamily="34" charset="0"/>
                <a:cs typeface="Times New Roman" panose="02020603050405020304" pitchFamily="18" charset="0"/>
              </a:rPr>
              <a:t>Со примена на </a:t>
            </a:r>
            <a:r>
              <a:rPr lang="en-US" sz="1600" kern="100" dirty="0">
                <a:solidFill>
                  <a:schemeClr val="accent6"/>
                </a:solidFill>
                <a:latin typeface="Arial" panose="020B0604020202020204" pitchFamily="34" charset="0"/>
                <a:ea typeface="Calibri" panose="020F0502020204030204" pitchFamily="34" charset="0"/>
                <a:cs typeface="Times New Roman" panose="02020603050405020304" pitchFamily="18" charset="0"/>
              </a:rPr>
              <a:t>JS </a:t>
            </a:r>
            <a:r>
              <a:rPr lang="mk-MK" sz="16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ја добиваме потребната функционалност на страната односно, може да внесеме месечни примања и продукти/работи на кои сме потрошиле пари количината, колку и да имаме увид во своите месечни трошоци. На сликата е прикажано како се внесени неколку продукти, нивните цени, количината и колко средства ни преостануваат. Со внесените продукти автоматски ни се покажува колку пари имаме потрошено и уште колку имаме на располагање , а во долниот дел добиваме листа од продукти на кои сме потрошиле пари. Исто така, ако се случи да погрешиме многу лесно може да поправиме со кликање на копчето за промена или пак на копчето за бришење на целиот продукт.</a:t>
            </a:r>
            <a:endParaRPr lang="en-US" sz="16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71" name="Picture 270">
            <a:extLst>
              <a:ext uri="{FF2B5EF4-FFF2-40B4-BE49-F238E27FC236}">
                <a16:creationId xmlns:a16="http://schemas.microsoft.com/office/drawing/2014/main" id="{BC7AD2BC-1226-58A1-643D-3ADD9BCC62A7}"/>
              </a:ext>
            </a:extLst>
          </p:cNvPr>
          <p:cNvPicPr>
            <a:picLocks noChangeAspect="1"/>
          </p:cNvPicPr>
          <p:nvPr/>
        </p:nvPicPr>
        <p:blipFill>
          <a:blip r:embed="rId2"/>
          <a:stretch>
            <a:fillRect/>
          </a:stretch>
        </p:blipFill>
        <p:spPr>
          <a:xfrm>
            <a:off x="4607081" y="1281167"/>
            <a:ext cx="6832063" cy="4949332"/>
          </a:xfrm>
          <a:prstGeom prst="rect">
            <a:avLst/>
          </a:prstGeom>
        </p:spPr>
      </p:pic>
    </p:spTree>
    <p:extLst>
      <p:ext uri="{BB962C8B-B14F-4D97-AF65-F5344CB8AC3E}">
        <p14:creationId xmlns:p14="http://schemas.microsoft.com/office/powerpoint/2010/main" val="160049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123903" y="1292890"/>
            <a:ext cx="10671048" cy="768096"/>
          </a:xfrm>
        </p:spPr>
        <p:txBody>
          <a:bodyPr/>
          <a:lstStyle/>
          <a:p>
            <a:pPr marL="914400" marR="0" lvl="2">
              <a:lnSpc>
                <a:spcPct val="107000"/>
              </a:lnSpc>
              <a:spcBef>
                <a:spcPts val="0"/>
              </a:spcBef>
              <a:spcAft>
                <a:spcPts val="800"/>
              </a:spcAft>
            </a:pP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Креираме </a:t>
            </a:r>
            <a:r>
              <a:rPr lang="en-US"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Manifest</a:t>
            </a: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a:t>
            </a:r>
            <a:r>
              <a:rPr lang="en-US" sz="1800" b="1" kern="100" dirty="0" err="1">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json</a:t>
            </a: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 ги дефинира својствата на </a:t>
            </a:r>
            <a:r>
              <a:rPr lang="en-US"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PWA</a:t>
            </a:r>
            <a:r>
              <a:rPr lang="mk-MK" sz="1800" b="1"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 како што се име,иконите и боите на темите.</a:t>
            </a: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29" name="Picture 28">
            <a:extLst>
              <a:ext uri="{FF2B5EF4-FFF2-40B4-BE49-F238E27FC236}">
                <a16:creationId xmlns:a16="http://schemas.microsoft.com/office/drawing/2014/main" id="{CE79C428-22D1-CCED-B5FC-1555CCE71A67}"/>
              </a:ext>
            </a:extLst>
          </p:cNvPr>
          <p:cNvPicPr>
            <a:picLocks noChangeAspect="1"/>
          </p:cNvPicPr>
          <p:nvPr/>
        </p:nvPicPr>
        <p:blipFill>
          <a:blip r:embed="rId2"/>
          <a:stretch>
            <a:fillRect/>
          </a:stretch>
        </p:blipFill>
        <p:spPr>
          <a:xfrm>
            <a:off x="765043" y="2502386"/>
            <a:ext cx="6618483" cy="3539826"/>
          </a:xfrm>
          <a:prstGeom prst="rect">
            <a:avLst/>
          </a:prstGeom>
        </p:spPr>
      </p:pic>
      <p:sp>
        <p:nvSpPr>
          <p:cNvPr id="30" name="TextBox 29">
            <a:extLst>
              <a:ext uri="{FF2B5EF4-FFF2-40B4-BE49-F238E27FC236}">
                <a16:creationId xmlns:a16="http://schemas.microsoft.com/office/drawing/2014/main" id="{304DB6D9-E4A9-9DD5-2F86-266EAE3874A3}"/>
              </a:ext>
            </a:extLst>
          </p:cNvPr>
          <p:cNvSpPr txBox="1"/>
          <p:nvPr/>
        </p:nvSpPr>
        <p:spPr>
          <a:xfrm>
            <a:off x="7772579" y="3038139"/>
            <a:ext cx="3666565" cy="2308324"/>
          </a:xfrm>
          <a:prstGeom prst="rect">
            <a:avLst/>
          </a:prstGeom>
          <a:noFill/>
        </p:spPr>
        <p:txBody>
          <a:bodyPr wrap="square" rtlCol="0">
            <a:spAutoFit/>
          </a:bodyPr>
          <a:lstStyle/>
          <a:p>
            <a:r>
              <a:rPr lang="en-US"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Manifest </a:t>
            </a:r>
            <a:r>
              <a:rPr lang="mk-MK" sz="1800" kern="100" dirty="0">
                <a:solidFill>
                  <a:schemeClr val="accent6"/>
                </a:solidFill>
                <a:effectLst/>
                <a:latin typeface="Arial" panose="020B0604020202020204" pitchFamily="34" charset="0"/>
                <a:ea typeface="Calibri" panose="020F0502020204030204" pitchFamily="34" charset="0"/>
                <a:cs typeface="Times New Roman" panose="02020603050405020304" pitchFamily="18" charset="0"/>
              </a:rPr>
              <a:t>датотеката обезбедува важни информации за компјутерската програма и проект, содржи информации за името на нашиот проект , краток опис на проектот, верзија на проект итн.</a:t>
            </a:r>
            <a:endPar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52</TotalTime>
  <Words>1020</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Office Theme</vt:lpstr>
      <vt:lpstr>Progressive web applications</vt:lpstr>
      <vt:lpstr>Општи карактеристики за Progressive Web App </vt:lpstr>
      <vt:lpstr>PowerPoint Presentation</vt:lpstr>
      <vt:lpstr>Развој на PWA (Progressive Web Application) </vt:lpstr>
      <vt:lpstr>Опис и развивање на мојата PWA</vt:lpstr>
      <vt:lpstr>PowerPoint Presentation</vt:lpstr>
      <vt:lpstr>PowerPoint Presentation</vt:lpstr>
      <vt:lpstr>JAVASCRIPT СО КОЈА ЈА ГРАДИМЕ ФУНКЦИОНАЛНОСТА НА СТРАНАТА</vt:lpstr>
      <vt:lpstr>Креираме Manifest.json ги дефинира својствата на PWA, како што се име,иконите и боите на темите.</vt:lpstr>
      <vt:lpstr>Понатаму, креираме Service Worker кој овозможува на PWA да функционира офлајн и да ги кешираа средствата,вооедно ова е главната карактеристика на Progressive Web Application</vt:lpstr>
      <vt:lpstr>Потоа одиме во Network подесуваме на Wi-Fi , ја гасиме нашата wi-fi конекција и одиме refresh и проверуваме дали нашата страна ќе работи офлајн. </vt:lpstr>
      <vt:lpstr>Разлики помеѓу традиционален веб-сајт и PWA</vt:lpstr>
      <vt:lpstr>заклучок</vt:lpstr>
      <vt:lpstr>Благодарам за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web applications</dc:title>
  <dc:subject/>
  <dc:creator>Сара Митковска</dc:creator>
  <cp:lastModifiedBy>Сара Митковска</cp:lastModifiedBy>
  <cp:revision>1</cp:revision>
  <dcterms:created xsi:type="dcterms:W3CDTF">2023-09-13T16:25:49Z</dcterms:created>
  <dcterms:modified xsi:type="dcterms:W3CDTF">2023-09-13T17:18:19Z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