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Adan Constanz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5-08T23:42:26.413">
    <p:pos x="6000" y="0"/>
    <p:text>Looks goooooood :D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7361997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7361997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7361997d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7361997d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15cbff58c_0_9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15cbff58c_0_9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15cbff58c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15cbff58c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15d7c3b5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15d7c3b5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1400">
                <a:solidFill>
                  <a:schemeClr val="dk1"/>
                </a:solidFill>
              </a:rPr>
              <a:t>Whales are being treated by tougher environments as human intervene from the hunt for whales and oceans becoming warmer. A solution for the whales were to migrate to different locations in the sea. In order to aid the conservation efforts and provide a general surveillance system to the monitor the ocean activity this challenge from kaggel arised. For this kaggle competition, we are gather images from Happywahle’s database to classify specific species of whales for surveillance purposes. For the past 40 years, most of analyzing and identify whales have been done manually by individual scientist; leaving a majority of data unused and underutilized. This competition enables the use of helping a scientific community, make use of their data, and provide better survancle for the ocean.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15d7c3b5e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15d7c3b5e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1400">
                <a:solidFill>
                  <a:schemeClr val="dk1"/>
                </a:solidFill>
              </a:rPr>
              <a:t>The data set consist of over 25,361 images gathered from research institutions and public contributors. Out of the 25,361 images there are over 5,005 unique whale species to be classified. And from the 25,361 images there are around 9,664 whales unidentified. All images come in different dimensions and might be RGB or grayscale. There is a train.csv that includes two columns, image name and whale identification.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15d7c3b5e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15d7c3b5e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1400">
                <a:solidFill>
                  <a:schemeClr val="dk1"/>
                </a:solidFill>
              </a:rPr>
              <a:t>Since we are giving multiple images to classify, Dr. Mohammad Pourhomayoun gave us special permission to reduce the complexity of the project. Instead of classifying over 5,005 whales we will be only classifying the top 10 whales in our dataset.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15cbff58c_0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15cbff58c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They’re in the other slide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15d7c3b5e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15d7c3b5e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15cbff58c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15cbff58c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dk1"/>
                </a:solidFill>
              </a:rPr>
              <a:t>Intro SVM:</a:t>
            </a:r>
            <a:endParaRPr sz="1400">
              <a:solidFill>
                <a:schemeClr val="dk1"/>
              </a:solidFill>
            </a:endParaRPr>
          </a:p>
          <a:p>
            <a:pPr indent="0" lvl="0" marL="0" rtl="0" algn="l">
              <a:lnSpc>
                <a:spcPct val="115000"/>
              </a:lnSpc>
              <a:spcBef>
                <a:spcPts val="0"/>
              </a:spcBef>
              <a:spcAft>
                <a:spcPts val="0"/>
              </a:spcAft>
              <a:buNone/>
            </a:pPr>
            <a:r>
              <a:rPr lang="en" sz="1400">
                <a:solidFill>
                  <a:schemeClr val="dk1"/>
                </a:solidFill>
              </a:rPr>
              <a:t>To put SVM in simple terms, SVM tries it’s best to find a hyperplane ( a line or plane ), or a set of hyperplanes to separate and classify data. The next step is to categorize our data set with maximum-margin line, this line emphasises the clear separation between two or more classifications.  Margins play an important role to the algorithm and are know as a hyperparameter to the algorithm</a:t>
            </a:r>
            <a:endParaRPr sz="1400">
              <a:solidFill>
                <a:schemeClr val="dk1"/>
              </a:solidFill>
            </a:endParaRPr>
          </a:p>
          <a:p>
            <a:pPr indent="0" lvl="0" marL="0" rtl="0" algn="l">
              <a:lnSpc>
                <a:spcPct val="115000"/>
              </a:lnSpc>
              <a:spcBef>
                <a:spcPts val="0"/>
              </a:spcBef>
              <a:spcAft>
                <a:spcPts val="0"/>
              </a:spcAft>
              <a:buNone/>
            </a:pPr>
            <a:r>
              <a:t/>
            </a:r>
            <a:endParaRPr sz="1400">
              <a:solidFill>
                <a:schemeClr val="dk1"/>
              </a:solidFill>
            </a:endParaRPr>
          </a:p>
          <a:p>
            <a:pPr indent="0" lvl="0" marL="0" rtl="0" algn="l">
              <a:lnSpc>
                <a:spcPct val="115000"/>
              </a:lnSpc>
              <a:spcBef>
                <a:spcPts val="0"/>
              </a:spcBef>
              <a:spcAft>
                <a:spcPts val="0"/>
              </a:spcAft>
              <a:buNone/>
            </a:pPr>
            <a:r>
              <a:rPr lang="en" sz="1400">
                <a:solidFill>
                  <a:schemeClr val="dk1"/>
                </a:solidFill>
              </a:rPr>
              <a:t>Intro CNN:</a:t>
            </a:r>
            <a:endParaRPr sz="1400">
              <a:solidFill>
                <a:schemeClr val="dk1"/>
              </a:solidFill>
            </a:endParaRPr>
          </a:p>
          <a:p>
            <a:pPr indent="0" lvl="0" marL="0" rtl="0" algn="l">
              <a:lnSpc>
                <a:spcPct val="115000"/>
              </a:lnSpc>
              <a:spcBef>
                <a:spcPts val="0"/>
              </a:spcBef>
              <a:spcAft>
                <a:spcPts val="0"/>
              </a:spcAft>
              <a:buNone/>
            </a:pPr>
            <a:r>
              <a:rPr lang="en" sz="1400">
                <a:solidFill>
                  <a:schemeClr val="dk1"/>
                </a:solidFill>
              </a:rPr>
              <a:t>A convolutional neural network ( CNN ) is a type of deep neural network inspired by the human brain visual cortex. In comparison to SVM, a CNN extracts meaningful patterns from images such as edges or basic shapes to be more efficient than using raw pixels. A CNN consist a series of layers including convolutional layers ( for feature extractions ), ReLu layers ( for nonlinearity ), and pooling layers ( for further dimensionality reduction) and finally fully connected layers ( for final classification ). </a:t>
            </a:r>
            <a:endParaRPr sz="1400">
              <a:solidFill>
                <a:schemeClr val="dk1"/>
              </a:solidFill>
            </a:endParaRPr>
          </a:p>
          <a:p>
            <a:pPr indent="0" lvl="0" marL="0" rtl="0" algn="l">
              <a:lnSpc>
                <a:spcPct val="115000"/>
              </a:lnSpc>
              <a:spcBef>
                <a:spcPts val="0"/>
              </a:spcBef>
              <a:spcAft>
                <a:spcPts val="0"/>
              </a:spcAft>
              <a:buNone/>
            </a:pPr>
            <a:r>
              <a:rPr lang="en" sz="1400">
                <a:solidFill>
                  <a:schemeClr val="dk1"/>
                </a:solidFill>
              </a:rPr>
              <a:t>	What makes a CNN so special is that it applies filters to each image to reduce the complexity of the image and collect features such as edge detection. The model then figures out the best filters to apply to each image in order to increase the accuracy for prediction.</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15cbff58c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15cbff58c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15cbff58c_0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15cbff58c_0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9EB0D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comments" Target="../comments/commen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9.jpg"/><Relationship Id="rId5" Type="http://schemas.openxmlformats.org/officeDocument/2006/relationships/image" Target="../media/image3.jpg"/><Relationship Id="rId6"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55" name="Google Shape;55;p13"/>
          <p:cNvSpPr txBox="1"/>
          <p:nvPr>
            <p:ph type="ctrTitle"/>
          </p:nvPr>
        </p:nvSpPr>
        <p:spPr>
          <a:xfrm>
            <a:off x="311700" y="1155125"/>
            <a:ext cx="8520600" cy="164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F3F3F3"/>
                </a:solidFill>
              </a:rPr>
              <a:t>Humpback Whale Identification</a:t>
            </a:r>
            <a:endParaRPr b="1">
              <a:solidFill>
                <a:srgbClr val="F3F3F3"/>
              </a:solidFill>
            </a:endParaRPr>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34343"/>
                </a:solidFill>
              </a:rPr>
              <a:t>Jasmine Cao, Melissa Cheung, Adan Constanzo, Mher Oganesyan, Smitkumar Kaushikkumar Patel</a:t>
            </a:r>
            <a:endParaRPr>
              <a:solidFill>
                <a:srgbClr val="43434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2"/>
          <p:cNvSpPr/>
          <p:nvPr/>
        </p:nvSpPr>
        <p:spPr>
          <a:xfrm>
            <a:off x="0" y="0"/>
            <a:ext cx="9144000" cy="1088400"/>
          </a:xfrm>
          <a:prstGeom prst="rect">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Convolutional Neural Network (CNN)</a:t>
            </a:r>
            <a:endParaRPr b="1">
              <a:solidFill>
                <a:srgbClr val="FFFFFF"/>
              </a:solidFill>
            </a:endParaRPr>
          </a:p>
        </p:txBody>
      </p:sp>
      <p:pic>
        <p:nvPicPr>
          <p:cNvPr id="136" name="Google Shape;136;p22"/>
          <p:cNvPicPr preferRelativeResize="0"/>
          <p:nvPr/>
        </p:nvPicPr>
        <p:blipFill>
          <a:blip r:embed="rId3">
            <a:alphaModFix/>
          </a:blip>
          <a:stretch>
            <a:fillRect/>
          </a:stretch>
        </p:blipFill>
        <p:spPr>
          <a:xfrm>
            <a:off x="6931400" y="15226"/>
            <a:ext cx="2144250" cy="1162874"/>
          </a:xfrm>
          <a:prstGeom prst="rect">
            <a:avLst/>
          </a:prstGeom>
          <a:noFill/>
          <a:ln>
            <a:noFill/>
          </a:ln>
        </p:spPr>
      </p:pic>
      <p:pic>
        <p:nvPicPr>
          <p:cNvPr id="137" name="Google Shape;137;p22"/>
          <p:cNvPicPr preferRelativeResize="0"/>
          <p:nvPr/>
        </p:nvPicPr>
        <p:blipFill>
          <a:blip r:embed="rId4">
            <a:alphaModFix/>
          </a:blip>
          <a:stretch>
            <a:fillRect/>
          </a:stretch>
        </p:blipFill>
        <p:spPr>
          <a:xfrm>
            <a:off x="311700" y="1310500"/>
            <a:ext cx="2669475" cy="2522525"/>
          </a:xfrm>
          <a:prstGeom prst="rect">
            <a:avLst/>
          </a:prstGeom>
          <a:noFill/>
          <a:ln>
            <a:noFill/>
          </a:ln>
        </p:spPr>
      </p:pic>
      <p:pic>
        <p:nvPicPr>
          <p:cNvPr id="138" name="Google Shape;138;p22"/>
          <p:cNvPicPr preferRelativeResize="0"/>
          <p:nvPr/>
        </p:nvPicPr>
        <p:blipFill>
          <a:blip r:embed="rId5">
            <a:alphaModFix/>
          </a:blip>
          <a:stretch>
            <a:fillRect/>
          </a:stretch>
        </p:blipFill>
        <p:spPr>
          <a:xfrm>
            <a:off x="3237263" y="1293813"/>
            <a:ext cx="2669475" cy="2555880"/>
          </a:xfrm>
          <a:prstGeom prst="rect">
            <a:avLst/>
          </a:prstGeom>
          <a:noFill/>
          <a:ln>
            <a:noFill/>
          </a:ln>
        </p:spPr>
      </p:pic>
      <p:pic>
        <p:nvPicPr>
          <p:cNvPr id="139" name="Google Shape;139;p22"/>
          <p:cNvPicPr preferRelativeResize="0"/>
          <p:nvPr/>
        </p:nvPicPr>
        <p:blipFill>
          <a:blip r:embed="rId6">
            <a:alphaModFix/>
          </a:blip>
          <a:stretch>
            <a:fillRect/>
          </a:stretch>
        </p:blipFill>
        <p:spPr>
          <a:xfrm>
            <a:off x="6162851" y="1262225"/>
            <a:ext cx="2669450" cy="2619064"/>
          </a:xfrm>
          <a:prstGeom prst="rect">
            <a:avLst/>
          </a:prstGeom>
          <a:noFill/>
          <a:ln>
            <a:noFill/>
          </a:ln>
        </p:spPr>
      </p:pic>
      <p:sp>
        <p:nvSpPr>
          <p:cNvPr id="140" name="Google Shape;140;p22"/>
          <p:cNvSpPr txBox="1"/>
          <p:nvPr/>
        </p:nvSpPr>
        <p:spPr>
          <a:xfrm>
            <a:off x="574388" y="4055125"/>
            <a:ext cx="2144100" cy="61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434343"/>
                </a:solidFill>
              </a:rPr>
              <a:t>Original 100x100 image</a:t>
            </a:r>
            <a:endParaRPr b="1">
              <a:solidFill>
                <a:srgbClr val="434343"/>
              </a:solidFill>
            </a:endParaRPr>
          </a:p>
        </p:txBody>
      </p:sp>
      <p:sp>
        <p:nvSpPr>
          <p:cNvPr id="141" name="Google Shape;141;p22"/>
          <p:cNvSpPr txBox="1"/>
          <p:nvPr/>
        </p:nvSpPr>
        <p:spPr>
          <a:xfrm>
            <a:off x="3499938" y="4055125"/>
            <a:ext cx="2144100" cy="61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674EA7"/>
                </a:solidFill>
              </a:rPr>
              <a:t>One (3x3) filter applied to original image</a:t>
            </a:r>
            <a:endParaRPr b="1">
              <a:solidFill>
                <a:srgbClr val="674EA7"/>
              </a:solidFill>
            </a:endParaRPr>
          </a:p>
        </p:txBody>
      </p:sp>
      <p:sp>
        <p:nvSpPr>
          <p:cNvPr id="142" name="Google Shape;142;p22"/>
          <p:cNvSpPr txBox="1"/>
          <p:nvPr/>
        </p:nvSpPr>
        <p:spPr>
          <a:xfrm>
            <a:off x="6375276" y="4055125"/>
            <a:ext cx="2244600" cy="61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A64D79"/>
                </a:solidFill>
              </a:rPr>
              <a:t>Three </a:t>
            </a:r>
            <a:r>
              <a:rPr b="1" lang="en">
                <a:solidFill>
                  <a:srgbClr val="A64D79"/>
                </a:solidFill>
              </a:rPr>
              <a:t>(3x3) filter applied to original image (with dropout)</a:t>
            </a:r>
            <a:endParaRPr b="1">
              <a:solidFill>
                <a:srgbClr val="A64D7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p:nvPr/>
        </p:nvSpPr>
        <p:spPr>
          <a:xfrm>
            <a:off x="0" y="0"/>
            <a:ext cx="9144000" cy="1088400"/>
          </a:xfrm>
          <a:prstGeom prst="rect">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rPr>
              <a:t>Convolutional Neural Network (CNN)</a:t>
            </a:r>
            <a:endParaRPr b="1">
              <a:solidFill>
                <a:srgbClr val="FFFFFF"/>
              </a:solidFill>
            </a:endParaRPr>
          </a:p>
        </p:txBody>
      </p:sp>
      <p:sp>
        <p:nvSpPr>
          <p:cNvPr id="149" name="Google Shape;149;p23"/>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3F3F3"/>
              </a:buClr>
              <a:buSzPts val="1800"/>
              <a:buChar char="●"/>
            </a:pPr>
            <a:r>
              <a:rPr b="1" lang="en">
                <a:solidFill>
                  <a:srgbClr val="F3F3F3"/>
                </a:solidFill>
              </a:rPr>
              <a:t>Data Preparation</a:t>
            </a:r>
            <a:endParaRPr b="1">
              <a:solidFill>
                <a:srgbClr val="F3F3F3"/>
              </a:solidFill>
            </a:endParaRPr>
          </a:p>
          <a:p>
            <a:pPr indent="-317500" lvl="1" marL="914400" rtl="0" algn="l">
              <a:spcBef>
                <a:spcPts val="0"/>
              </a:spcBef>
              <a:spcAft>
                <a:spcPts val="0"/>
              </a:spcAft>
              <a:buClr>
                <a:srgbClr val="F3F3F3"/>
              </a:buClr>
              <a:buSzPts val="1400"/>
              <a:buChar char="○"/>
            </a:pPr>
            <a:r>
              <a:rPr b="1" lang="en">
                <a:solidFill>
                  <a:srgbClr val="F3F3F3"/>
                </a:solidFill>
              </a:rPr>
              <a:t>Used downsized color images, 100x100x3</a:t>
            </a:r>
            <a:endParaRPr b="1">
              <a:solidFill>
                <a:srgbClr val="F3F3F3"/>
              </a:solidFill>
            </a:endParaRPr>
          </a:p>
          <a:p>
            <a:pPr indent="-342900" lvl="0" marL="457200" rtl="0" algn="l">
              <a:spcBef>
                <a:spcPts val="0"/>
              </a:spcBef>
              <a:spcAft>
                <a:spcPts val="0"/>
              </a:spcAft>
              <a:buClr>
                <a:srgbClr val="F3F3F3"/>
              </a:buClr>
              <a:buSzPts val="1800"/>
              <a:buChar char="●"/>
            </a:pPr>
            <a:r>
              <a:rPr b="1" lang="en">
                <a:solidFill>
                  <a:srgbClr val="F3F3F3"/>
                </a:solidFill>
              </a:rPr>
              <a:t>Training the Model</a:t>
            </a:r>
            <a:endParaRPr b="1">
              <a:solidFill>
                <a:srgbClr val="F3F3F3"/>
              </a:solidFill>
            </a:endParaRPr>
          </a:p>
          <a:p>
            <a:pPr indent="-317500" lvl="1" marL="914400" rtl="0" algn="l">
              <a:spcBef>
                <a:spcPts val="0"/>
              </a:spcBef>
              <a:spcAft>
                <a:spcPts val="0"/>
              </a:spcAft>
              <a:buClr>
                <a:srgbClr val="F3F3F3"/>
              </a:buClr>
              <a:buSzPts val="1400"/>
              <a:buChar char="○"/>
            </a:pPr>
            <a:r>
              <a:rPr b="1" lang="en">
                <a:solidFill>
                  <a:srgbClr val="F3F3F3"/>
                </a:solidFill>
              </a:rPr>
              <a:t>Due to memory limitations:</a:t>
            </a:r>
            <a:endParaRPr b="1">
              <a:solidFill>
                <a:srgbClr val="F3F3F3"/>
              </a:solidFill>
            </a:endParaRPr>
          </a:p>
          <a:p>
            <a:pPr indent="-317500" lvl="2" marL="1371600" rtl="0" algn="l">
              <a:spcBef>
                <a:spcPts val="0"/>
              </a:spcBef>
              <a:spcAft>
                <a:spcPts val="0"/>
              </a:spcAft>
              <a:buClr>
                <a:srgbClr val="F3F3F3"/>
              </a:buClr>
              <a:buSzPts val="1400"/>
              <a:buChar char="■"/>
            </a:pPr>
            <a:r>
              <a:rPr b="1" lang="en">
                <a:solidFill>
                  <a:srgbClr val="3C78D8"/>
                </a:solidFill>
              </a:rPr>
              <a:t>Batch size</a:t>
            </a:r>
            <a:r>
              <a:rPr b="1" lang="en">
                <a:solidFill>
                  <a:srgbClr val="F3F3F3"/>
                </a:solidFill>
              </a:rPr>
              <a:t> was set to </a:t>
            </a:r>
            <a:r>
              <a:rPr b="1" lang="en">
                <a:solidFill>
                  <a:srgbClr val="A64D79"/>
                </a:solidFill>
              </a:rPr>
              <a:t>64</a:t>
            </a:r>
            <a:endParaRPr b="1">
              <a:solidFill>
                <a:srgbClr val="A64D79"/>
              </a:solidFill>
            </a:endParaRPr>
          </a:p>
          <a:p>
            <a:pPr indent="-317500" lvl="2" marL="1371600" rtl="0" algn="l">
              <a:spcBef>
                <a:spcPts val="0"/>
              </a:spcBef>
              <a:spcAft>
                <a:spcPts val="0"/>
              </a:spcAft>
              <a:buClr>
                <a:srgbClr val="F3F3F3"/>
              </a:buClr>
              <a:buSzPts val="1400"/>
              <a:buChar char="■"/>
            </a:pPr>
            <a:r>
              <a:rPr b="1" lang="en">
                <a:solidFill>
                  <a:srgbClr val="3C78D8"/>
                </a:solidFill>
              </a:rPr>
              <a:t>Epochs</a:t>
            </a:r>
            <a:r>
              <a:rPr b="1" lang="en">
                <a:solidFill>
                  <a:srgbClr val="F3F3F3"/>
                </a:solidFill>
              </a:rPr>
              <a:t> to </a:t>
            </a:r>
            <a:r>
              <a:rPr b="1" lang="en">
                <a:solidFill>
                  <a:srgbClr val="A64D79"/>
                </a:solidFill>
              </a:rPr>
              <a:t>45</a:t>
            </a:r>
            <a:endParaRPr b="1">
              <a:solidFill>
                <a:srgbClr val="A64D79"/>
              </a:solidFill>
            </a:endParaRPr>
          </a:p>
          <a:p>
            <a:pPr indent="-317500" lvl="1" marL="914400" rtl="0" algn="l">
              <a:spcBef>
                <a:spcPts val="0"/>
              </a:spcBef>
              <a:spcAft>
                <a:spcPts val="0"/>
              </a:spcAft>
              <a:buClr>
                <a:srgbClr val="F3F3F3"/>
              </a:buClr>
              <a:buSzPts val="1400"/>
              <a:buChar char="○"/>
            </a:pPr>
            <a:r>
              <a:rPr b="1" lang="en">
                <a:solidFill>
                  <a:srgbClr val="F3F3F3"/>
                </a:solidFill>
              </a:rPr>
              <a:t>Initial accuracy of </a:t>
            </a:r>
            <a:r>
              <a:rPr b="1" lang="en">
                <a:solidFill>
                  <a:srgbClr val="A64D79"/>
                </a:solidFill>
              </a:rPr>
              <a:t>0.71</a:t>
            </a:r>
            <a:endParaRPr b="1">
              <a:solidFill>
                <a:srgbClr val="A64D79"/>
              </a:solidFill>
            </a:endParaRPr>
          </a:p>
          <a:p>
            <a:pPr indent="-342900" lvl="0" marL="457200" rtl="0" algn="l">
              <a:spcBef>
                <a:spcPts val="0"/>
              </a:spcBef>
              <a:spcAft>
                <a:spcPts val="0"/>
              </a:spcAft>
              <a:buClr>
                <a:srgbClr val="F3F3F3"/>
              </a:buClr>
              <a:buSzPts val="1800"/>
              <a:buChar char="●"/>
            </a:pPr>
            <a:r>
              <a:rPr b="1" lang="en">
                <a:solidFill>
                  <a:srgbClr val="F3F3F3"/>
                </a:solidFill>
              </a:rPr>
              <a:t>Accuracy Improvement</a:t>
            </a:r>
            <a:endParaRPr b="1">
              <a:solidFill>
                <a:srgbClr val="F3F3F3"/>
              </a:solidFill>
            </a:endParaRPr>
          </a:p>
          <a:p>
            <a:pPr indent="-317500" lvl="1" marL="914400" rtl="0" algn="l">
              <a:spcBef>
                <a:spcPts val="0"/>
              </a:spcBef>
              <a:spcAft>
                <a:spcPts val="0"/>
              </a:spcAft>
              <a:buClr>
                <a:srgbClr val="F3F3F3"/>
              </a:buClr>
              <a:buSzPts val="1400"/>
              <a:buChar char="○"/>
            </a:pPr>
            <a:r>
              <a:rPr b="1" lang="en">
                <a:solidFill>
                  <a:srgbClr val="F3F3F3"/>
                </a:solidFill>
              </a:rPr>
              <a:t>Use of image </a:t>
            </a:r>
            <a:r>
              <a:rPr b="1" lang="en">
                <a:solidFill>
                  <a:srgbClr val="F3F3F3"/>
                </a:solidFill>
              </a:rPr>
              <a:t>augmentation to increase dataset size</a:t>
            </a:r>
            <a:endParaRPr b="1">
              <a:solidFill>
                <a:srgbClr val="F3F3F3"/>
              </a:solidFill>
            </a:endParaRPr>
          </a:p>
          <a:p>
            <a:pPr indent="-317500" lvl="2" marL="1371600" rtl="0" algn="l">
              <a:spcBef>
                <a:spcPts val="0"/>
              </a:spcBef>
              <a:spcAft>
                <a:spcPts val="0"/>
              </a:spcAft>
              <a:buClr>
                <a:srgbClr val="F3F3F3"/>
              </a:buClr>
              <a:buSzPts val="1400"/>
              <a:buChar char="■"/>
            </a:pPr>
            <a:r>
              <a:rPr b="1" lang="en">
                <a:solidFill>
                  <a:srgbClr val="F3F3F3"/>
                </a:solidFill>
              </a:rPr>
              <a:t>Used </a:t>
            </a:r>
            <a:r>
              <a:rPr b="1" lang="en">
                <a:solidFill>
                  <a:srgbClr val="45818E"/>
                </a:solidFill>
              </a:rPr>
              <a:t>Keras library</a:t>
            </a:r>
            <a:r>
              <a:rPr b="1" lang="en">
                <a:solidFill>
                  <a:srgbClr val="F3F3F3"/>
                </a:solidFill>
              </a:rPr>
              <a:t>, </a:t>
            </a:r>
            <a:r>
              <a:rPr b="1" lang="en">
                <a:solidFill>
                  <a:srgbClr val="45818E"/>
                </a:solidFill>
              </a:rPr>
              <a:t>ImageDataGenerator</a:t>
            </a:r>
            <a:r>
              <a:rPr b="1" lang="en">
                <a:solidFill>
                  <a:srgbClr val="F3F3F3"/>
                </a:solidFill>
              </a:rPr>
              <a:t>, for augmentation</a:t>
            </a:r>
            <a:endParaRPr b="1">
              <a:solidFill>
                <a:srgbClr val="F3F3F3"/>
              </a:solidFill>
            </a:endParaRPr>
          </a:p>
          <a:p>
            <a:pPr indent="-317500" lvl="1" marL="914400" rtl="0" algn="l">
              <a:spcBef>
                <a:spcPts val="0"/>
              </a:spcBef>
              <a:spcAft>
                <a:spcPts val="0"/>
              </a:spcAft>
              <a:buClr>
                <a:srgbClr val="F3F3F3"/>
              </a:buClr>
              <a:buSzPts val="1400"/>
              <a:buChar char="○"/>
            </a:pPr>
            <a:r>
              <a:rPr b="1" lang="en">
                <a:solidFill>
                  <a:srgbClr val="F3F3F3"/>
                </a:solidFill>
              </a:rPr>
              <a:t>Added new images to training set, leaving testing set untouched</a:t>
            </a:r>
            <a:endParaRPr b="1">
              <a:solidFill>
                <a:srgbClr val="F3F3F3"/>
              </a:solidFill>
            </a:endParaRPr>
          </a:p>
          <a:p>
            <a:pPr indent="-317500" lvl="1" marL="914400" rtl="0" algn="l">
              <a:spcBef>
                <a:spcPts val="0"/>
              </a:spcBef>
              <a:spcAft>
                <a:spcPts val="0"/>
              </a:spcAft>
              <a:buClr>
                <a:srgbClr val="F3F3F3"/>
              </a:buClr>
              <a:buSzPts val="1400"/>
              <a:buChar char="○"/>
            </a:pPr>
            <a:r>
              <a:rPr b="1" lang="en">
                <a:solidFill>
                  <a:srgbClr val="F3F3F3"/>
                </a:solidFill>
              </a:rPr>
              <a:t>Training set size increased from </a:t>
            </a:r>
            <a:r>
              <a:rPr b="1" lang="en">
                <a:solidFill>
                  <a:srgbClr val="45818E"/>
                </a:solidFill>
              </a:rPr>
              <a:t>456</a:t>
            </a:r>
            <a:r>
              <a:rPr b="1" lang="en">
                <a:solidFill>
                  <a:srgbClr val="F3F3F3"/>
                </a:solidFill>
              </a:rPr>
              <a:t>		 	</a:t>
            </a:r>
            <a:r>
              <a:rPr b="1" lang="en">
                <a:solidFill>
                  <a:srgbClr val="A64D79"/>
                </a:solidFill>
              </a:rPr>
              <a:t>2280</a:t>
            </a:r>
            <a:endParaRPr b="1">
              <a:solidFill>
                <a:srgbClr val="A64D79"/>
              </a:solidFill>
            </a:endParaRPr>
          </a:p>
          <a:p>
            <a:pPr indent="-317500" lvl="1" marL="914400" rtl="0" algn="l">
              <a:spcBef>
                <a:spcPts val="0"/>
              </a:spcBef>
              <a:spcAft>
                <a:spcPts val="0"/>
              </a:spcAft>
              <a:buClr>
                <a:srgbClr val="F3F3F3"/>
              </a:buClr>
              <a:buSzPts val="1400"/>
              <a:buChar char="○"/>
            </a:pPr>
            <a:r>
              <a:rPr b="1" lang="en">
                <a:solidFill>
                  <a:srgbClr val="F3F3F3"/>
                </a:solidFill>
              </a:rPr>
              <a:t>New accuracy of </a:t>
            </a:r>
            <a:r>
              <a:rPr b="1" lang="en">
                <a:solidFill>
                  <a:srgbClr val="A64D79"/>
                </a:solidFill>
              </a:rPr>
              <a:t>0.83</a:t>
            </a:r>
            <a:endParaRPr b="1">
              <a:solidFill>
                <a:srgbClr val="A64D79"/>
              </a:solidFill>
            </a:endParaRPr>
          </a:p>
        </p:txBody>
      </p:sp>
      <p:pic>
        <p:nvPicPr>
          <p:cNvPr id="150" name="Google Shape;150;p23"/>
          <p:cNvPicPr preferRelativeResize="0"/>
          <p:nvPr/>
        </p:nvPicPr>
        <p:blipFill>
          <a:blip r:embed="rId3">
            <a:alphaModFix/>
          </a:blip>
          <a:stretch>
            <a:fillRect/>
          </a:stretch>
        </p:blipFill>
        <p:spPr>
          <a:xfrm>
            <a:off x="6931400" y="15226"/>
            <a:ext cx="2144250" cy="1162874"/>
          </a:xfrm>
          <a:prstGeom prst="rect">
            <a:avLst/>
          </a:prstGeom>
          <a:noFill/>
          <a:ln>
            <a:noFill/>
          </a:ln>
        </p:spPr>
      </p:pic>
      <p:sp>
        <p:nvSpPr>
          <p:cNvPr id="151" name="Google Shape;151;p23"/>
          <p:cNvSpPr/>
          <p:nvPr/>
        </p:nvSpPr>
        <p:spPr>
          <a:xfrm>
            <a:off x="4572000" y="4130150"/>
            <a:ext cx="682200" cy="257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p:nvPr/>
        </p:nvSpPr>
        <p:spPr>
          <a:xfrm>
            <a:off x="0" y="0"/>
            <a:ext cx="9144000" cy="1088400"/>
          </a:xfrm>
          <a:prstGeom prst="rect">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Results</a:t>
            </a:r>
            <a:endParaRPr b="1">
              <a:solidFill>
                <a:srgbClr val="FFFFFF"/>
              </a:solidFill>
            </a:endParaRPr>
          </a:p>
        </p:txBody>
      </p:sp>
      <p:sp>
        <p:nvSpPr>
          <p:cNvPr id="158" name="Google Shape;15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Support Vector Machine</a:t>
            </a:r>
            <a:endParaRPr b="1">
              <a:solidFill>
                <a:srgbClr val="FFFFFF"/>
              </a:solidFill>
            </a:endParaRPr>
          </a:p>
          <a:p>
            <a:pPr indent="0" lvl="0" marL="0" rtl="0" algn="l">
              <a:spcBef>
                <a:spcPts val="1600"/>
              </a:spcBef>
              <a:spcAft>
                <a:spcPts val="0"/>
              </a:spcAft>
              <a:buNone/>
            </a:pPr>
            <a:r>
              <a:rPr b="1" lang="en">
                <a:solidFill>
                  <a:srgbClr val="FFFFFF"/>
                </a:solidFill>
              </a:rPr>
              <a:t>		Accuracy: </a:t>
            </a:r>
            <a:r>
              <a:rPr b="1" lang="en">
                <a:solidFill>
                  <a:srgbClr val="A64D79"/>
                </a:solidFill>
              </a:rPr>
              <a:t>0.43</a:t>
            </a:r>
            <a:endParaRPr b="1">
              <a:solidFill>
                <a:srgbClr val="A64D79"/>
              </a:solidFill>
            </a:endParaRPr>
          </a:p>
          <a:p>
            <a:pPr indent="0" lvl="0" marL="0" rtl="0" algn="l">
              <a:spcBef>
                <a:spcPts val="1600"/>
              </a:spcBef>
              <a:spcAft>
                <a:spcPts val="0"/>
              </a:spcAft>
              <a:buNone/>
            </a:pPr>
            <a:r>
              <a:rPr b="1" lang="en">
                <a:solidFill>
                  <a:srgbClr val="FFFFFF"/>
                </a:solidFill>
              </a:rPr>
              <a:t>Convolutional Neural Network (non-augmented images)</a:t>
            </a:r>
            <a:endParaRPr b="1">
              <a:solidFill>
                <a:srgbClr val="FFFFFF"/>
              </a:solidFill>
            </a:endParaRPr>
          </a:p>
          <a:p>
            <a:pPr indent="0" lvl="0" marL="0" rtl="0" algn="l">
              <a:spcBef>
                <a:spcPts val="1600"/>
              </a:spcBef>
              <a:spcAft>
                <a:spcPts val="0"/>
              </a:spcAft>
              <a:buNone/>
            </a:pPr>
            <a:r>
              <a:rPr b="1" lang="en">
                <a:solidFill>
                  <a:srgbClr val="FFFFFF"/>
                </a:solidFill>
              </a:rPr>
              <a:t>		Accuracy: </a:t>
            </a:r>
            <a:r>
              <a:rPr b="1" lang="en">
                <a:solidFill>
                  <a:srgbClr val="A64D79"/>
                </a:solidFill>
              </a:rPr>
              <a:t>0.71</a:t>
            </a:r>
            <a:endParaRPr b="1">
              <a:solidFill>
                <a:srgbClr val="A64D79"/>
              </a:solidFill>
            </a:endParaRPr>
          </a:p>
          <a:p>
            <a:pPr indent="0" lvl="0" marL="0" rtl="0" algn="l">
              <a:spcBef>
                <a:spcPts val="1600"/>
              </a:spcBef>
              <a:spcAft>
                <a:spcPts val="0"/>
              </a:spcAft>
              <a:buNone/>
            </a:pPr>
            <a:r>
              <a:rPr b="1" lang="en">
                <a:solidFill>
                  <a:srgbClr val="FFFFFF"/>
                </a:solidFill>
              </a:rPr>
              <a:t>Convolutional Neural Network (augmented images)</a:t>
            </a:r>
            <a:endParaRPr b="1">
              <a:solidFill>
                <a:srgbClr val="FFFFFF"/>
              </a:solidFill>
            </a:endParaRPr>
          </a:p>
          <a:p>
            <a:pPr indent="0" lvl="0" marL="0" rtl="0" algn="l">
              <a:spcBef>
                <a:spcPts val="1600"/>
              </a:spcBef>
              <a:spcAft>
                <a:spcPts val="1600"/>
              </a:spcAft>
              <a:buClr>
                <a:schemeClr val="dk1"/>
              </a:buClr>
              <a:buSzPts val="1100"/>
              <a:buFont typeface="Arial"/>
              <a:buNone/>
            </a:pPr>
            <a:r>
              <a:rPr b="1" lang="en">
                <a:solidFill>
                  <a:srgbClr val="FFFFFF"/>
                </a:solidFill>
              </a:rPr>
              <a:t>		Accuracy: </a:t>
            </a:r>
            <a:r>
              <a:rPr b="1" lang="en">
                <a:solidFill>
                  <a:srgbClr val="A64D79"/>
                </a:solidFill>
              </a:rPr>
              <a:t>0.83</a:t>
            </a:r>
            <a:endParaRPr b="1">
              <a:solidFill>
                <a:srgbClr val="A64D79"/>
              </a:solidFill>
            </a:endParaRPr>
          </a:p>
        </p:txBody>
      </p:sp>
      <p:pic>
        <p:nvPicPr>
          <p:cNvPr id="159" name="Google Shape;159;p24"/>
          <p:cNvPicPr preferRelativeResize="0"/>
          <p:nvPr/>
        </p:nvPicPr>
        <p:blipFill>
          <a:blip r:embed="rId3">
            <a:alphaModFix/>
          </a:blip>
          <a:stretch>
            <a:fillRect/>
          </a:stretch>
        </p:blipFill>
        <p:spPr>
          <a:xfrm>
            <a:off x="6931400" y="15226"/>
            <a:ext cx="2144250" cy="1162874"/>
          </a:xfrm>
          <a:prstGeom prst="rect">
            <a:avLst/>
          </a:prstGeom>
          <a:noFill/>
          <a:ln>
            <a:noFill/>
          </a:ln>
        </p:spPr>
      </p:pic>
      <p:pic>
        <p:nvPicPr>
          <p:cNvPr id="160" name="Google Shape;160;p24"/>
          <p:cNvPicPr preferRelativeResize="0"/>
          <p:nvPr/>
        </p:nvPicPr>
        <p:blipFill>
          <a:blip r:embed="rId4">
            <a:alphaModFix/>
          </a:blip>
          <a:stretch>
            <a:fillRect/>
          </a:stretch>
        </p:blipFill>
        <p:spPr>
          <a:xfrm>
            <a:off x="743975" y="1631300"/>
            <a:ext cx="459000" cy="474124"/>
          </a:xfrm>
          <a:prstGeom prst="rect">
            <a:avLst/>
          </a:prstGeom>
          <a:noFill/>
          <a:ln>
            <a:noFill/>
          </a:ln>
        </p:spPr>
      </p:pic>
      <p:pic>
        <p:nvPicPr>
          <p:cNvPr id="161" name="Google Shape;161;p24"/>
          <p:cNvPicPr preferRelativeResize="0"/>
          <p:nvPr/>
        </p:nvPicPr>
        <p:blipFill>
          <a:blip r:embed="rId4">
            <a:alphaModFix/>
          </a:blip>
          <a:stretch>
            <a:fillRect/>
          </a:stretch>
        </p:blipFill>
        <p:spPr>
          <a:xfrm>
            <a:off x="743975" y="2671775"/>
            <a:ext cx="459000" cy="474124"/>
          </a:xfrm>
          <a:prstGeom prst="rect">
            <a:avLst/>
          </a:prstGeom>
          <a:noFill/>
          <a:ln>
            <a:noFill/>
          </a:ln>
        </p:spPr>
      </p:pic>
      <p:pic>
        <p:nvPicPr>
          <p:cNvPr id="162" name="Google Shape;162;p24"/>
          <p:cNvPicPr preferRelativeResize="0"/>
          <p:nvPr/>
        </p:nvPicPr>
        <p:blipFill>
          <a:blip r:embed="rId4">
            <a:alphaModFix/>
          </a:blip>
          <a:stretch>
            <a:fillRect/>
          </a:stretch>
        </p:blipFill>
        <p:spPr>
          <a:xfrm>
            <a:off x="743975" y="3712250"/>
            <a:ext cx="459000" cy="4741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pic>
        <p:nvPicPr>
          <p:cNvPr id="167" name="Google Shape;167;p25"/>
          <p:cNvPicPr preferRelativeResize="0"/>
          <p:nvPr/>
        </p:nvPicPr>
        <p:blipFill>
          <a:blip r:embed="rId4">
            <a:alphaModFix/>
          </a:blip>
          <a:stretch>
            <a:fillRect/>
          </a:stretch>
        </p:blipFill>
        <p:spPr>
          <a:xfrm>
            <a:off x="0" y="0"/>
            <a:ext cx="9144000" cy="5143500"/>
          </a:xfrm>
          <a:prstGeom prst="rect">
            <a:avLst/>
          </a:prstGeom>
          <a:noFill/>
          <a:ln>
            <a:noFill/>
          </a:ln>
        </p:spPr>
      </p:pic>
      <p:sp>
        <p:nvSpPr>
          <p:cNvPr id="168" name="Google Shape;168;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169" name="Google Shape;169;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p:nvPr/>
        </p:nvSpPr>
        <p:spPr>
          <a:xfrm>
            <a:off x="0" y="0"/>
            <a:ext cx="9144000" cy="1088400"/>
          </a:xfrm>
          <a:prstGeom prst="rect">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Purpose</a:t>
            </a:r>
            <a:endParaRPr b="1">
              <a:solidFill>
                <a:srgbClr val="FFFFFF"/>
              </a:solidFill>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F3F3F3"/>
              </a:buClr>
              <a:buSzPts val="2100"/>
              <a:buChar char="●"/>
            </a:pPr>
            <a:r>
              <a:rPr b="1" lang="en" sz="2100">
                <a:solidFill>
                  <a:srgbClr val="F3F3F3"/>
                </a:solidFill>
              </a:rPr>
              <a:t>Proving better </a:t>
            </a:r>
            <a:r>
              <a:rPr b="1" lang="en" sz="2100">
                <a:solidFill>
                  <a:srgbClr val="F3F3F3"/>
                </a:solidFill>
              </a:rPr>
              <a:t>surveillance</a:t>
            </a:r>
            <a:endParaRPr b="1" sz="2100">
              <a:solidFill>
                <a:srgbClr val="F3F3F3"/>
              </a:solidFill>
            </a:endParaRPr>
          </a:p>
          <a:p>
            <a:pPr indent="-342900" lvl="1" marL="914400" rtl="0" algn="l">
              <a:spcBef>
                <a:spcPts val="0"/>
              </a:spcBef>
              <a:spcAft>
                <a:spcPts val="0"/>
              </a:spcAft>
              <a:buClr>
                <a:srgbClr val="F3F3F3"/>
              </a:buClr>
              <a:buSzPts val="1800"/>
              <a:buChar char="○"/>
            </a:pPr>
            <a:r>
              <a:rPr b="1" lang="en" sz="1800">
                <a:solidFill>
                  <a:srgbClr val="A64D79"/>
                </a:solidFill>
              </a:rPr>
              <a:t>Why?</a:t>
            </a:r>
            <a:endParaRPr b="1" sz="1800">
              <a:solidFill>
                <a:srgbClr val="A64D79"/>
              </a:solidFill>
            </a:endParaRPr>
          </a:p>
          <a:p>
            <a:pPr indent="-330200" lvl="2" marL="1371600" rtl="0" algn="l">
              <a:spcBef>
                <a:spcPts val="0"/>
              </a:spcBef>
              <a:spcAft>
                <a:spcPts val="0"/>
              </a:spcAft>
              <a:buClr>
                <a:srgbClr val="F3F3F3"/>
              </a:buClr>
              <a:buSzPts val="1600"/>
              <a:buChar char="■"/>
            </a:pPr>
            <a:r>
              <a:rPr b="1" lang="en" sz="1600">
                <a:solidFill>
                  <a:srgbClr val="F3F3F3"/>
                </a:solidFill>
              </a:rPr>
              <a:t>Human intervening</a:t>
            </a:r>
            <a:endParaRPr b="1" sz="1600">
              <a:solidFill>
                <a:srgbClr val="F3F3F3"/>
              </a:solidFill>
            </a:endParaRPr>
          </a:p>
          <a:p>
            <a:pPr indent="-330200" lvl="2" marL="1371600" rtl="0" algn="l">
              <a:spcBef>
                <a:spcPts val="0"/>
              </a:spcBef>
              <a:spcAft>
                <a:spcPts val="0"/>
              </a:spcAft>
              <a:buClr>
                <a:srgbClr val="F3F3F3"/>
              </a:buClr>
              <a:buSzPts val="1600"/>
              <a:buChar char="■"/>
            </a:pPr>
            <a:r>
              <a:rPr b="1" lang="en" sz="1600">
                <a:solidFill>
                  <a:srgbClr val="F3F3F3"/>
                </a:solidFill>
              </a:rPr>
              <a:t>Warm Oceans</a:t>
            </a:r>
            <a:endParaRPr b="1" sz="1600">
              <a:solidFill>
                <a:srgbClr val="F3F3F3"/>
              </a:solidFill>
            </a:endParaRPr>
          </a:p>
          <a:p>
            <a:pPr indent="-330200" lvl="2" marL="1371600" rtl="0" algn="l">
              <a:spcBef>
                <a:spcPts val="0"/>
              </a:spcBef>
              <a:spcAft>
                <a:spcPts val="0"/>
              </a:spcAft>
              <a:buClr>
                <a:srgbClr val="F3F3F3"/>
              </a:buClr>
              <a:buSzPts val="1600"/>
              <a:buChar char="■"/>
            </a:pPr>
            <a:r>
              <a:rPr b="1" lang="en" sz="1600">
                <a:solidFill>
                  <a:srgbClr val="F3F3F3"/>
                </a:solidFill>
              </a:rPr>
              <a:t>Migration</a:t>
            </a:r>
            <a:br>
              <a:rPr b="1" lang="en" sz="1600">
                <a:solidFill>
                  <a:srgbClr val="F3F3F3"/>
                </a:solidFill>
              </a:rPr>
            </a:br>
            <a:endParaRPr b="1" sz="1600">
              <a:solidFill>
                <a:srgbClr val="F3F3F3"/>
              </a:solidFill>
            </a:endParaRPr>
          </a:p>
          <a:p>
            <a:pPr indent="-342900" lvl="1" marL="914400" rtl="0" algn="l">
              <a:spcBef>
                <a:spcPts val="0"/>
              </a:spcBef>
              <a:spcAft>
                <a:spcPts val="0"/>
              </a:spcAft>
              <a:buClr>
                <a:srgbClr val="F3F3F3"/>
              </a:buClr>
              <a:buSzPts val="1800"/>
              <a:buChar char="○"/>
            </a:pPr>
            <a:r>
              <a:rPr b="1" lang="en" sz="1800">
                <a:solidFill>
                  <a:srgbClr val="A64D79"/>
                </a:solidFill>
              </a:rPr>
              <a:t>How?</a:t>
            </a:r>
            <a:endParaRPr b="1" sz="1800">
              <a:solidFill>
                <a:srgbClr val="A64D79"/>
              </a:solidFill>
            </a:endParaRPr>
          </a:p>
          <a:p>
            <a:pPr indent="-330200" lvl="2" marL="1371600" rtl="0" algn="l">
              <a:spcBef>
                <a:spcPts val="0"/>
              </a:spcBef>
              <a:spcAft>
                <a:spcPts val="0"/>
              </a:spcAft>
              <a:buClr>
                <a:srgbClr val="F3F3F3"/>
              </a:buClr>
              <a:buSzPts val="1600"/>
              <a:buChar char="■"/>
            </a:pPr>
            <a:r>
              <a:rPr b="1" lang="en" sz="1600">
                <a:solidFill>
                  <a:srgbClr val="F3F3F3"/>
                </a:solidFill>
              </a:rPr>
              <a:t>Images use from Happywhale’s database</a:t>
            </a:r>
            <a:endParaRPr b="1" sz="1600">
              <a:solidFill>
                <a:srgbClr val="F3F3F3"/>
              </a:solidFill>
            </a:endParaRPr>
          </a:p>
          <a:p>
            <a:pPr indent="-330200" lvl="2" marL="1371600" rtl="0" algn="l">
              <a:spcBef>
                <a:spcPts val="0"/>
              </a:spcBef>
              <a:spcAft>
                <a:spcPts val="0"/>
              </a:spcAft>
              <a:buClr>
                <a:srgbClr val="F3F3F3"/>
              </a:buClr>
              <a:buSzPts val="1600"/>
              <a:buChar char="■"/>
            </a:pPr>
            <a:r>
              <a:rPr b="1" lang="en" sz="1600">
                <a:solidFill>
                  <a:srgbClr val="F3F3F3"/>
                </a:solidFill>
              </a:rPr>
              <a:t>Analyzing</a:t>
            </a:r>
            <a:endParaRPr b="1" sz="1600">
              <a:solidFill>
                <a:srgbClr val="F3F3F3"/>
              </a:solidFill>
            </a:endParaRPr>
          </a:p>
          <a:p>
            <a:pPr indent="-330200" lvl="2" marL="1371600" rtl="0" algn="l">
              <a:spcBef>
                <a:spcPts val="0"/>
              </a:spcBef>
              <a:spcAft>
                <a:spcPts val="0"/>
              </a:spcAft>
              <a:buClr>
                <a:srgbClr val="F3F3F3"/>
              </a:buClr>
              <a:buSzPts val="1600"/>
              <a:buChar char="■"/>
            </a:pPr>
            <a:r>
              <a:rPr b="1" lang="en" sz="1600">
                <a:solidFill>
                  <a:srgbClr val="F3F3F3"/>
                </a:solidFill>
              </a:rPr>
              <a:t>Identifying</a:t>
            </a:r>
            <a:endParaRPr b="1" sz="1600">
              <a:solidFill>
                <a:srgbClr val="F3F3F3"/>
              </a:solidFill>
            </a:endParaRPr>
          </a:p>
        </p:txBody>
      </p:sp>
      <p:pic>
        <p:nvPicPr>
          <p:cNvPr id="64" name="Google Shape;64;p14"/>
          <p:cNvPicPr preferRelativeResize="0"/>
          <p:nvPr/>
        </p:nvPicPr>
        <p:blipFill>
          <a:blip r:embed="rId3">
            <a:alphaModFix/>
          </a:blip>
          <a:stretch>
            <a:fillRect/>
          </a:stretch>
        </p:blipFill>
        <p:spPr>
          <a:xfrm>
            <a:off x="6931400" y="15226"/>
            <a:ext cx="2144250" cy="11628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p:nvPr/>
        </p:nvSpPr>
        <p:spPr>
          <a:xfrm>
            <a:off x="0" y="0"/>
            <a:ext cx="9144000" cy="1088400"/>
          </a:xfrm>
          <a:prstGeom prst="rect">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Dataset</a:t>
            </a:r>
            <a:endParaRPr b="1">
              <a:solidFill>
                <a:srgbClr val="FFFFFF"/>
              </a:solidFill>
            </a:endParaRPr>
          </a:p>
        </p:txBody>
      </p:sp>
      <p:sp>
        <p:nvSpPr>
          <p:cNvPr id="71" name="Google Shape;71;p15"/>
          <p:cNvSpPr txBox="1"/>
          <p:nvPr>
            <p:ph idx="1" type="body"/>
          </p:nvPr>
        </p:nvSpPr>
        <p:spPr>
          <a:xfrm>
            <a:off x="311700" y="1152475"/>
            <a:ext cx="4224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F3F3F3"/>
              </a:buClr>
              <a:buSzPts val="2100"/>
              <a:buChar char="●"/>
            </a:pPr>
            <a:r>
              <a:rPr b="1" lang="en" sz="2100">
                <a:solidFill>
                  <a:srgbClr val="741B47"/>
                </a:solidFill>
              </a:rPr>
              <a:t>25k</a:t>
            </a:r>
            <a:r>
              <a:rPr b="1" lang="en" sz="2100">
                <a:solidFill>
                  <a:srgbClr val="F3F3F3"/>
                </a:solidFill>
              </a:rPr>
              <a:t> Images Total</a:t>
            </a:r>
            <a:endParaRPr b="1" sz="2100">
              <a:solidFill>
                <a:srgbClr val="F3F3F3"/>
              </a:solidFill>
            </a:endParaRPr>
          </a:p>
          <a:p>
            <a:pPr indent="-336550" lvl="1" marL="914400" rtl="0" algn="l">
              <a:spcBef>
                <a:spcPts val="0"/>
              </a:spcBef>
              <a:spcAft>
                <a:spcPts val="0"/>
              </a:spcAft>
              <a:buClr>
                <a:srgbClr val="F3F3F3"/>
              </a:buClr>
              <a:buSzPts val="1700"/>
              <a:buChar char="○"/>
            </a:pPr>
            <a:r>
              <a:rPr b="1" lang="en" sz="1700">
                <a:solidFill>
                  <a:srgbClr val="45818E"/>
                </a:solidFill>
              </a:rPr>
              <a:t>5k</a:t>
            </a:r>
            <a:r>
              <a:rPr b="1" lang="en" sz="1700">
                <a:solidFill>
                  <a:srgbClr val="F3F3F3"/>
                </a:solidFill>
              </a:rPr>
              <a:t> Unique Whale Species</a:t>
            </a:r>
            <a:endParaRPr b="1" sz="1700">
              <a:solidFill>
                <a:srgbClr val="F3F3F3"/>
              </a:solidFill>
            </a:endParaRPr>
          </a:p>
          <a:p>
            <a:pPr indent="-336550" lvl="1" marL="914400" rtl="0" algn="l">
              <a:spcBef>
                <a:spcPts val="0"/>
              </a:spcBef>
              <a:spcAft>
                <a:spcPts val="0"/>
              </a:spcAft>
              <a:buClr>
                <a:srgbClr val="F3F3F3"/>
              </a:buClr>
              <a:buSzPts val="1700"/>
              <a:buChar char="○"/>
            </a:pPr>
            <a:r>
              <a:rPr b="1" lang="en" sz="1700">
                <a:solidFill>
                  <a:srgbClr val="45818E"/>
                </a:solidFill>
              </a:rPr>
              <a:t>9.6k</a:t>
            </a:r>
            <a:r>
              <a:rPr b="1" lang="en" sz="1700">
                <a:solidFill>
                  <a:srgbClr val="F3F3F3"/>
                </a:solidFill>
              </a:rPr>
              <a:t> Whales </a:t>
            </a:r>
            <a:r>
              <a:rPr b="1" lang="en" sz="1700">
                <a:solidFill>
                  <a:srgbClr val="F3F3F3"/>
                </a:solidFill>
              </a:rPr>
              <a:t>Unidentified</a:t>
            </a:r>
            <a:endParaRPr b="1" sz="1700">
              <a:solidFill>
                <a:srgbClr val="F3F3F3"/>
              </a:solidFill>
            </a:endParaRPr>
          </a:p>
          <a:p>
            <a:pPr indent="-361950" lvl="0" marL="457200" rtl="0" algn="l">
              <a:spcBef>
                <a:spcPts val="0"/>
              </a:spcBef>
              <a:spcAft>
                <a:spcPts val="0"/>
              </a:spcAft>
              <a:buClr>
                <a:srgbClr val="F3F3F3"/>
              </a:buClr>
              <a:buSzPts val="2100"/>
              <a:buChar char="●"/>
            </a:pPr>
            <a:r>
              <a:rPr b="1" lang="en" sz="2100">
                <a:solidFill>
                  <a:srgbClr val="F3F3F3"/>
                </a:solidFill>
              </a:rPr>
              <a:t>Different Dimension</a:t>
            </a:r>
            <a:endParaRPr b="1" sz="2100">
              <a:solidFill>
                <a:srgbClr val="F3F3F3"/>
              </a:solidFill>
            </a:endParaRPr>
          </a:p>
          <a:p>
            <a:pPr indent="-336550" lvl="1" marL="914400" rtl="0" algn="l">
              <a:spcBef>
                <a:spcPts val="0"/>
              </a:spcBef>
              <a:spcAft>
                <a:spcPts val="0"/>
              </a:spcAft>
              <a:buClr>
                <a:srgbClr val="F3F3F3"/>
              </a:buClr>
              <a:buSzPts val="1700"/>
              <a:buChar char="○"/>
            </a:pPr>
            <a:r>
              <a:rPr b="1" lang="en" sz="1700">
                <a:solidFill>
                  <a:srgbClr val="980000"/>
                </a:solidFill>
              </a:rPr>
              <a:t>R</a:t>
            </a:r>
            <a:r>
              <a:rPr b="1" lang="en" sz="1700">
                <a:solidFill>
                  <a:srgbClr val="38761D"/>
                </a:solidFill>
              </a:rPr>
              <a:t>G</a:t>
            </a:r>
            <a:r>
              <a:rPr b="1" lang="en" sz="1700">
                <a:solidFill>
                  <a:srgbClr val="0000FF"/>
                </a:solidFill>
              </a:rPr>
              <a:t>B</a:t>
            </a:r>
            <a:endParaRPr b="1" sz="1700">
              <a:solidFill>
                <a:srgbClr val="0000FF"/>
              </a:solidFill>
            </a:endParaRPr>
          </a:p>
          <a:p>
            <a:pPr indent="-336550" lvl="1" marL="914400" rtl="0" algn="l">
              <a:spcBef>
                <a:spcPts val="0"/>
              </a:spcBef>
              <a:spcAft>
                <a:spcPts val="0"/>
              </a:spcAft>
              <a:buClr>
                <a:srgbClr val="F3F3F3"/>
              </a:buClr>
              <a:buSzPts val="1700"/>
              <a:buChar char="○"/>
            </a:pPr>
            <a:r>
              <a:rPr b="1" lang="en" sz="1700">
                <a:solidFill>
                  <a:srgbClr val="666666"/>
                </a:solidFill>
              </a:rPr>
              <a:t>Gray</a:t>
            </a:r>
            <a:r>
              <a:rPr b="1" lang="en" sz="1700">
                <a:solidFill>
                  <a:srgbClr val="F3F3F3"/>
                </a:solidFill>
              </a:rPr>
              <a:t>scale</a:t>
            </a:r>
            <a:endParaRPr b="1" sz="1700">
              <a:solidFill>
                <a:srgbClr val="F3F3F3"/>
              </a:solidFill>
            </a:endParaRPr>
          </a:p>
          <a:p>
            <a:pPr indent="-361950" lvl="0" marL="457200" rtl="0" algn="l">
              <a:spcBef>
                <a:spcPts val="0"/>
              </a:spcBef>
              <a:spcAft>
                <a:spcPts val="0"/>
              </a:spcAft>
              <a:buClr>
                <a:srgbClr val="F3F3F3"/>
              </a:buClr>
              <a:buSzPts val="2100"/>
              <a:buChar char="●"/>
            </a:pPr>
            <a:r>
              <a:rPr b="1" lang="en" sz="2100">
                <a:solidFill>
                  <a:srgbClr val="F3F3F3"/>
                </a:solidFill>
              </a:rPr>
              <a:t>Given </a:t>
            </a:r>
            <a:r>
              <a:rPr b="1" lang="en" sz="2100">
                <a:solidFill>
                  <a:srgbClr val="741B47"/>
                </a:solidFill>
              </a:rPr>
              <a:t>train.csv</a:t>
            </a:r>
            <a:endParaRPr b="1" sz="2100">
              <a:solidFill>
                <a:srgbClr val="741B47"/>
              </a:solidFill>
            </a:endParaRPr>
          </a:p>
          <a:p>
            <a:pPr indent="-336550" lvl="1" marL="914400" rtl="0" algn="l">
              <a:spcBef>
                <a:spcPts val="0"/>
              </a:spcBef>
              <a:spcAft>
                <a:spcPts val="0"/>
              </a:spcAft>
              <a:buClr>
                <a:srgbClr val="F3F3F3"/>
              </a:buClr>
              <a:buSzPts val="1700"/>
              <a:buChar char="○"/>
            </a:pPr>
            <a:r>
              <a:rPr b="1" lang="en" sz="1700">
                <a:solidFill>
                  <a:srgbClr val="F3F3F3"/>
                </a:solidFill>
              </a:rPr>
              <a:t>Two Columns</a:t>
            </a:r>
            <a:endParaRPr b="1" sz="1700">
              <a:solidFill>
                <a:srgbClr val="F3F3F3"/>
              </a:solidFill>
            </a:endParaRPr>
          </a:p>
          <a:p>
            <a:pPr indent="-323850" lvl="2" marL="1371600" rtl="0" algn="l">
              <a:spcBef>
                <a:spcPts val="0"/>
              </a:spcBef>
              <a:spcAft>
                <a:spcPts val="0"/>
              </a:spcAft>
              <a:buClr>
                <a:srgbClr val="F3F3F3"/>
              </a:buClr>
              <a:buSzPts val="1500"/>
              <a:buChar char="■"/>
            </a:pPr>
            <a:r>
              <a:rPr b="1" lang="en" sz="1500">
                <a:solidFill>
                  <a:srgbClr val="45818E"/>
                </a:solidFill>
              </a:rPr>
              <a:t>Image Name</a:t>
            </a:r>
            <a:endParaRPr b="1" sz="1500">
              <a:solidFill>
                <a:srgbClr val="45818E"/>
              </a:solidFill>
            </a:endParaRPr>
          </a:p>
          <a:p>
            <a:pPr indent="-323850" lvl="2" marL="1371600" rtl="0" algn="l">
              <a:spcBef>
                <a:spcPts val="0"/>
              </a:spcBef>
              <a:spcAft>
                <a:spcPts val="0"/>
              </a:spcAft>
              <a:buClr>
                <a:srgbClr val="F3F3F3"/>
              </a:buClr>
              <a:buSzPts val="1500"/>
              <a:buChar char="■"/>
            </a:pPr>
            <a:r>
              <a:rPr b="1" lang="en" sz="1500">
                <a:solidFill>
                  <a:srgbClr val="45818E"/>
                </a:solidFill>
              </a:rPr>
              <a:t>Whale </a:t>
            </a:r>
            <a:r>
              <a:rPr b="1" lang="en" sz="1500">
                <a:solidFill>
                  <a:srgbClr val="45818E"/>
                </a:solidFill>
              </a:rPr>
              <a:t>Identification</a:t>
            </a:r>
            <a:endParaRPr b="1" sz="1500">
              <a:solidFill>
                <a:srgbClr val="45818E"/>
              </a:solidFill>
            </a:endParaRPr>
          </a:p>
        </p:txBody>
      </p:sp>
      <p:pic>
        <p:nvPicPr>
          <p:cNvPr id="72" name="Google Shape;72;p15"/>
          <p:cNvPicPr preferRelativeResize="0"/>
          <p:nvPr/>
        </p:nvPicPr>
        <p:blipFill>
          <a:blip r:embed="rId3">
            <a:alphaModFix/>
          </a:blip>
          <a:stretch>
            <a:fillRect/>
          </a:stretch>
        </p:blipFill>
        <p:spPr>
          <a:xfrm>
            <a:off x="6931400" y="15226"/>
            <a:ext cx="2144250" cy="1162874"/>
          </a:xfrm>
          <a:prstGeom prst="rect">
            <a:avLst/>
          </a:prstGeom>
          <a:noFill/>
          <a:ln>
            <a:noFill/>
          </a:ln>
        </p:spPr>
      </p:pic>
      <p:pic>
        <p:nvPicPr>
          <p:cNvPr id="73" name="Google Shape;73;p15"/>
          <p:cNvPicPr preferRelativeResize="0"/>
          <p:nvPr/>
        </p:nvPicPr>
        <p:blipFill>
          <a:blip r:embed="rId4">
            <a:alphaModFix/>
          </a:blip>
          <a:stretch>
            <a:fillRect/>
          </a:stretch>
        </p:blipFill>
        <p:spPr>
          <a:xfrm>
            <a:off x="4052994" y="1327287"/>
            <a:ext cx="2662481" cy="1774100"/>
          </a:xfrm>
          <a:prstGeom prst="rect">
            <a:avLst/>
          </a:prstGeom>
          <a:noFill/>
          <a:ln>
            <a:noFill/>
          </a:ln>
        </p:spPr>
      </p:pic>
      <p:pic>
        <p:nvPicPr>
          <p:cNvPr id="74" name="Google Shape;74;p15"/>
          <p:cNvPicPr preferRelativeResize="0"/>
          <p:nvPr/>
        </p:nvPicPr>
        <p:blipFill>
          <a:blip r:embed="rId5">
            <a:alphaModFix/>
          </a:blip>
          <a:stretch>
            <a:fillRect/>
          </a:stretch>
        </p:blipFill>
        <p:spPr>
          <a:xfrm>
            <a:off x="4053000" y="3288763"/>
            <a:ext cx="2662474" cy="1369287"/>
          </a:xfrm>
          <a:prstGeom prst="rect">
            <a:avLst/>
          </a:prstGeom>
          <a:noFill/>
          <a:ln>
            <a:noFill/>
          </a:ln>
        </p:spPr>
      </p:pic>
      <p:pic>
        <p:nvPicPr>
          <p:cNvPr id="75" name="Google Shape;75;p15"/>
          <p:cNvPicPr preferRelativeResize="0"/>
          <p:nvPr/>
        </p:nvPicPr>
        <p:blipFill rotWithShape="1">
          <a:blip r:embed="rId6">
            <a:alphaModFix/>
          </a:blip>
          <a:srcRect b="21414" l="0" r="0" t="0"/>
          <a:stretch/>
        </p:blipFill>
        <p:spPr>
          <a:xfrm>
            <a:off x="6817800" y="1279500"/>
            <a:ext cx="2257850" cy="3692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p:nvPr/>
        </p:nvSpPr>
        <p:spPr>
          <a:xfrm>
            <a:off x="0" y="0"/>
            <a:ext cx="9144000" cy="1088400"/>
          </a:xfrm>
          <a:prstGeom prst="rect">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solidFill>
                  <a:srgbClr val="FFFFFF"/>
                </a:solidFill>
              </a:rPr>
              <a:t>Modification to the Challenge</a:t>
            </a:r>
            <a:endParaRPr b="1">
              <a:solidFill>
                <a:srgbClr val="FFFFFF"/>
              </a:solidFill>
            </a:endParaRPr>
          </a:p>
        </p:txBody>
      </p:sp>
      <p:sp>
        <p:nvSpPr>
          <p:cNvPr id="82" name="Google Shape;8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F3F3F3"/>
              </a:buClr>
              <a:buSzPts val="2100"/>
              <a:buChar char="●"/>
            </a:pPr>
            <a:r>
              <a:rPr b="1" lang="en" sz="2100">
                <a:solidFill>
                  <a:srgbClr val="F3F3F3"/>
                </a:solidFill>
              </a:rPr>
              <a:t>Reduce Complexity</a:t>
            </a:r>
            <a:endParaRPr b="1" sz="2100">
              <a:solidFill>
                <a:srgbClr val="F3F3F3"/>
              </a:solidFill>
            </a:endParaRPr>
          </a:p>
          <a:p>
            <a:pPr indent="-361950" lvl="1" marL="914400" rtl="0" algn="l">
              <a:spcBef>
                <a:spcPts val="0"/>
              </a:spcBef>
              <a:spcAft>
                <a:spcPts val="0"/>
              </a:spcAft>
              <a:buClr>
                <a:srgbClr val="F3F3F3"/>
              </a:buClr>
              <a:buSzPts val="2100"/>
              <a:buChar char="○"/>
            </a:pPr>
            <a:r>
              <a:rPr b="1" lang="en" sz="2100">
                <a:solidFill>
                  <a:srgbClr val="F3F3F3"/>
                </a:solidFill>
              </a:rPr>
              <a:t>Classifying</a:t>
            </a:r>
            <a:endParaRPr b="1" sz="2100">
              <a:solidFill>
                <a:srgbClr val="F3F3F3"/>
              </a:solidFill>
            </a:endParaRPr>
          </a:p>
          <a:p>
            <a:pPr indent="-361950" lvl="2" marL="1371600" rtl="0" algn="l">
              <a:spcBef>
                <a:spcPts val="0"/>
              </a:spcBef>
              <a:spcAft>
                <a:spcPts val="0"/>
              </a:spcAft>
              <a:buClr>
                <a:srgbClr val="F3F3F3"/>
              </a:buClr>
              <a:buSzPts val="2100"/>
              <a:buChar char="■"/>
            </a:pPr>
            <a:r>
              <a:rPr b="1" lang="en" sz="2100">
                <a:solidFill>
                  <a:srgbClr val="45818E"/>
                </a:solidFill>
              </a:rPr>
              <a:t>5k</a:t>
            </a:r>
            <a:r>
              <a:rPr b="1" lang="en" sz="2100">
                <a:solidFill>
                  <a:srgbClr val="F3F3F3"/>
                </a:solidFill>
              </a:rPr>
              <a:t> Whales				</a:t>
            </a:r>
            <a:r>
              <a:rPr b="1" lang="en" sz="2100">
                <a:solidFill>
                  <a:srgbClr val="CC0000"/>
                </a:solidFill>
              </a:rPr>
              <a:t>Top 10</a:t>
            </a:r>
            <a:r>
              <a:rPr b="1" lang="en" sz="2100">
                <a:solidFill>
                  <a:srgbClr val="F3F3F3"/>
                </a:solidFill>
              </a:rPr>
              <a:t> Whales</a:t>
            </a:r>
            <a:endParaRPr b="1" sz="2200">
              <a:solidFill>
                <a:srgbClr val="F3F3F3"/>
              </a:solidFill>
            </a:endParaRPr>
          </a:p>
        </p:txBody>
      </p:sp>
      <p:pic>
        <p:nvPicPr>
          <p:cNvPr id="83" name="Google Shape;83;p16"/>
          <p:cNvPicPr preferRelativeResize="0"/>
          <p:nvPr/>
        </p:nvPicPr>
        <p:blipFill>
          <a:blip r:embed="rId3">
            <a:alphaModFix/>
          </a:blip>
          <a:stretch>
            <a:fillRect/>
          </a:stretch>
        </p:blipFill>
        <p:spPr>
          <a:xfrm>
            <a:off x="6931400" y="15226"/>
            <a:ext cx="2144250" cy="1162874"/>
          </a:xfrm>
          <a:prstGeom prst="rect">
            <a:avLst/>
          </a:prstGeom>
          <a:noFill/>
          <a:ln>
            <a:noFill/>
          </a:ln>
        </p:spPr>
      </p:pic>
      <p:sp>
        <p:nvSpPr>
          <p:cNvPr id="84" name="Google Shape;84;p16"/>
          <p:cNvSpPr/>
          <p:nvPr/>
        </p:nvSpPr>
        <p:spPr>
          <a:xfrm>
            <a:off x="3345275" y="2042750"/>
            <a:ext cx="897600" cy="233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txBox="1"/>
          <p:nvPr/>
        </p:nvSpPr>
        <p:spPr>
          <a:xfrm>
            <a:off x="134900" y="2879850"/>
            <a:ext cx="8785500" cy="160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F3F3F3"/>
                </a:solidFill>
              </a:rPr>
              <a:t>Thank You</a:t>
            </a:r>
            <a:br>
              <a:rPr b="1" lang="en" sz="4000">
                <a:solidFill>
                  <a:srgbClr val="F3F3F3"/>
                </a:solidFill>
              </a:rPr>
            </a:br>
            <a:r>
              <a:rPr b="1" lang="en" sz="4000">
                <a:solidFill>
                  <a:srgbClr val="F3F3F3"/>
                </a:solidFill>
              </a:rPr>
              <a:t>Dr. Mohammad </a:t>
            </a:r>
            <a:r>
              <a:rPr b="1" lang="en" sz="4000">
                <a:solidFill>
                  <a:srgbClr val="F3F3F3"/>
                </a:solidFill>
              </a:rPr>
              <a:t>Pourhomayoun!</a:t>
            </a:r>
            <a:endParaRPr b="1" sz="4000">
              <a:solidFill>
                <a:srgbClr val="F3F3F3"/>
              </a:solidFill>
            </a:endParaRPr>
          </a:p>
        </p:txBody>
      </p:sp>
      <p:pic>
        <p:nvPicPr>
          <p:cNvPr id="86" name="Google Shape;86;p16"/>
          <p:cNvPicPr preferRelativeResize="0"/>
          <p:nvPr/>
        </p:nvPicPr>
        <p:blipFill>
          <a:blip r:embed="rId4">
            <a:alphaModFix/>
          </a:blip>
          <a:stretch>
            <a:fillRect/>
          </a:stretch>
        </p:blipFill>
        <p:spPr>
          <a:xfrm>
            <a:off x="134900" y="3640625"/>
            <a:ext cx="459000" cy="474124"/>
          </a:xfrm>
          <a:prstGeom prst="rect">
            <a:avLst/>
          </a:prstGeom>
          <a:noFill/>
          <a:ln>
            <a:noFill/>
          </a:ln>
        </p:spPr>
      </p:pic>
      <p:pic>
        <p:nvPicPr>
          <p:cNvPr id="87" name="Google Shape;87;p16"/>
          <p:cNvPicPr preferRelativeResize="0"/>
          <p:nvPr/>
        </p:nvPicPr>
        <p:blipFill>
          <a:blip r:embed="rId4">
            <a:alphaModFix/>
          </a:blip>
          <a:stretch>
            <a:fillRect/>
          </a:stretch>
        </p:blipFill>
        <p:spPr>
          <a:xfrm>
            <a:off x="8461400" y="3640625"/>
            <a:ext cx="459000" cy="4741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p:nvPr/>
        </p:nvSpPr>
        <p:spPr>
          <a:xfrm>
            <a:off x="0" y="0"/>
            <a:ext cx="9144000" cy="1088400"/>
          </a:xfrm>
          <a:prstGeom prst="rect">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Pre-Processing</a:t>
            </a:r>
            <a:endParaRPr b="1">
              <a:solidFill>
                <a:srgbClr val="FFFFFF"/>
              </a:solidFill>
            </a:endParaRPr>
          </a:p>
        </p:txBody>
      </p:sp>
      <p:sp>
        <p:nvSpPr>
          <p:cNvPr id="94" name="Google Shape;94;p17"/>
          <p:cNvSpPr txBox="1"/>
          <p:nvPr>
            <p:ph idx="1" type="body"/>
          </p:nvPr>
        </p:nvSpPr>
        <p:spPr>
          <a:xfrm>
            <a:off x="311700" y="1152475"/>
            <a:ext cx="8520600" cy="38706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FFFFFF"/>
              </a:buClr>
              <a:buSzPts val="2100"/>
              <a:buChar char="●"/>
            </a:pPr>
            <a:r>
              <a:rPr b="1" lang="en" sz="2100">
                <a:solidFill>
                  <a:srgbClr val="FFFFFF"/>
                </a:solidFill>
              </a:rPr>
              <a:t>Data Cleaning</a:t>
            </a:r>
            <a:endParaRPr b="1" sz="2100">
              <a:solidFill>
                <a:srgbClr val="FFFFFF"/>
              </a:solidFill>
            </a:endParaRPr>
          </a:p>
          <a:p>
            <a:pPr indent="-323850" lvl="1" marL="914400" rtl="0" algn="l">
              <a:spcBef>
                <a:spcPts val="0"/>
              </a:spcBef>
              <a:spcAft>
                <a:spcPts val="0"/>
              </a:spcAft>
              <a:buClr>
                <a:srgbClr val="FFFFFF"/>
              </a:buClr>
              <a:buSzPts val="1500"/>
              <a:buChar char="○"/>
            </a:pPr>
            <a:r>
              <a:rPr b="1" lang="en" sz="1500">
                <a:solidFill>
                  <a:srgbClr val="FFFFFF"/>
                </a:solidFill>
              </a:rPr>
              <a:t>Large portion of dataset is labeled as “</a:t>
            </a:r>
            <a:r>
              <a:rPr b="1" lang="en" sz="1500">
                <a:solidFill>
                  <a:srgbClr val="A64D79"/>
                </a:solidFill>
              </a:rPr>
              <a:t>new_whale,</a:t>
            </a:r>
            <a:r>
              <a:rPr b="1" lang="en" sz="1500">
                <a:solidFill>
                  <a:srgbClr val="FFFFFF"/>
                </a:solidFill>
              </a:rPr>
              <a:t>” meaning </a:t>
            </a:r>
            <a:r>
              <a:rPr b="1" lang="en" sz="1500">
                <a:solidFill>
                  <a:srgbClr val="3D85C6"/>
                </a:solidFill>
              </a:rPr>
              <a:t>unknown species</a:t>
            </a:r>
            <a:endParaRPr b="1" sz="1500">
              <a:solidFill>
                <a:srgbClr val="3D85C6"/>
              </a:solidFill>
            </a:endParaRPr>
          </a:p>
          <a:p>
            <a:pPr indent="-323850" lvl="1" marL="914400" rtl="0" algn="l">
              <a:spcBef>
                <a:spcPts val="0"/>
              </a:spcBef>
              <a:spcAft>
                <a:spcPts val="0"/>
              </a:spcAft>
              <a:buClr>
                <a:srgbClr val="FFFFFF"/>
              </a:buClr>
              <a:buSzPts val="1500"/>
              <a:buChar char="○"/>
            </a:pPr>
            <a:r>
              <a:rPr b="1" lang="en" sz="1500">
                <a:solidFill>
                  <a:srgbClr val="A64D79"/>
                </a:solidFill>
              </a:rPr>
              <a:t>9664 </a:t>
            </a:r>
            <a:r>
              <a:rPr b="1" lang="en" sz="1500">
                <a:solidFill>
                  <a:srgbClr val="FFFFFF"/>
                </a:solidFill>
              </a:rPr>
              <a:t>images labeled as “</a:t>
            </a:r>
            <a:r>
              <a:rPr b="1" lang="en" sz="1500">
                <a:solidFill>
                  <a:srgbClr val="A64D79"/>
                </a:solidFill>
              </a:rPr>
              <a:t>new_whale</a:t>
            </a:r>
            <a:r>
              <a:rPr b="1" lang="en" sz="1500">
                <a:solidFill>
                  <a:srgbClr val="FFFFFF"/>
                </a:solidFill>
              </a:rPr>
              <a:t>” were removed (</a:t>
            </a:r>
            <a:r>
              <a:rPr b="1" lang="en" sz="1500">
                <a:solidFill>
                  <a:srgbClr val="3D85C6"/>
                </a:solidFill>
              </a:rPr>
              <a:t>38%</a:t>
            </a:r>
            <a:r>
              <a:rPr b="1" lang="en" sz="1500">
                <a:solidFill>
                  <a:srgbClr val="FFFFFF"/>
                </a:solidFill>
              </a:rPr>
              <a:t> of dataset)</a:t>
            </a:r>
            <a:endParaRPr b="1" sz="1500">
              <a:solidFill>
                <a:srgbClr val="FFFFFF"/>
              </a:solidFill>
            </a:endParaRPr>
          </a:p>
          <a:p>
            <a:pPr indent="-323850" lvl="1" marL="914400" rtl="0" algn="l">
              <a:spcBef>
                <a:spcPts val="0"/>
              </a:spcBef>
              <a:spcAft>
                <a:spcPts val="0"/>
              </a:spcAft>
              <a:buClr>
                <a:srgbClr val="FFFFFF"/>
              </a:buClr>
              <a:buSzPts val="1500"/>
              <a:buChar char="○"/>
            </a:pPr>
            <a:r>
              <a:rPr b="1" lang="en" sz="1500">
                <a:solidFill>
                  <a:srgbClr val="FFFFFF"/>
                </a:solidFill>
              </a:rPr>
              <a:t>Used </a:t>
            </a:r>
            <a:r>
              <a:rPr b="1" lang="en" sz="1500">
                <a:solidFill>
                  <a:srgbClr val="A64D79"/>
                </a:solidFill>
              </a:rPr>
              <a:t>top ten</a:t>
            </a:r>
            <a:r>
              <a:rPr b="1" lang="en" sz="1500">
                <a:solidFill>
                  <a:srgbClr val="FFFFFF"/>
                </a:solidFill>
              </a:rPr>
              <a:t> </a:t>
            </a:r>
            <a:r>
              <a:rPr b="1" lang="en" sz="1500">
                <a:solidFill>
                  <a:srgbClr val="FFFFFF"/>
                </a:solidFill>
              </a:rPr>
              <a:t>recurring</a:t>
            </a:r>
            <a:r>
              <a:rPr b="1" lang="en" sz="1500">
                <a:solidFill>
                  <a:srgbClr val="FFFFFF"/>
                </a:solidFill>
              </a:rPr>
              <a:t> species (</a:t>
            </a:r>
            <a:r>
              <a:rPr b="1" lang="en" sz="1500">
                <a:solidFill>
                  <a:srgbClr val="3D85C6"/>
                </a:solidFill>
              </a:rPr>
              <a:t>570 samples</a:t>
            </a:r>
            <a:r>
              <a:rPr b="1" lang="en" sz="1500">
                <a:solidFill>
                  <a:srgbClr val="FFFFFF"/>
                </a:solidFill>
              </a:rPr>
              <a:t>)</a:t>
            </a:r>
            <a:endParaRPr b="1" sz="1500">
              <a:solidFill>
                <a:srgbClr val="FFFFFF"/>
              </a:solidFill>
            </a:endParaRPr>
          </a:p>
          <a:p>
            <a:pPr indent="-361950" lvl="0" marL="457200" rtl="0" algn="l">
              <a:spcBef>
                <a:spcPts val="0"/>
              </a:spcBef>
              <a:spcAft>
                <a:spcPts val="0"/>
              </a:spcAft>
              <a:buClr>
                <a:srgbClr val="FFFFFF"/>
              </a:buClr>
              <a:buSzPts val="2100"/>
              <a:buChar char="●"/>
            </a:pPr>
            <a:r>
              <a:rPr b="1" lang="en" sz="2100">
                <a:solidFill>
                  <a:srgbClr val="FFFFFF"/>
                </a:solidFill>
              </a:rPr>
              <a:t>Image Size Reduction</a:t>
            </a:r>
            <a:endParaRPr b="1" sz="2100">
              <a:solidFill>
                <a:srgbClr val="FFFFFF"/>
              </a:solidFill>
            </a:endParaRPr>
          </a:p>
          <a:p>
            <a:pPr indent="-323850" lvl="1" marL="914400" rtl="0" algn="l">
              <a:spcBef>
                <a:spcPts val="0"/>
              </a:spcBef>
              <a:spcAft>
                <a:spcPts val="0"/>
              </a:spcAft>
              <a:buClr>
                <a:srgbClr val="FFFFFF"/>
              </a:buClr>
              <a:buSzPts val="1500"/>
              <a:buChar char="○"/>
            </a:pPr>
            <a:r>
              <a:rPr b="1" lang="en" sz="1500">
                <a:solidFill>
                  <a:srgbClr val="FFFFFF"/>
                </a:solidFill>
              </a:rPr>
              <a:t>Dimensions for each image was </a:t>
            </a:r>
            <a:r>
              <a:rPr b="1" lang="en" sz="1500">
                <a:solidFill>
                  <a:srgbClr val="45818E"/>
                </a:solidFill>
              </a:rPr>
              <a:t>inconsistent</a:t>
            </a:r>
            <a:endParaRPr b="1" sz="1500">
              <a:solidFill>
                <a:srgbClr val="45818E"/>
              </a:solidFill>
            </a:endParaRPr>
          </a:p>
          <a:p>
            <a:pPr indent="-323850" lvl="1" marL="914400" rtl="0" algn="l">
              <a:spcBef>
                <a:spcPts val="0"/>
              </a:spcBef>
              <a:spcAft>
                <a:spcPts val="0"/>
              </a:spcAft>
              <a:buClr>
                <a:srgbClr val="FFFFFF"/>
              </a:buClr>
              <a:buSzPts val="1500"/>
              <a:buChar char="○"/>
            </a:pPr>
            <a:r>
              <a:rPr b="1" lang="en" sz="1500">
                <a:solidFill>
                  <a:srgbClr val="FFFFFF"/>
                </a:solidFill>
              </a:rPr>
              <a:t>Images were resized to </a:t>
            </a:r>
            <a:r>
              <a:rPr b="1" lang="en" sz="1500">
                <a:solidFill>
                  <a:srgbClr val="45818E"/>
                </a:solidFill>
              </a:rPr>
              <a:t>100x100 pixels</a:t>
            </a:r>
            <a:endParaRPr b="1" sz="1500">
              <a:solidFill>
                <a:srgbClr val="45818E"/>
              </a:solidFill>
            </a:endParaRPr>
          </a:p>
          <a:p>
            <a:pPr indent="-323850" lvl="1" marL="914400" rtl="0" algn="l">
              <a:spcBef>
                <a:spcPts val="0"/>
              </a:spcBef>
              <a:spcAft>
                <a:spcPts val="0"/>
              </a:spcAft>
              <a:buClr>
                <a:srgbClr val="FFFFFF"/>
              </a:buClr>
              <a:buSzPts val="1500"/>
              <a:buChar char="○"/>
            </a:pPr>
            <a:r>
              <a:rPr b="1" lang="en" sz="1500">
                <a:solidFill>
                  <a:srgbClr val="FFFFFF"/>
                </a:solidFill>
              </a:rPr>
              <a:t>Scaled the aspect of image to</a:t>
            </a:r>
            <a:r>
              <a:rPr b="1" lang="en" sz="1500">
                <a:solidFill>
                  <a:srgbClr val="45818E"/>
                </a:solidFill>
              </a:rPr>
              <a:t> prevent loss of information</a:t>
            </a:r>
            <a:endParaRPr b="1" sz="1500">
              <a:solidFill>
                <a:srgbClr val="45818E"/>
              </a:solidFill>
            </a:endParaRPr>
          </a:p>
          <a:p>
            <a:pPr indent="-361950" lvl="0" marL="457200" rtl="0" algn="l">
              <a:spcBef>
                <a:spcPts val="0"/>
              </a:spcBef>
              <a:spcAft>
                <a:spcPts val="0"/>
              </a:spcAft>
              <a:buClr>
                <a:srgbClr val="FFFFFF"/>
              </a:buClr>
              <a:buSzPts val="2100"/>
              <a:buChar char="●"/>
            </a:pPr>
            <a:r>
              <a:rPr b="1" lang="en" sz="2100">
                <a:solidFill>
                  <a:srgbClr val="FFFFFF"/>
                </a:solidFill>
              </a:rPr>
              <a:t>Augmenting Images</a:t>
            </a:r>
            <a:endParaRPr b="1" sz="2100">
              <a:solidFill>
                <a:srgbClr val="FFFFFF"/>
              </a:solidFill>
            </a:endParaRPr>
          </a:p>
          <a:p>
            <a:pPr indent="-323850" lvl="1" marL="914400" rtl="0" algn="l">
              <a:spcBef>
                <a:spcPts val="0"/>
              </a:spcBef>
              <a:spcAft>
                <a:spcPts val="0"/>
              </a:spcAft>
              <a:buClr>
                <a:srgbClr val="FFFFFF"/>
              </a:buClr>
              <a:buSzPts val="1500"/>
              <a:buChar char="○"/>
            </a:pPr>
            <a:r>
              <a:rPr b="1" lang="en" sz="1500">
                <a:solidFill>
                  <a:srgbClr val="FFFFFF"/>
                </a:solidFill>
              </a:rPr>
              <a:t>Increase image </a:t>
            </a:r>
            <a:r>
              <a:rPr b="1" lang="en" sz="1500">
                <a:solidFill>
                  <a:srgbClr val="FFFFFF"/>
                </a:solidFill>
              </a:rPr>
              <a:t>occurrence</a:t>
            </a:r>
            <a:r>
              <a:rPr b="1" lang="en" sz="1500">
                <a:solidFill>
                  <a:srgbClr val="FFFFFF"/>
                </a:solidFill>
              </a:rPr>
              <a:t> from </a:t>
            </a:r>
            <a:r>
              <a:rPr b="1" lang="en" sz="1500">
                <a:solidFill>
                  <a:srgbClr val="3D85C6"/>
                </a:solidFill>
              </a:rPr>
              <a:t>570</a:t>
            </a:r>
            <a:r>
              <a:rPr b="1" lang="en" sz="1500">
                <a:solidFill>
                  <a:srgbClr val="FFFFFF"/>
                </a:solidFill>
              </a:rPr>
              <a:t> 			</a:t>
            </a:r>
            <a:r>
              <a:rPr b="1" lang="en" sz="2100">
                <a:solidFill>
                  <a:srgbClr val="A64D79"/>
                </a:solidFill>
              </a:rPr>
              <a:t>3306</a:t>
            </a:r>
            <a:endParaRPr b="1" sz="2100">
              <a:solidFill>
                <a:srgbClr val="A64D79"/>
              </a:solidFill>
            </a:endParaRPr>
          </a:p>
          <a:p>
            <a:pPr indent="-323850" lvl="1" marL="914400" rtl="0" algn="l">
              <a:spcBef>
                <a:spcPts val="0"/>
              </a:spcBef>
              <a:spcAft>
                <a:spcPts val="0"/>
              </a:spcAft>
              <a:buClr>
                <a:srgbClr val="FFFFFF"/>
              </a:buClr>
              <a:buSzPts val="1500"/>
              <a:buChar char="○"/>
            </a:pPr>
            <a:r>
              <a:rPr b="1" lang="en" sz="1500">
                <a:solidFill>
                  <a:srgbClr val="FFFFFF"/>
                </a:solidFill>
              </a:rPr>
              <a:t>Images copies consisted of: rotating, shifting, horizontal flipping, and zooming in on image</a:t>
            </a:r>
            <a:endParaRPr b="1" sz="1500">
              <a:solidFill>
                <a:srgbClr val="FFFFFF"/>
              </a:solidFill>
            </a:endParaRPr>
          </a:p>
        </p:txBody>
      </p:sp>
      <p:pic>
        <p:nvPicPr>
          <p:cNvPr id="95" name="Google Shape;95;p17"/>
          <p:cNvPicPr preferRelativeResize="0"/>
          <p:nvPr/>
        </p:nvPicPr>
        <p:blipFill>
          <a:blip r:embed="rId3">
            <a:alphaModFix/>
          </a:blip>
          <a:stretch>
            <a:fillRect/>
          </a:stretch>
        </p:blipFill>
        <p:spPr>
          <a:xfrm>
            <a:off x="6931400" y="15226"/>
            <a:ext cx="2144250" cy="1162874"/>
          </a:xfrm>
          <a:prstGeom prst="rect">
            <a:avLst/>
          </a:prstGeom>
          <a:noFill/>
          <a:ln>
            <a:noFill/>
          </a:ln>
        </p:spPr>
      </p:pic>
      <p:sp>
        <p:nvSpPr>
          <p:cNvPr id="96" name="Google Shape;96;p17"/>
          <p:cNvSpPr/>
          <p:nvPr/>
        </p:nvSpPr>
        <p:spPr>
          <a:xfrm>
            <a:off x="4761975" y="3960425"/>
            <a:ext cx="1022400" cy="299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p:nvPr/>
        </p:nvSpPr>
        <p:spPr>
          <a:xfrm>
            <a:off x="0" y="0"/>
            <a:ext cx="9144000" cy="1088400"/>
          </a:xfrm>
          <a:prstGeom prst="rect">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Pre-Processing Cont.</a:t>
            </a:r>
            <a:endParaRPr b="1">
              <a:solidFill>
                <a:srgbClr val="FFFFFF"/>
              </a:solidFill>
            </a:endParaRPr>
          </a:p>
        </p:txBody>
      </p:sp>
      <p:sp>
        <p:nvSpPr>
          <p:cNvPr id="103" name="Google Shape;10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FFFFFF"/>
              </a:buClr>
              <a:buSzPts val="2100"/>
              <a:buChar char="●"/>
            </a:pPr>
            <a:r>
              <a:rPr b="1" lang="en" sz="2100">
                <a:solidFill>
                  <a:srgbClr val="FFFFFF"/>
                </a:solidFill>
              </a:rPr>
              <a:t>Preparing our Features</a:t>
            </a:r>
            <a:endParaRPr b="1" sz="2100">
              <a:solidFill>
                <a:srgbClr val="FFFFFF"/>
              </a:solidFill>
            </a:endParaRPr>
          </a:p>
          <a:p>
            <a:pPr indent="-330200" lvl="1" marL="914400" rtl="0" algn="l">
              <a:spcBef>
                <a:spcPts val="0"/>
              </a:spcBef>
              <a:spcAft>
                <a:spcPts val="0"/>
              </a:spcAft>
              <a:buClr>
                <a:srgbClr val="FFFFFF"/>
              </a:buClr>
              <a:buSzPts val="1600"/>
              <a:buChar char="○"/>
            </a:pPr>
            <a:r>
              <a:rPr b="1" lang="en" sz="1600">
                <a:solidFill>
                  <a:srgbClr val="FFFFFF"/>
                </a:solidFill>
              </a:rPr>
              <a:t>Features consisted of pixel and </a:t>
            </a:r>
            <a:r>
              <a:rPr b="1" lang="en" sz="1600">
                <a:solidFill>
                  <a:srgbClr val="980000"/>
                </a:solidFill>
              </a:rPr>
              <a:t>R</a:t>
            </a:r>
            <a:r>
              <a:rPr b="1" lang="en" sz="1600">
                <a:solidFill>
                  <a:srgbClr val="38761D"/>
                </a:solidFill>
              </a:rPr>
              <a:t>G</a:t>
            </a:r>
            <a:r>
              <a:rPr b="1" lang="en" sz="1600">
                <a:solidFill>
                  <a:srgbClr val="0000FF"/>
                </a:solidFill>
              </a:rPr>
              <a:t>B </a:t>
            </a:r>
            <a:r>
              <a:rPr b="1" lang="en" sz="1600">
                <a:solidFill>
                  <a:srgbClr val="FFFFFF"/>
                </a:solidFill>
              </a:rPr>
              <a:t>values of images</a:t>
            </a:r>
            <a:endParaRPr b="1" sz="1600">
              <a:solidFill>
                <a:srgbClr val="FFFFFF"/>
              </a:solidFill>
            </a:endParaRPr>
          </a:p>
          <a:p>
            <a:pPr indent="-330200" lvl="1" marL="914400" rtl="0" algn="l">
              <a:spcBef>
                <a:spcPts val="0"/>
              </a:spcBef>
              <a:spcAft>
                <a:spcPts val="0"/>
              </a:spcAft>
              <a:buClr>
                <a:srgbClr val="FFFFFF"/>
              </a:buClr>
              <a:buSzPts val="1600"/>
              <a:buChar char="○"/>
            </a:pPr>
            <a:r>
              <a:rPr b="1" lang="en" sz="1600">
                <a:solidFill>
                  <a:srgbClr val="FFFFFF"/>
                </a:solidFill>
              </a:rPr>
              <a:t>Images imported using </a:t>
            </a:r>
            <a:r>
              <a:rPr b="1" lang="en" sz="1600">
                <a:solidFill>
                  <a:srgbClr val="3D85C6"/>
                </a:solidFill>
              </a:rPr>
              <a:t>keras.preprocessing.image</a:t>
            </a:r>
            <a:endParaRPr b="1" sz="1600">
              <a:solidFill>
                <a:srgbClr val="3D85C6"/>
              </a:solidFill>
            </a:endParaRPr>
          </a:p>
          <a:p>
            <a:pPr indent="-330200" lvl="1" marL="914400" rtl="0" algn="l">
              <a:spcBef>
                <a:spcPts val="0"/>
              </a:spcBef>
              <a:spcAft>
                <a:spcPts val="0"/>
              </a:spcAft>
              <a:buClr>
                <a:srgbClr val="FFFFFF"/>
              </a:buClr>
              <a:buSzPts val="1600"/>
              <a:buChar char="○"/>
            </a:pPr>
            <a:r>
              <a:rPr b="1" lang="en" sz="1600">
                <a:solidFill>
                  <a:srgbClr val="FFFFFF"/>
                </a:solidFill>
              </a:rPr>
              <a:t>Images condensed to multidimensional array of 100x100x3, then appended to </a:t>
            </a:r>
            <a:r>
              <a:rPr b="1" lang="en" sz="1600">
                <a:solidFill>
                  <a:srgbClr val="3D85C6"/>
                </a:solidFill>
              </a:rPr>
              <a:t>training/testing set</a:t>
            </a:r>
            <a:endParaRPr b="1" sz="1600">
              <a:solidFill>
                <a:srgbClr val="3D85C6"/>
              </a:solidFill>
            </a:endParaRPr>
          </a:p>
          <a:p>
            <a:pPr indent="-330200" lvl="1" marL="914400" rtl="0" algn="l">
              <a:spcBef>
                <a:spcPts val="0"/>
              </a:spcBef>
              <a:spcAft>
                <a:spcPts val="0"/>
              </a:spcAft>
              <a:buClr>
                <a:srgbClr val="FFFFFF"/>
              </a:buClr>
              <a:buSzPts val="1600"/>
              <a:buChar char="○"/>
            </a:pPr>
            <a:r>
              <a:rPr b="1" lang="en" sz="1600">
                <a:solidFill>
                  <a:srgbClr val="FFFFFF"/>
                </a:solidFill>
              </a:rPr>
              <a:t>Each image divided by </a:t>
            </a:r>
            <a:r>
              <a:rPr b="1" lang="en" sz="1600">
                <a:solidFill>
                  <a:srgbClr val="A64D79"/>
                </a:solidFill>
              </a:rPr>
              <a:t>255</a:t>
            </a:r>
            <a:r>
              <a:rPr b="1" lang="en" sz="1600">
                <a:solidFill>
                  <a:srgbClr val="FFFFFF"/>
                </a:solidFill>
              </a:rPr>
              <a:t> for </a:t>
            </a:r>
            <a:r>
              <a:rPr b="1" lang="en" sz="1600">
                <a:solidFill>
                  <a:srgbClr val="980000"/>
                </a:solidFill>
              </a:rPr>
              <a:t>R</a:t>
            </a:r>
            <a:r>
              <a:rPr b="1" lang="en" sz="1600">
                <a:solidFill>
                  <a:srgbClr val="38761D"/>
                </a:solidFill>
              </a:rPr>
              <a:t>G</a:t>
            </a:r>
            <a:r>
              <a:rPr b="1" lang="en" sz="1600">
                <a:solidFill>
                  <a:srgbClr val="0000FF"/>
                </a:solidFill>
              </a:rPr>
              <a:t>B</a:t>
            </a:r>
            <a:endParaRPr b="1" sz="1600">
              <a:solidFill>
                <a:srgbClr val="FFFFFF"/>
              </a:solidFill>
            </a:endParaRPr>
          </a:p>
          <a:p>
            <a:pPr indent="-361950" lvl="0" marL="457200" rtl="0" algn="l">
              <a:spcBef>
                <a:spcPts val="0"/>
              </a:spcBef>
              <a:spcAft>
                <a:spcPts val="0"/>
              </a:spcAft>
              <a:buClr>
                <a:srgbClr val="FFFFFF"/>
              </a:buClr>
              <a:buSzPts val="2100"/>
              <a:buChar char="●"/>
            </a:pPr>
            <a:r>
              <a:rPr b="1" lang="en" sz="2100">
                <a:solidFill>
                  <a:srgbClr val="FFFFFF"/>
                </a:solidFill>
              </a:rPr>
              <a:t>Preparing our Labels</a:t>
            </a:r>
            <a:endParaRPr b="1" sz="2100">
              <a:solidFill>
                <a:srgbClr val="FFFFFF"/>
              </a:solidFill>
            </a:endParaRPr>
          </a:p>
          <a:p>
            <a:pPr indent="-330200" lvl="1" marL="914400" rtl="0" algn="l">
              <a:spcBef>
                <a:spcPts val="0"/>
              </a:spcBef>
              <a:spcAft>
                <a:spcPts val="0"/>
              </a:spcAft>
              <a:buClr>
                <a:srgbClr val="FFFFFF"/>
              </a:buClr>
              <a:buSzPts val="1600"/>
              <a:buChar char="○"/>
            </a:pPr>
            <a:r>
              <a:rPr b="1" lang="en" sz="1600">
                <a:solidFill>
                  <a:srgbClr val="3D85C6"/>
                </a:solidFill>
              </a:rPr>
              <a:t>Over 10</a:t>
            </a:r>
            <a:r>
              <a:rPr b="1" lang="en" sz="1600">
                <a:solidFill>
                  <a:srgbClr val="FFFFFF"/>
                </a:solidFill>
              </a:rPr>
              <a:t> unique whales used</a:t>
            </a:r>
            <a:endParaRPr b="1" sz="1600">
              <a:solidFill>
                <a:srgbClr val="FFFFFF"/>
              </a:solidFill>
            </a:endParaRPr>
          </a:p>
          <a:p>
            <a:pPr indent="-330200" lvl="1" marL="914400" rtl="0" algn="l">
              <a:spcBef>
                <a:spcPts val="0"/>
              </a:spcBef>
              <a:spcAft>
                <a:spcPts val="0"/>
              </a:spcAft>
              <a:buClr>
                <a:srgbClr val="FFFFFF"/>
              </a:buClr>
              <a:buSzPts val="1600"/>
              <a:buChar char="○"/>
            </a:pPr>
            <a:r>
              <a:rPr b="1" lang="en" sz="1600">
                <a:solidFill>
                  <a:srgbClr val="FFFFFF"/>
                </a:solidFill>
              </a:rPr>
              <a:t>Used </a:t>
            </a:r>
            <a:r>
              <a:rPr b="1" lang="en" sz="1600">
                <a:solidFill>
                  <a:srgbClr val="A64D79"/>
                </a:solidFill>
              </a:rPr>
              <a:t>One Hot Encoding</a:t>
            </a:r>
            <a:r>
              <a:rPr b="1" lang="en" sz="1600">
                <a:solidFill>
                  <a:srgbClr val="FFFFFF"/>
                </a:solidFill>
              </a:rPr>
              <a:t> for determining species</a:t>
            </a:r>
            <a:endParaRPr b="1" sz="1600">
              <a:solidFill>
                <a:srgbClr val="FFFFFF"/>
              </a:solidFill>
            </a:endParaRPr>
          </a:p>
        </p:txBody>
      </p:sp>
      <p:pic>
        <p:nvPicPr>
          <p:cNvPr id="104" name="Google Shape;104;p18"/>
          <p:cNvPicPr preferRelativeResize="0"/>
          <p:nvPr/>
        </p:nvPicPr>
        <p:blipFill>
          <a:blip r:embed="rId3">
            <a:alphaModFix/>
          </a:blip>
          <a:stretch>
            <a:fillRect/>
          </a:stretch>
        </p:blipFill>
        <p:spPr>
          <a:xfrm>
            <a:off x="6931400" y="15226"/>
            <a:ext cx="2144250" cy="11628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p:nvPr/>
        </p:nvSpPr>
        <p:spPr>
          <a:xfrm>
            <a:off x="0" y="0"/>
            <a:ext cx="9144000" cy="1088400"/>
          </a:xfrm>
          <a:prstGeom prst="rect">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Methodology</a:t>
            </a:r>
            <a:endParaRPr b="1">
              <a:solidFill>
                <a:srgbClr val="FFFFFF"/>
              </a:solidFill>
            </a:endParaRPr>
          </a:p>
        </p:txBody>
      </p:sp>
      <p:sp>
        <p:nvSpPr>
          <p:cNvPr id="111" name="Google Shape;111;p19"/>
          <p:cNvSpPr txBox="1"/>
          <p:nvPr>
            <p:ph idx="1" type="body"/>
          </p:nvPr>
        </p:nvSpPr>
        <p:spPr>
          <a:xfrm>
            <a:off x="311700" y="1152475"/>
            <a:ext cx="8520600" cy="37737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FFFFFF"/>
              </a:buClr>
              <a:buSzPts val="2100"/>
              <a:buChar char="●"/>
            </a:pPr>
            <a:r>
              <a:rPr b="1" lang="en" sz="2100">
                <a:solidFill>
                  <a:srgbClr val="FFFFFF"/>
                </a:solidFill>
              </a:rPr>
              <a:t>Support Vector Machine (SVM)</a:t>
            </a:r>
            <a:endParaRPr b="1" sz="2100">
              <a:solidFill>
                <a:srgbClr val="FFFFFF"/>
              </a:solidFill>
            </a:endParaRPr>
          </a:p>
          <a:p>
            <a:pPr indent="-330200" lvl="1" marL="914400" rtl="0" algn="l">
              <a:spcBef>
                <a:spcPts val="0"/>
              </a:spcBef>
              <a:spcAft>
                <a:spcPts val="0"/>
              </a:spcAft>
              <a:buClr>
                <a:srgbClr val="F3F3F3"/>
              </a:buClr>
              <a:buSzPts val="1600"/>
              <a:buChar char="○"/>
            </a:pPr>
            <a:r>
              <a:rPr b="1" lang="en" sz="1600">
                <a:solidFill>
                  <a:srgbClr val="A64D79"/>
                </a:solidFill>
              </a:rPr>
              <a:t>Hyperplanes</a:t>
            </a:r>
            <a:endParaRPr b="1" sz="1600">
              <a:solidFill>
                <a:srgbClr val="A64D79"/>
              </a:solidFill>
            </a:endParaRPr>
          </a:p>
          <a:p>
            <a:pPr indent="-317500" lvl="2" marL="1371600" rtl="0" algn="l">
              <a:spcBef>
                <a:spcPts val="0"/>
              </a:spcBef>
              <a:spcAft>
                <a:spcPts val="0"/>
              </a:spcAft>
              <a:buClr>
                <a:srgbClr val="FFFFFF"/>
              </a:buClr>
              <a:buSzPts val="1400"/>
              <a:buChar char="■"/>
            </a:pPr>
            <a:r>
              <a:rPr b="1" lang="en">
                <a:solidFill>
                  <a:srgbClr val="FFFFFF"/>
                </a:solidFill>
              </a:rPr>
              <a:t>Separate</a:t>
            </a:r>
            <a:r>
              <a:rPr b="1" lang="en">
                <a:solidFill>
                  <a:srgbClr val="FFFFFF"/>
                </a:solidFill>
              </a:rPr>
              <a:t> &amp; </a:t>
            </a:r>
            <a:r>
              <a:rPr b="1" lang="en">
                <a:solidFill>
                  <a:srgbClr val="FFFFFF"/>
                </a:solidFill>
              </a:rPr>
              <a:t>Classify</a:t>
            </a:r>
            <a:r>
              <a:rPr b="1" lang="en">
                <a:solidFill>
                  <a:srgbClr val="FFFFFF"/>
                </a:solidFill>
              </a:rPr>
              <a:t> Data</a:t>
            </a:r>
            <a:endParaRPr b="1">
              <a:solidFill>
                <a:srgbClr val="FFFFFF"/>
              </a:solidFill>
            </a:endParaRPr>
          </a:p>
          <a:p>
            <a:pPr indent="-317500" lvl="3" marL="1828800" rtl="0" algn="l">
              <a:spcBef>
                <a:spcPts val="0"/>
              </a:spcBef>
              <a:spcAft>
                <a:spcPts val="0"/>
              </a:spcAft>
              <a:buClr>
                <a:srgbClr val="FFFFFF"/>
              </a:buClr>
              <a:buSzPts val="1400"/>
              <a:buChar char="●"/>
            </a:pPr>
            <a:r>
              <a:rPr b="1" lang="en">
                <a:solidFill>
                  <a:srgbClr val="FFFFFF"/>
                </a:solidFill>
              </a:rPr>
              <a:t>Categorize Dataset</a:t>
            </a:r>
            <a:endParaRPr b="1">
              <a:solidFill>
                <a:srgbClr val="FFFFFF"/>
              </a:solidFill>
            </a:endParaRPr>
          </a:p>
          <a:p>
            <a:pPr indent="-330200" lvl="1" marL="914400" rtl="0" algn="l">
              <a:spcBef>
                <a:spcPts val="0"/>
              </a:spcBef>
              <a:spcAft>
                <a:spcPts val="0"/>
              </a:spcAft>
              <a:buClr>
                <a:srgbClr val="F3F3F3"/>
              </a:buClr>
              <a:buSzPts val="1600"/>
              <a:buChar char="○"/>
            </a:pPr>
            <a:r>
              <a:rPr b="1" lang="en" sz="1600">
                <a:solidFill>
                  <a:srgbClr val="A64D79"/>
                </a:solidFill>
              </a:rPr>
              <a:t>Maximum-Margin Line</a:t>
            </a:r>
            <a:endParaRPr b="1" sz="1600">
              <a:solidFill>
                <a:srgbClr val="A64D79"/>
              </a:solidFill>
            </a:endParaRPr>
          </a:p>
          <a:p>
            <a:pPr indent="-317500" lvl="2" marL="1371600" rtl="0" algn="l">
              <a:spcBef>
                <a:spcPts val="0"/>
              </a:spcBef>
              <a:spcAft>
                <a:spcPts val="0"/>
              </a:spcAft>
              <a:buClr>
                <a:srgbClr val="FFFFFF"/>
              </a:buClr>
              <a:buSzPts val="1400"/>
              <a:buChar char="■"/>
            </a:pPr>
            <a:r>
              <a:rPr b="1" lang="en">
                <a:solidFill>
                  <a:srgbClr val="FFFFFF"/>
                </a:solidFill>
              </a:rPr>
              <a:t>Separation between two or more classification</a:t>
            </a:r>
            <a:endParaRPr b="1">
              <a:solidFill>
                <a:srgbClr val="FFFFFF"/>
              </a:solidFill>
            </a:endParaRPr>
          </a:p>
          <a:p>
            <a:pPr indent="-361950" lvl="0" marL="457200" rtl="0" algn="l">
              <a:spcBef>
                <a:spcPts val="0"/>
              </a:spcBef>
              <a:spcAft>
                <a:spcPts val="0"/>
              </a:spcAft>
              <a:buClr>
                <a:srgbClr val="FFFFFF"/>
              </a:buClr>
              <a:buSzPts val="2100"/>
              <a:buChar char="●"/>
            </a:pPr>
            <a:r>
              <a:rPr b="1" lang="en" sz="2100">
                <a:solidFill>
                  <a:srgbClr val="FFFFFF"/>
                </a:solidFill>
              </a:rPr>
              <a:t>Convolutional Neural Network (C</a:t>
            </a:r>
            <a:r>
              <a:rPr b="1" lang="en" sz="2100">
                <a:solidFill>
                  <a:srgbClr val="FFFFFF"/>
                </a:solidFill>
              </a:rPr>
              <a:t>NN)</a:t>
            </a:r>
            <a:endParaRPr b="1" sz="2100">
              <a:solidFill>
                <a:srgbClr val="FFFFFF"/>
              </a:solidFill>
            </a:endParaRPr>
          </a:p>
          <a:p>
            <a:pPr indent="-330200" lvl="1" marL="914400" rtl="0" algn="l">
              <a:spcBef>
                <a:spcPts val="0"/>
              </a:spcBef>
              <a:spcAft>
                <a:spcPts val="0"/>
              </a:spcAft>
              <a:buClr>
                <a:srgbClr val="F3F3F3"/>
              </a:buClr>
              <a:buSzPts val="1600"/>
              <a:buChar char="○"/>
            </a:pPr>
            <a:r>
              <a:rPr b="1" lang="en" sz="1600">
                <a:solidFill>
                  <a:srgbClr val="FFFFFF"/>
                </a:solidFill>
              </a:rPr>
              <a:t>Applies </a:t>
            </a:r>
            <a:r>
              <a:rPr b="1" lang="en" sz="1600">
                <a:solidFill>
                  <a:srgbClr val="A64D79"/>
                </a:solidFill>
              </a:rPr>
              <a:t>Filters</a:t>
            </a:r>
            <a:r>
              <a:rPr b="1" lang="en" sz="1600">
                <a:solidFill>
                  <a:srgbClr val="FFFFFF"/>
                </a:solidFill>
              </a:rPr>
              <a:t> to reduce complexity</a:t>
            </a:r>
            <a:endParaRPr b="1" sz="1600">
              <a:solidFill>
                <a:srgbClr val="FFFFFF"/>
              </a:solidFill>
            </a:endParaRPr>
          </a:p>
          <a:p>
            <a:pPr indent="-330200" lvl="1" marL="914400" rtl="0" algn="l">
              <a:spcBef>
                <a:spcPts val="0"/>
              </a:spcBef>
              <a:spcAft>
                <a:spcPts val="0"/>
              </a:spcAft>
              <a:buClr>
                <a:srgbClr val="F3F3F3"/>
              </a:buClr>
              <a:buSzPts val="1600"/>
              <a:buChar char="○"/>
            </a:pPr>
            <a:r>
              <a:rPr b="1" lang="en" sz="1600">
                <a:solidFill>
                  <a:srgbClr val="FFFFFF"/>
                </a:solidFill>
              </a:rPr>
              <a:t>Collect Features</a:t>
            </a:r>
            <a:endParaRPr b="1" sz="1600">
              <a:solidFill>
                <a:srgbClr val="FFFFFF"/>
              </a:solidFill>
            </a:endParaRPr>
          </a:p>
          <a:p>
            <a:pPr indent="-317500" lvl="2" marL="1371600" rtl="0" algn="l">
              <a:spcBef>
                <a:spcPts val="0"/>
              </a:spcBef>
              <a:spcAft>
                <a:spcPts val="0"/>
              </a:spcAft>
              <a:buClr>
                <a:srgbClr val="3D85C6"/>
              </a:buClr>
              <a:buSzPts val="1400"/>
              <a:buChar char="■"/>
            </a:pPr>
            <a:r>
              <a:rPr b="1" lang="en">
                <a:solidFill>
                  <a:srgbClr val="3D85C6"/>
                </a:solidFill>
              </a:rPr>
              <a:t>Edge Detection</a:t>
            </a:r>
            <a:endParaRPr b="1">
              <a:solidFill>
                <a:srgbClr val="3D85C6"/>
              </a:solidFill>
            </a:endParaRPr>
          </a:p>
          <a:p>
            <a:pPr indent="-330200" lvl="1" marL="914400" rtl="0" algn="l">
              <a:spcBef>
                <a:spcPts val="0"/>
              </a:spcBef>
              <a:spcAft>
                <a:spcPts val="0"/>
              </a:spcAft>
              <a:buClr>
                <a:srgbClr val="F3F3F3"/>
              </a:buClr>
              <a:buSzPts val="1600"/>
              <a:buChar char="○"/>
            </a:pPr>
            <a:r>
              <a:rPr b="1" lang="en" sz="1600">
                <a:solidFill>
                  <a:srgbClr val="FFFFFF"/>
                </a:solidFill>
              </a:rPr>
              <a:t>Applying </a:t>
            </a:r>
            <a:r>
              <a:rPr b="1" lang="en" sz="1600">
                <a:solidFill>
                  <a:srgbClr val="A64D79"/>
                </a:solidFill>
              </a:rPr>
              <a:t>Best Filter</a:t>
            </a:r>
            <a:r>
              <a:rPr b="1" lang="en" sz="1600">
                <a:solidFill>
                  <a:srgbClr val="FFFFFF"/>
                </a:solidFill>
              </a:rPr>
              <a:t> to increase prediction accuracy</a:t>
            </a:r>
            <a:endParaRPr b="1" sz="1600">
              <a:solidFill>
                <a:srgbClr val="FFFFFF"/>
              </a:solidFill>
            </a:endParaRPr>
          </a:p>
        </p:txBody>
      </p:sp>
      <p:pic>
        <p:nvPicPr>
          <p:cNvPr id="112" name="Google Shape;112;p19"/>
          <p:cNvPicPr preferRelativeResize="0"/>
          <p:nvPr/>
        </p:nvPicPr>
        <p:blipFill>
          <a:blip r:embed="rId3">
            <a:alphaModFix/>
          </a:blip>
          <a:stretch>
            <a:fillRect/>
          </a:stretch>
        </p:blipFill>
        <p:spPr>
          <a:xfrm>
            <a:off x="6931400" y="15226"/>
            <a:ext cx="2144250" cy="11628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0"/>
          <p:cNvSpPr/>
          <p:nvPr/>
        </p:nvSpPr>
        <p:spPr>
          <a:xfrm>
            <a:off x="0" y="0"/>
            <a:ext cx="9144000" cy="1088400"/>
          </a:xfrm>
          <a:prstGeom prst="rect">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Support Vector Machine (SVM)</a:t>
            </a:r>
            <a:endParaRPr b="1">
              <a:solidFill>
                <a:srgbClr val="FFFFFF"/>
              </a:solidFill>
            </a:endParaRPr>
          </a:p>
        </p:txBody>
      </p:sp>
      <p:sp>
        <p:nvSpPr>
          <p:cNvPr id="119" name="Google Shape;119;p20"/>
          <p:cNvSpPr txBox="1"/>
          <p:nvPr>
            <p:ph idx="1" type="body"/>
          </p:nvPr>
        </p:nvSpPr>
        <p:spPr>
          <a:xfrm>
            <a:off x="311700" y="1152475"/>
            <a:ext cx="8520600" cy="3801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F3F3F3"/>
              </a:buClr>
              <a:buSzPts val="2000"/>
              <a:buChar char="●"/>
            </a:pPr>
            <a:r>
              <a:rPr b="1" lang="en" sz="2000">
                <a:solidFill>
                  <a:srgbClr val="F3F3F3"/>
                </a:solidFill>
              </a:rPr>
              <a:t>Data </a:t>
            </a:r>
            <a:r>
              <a:rPr b="1" lang="en" sz="2000">
                <a:solidFill>
                  <a:srgbClr val="F3F3F3"/>
                </a:solidFill>
              </a:rPr>
              <a:t>Preparation</a:t>
            </a:r>
            <a:endParaRPr b="1" sz="2000">
              <a:solidFill>
                <a:srgbClr val="F3F3F3"/>
              </a:solidFill>
            </a:endParaRPr>
          </a:p>
          <a:p>
            <a:pPr indent="-317500" lvl="1" marL="914400" rtl="0" algn="l">
              <a:spcBef>
                <a:spcPts val="0"/>
              </a:spcBef>
              <a:spcAft>
                <a:spcPts val="0"/>
              </a:spcAft>
              <a:buClr>
                <a:srgbClr val="F3F3F3"/>
              </a:buClr>
              <a:buSzPts val="1400"/>
              <a:buChar char="○"/>
            </a:pPr>
            <a:r>
              <a:rPr b="1" lang="en">
                <a:solidFill>
                  <a:srgbClr val="F3F3F3"/>
                </a:solidFill>
              </a:rPr>
              <a:t>Create dataframe where image pixels were the features</a:t>
            </a:r>
            <a:endParaRPr b="1">
              <a:solidFill>
                <a:srgbClr val="F3F3F3"/>
              </a:solidFill>
            </a:endParaRPr>
          </a:p>
          <a:p>
            <a:pPr indent="-317500" lvl="2" marL="1371600" rtl="0" algn="l">
              <a:spcBef>
                <a:spcPts val="0"/>
              </a:spcBef>
              <a:spcAft>
                <a:spcPts val="0"/>
              </a:spcAft>
              <a:buClr>
                <a:srgbClr val="F3F3F3"/>
              </a:buClr>
              <a:buSzPts val="1400"/>
              <a:buChar char="■"/>
            </a:pPr>
            <a:r>
              <a:rPr b="1" lang="en">
                <a:solidFill>
                  <a:srgbClr val="F3F3F3"/>
                </a:solidFill>
              </a:rPr>
              <a:t>Done by </a:t>
            </a:r>
            <a:r>
              <a:rPr b="1" lang="en">
                <a:solidFill>
                  <a:srgbClr val="674EA7"/>
                </a:solidFill>
              </a:rPr>
              <a:t>flattening images</a:t>
            </a:r>
            <a:r>
              <a:rPr b="1" lang="en">
                <a:solidFill>
                  <a:srgbClr val="F3F3F3"/>
                </a:solidFill>
              </a:rPr>
              <a:t> and putting into </a:t>
            </a:r>
            <a:r>
              <a:rPr b="1" lang="en">
                <a:solidFill>
                  <a:srgbClr val="674EA7"/>
                </a:solidFill>
              </a:rPr>
              <a:t>np.array</a:t>
            </a:r>
            <a:r>
              <a:rPr b="1" lang="en">
                <a:solidFill>
                  <a:srgbClr val="F3F3F3"/>
                </a:solidFill>
              </a:rPr>
              <a:t>	</a:t>
            </a:r>
            <a:endParaRPr b="1">
              <a:solidFill>
                <a:srgbClr val="F3F3F3"/>
              </a:solidFill>
            </a:endParaRPr>
          </a:p>
          <a:p>
            <a:pPr indent="-317500" lvl="1" marL="914400" rtl="0" algn="l">
              <a:spcBef>
                <a:spcPts val="0"/>
              </a:spcBef>
              <a:spcAft>
                <a:spcPts val="0"/>
              </a:spcAft>
              <a:buClr>
                <a:srgbClr val="F3F3F3"/>
              </a:buClr>
              <a:buSzPts val="1400"/>
              <a:buChar char="○"/>
            </a:pPr>
            <a:r>
              <a:rPr b="1" lang="en">
                <a:solidFill>
                  <a:srgbClr val="F3F3F3"/>
                </a:solidFill>
              </a:rPr>
              <a:t>Scale the features to reduce computation using </a:t>
            </a:r>
            <a:r>
              <a:rPr b="1" lang="en">
                <a:solidFill>
                  <a:srgbClr val="674EA7"/>
                </a:solidFill>
              </a:rPr>
              <a:t>preprocessing.scale</a:t>
            </a:r>
            <a:endParaRPr b="1">
              <a:solidFill>
                <a:srgbClr val="674EA7"/>
              </a:solidFill>
            </a:endParaRPr>
          </a:p>
          <a:p>
            <a:pPr indent="-317500" lvl="1" marL="914400" rtl="0" algn="l">
              <a:spcBef>
                <a:spcPts val="0"/>
              </a:spcBef>
              <a:spcAft>
                <a:spcPts val="0"/>
              </a:spcAft>
              <a:buClr>
                <a:srgbClr val="F3F3F3"/>
              </a:buClr>
              <a:buSzPts val="1400"/>
              <a:buChar char="○"/>
            </a:pPr>
            <a:r>
              <a:rPr b="1" lang="en">
                <a:solidFill>
                  <a:srgbClr val="F3F3F3"/>
                </a:solidFill>
              </a:rPr>
              <a:t>Then split into </a:t>
            </a:r>
            <a:r>
              <a:rPr b="1" lang="en">
                <a:solidFill>
                  <a:srgbClr val="674EA7"/>
                </a:solidFill>
              </a:rPr>
              <a:t>testing and training</a:t>
            </a:r>
            <a:r>
              <a:rPr b="1" lang="en">
                <a:solidFill>
                  <a:srgbClr val="F3F3F3"/>
                </a:solidFill>
              </a:rPr>
              <a:t> datasets</a:t>
            </a:r>
            <a:endParaRPr b="1">
              <a:solidFill>
                <a:srgbClr val="F3F3F3"/>
              </a:solidFill>
            </a:endParaRPr>
          </a:p>
          <a:p>
            <a:pPr indent="-355600" lvl="0" marL="457200" rtl="0" algn="l">
              <a:spcBef>
                <a:spcPts val="0"/>
              </a:spcBef>
              <a:spcAft>
                <a:spcPts val="0"/>
              </a:spcAft>
              <a:buClr>
                <a:srgbClr val="F3F3F3"/>
              </a:buClr>
              <a:buSzPts val="2000"/>
              <a:buChar char="●"/>
            </a:pPr>
            <a:r>
              <a:rPr b="1" lang="en" sz="2000">
                <a:solidFill>
                  <a:srgbClr val="F3F3F3"/>
                </a:solidFill>
              </a:rPr>
              <a:t>Complexity Reduction</a:t>
            </a:r>
            <a:endParaRPr b="1" sz="2000">
              <a:solidFill>
                <a:srgbClr val="F3F3F3"/>
              </a:solidFill>
            </a:endParaRPr>
          </a:p>
          <a:p>
            <a:pPr indent="-317500" lvl="1" marL="914400" rtl="0" algn="l">
              <a:spcBef>
                <a:spcPts val="0"/>
              </a:spcBef>
              <a:spcAft>
                <a:spcPts val="0"/>
              </a:spcAft>
              <a:buClr>
                <a:srgbClr val="F3F3F3"/>
              </a:buClr>
              <a:buSzPts val="1400"/>
              <a:buChar char="○"/>
            </a:pPr>
            <a:r>
              <a:rPr b="1" lang="en">
                <a:solidFill>
                  <a:srgbClr val="F3F3F3"/>
                </a:solidFill>
              </a:rPr>
              <a:t>Using </a:t>
            </a:r>
            <a:r>
              <a:rPr b="1" lang="en">
                <a:solidFill>
                  <a:srgbClr val="674EA7"/>
                </a:solidFill>
              </a:rPr>
              <a:t>PCA</a:t>
            </a:r>
            <a:r>
              <a:rPr b="1" lang="en">
                <a:solidFill>
                  <a:srgbClr val="F3F3F3"/>
                </a:solidFill>
              </a:rPr>
              <a:t> reduce down to 100 features</a:t>
            </a:r>
            <a:endParaRPr b="1">
              <a:solidFill>
                <a:srgbClr val="F3F3F3"/>
              </a:solidFill>
            </a:endParaRPr>
          </a:p>
          <a:p>
            <a:pPr indent="-355600" lvl="0" marL="457200" rtl="0" algn="l">
              <a:spcBef>
                <a:spcPts val="0"/>
              </a:spcBef>
              <a:spcAft>
                <a:spcPts val="0"/>
              </a:spcAft>
              <a:buClr>
                <a:srgbClr val="F3F3F3"/>
              </a:buClr>
              <a:buSzPts val="2000"/>
              <a:buChar char="●"/>
            </a:pPr>
            <a:r>
              <a:rPr b="1" lang="en" sz="2000">
                <a:solidFill>
                  <a:srgbClr val="F3F3F3"/>
                </a:solidFill>
              </a:rPr>
              <a:t>Training the Model</a:t>
            </a:r>
            <a:endParaRPr b="1" sz="2000">
              <a:solidFill>
                <a:srgbClr val="F3F3F3"/>
              </a:solidFill>
            </a:endParaRPr>
          </a:p>
          <a:p>
            <a:pPr indent="-317500" lvl="1" marL="914400" rtl="0" algn="l">
              <a:spcBef>
                <a:spcPts val="0"/>
              </a:spcBef>
              <a:spcAft>
                <a:spcPts val="0"/>
              </a:spcAft>
              <a:buClr>
                <a:srgbClr val="F3F3F3"/>
              </a:buClr>
              <a:buSzPts val="1400"/>
              <a:buChar char="○"/>
            </a:pPr>
            <a:r>
              <a:rPr b="1" lang="en">
                <a:solidFill>
                  <a:srgbClr val="F3F3F3"/>
                </a:solidFill>
              </a:rPr>
              <a:t>Initially</a:t>
            </a:r>
            <a:r>
              <a:rPr b="1" lang="en">
                <a:solidFill>
                  <a:srgbClr val="F3F3F3"/>
                </a:solidFill>
              </a:rPr>
              <a:t> gave us accuracy of </a:t>
            </a:r>
            <a:r>
              <a:rPr b="1" lang="en">
                <a:solidFill>
                  <a:srgbClr val="A64D79"/>
                </a:solidFill>
              </a:rPr>
              <a:t>0.167</a:t>
            </a:r>
            <a:endParaRPr b="1">
              <a:solidFill>
                <a:srgbClr val="A64D79"/>
              </a:solidFill>
            </a:endParaRPr>
          </a:p>
          <a:p>
            <a:pPr indent="-355600" lvl="0" marL="457200" rtl="0" algn="l">
              <a:spcBef>
                <a:spcPts val="0"/>
              </a:spcBef>
              <a:spcAft>
                <a:spcPts val="0"/>
              </a:spcAft>
              <a:buClr>
                <a:srgbClr val="F3F3F3"/>
              </a:buClr>
              <a:buSzPts val="2000"/>
              <a:buChar char="●"/>
            </a:pPr>
            <a:r>
              <a:rPr b="1" lang="en" sz="2000">
                <a:solidFill>
                  <a:srgbClr val="F3F3F3"/>
                </a:solidFill>
              </a:rPr>
              <a:t>Accuracy Improvement</a:t>
            </a:r>
            <a:endParaRPr b="1" sz="2000">
              <a:solidFill>
                <a:srgbClr val="F3F3F3"/>
              </a:solidFill>
            </a:endParaRPr>
          </a:p>
          <a:p>
            <a:pPr indent="-317500" lvl="1" marL="914400" rtl="0" algn="l">
              <a:spcBef>
                <a:spcPts val="0"/>
              </a:spcBef>
              <a:spcAft>
                <a:spcPts val="0"/>
              </a:spcAft>
              <a:buClr>
                <a:srgbClr val="F3F3F3"/>
              </a:buClr>
              <a:buSzPts val="1400"/>
              <a:buChar char="○"/>
            </a:pPr>
            <a:r>
              <a:rPr b="1" lang="en">
                <a:solidFill>
                  <a:srgbClr val="F3F3F3"/>
                </a:solidFill>
              </a:rPr>
              <a:t>Used </a:t>
            </a:r>
            <a:r>
              <a:rPr b="1" lang="en">
                <a:solidFill>
                  <a:srgbClr val="674EA7"/>
                </a:solidFill>
              </a:rPr>
              <a:t>GridSearchCV</a:t>
            </a:r>
            <a:r>
              <a:rPr b="1" lang="en">
                <a:solidFill>
                  <a:srgbClr val="F3F3F3"/>
                </a:solidFill>
              </a:rPr>
              <a:t> to test different hyperparameter values (initially, C=1)</a:t>
            </a:r>
            <a:endParaRPr b="1">
              <a:solidFill>
                <a:srgbClr val="F3F3F3"/>
              </a:solidFill>
            </a:endParaRPr>
          </a:p>
          <a:p>
            <a:pPr indent="-317500" lvl="1" marL="914400" rtl="0" algn="l">
              <a:spcBef>
                <a:spcPts val="0"/>
              </a:spcBef>
              <a:spcAft>
                <a:spcPts val="0"/>
              </a:spcAft>
              <a:buClr>
                <a:srgbClr val="F3F3F3"/>
              </a:buClr>
              <a:buSzPts val="1400"/>
              <a:buChar char="○"/>
            </a:pPr>
            <a:r>
              <a:rPr b="1" lang="en">
                <a:solidFill>
                  <a:srgbClr val="F3F3F3"/>
                </a:solidFill>
              </a:rPr>
              <a:t>Best </a:t>
            </a:r>
            <a:r>
              <a:rPr b="1" lang="en">
                <a:solidFill>
                  <a:srgbClr val="A64D79"/>
                </a:solidFill>
              </a:rPr>
              <a:t>C=10</a:t>
            </a:r>
            <a:r>
              <a:rPr b="1" lang="en">
                <a:solidFill>
                  <a:srgbClr val="F3F3F3"/>
                </a:solidFill>
              </a:rPr>
              <a:t>, with Accuracy of </a:t>
            </a:r>
            <a:r>
              <a:rPr b="1" lang="en">
                <a:solidFill>
                  <a:srgbClr val="A64D79"/>
                </a:solidFill>
              </a:rPr>
              <a:t>0.4368</a:t>
            </a:r>
            <a:endParaRPr b="1">
              <a:solidFill>
                <a:srgbClr val="A64D79"/>
              </a:solidFill>
            </a:endParaRPr>
          </a:p>
        </p:txBody>
      </p:sp>
      <p:pic>
        <p:nvPicPr>
          <p:cNvPr id="120" name="Google Shape;120;p20"/>
          <p:cNvPicPr preferRelativeResize="0"/>
          <p:nvPr/>
        </p:nvPicPr>
        <p:blipFill>
          <a:blip r:embed="rId3">
            <a:alphaModFix/>
          </a:blip>
          <a:stretch>
            <a:fillRect/>
          </a:stretch>
        </p:blipFill>
        <p:spPr>
          <a:xfrm>
            <a:off x="6931400" y="15226"/>
            <a:ext cx="2144250" cy="11628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1"/>
          <p:cNvSpPr/>
          <p:nvPr/>
        </p:nvSpPr>
        <p:spPr>
          <a:xfrm>
            <a:off x="0" y="0"/>
            <a:ext cx="9144000" cy="1088400"/>
          </a:xfrm>
          <a:prstGeom prst="rect">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Convolutional Neural Network (CNN)</a:t>
            </a:r>
            <a:endParaRPr b="1">
              <a:solidFill>
                <a:srgbClr val="FFFFFF"/>
              </a:solidFill>
            </a:endParaRPr>
          </a:p>
        </p:txBody>
      </p:sp>
      <p:sp>
        <p:nvSpPr>
          <p:cNvPr id="127" name="Google Shape;127;p21"/>
          <p:cNvSpPr txBox="1"/>
          <p:nvPr>
            <p:ph idx="1" type="body"/>
          </p:nvPr>
        </p:nvSpPr>
        <p:spPr>
          <a:xfrm>
            <a:off x="134538" y="1178100"/>
            <a:ext cx="8874900" cy="1162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F3F3F3"/>
              </a:buClr>
              <a:buSzPts val="2000"/>
              <a:buChar char="●"/>
            </a:pPr>
            <a:r>
              <a:rPr b="1" lang="en" sz="2000">
                <a:solidFill>
                  <a:srgbClr val="F3F3F3"/>
                </a:solidFill>
              </a:rPr>
              <a:t>CNN Architecture</a:t>
            </a:r>
            <a:endParaRPr b="1" sz="2000">
              <a:solidFill>
                <a:srgbClr val="F3F3F3"/>
              </a:solidFill>
            </a:endParaRPr>
          </a:p>
          <a:p>
            <a:pPr indent="-317500" lvl="1" marL="914400" rtl="0" algn="l">
              <a:spcBef>
                <a:spcPts val="0"/>
              </a:spcBef>
              <a:spcAft>
                <a:spcPts val="0"/>
              </a:spcAft>
              <a:buClr>
                <a:srgbClr val="F3F3F3"/>
              </a:buClr>
              <a:buSzPts val="1400"/>
              <a:buChar char="○"/>
            </a:pPr>
            <a:r>
              <a:rPr b="1" lang="en">
                <a:solidFill>
                  <a:srgbClr val="F3F3F3"/>
                </a:solidFill>
              </a:rPr>
              <a:t>Inspired by </a:t>
            </a:r>
            <a:r>
              <a:rPr b="1" lang="en">
                <a:solidFill>
                  <a:srgbClr val="674EA7"/>
                </a:solidFill>
              </a:rPr>
              <a:t>VGG_16</a:t>
            </a:r>
            <a:r>
              <a:rPr b="1" lang="en">
                <a:solidFill>
                  <a:srgbClr val="F3F3F3"/>
                </a:solidFill>
              </a:rPr>
              <a:t> model</a:t>
            </a:r>
            <a:endParaRPr b="1">
              <a:solidFill>
                <a:srgbClr val="F3F3F3"/>
              </a:solidFill>
            </a:endParaRPr>
          </a:p>
          <a:p>
            <a:pPr indent="-317500" lvl="1" marL="914400" rtl="0" algn="l">
              <a:spcBef>
                <a:spcPts val="0"/>
              </a:spcBef>
              <a:spcAft>
                <a:spcPts val="0"/>
              </a:spcAft>
              <a:buClr>
                <a:srgbClr val="F3F3F3"/>
              </a:buClr>
              <a:buSzPts val="1400"/>
              <a:buChar char="○"/>
            </a:pPr>
            <a:r>
              <a:rPr b="1" lang="en">
                <a:solidFill>
                  <a:srgbClr val="F3F3F3"/>
                </a:solidFill>
              </a:rPr>
              <a:t>Increased the numbers by </a:t>
            </a:r>
            <a:r>
              <a:rPr b="1" lang="en">
                <a:solidFill>
                  <a:srgbClr val="674EA7"/>
                </a:solidFill>
              </a:rPr>
              <a:t>powers of 2</a:t>
            </a:r>
            <a:r>
              <a:rPr b="1" lang="en">
                <a:solidFill>
                  <a:srgbClr val="F3F3F3"/>
                </a:solidFill>
              </a:rPr>
              <a:t> as the layer got deeper</a:t>
            </a:r>
            <a:endParaRPr b="1">
              <a:solidFill>
                <a:srgbClr val="F3F3F3"/>
              </a:solidFill>
            </a:endParaRPr>
          </a:p>
          <a:p>
            <a:pPr indent="-317500" lvl="1" marL="914400" rtl="0" algn="l">
              <a:spcBef>
                <a:spcPts val="0"/>
              </a:spcBef>
              <a:spcAft>
                <a:spcPts val="0"/>
              </a:spcAft>
              <a:buClr>
                <a:srgbClr val="F3F3F3"/>
              </a:buClr>
              <a:buSzPts val="1400"/>
              <a:buChar char="○"/>
            </a:pPr>
            <a:r>
              <a:rPr b="1" lang="en">
                <a:solidFill>
                  <a:srgbClr val="F3F3F3"/>
                </a:solidFill>
              </a:rPr>
              <a:t>Both </a:t>
            </a:r>
            <a:r>
              <a:rPr b="1" lang="en">
                <a:solidFill>
                  <a:srgbClr val="674EA7"/>
                </a:solidFill>
              </a:rPr>
              <a:t>Max2DPooling</a:t>
            </a:r>
            <a:r>
              <a:rPr b="1" lang="en">
                <a:solidFill>
                  <a:srgbClr val="F3F3F3"/>
                </a:solidFill>
              </a:rPr>
              <a:t> and </a:t>
            </a:r>
            <a:r>
              <a:rPr b="1" lang="en">
                <a:solidFill>
                  <a:srgbClr val="674EA7"/>
                </a:solidFill>
              </a:rPr>
              <a:t>Dropout </a:t>
            </a:r>
            <a:r>
              <a:rPr b="1" lang="en">
                <a:solidFill>
                  <a:srgbClr val="F3F3F3"/>
                </a:solidFill>
              </a:rPr>
              <a:t>were used</a:t>
            </a:r>
            <a:endParaRPr b="1">
              <a:solidFill>
                <a:srgbClr val="F3F3F3"/>
              </a:solidFill>
            </a:endParaRPr>
          </a:p>
        </p:txBody>
      </p:sp>
      <p:pic>
        <p:nvPicPr>
          <p:cNvPr id="128" name="Google Shape;128;p21"/>
          <p:cNvPicPr preferRelativeResize="0"/>
          <p:nvPr/>
        </p:nvPicPr>
        <p:blipFill>
          <a:blip r:embed="rId3">
            <a:alphaModFix/>
          </a:blip>
          <a:stretch>
            <a:fillRect/>
          </a:stretch>
        </p:blipFill>
        <p:spPr>
          <a:xfrm>
            <a:off x="6931400" y="15226"/>
            <a:ext cx="2144250" cy="1162874"/>
          </a:xfrm>
          <a:prstGeom prst="rect">
            <a:avLst/>
          </a:prstGeom>
          <a:noFill/>
          <a:ln>
            <a:noFill/>
          </a:ln>
        </p:spPr>
      </p:pic>
      <p:pic>
        <p:nvPicPr>
          <p:cNvPr id="129" name="Google Shape;129;p21"/>
          <p:cNvPicPr preferRelativeResize="0"/>
          <p:nvPr/>
        </p:nvPicPr>
        <p:blipFill rotWithShape="1">
          <a:blip r:embed="rId4">
            <a:alphaModFix/>
          </a:blip>
          <a:srcRect b="0" l="0" r="2210" t="0"/>
          <a:stretch/>
        </p:blipFill>
        <p:spPr>
          <a:xfrm>
            <a:off x="1655938" y="2390425"/>
            <a:ext cx="5832125" cy="2682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