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1" r:id="rId6"/>
    <p:sldId id="260" r:id="rId7"/>
    <p:sldId id="272" r:id="rId8"/>
    <p:sldId id="274" r:id="rId9"/>
    <p:sldId id="275" r:id="rId10"/>
    <p:sldId id="273" r:id="rId11"/>
    <p:sldId id="262" r:id="rId12"/>
    <p:sldId id="264" r:id="rId13"/>
    <p:sldId id="265" r:id="rId14"/>
    <p:sldId id="266"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76"/>
  </p:normalViewPr>
  <p:slideViewPr>
    <p:cSldViewPr snapToGrid="0">
      <p:cViewPr varScale="1">
        <p:scale>
          <a:sx n="106" d="100"/>
          <a:sy n="106" d="100"/>
        </p:scale>
        <p:origin x="2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12/18/23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9558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12/18/23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858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12/18/23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12726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12/18/23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5945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12/18/23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9824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12/18/23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5114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12/18/23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2820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12/18/23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6558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12/18/23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841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12/18/23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047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12/18/23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47107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12/18/23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70460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descr="A close-up of a colorful background&#10;&#10;Description automatically generated">
            <a:extLst>
              <a:ext uri="{FF2B5EF4-FFF2-40B4-BE49-F238E27FC236}">
                <a16:creationId xmlns:a16="http://schemas.microsoft.com/office/drawing/2014/main" id="{1EA7F17D-BEF3-00FF-BF47-3B5515388335}"/>
              </a:ext>
            </a:extLst>
          </p:cNvPr>
          <p:cNvPicPr>
            <a:picLocks noChangeAspect="1"/>
          </p:cNvPicPr>
          <p:nvPr/>
        </p:nvPicPr>
        <p:blipFill rotWithShape="1">
          <a:blip r:embed="rId2"/>
          <a:srcRect l="44746" r="-1" b="-1"/>
          <a:stretch/>
        </p:blipFill>
        <p:spPr>
          <a:xfrm>
            <a:off x="6515100" y="14524"/>
            <a:ext cx="5676900" cy="6857990"/>
          </a:xfrm>
          <a:prstGeom prst="rect">
            <a:avLst/>
          </a:prstGeom>
        </p:spPr>
      </p:pic>
      <p:sp>
        <p:nvSpPr>
          <p:cNvPr id="2" name="Title 1">
            <a:extLst>
              <a:ext uri="{FF2B5EF4-FFF2-40B4-BE49-F238E27FC236}">
                <a16:creationId xmlns:a16="http://schemas.microsoft.com/office/drawing/2014/main" id="{8A1F9648-E654-16D2-4285-D7D60C18FED7}"/>
              </a:ext>
            </a:extLst>
          </p:cNvPr>
          <p:cNvSpPr>
            <a:spLocks noGrp="1"/>
          </p:cNvSpPr>
          <p:nvPr>
            <p:ph type="ctrTitle"/>
          </p:nvPr>
        </p:nvSpPr>
        <p:spPr>
          <a:xfrm>
            <a:off x="703400" y="871758"/>
            <a:ext cx="5227171" cy="3871143"/>
          </a:xfrm>
        </p:spPr>
        <p:txBody>
          <a:bodyPr>
            <a:normAutofit/>
          </a:bodyPr>
          <a:lstStyle/>
          <a:p>
            <a:pPr>
              <a:lnSpc>
                <a:spcPct val="90000"/>
              </a:lnSpc>
            </a:pPr>
            <a:r>
              <a:rPr lang="en-US" sz="3600" b="1" i="0" u="none" strike="noStrike" dirty="0">
                <a:effectLst/>
                <a:latin typeface="Arial" panose="020B0604020202020204" pitchFamily="34" charset="0"/>
                <a:cs typeface="Arial" panose="020B0604020202020204" pitchFamily="34" charset="0"/>
              </a:rPr>
              <a:t>Comparative Analysis of Decision Tree and Random Forest Algorithms for Predicting Startup Success</a:t>
            </a:r>
            <a:endParaRPr lang="en-US" sz="80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6743FF7-28EC-FCC2-1F32-4653CD751018}"/>
              </a:ext>
            </a:extLst>
          </p:cNvPr>
          <p:cNvSpPr>
            <a:spLocks noGrp="1"/>
          </p:cNvSpPr>
          <p:nvPr>
            <p:ph type="subTitle" idx="1"/>
          </p:nvPr>
        </p:nvSpPr>
        <p:spPr>
          <a:xfrm>
            <a:off x="721688" y="4528459"/>
            <a:ext cx="4857857" cy="1262742"/>
          </a:xfrm>
        </p:spPr>
        <p:txBody>
          <a:bodyPr>
            <a:normAutofit/>
          </a:bodyPr>
          <a:lstStyle/>
          <a:p>
            <a:pPr>
              <a:lnSpc>
                <a:spcPct val="100000"/>
              </a:lnSpc>
            </a:pPr>
            <a:r>
              <a:rPr lang="en-US" sz="1200" dirty="0"/>
              <a:t>Presented by:</a:t>
            </a:r>
          </a:p>
          <a:p>
            <a:pPr>
              <a:lnSpc>
                <a:spcPct val="100000"/>
              </a:lnSpc>
            </a:pPr>
            <a:r>
              <a:rPr lang="en-US" sz="1200" b="0" i="0" u="none" strike="noStrike" dirty="0" err="1">
                <a:effectLst/>
                <a:latin typeface="Times New Roman" panose="02020603050405020304" pitchFamily="18" charset="0"/>
              </a:rPr>
              <a:t>Gouri</a:t>
            </a:r>
            <a:r>
              <a:rPr lang="en-US" sz="1200" b="0" i="0" u="none" strike="noStrike" dirty="0">
                <a:effectLst/>
                <a:latin typeface="Times New Roman" panose="02020603050405020304" pitchFamily="18" charset="0"/>
              </a:rPr>
              <a:t> </a:t>
            </a:r>
            <a:r>
              <a:rPr lang="en-US" sz="1200" b="0" i="0" u="none" strike="noStrike" dirty="0" err="1">
                <a:effectLst/>
                <a:latin typeface="Times New Roman" panose="02020603050405020304" pitchFamily="18" charset="0"/>
              </a:rPr>
              <a:t>Dumale</a:t>
            </a:r>
            <a:r>
              <a:rPr lang="en-US" sz="1200" b="0" i="0" u="none" strike="noStrike" dirty="0">
                <a:effectLst/>
                <a:latin typeface="Times New Roman" panose="02020603050405020304" pitchFamily="18" charset="0"/>
              </a:rPr>
              <a:t> (G49564205)</a:t>
            </a:r>
            <a:br>
              <a:rPr lang="en-US" sz="1200" dirty="0"/>
            </a:br>
            <a:r>
              <a:rPr lang="en-US" sz="1200" b="0" i="0" u="none" strike="noStrike" dirty="0" err="1">
                <a:effectLst/>
                <a:latin typeface="Times New Roman" panose="02020603050405020304" pitchFamily="18" charset="0"/>
              </a:rPr>
              <a:t>Nemi</a:t>
            </a:r>
            <a:r>
              <a:rPr lang="en-US" sz="1200" b="0" i="0" u="none" strike="noStrike" dirty="0">
                <a:effectLst/>
                <a:latin typeface="Times New Roman" panose="02020603050405020304" pitchFamily="18" charset="0"/>
              </a:rPr>
              <a:t> </a:t>
            </a:r>
            <a:r>
              <a:rPr lang="en-US" sz="1200" b="0" i="0" u="none" strike="noStrike" dirty="0" err="1">
                <a:effectLst/>
                <a:latin typeface="Times New Roman" panose="02020603050405020304" pitchFamily="18" charset="0"/>
              </a:rPr>
              <a:t>Makadia</a:t>
            </a:r>
            <a:r>
              <a:rPr lang="en-US" sz="1200" b="0" i="0" u="none" strike="noStrike" dirty="0">
                <a:effectLst/>
                <a:latin typeface="Times New Roman" panose="02020603050405020304" pitchFamily="18" charset="0"/>
              </a:rPr>
              <a:t> (G29362869)</a:t>
            </a:r>
            <a:endParaRPr lang="en-US" sz="1200" dirty="0"/>
          </a:p>
          <a:p>
            <a:pPr>
              <a:lnSpc>
                <a:spcPct val="100000"/>
              </a:lnSpc>
              <a:spcBef>
                <a:spcPts val="0"/>
              </a:spcBef>
            </a:pPr>
            <a:r>
              <a:rPr lang="en-US" sz="1200" b="0" i="0" u="none" strike="noStrike" dirty="0">
                <a:effectLst/>
                <a:latin typeface="Times New Roman" panose="02020603050405020304" pitchFamily="18" charset="0"/>
              </a:rPr>
              <a:t>Bhanu </a:t>
            </a:r>
            <a:r>
              <a:rPr lang="en-US" sz="1200" dirty="0">
                <a:latin typeface="Times New Roman" panose="02020603050405020304" pitchFamily="18" charset="0"/>
              </a:rPr>
              <a:t>S</a:t>
            </a:r>
            <a:r>
              <a:rPr lang="en-US" sz="1200" b="0" i="0" u="none" strike="noStrike" dirty="0">
                <a:effectLst/>
                <a:latin typeface="Times New Roman" panose="02020603050405020304" pitchFamily="18" charset="0"/>
              </a:rPr>
              <a:t>ai </a:t>
            </a:r>
            <a:r>
              <a:rPr lang="en-US" sz="1200" dirty="0" err="1">
                <a:latin typeface="Times New Roman" panose="02020603050405020304" pitchFamily="18" charset="0"/>
              </a:rPr>
              <a:t>P</a:t>
            </a:r>
            <a:r>
              <a:rPr lang="en-US" sz="1200" b="0" i="0" u="none" strike="noStrike" dirty="0" err="1">
                <a:effectLst/>
                <a:latin typeface="Times New Roman" panose="02020603050405020304" pitchFamily="18" charset="0"/>
              </a:rPr>
              <a:t>raneeth</a:t>
            </a:r>
            <a:r>
              <a:rPr lang="en-US" sz="1200" b="0" i="0" u="none" strike="noStrike" dirty="0">
                <a:effectLst/>
                <a:latin typeface="Times New Roman" panose="02020603050405020304" pitchFamily="18" charset="0"/>
              </a:rPr>
              <a:t> </a:t>
            </a:r>
            <a:r>
              <a:rPr lang="en-US" sz="1200" b="0" i="0" u="none" strike="noStrike" dirty="0" err="1">
                <a:effectLst/>
                <a:latin typeface="Times New Roman" panose="02020603050405020304" pitchFamily="18" charset="0"/>
              </a:rPr>
              <a:t>Sarva</a:t>
            </a:r>
            <a:r>
              <a:rPr lang="en-US" sz="1200" b="0" i="0" u="none" strike="noStrike" dirty="0">
                <a:effectLst/>
                <a:latin typeface="Times New Roman" panose="02020603050405020304" pitchFamily="18" charset="0"/>
              </a:rPr>
              <a:t> (G46159306)</a:t>
            </a:r>
          </a:p>
          <a:p>
            <a:pPr>
              <a:lnSpc>
                <a:spcPct val="100000"/>
              </a:lnSpc>
              <a:spcBef>
                <a:spcPts val="0"/>
              </a:spcBef>
            </a:pPr>
            <a:r>
              <a:rPr lang="en-US" sz="1200" b="0" i="0" u="none" strike="noStrike" dirty="0">
                <a:effectLst/>
                <a:latin typeface="Times New Roman" panose="02020603050405020304" pitchFamily="18" charset="0"/>
              </a:rPr>
              <a:t>Smit Pancholi (G31443926)</a:t>
            </a:r>
            <a:endParaRPr lang="en-US" sz="1200" dirty="0"/>
          </a:p>
        </p:txBody>
      </p:sp>
    </p:spTree>
    <p:extLst>
      <p:ext uri="{BB962C8B-B14F-4D97-AF65-F5344CB8AC3E}">
        <p14:creationId xmlns:p14="http://schemas.microsoft.com/office/powerpoint/2010/main" val="788634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6D06-AF1D-4000-9139-B71A327BEE45}"/>
              </a:ext>
            </a:extLst>
          </p:cNvPr>
          <p:cNvSpPr>
            <a:spLocks noGrp="1"/>
          </p:cNvSpPr>
          <p:nvPr>
            <p:ph type="title"/>
          </p:nvPr>
        </p:nvSpPr>
        <p:spPr/>
        <p:txBody>
          <a:bodyPr/>
          <a:lstStyle/>
          <a:p>
            <a:r>
              <a:rPr lang="en-US" dirty="0" err="1"/>
              <a:t>eda</a:t>
            </a:r>
            <a:r>
              <a:rPr lang="en-US" dirty="0"/>
              <a:t> results</a:t>
            </a:r>
          </a:p>
        </p:txBody>
      </p:sp>
      <p:sp>
        <p:nvSpPr>
          <p:cNvPr id="4" name="Date Placeholder 3">
            <a:extLst>
              <a:ext uri="{FF2B5EF4-FFF2-40B4-BE49-F238E27FC236}">
                <a16:creationId xmlns:a16="http://schemas.microsoft.com/office/drawing/2014/main" id="{29A65EC4-AD39-3533-6700-B9A8F71E2EC9}"/>
              </a:ext>
            </a:extLst>
          </p:cNvPr>
          <p:cNvSpPr>
            <a:spLocks noGrp="1"/>
          </p:cNvSpPr>
          <p:nvPr>
            <p:ph type="dt" sz="half" idx="10"/>
          </p:nvPr>
        </p:nvSpPr>
        <p:spPr/>
        <p:txBody>
          <a:bodyPr/>
          <a:lstStyle/>
          <a:p>
            <a:fld id="{626DE685-1B6F-4D7C-AEF2-C9AD71EC467A}" type="datetime1">
              <a:rPr lang="en-US" smtClean="0"/>
              <a:t>12/18/23</a:t>
            </a:fld>
            <a:endParaRPr lang="en-US"/>
          </a:p>
        </p:txBody>
      </p:sp>
      <p:sp>
        <p:nvSpPr>
          <p:cNvPr id="6" name="Slide Number Placeholder 5">
            <a:extLst>
              <a:ext uri="{FF2B5EF4-FFF2-40B4-BE49-F238E27FC236}">
                <a16:creationId xmlns:a16="http://schemas.microsoft.com/office/drawing/2014/main" id="{603504E7-90E1-D9DB-4680-2F53E1AC4822}"/>
              </a:ext>
            </a:extLst>
          </p:cNvPr>
          <p:cNvSpPr>
            <a:spLocks noGrp="1"/>
          </p:cNvSpPr>
          <p:nvPr>
            <p:ph type="sldNum" sz="quarter" idx="12"/>
          </p:nvPr>
        </p:nvSpPr>
        <p:spPr/>
        <p:txBody>
          <a:bodyPr/>
          <a:lstStyle/>
          <a:p>
            <a:fld id="{87E7843D-FF13-4365-9478-9625B70A2705}" type="slidenum">
              <a:rPr lang="en-US" smtClean="0"/>
              <a:t>10</a:t>
            </a:fld>
            <a:endParaRPr lang="en-US"/>
          </a:p>
        </p:txBody>
      </p:sp>
      <p:sp>
        <p:nvSpPr>
          <p:cNvPr id="11" name="Content Placeholder 10">
            <a:extLst>
              <a:ext uri="{FF2B5EF4-FFF2-40B4-BE49-F238E27FC236}">
                <a16:creationId xmlns:a16="http://schemas.microsoft.com/office/drawing/2014/main" id="{D8360712-6284-F5BA-956F-4085D821C766}"/>
              </a:ext>
            </a:extLst>
          </p:cNvPr>
          <p:cNvSpPr>
            <a:spLocks noGrp="1"/>
          </p:cNvSpPr>
          <p:nvPr>
            <p:ph idx="1"/>
          </p:nvPr>
        </p:nvSpPr>
        <p:spPr>
          <a:xfrm>
            <a:off x="700635" y="1973812"/>
            <a:ext cx="5240786" cy="3636088"/>
          </a:xfrm>
        </p:spPr>
        <p:txBody>
          <a:bodyPr>
            <a:normAutofit fontScale="85000" lnSpcReduction="20000"/>
          </a:bodyPr>
          <a:lstStyle/>
          <a:p>
            <a:r>
              <a:rPr lang="en-US" dirty="0"/>
              <a:t>Pearson Correlation matrix was generated to check the correlation between the important features in the data</a:t>
            </a:r>
          </a:p>
          <a:p>
            <a:r>
              <a:rPr lang="en-US" dirty="0"/>
              <a:t>The highest correlation coefficient is approximately 0.90 and it is between the </a:t>
            </a:r>
            <a:r>
              <a:rPr lang="en-US" dirty="0" err="1"/>
              <a:t>funding_total_usd</a:t>
            </a:r>
            <a:r>
              <a:rPr lang="en-US" dirty="0"/>
              <a:t> and </a:t>
            </a:r>
            <a:r>
              <a:rPr lang="en-US" dirty="0" err="1"/>
              <a:t>debt_financing</a:t>
            </a:r>
            <a:r>
              <a:rPr lang="en-US" dirty="0"/>
              <a:t> features. This suggests a very strong positive linear relationship, where an increase in one feature is associated with an increase in the other.</a:t>
            </a:r>
          </a:p>
          <a:p>
            <a:r>
              <a:rPr lang="en-US" dirty="0"/>
              <a:t>The lowest correlation coefficient is approximately -0.09 and it is between the </a:t>
            </a:r>
            <a:r>
              <a:rPr lang="en-US" dirty="0" err="1"/>
              <a:t>founded_year</a:t>
            </a:r>
            <a:r>
              <a:rPr lang="en-US" dirty="0"/>
              <a:t> and venture features. This is a very weak negative linear relationship, suggesting that there is almost no linear association between these two features.</a:t>
            </a:r>
          </a:p>
        </p:txBody>
      </p:sp>
      <p:pic>
        <p:nvPicPr>
          <p:cNvPr id="12" name="Picture 11">
            <a:extLst>
              <a:ext uri="{FF2B5EF4-FFF2-40B4-BE49-F238E27FC236}">
                <a16:creationId xmlns:a16="http://schemas.microsoft.com/office/drawing/2014/main" id="{985D7235-7D26-3D34-3AF0-3FAF021DF635}"/>
              </a:ext>
            </a:extLst>
          </p:cNvPr>
          <p:cNvPicPr>
            <a:picLocks noChangeAspect="1"/>
          </p:cNvPicPr>
          <p:nvPr/>
        </p:nvPicPr>
        <p:blipFill>
          <a:blip r:embed="rId2"/>
          <a:stretch>
            <a:fillRect/>
          </a:stretch>
        </p:blipFill>
        <p:spPr>
          <a:xfrm>
            <a:off x="6250580" y="928786"/>
            <a:ext cx="5141320" cy="5089906"/>
          </a:xfrm>
          <a:prstGeom prst="rect">
            <a:avLst/>
          </a:prstGeom>
        </p:spPr>
      </p:pic>
    </p:spTree>
    <p:extLst>
      <p:ext uri="{BB962C8B-B14F-4D97-AF65-F5344CB8AC3E}">
        <p14:creationId xmlns:p14="http://schemas.microsoft.com/office/powerpoint/2010/main" val="1125272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89A7-6A1A-EA01-B068-C5397D4AAF9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A3135D9-F5AB-2952-31ED-A063ED1CC717}"/>
              </a:ext>
            </a:extLst>
          </p:cNvPr>
          <p:cNvSpPr>
            <a:spLocks noGrp="1"/>
          </p:cNvSpPr>
          <p:nvPr>
            <p:ph idx="1"/>
          </p:nvPr>
        </p:nvSpPr>
        <p:spPr>
          <a:xfrm>
            <a:off x="700635" y="1770743"/>
            <a:ext cx="10691265" cy="4158471"/>
          </a:xfrm>
        </p:spPr>
        <p:txBody>
          <a:bodyPr>
            <a:normAutofit fontScale="92500" lnSpcReduction="10000"/>
          </a:bodyPr>
          <a:lstStyle/>
          <a:p>
            <a:pPr algn="l"/>
            <a:r>
              <a:rPr lang="en-US" b="1" i="0" u="none" strike="noStrike" dirty="0">
                <a:effectLst/>
                <a:latin typeface="Söhne"/>
              </a:rPr>
              <a:t>Decision Tree Algorithm for Startup Dataset:</a:t>
            </a:r>
          </a:p>
          <a:p>
            <a:pPr marL="0" indent="0" algn="l">
              <a:buNone/>
            </a:pPr>
            <a:r>
              <a:rPr lang="en-US" i="0" u="none" strike="noStrike" dirty="0">
                <a:effectLst/>
                <a:latin typeface="Söhne"/>
              </a:rPr>
              <a:t>1. Feature Importance</a:t>
            </a:r>
          </a:p>
          <a:p>
            <a:pPr marL="0" indent="0" algn="l">
              <a:buNone/>
            </a:pPr>
            <a:r>
              <a:rPr lang="en-US" i="0" u="none" strike="noStrike" dirty="0">
                <a:effectLst/>
                <a:latin typeface="Söhne"/>
              </a:rPr>
              <a:t>2. Hyperparameter Tuning</a:t>
            </a:r>
          </a:p>
          <a:p>
            <a:pPr marL="0" indent="0" algn="l">
              <a:buNone/>
            </a:pPr>
            <a:r>
              <a:rPr lang="en-US" i="0" u="none" strike="noStrike" dirty="0">
                <a:effectLst/>
                <a:latin typeface="Söhne"/>
              </a:rPr>
              <a:t>3. Visualization</a:t>
            </a:r>
          </a:p>
          <a:p>
            <a:pPr marL="0" indent="0" algn="l">
              <a:buNone/>
            </a:pPr>
            <a:r>
              <a:rPr lang="en-US" i="0" u="none" strike="noStrike" dirty="0">
                <a:effectLst/>
                <a:latin typeface="Söhne"/>
              </a:rPr>
              <a:t>4. Permutation Importance</a:t>
            </a:r>
          </a:p>
          <a:p>
            <a:pPr algn="l"/>
            <a:r>
              <a:rPr lang="en-US" b="1" i="0" u="none" strike="noStrike" dirty="0">
                <a:effectLst/>
                <a:latin typeface="Söhne"/>
              </a:rPr>
              <a:t>Random Forest Algorithm for Startup Dataset:</a:t>
            </a:r>
          </a:p>
          <a:p>
            <a:pPr marL="0" indent="0" algn="l">
              <a:buNone/>
            </a:pPr>
            <a:r>
              <a:rPr lang="en-US" i="0" u="none" strike="noStrike" dirty="0">
                <a:effectLst/>
                <a:latin typeface="Söhne"/>
              </a:rPr>
              <a:t>1. Ensemble Method</a:t>
            </a:r>
          </a:p>
          <a:p>
            <a:pPr marL="0" indent="0" algn="l">
              <a:buNone/>
            </a:pPr>
            <a:r>
              <a:rPr lang="en-US" i="0" u="none" strike="noStrike" dirty="0">
                <a:effectLst/>
                <a:latin typeface="Söhne"/>
              </a:rPr>
              <a:t>2. Feature Importance in Random Forest</a:t>
            </a:r>
          </a:p>
          <a:p>
            <a:pPr marL="0" indent="0" algn="l">
              <a:buNone/>
            </a:pPr>
            <a:r>
              <a:rPr lang="en-US" i="0" u="none" strike="noStrike" dirty="0">
                <a:effectLst/>
                <a:latin typeface="Söhne"/>
              </a:rPr>
              <a:t>3. Hyperparameter Tuning in Random Forest</a:t>
            </a:r>
          </a:p>
          <a:p>
            <a:pPr marL="0" indent="0" algn="l">
              <a:buNone/>
            </a:pPr>
            <a:r>
              <a:rPr lang="en-US" i="0" u="none" strike="noStrike" dirty="0">
                <a:effectLst/>
                <a:latin typeface="Söhne"/>
              </a:rPr>
              <a:t>4. Cross-Validation with Custom Metric</a:t>
            </a:r>
          </a:p>
          <a:p>
            <a:pPr marL="0" indent="0" algn="l">
              <a:buNone/>
            </a:pPr>
            <a:endParaRPr lang="en-US" i="0" u="none" strike="noStrike" dirty="0">
              <a:effectLst/>
              <a:latin typeface="Söhne"/>
            </a:endParaRPr>
          </a:p>
          <a:p>
            <a:pPr marL="0" indent="0" algn="l">
              <a:buNone/>
            </a:pPr>
            <a:endParaRPr lang="en-US" i="0" u="none" strike="noStrike" dirty="0">
              <a:effectLst/>
              <a:latin typeface="Söhne"/>
            </a:endParaRPr>
          </a:p>
          <a:p>
            <a:pPr marL="0" indent="0">
              <a:buNone/>
            </a:pPr>
            <a:endParaRPr lang="en-US" dirty="0"/>
          </a:p>
        </p:txBody>
      </p:sp>
      <p:sp>
        <p:nvSpPr>
          <p:cNvPr id="4" name="Date Placeholder 3">
            <a:extLst>
              <a:ext uri="{FF2B5EF4-FFF2-40B4-BE49-F238E27FC236}">
                <a16:creationId xmlns:a16="http://schemas.microsoft.com/office/drawing/2014/main" id="{8A83B5C7-0129-A771-F64B-8E7C4E4BB698}"/>
              </a:ext>
            </a:extLst>
          </p:cNvPr>
          <p:cNvSpPr>
            <a:spLocks noGrp="1"/>
          </p:cNvSpPr>
          <p:nvPr>
            <p:ph type="dt" sz="half" idx="10"/>
          </p:nvPr>
        </p:nvSpPr>
        <p:spPr/>
        <p:txBody>
          <a:bodyPr/>
          <a:lstStyle/>
          <a:p>
            <a:fld id="{626DE685-1B6F-4D7C-AEF2-C9AD71EC467A}" type="datetime1">
              <a:rPr lang="en-US" smtClean="0"/>
              <a:t>12/18/23</a:t>
            </a:fld>
            <a:endParaRPr lang="en-US"/>
          </a:p>
        </p:txBody>
      </p:sp>
      <p:sp>
        <p:nvSpPr>
          <p:cNvPr id="6" name="Slide Number Placeholder 5">
            <a:extLst>
              <a:ext uri="{FF2B5EF4-FFF2-40B4-BE49-F238E27FC236}">
                <a16:creationId xmlns:a16="http://schemas.microsoft.com/office/drawing/2014/main" id="{142C73B2-EDD9-B50C-8AB4-55BEF8803869}"/>
              </a:ext>
            </a:extLst>
          </p:cNvPr>
          <p:cNvSpPr>
            <a:spLocks noGrp="1"/>
          </p:cNvSpPr>
          <p:nvPr>
            <p:ph type="sldNum" sz="quarter" idx="12"/>
          </p:nvPr>
        </p:nvSpPr>
        <p:spPr/>
        <p:txBody>
          <a:bodyPr/>
          <a:lstStyle/>
          <a:p>
            <a:fld id="{87E7843D-FF13-4365-9478-9625B70A2705}" type="slidenum">
              <a:rPr lang="en-US" smtClean="0"/>
              <a:t>11</a:t>
            </a:fld>
            <a:endParaRPr lang="en-US"/>
          </a:p>
        </p:txBody>
      </p:sp>
    </p:spTree>
    <p:extLst>
      <p:ext uri="{BB962C8B-B14F-4D97-AF65-F5344CB8AC3E}">
        <p14:creationId xmlns:p14="http://schemas.microsoft.com/office/powerpoint/2010/main" val="288500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89A7-6A1A-EA01-B068-C5397D4AAF98}"/>
              </a:ext>
            </a:extLst>
          </p:cNvPr>
          <p:cNvSpPr>
            <a:spLocks noGrp="1"/>
          </p:cNvSpPr>
          <p:nvPr>
            <p:ph type="title"/>
          </p:nvPr>
        </p:nvSpPr>
        <p:spPr>
          <a:xfrm>
            <a:off x="700635" y="922096"/>
            <a:ext cx="10691265" cy="848647"/>
          </a:xfrm>
        </p:spPr>
        <p:txBody>
          <a:bodyPr/>
          <a:lstStyle/>
          <a:p>
            <a:r>
              <a:rPr lang="en-US" dirty="0"/>
              <a:t>results</a:t>
            </a:r>
          </a:p>
        </p:txBody>
      </p:sp>
      <p:pic>
        <p:nvPicPr>
          <p:cNvPr id="7" name="Content Placeholder 6">
            <a:extLst>
              <a:ext uri="{FF2B5EF4-FFF2-40B4-BE49-F238E27FC236}">
                <a16:creationId xmlns:a16="http://schemas.microsoft.com/office/drawing/2014/main" id="{4709601F-1308-2648-9872-212B52351E8A}"/>
              </a:ext>
            </a:extLst>
          </p:cNvPr>
          <p:cNvPicPr>
            <a:picLocks noGrp="1" noChangeAspect="1"/>
          </p:cNvPicPr>
          <p:nvPr>
            <p:ph idx="1"/>
          </p:nvPr>
        </p:nvPicPr>
        <p:blipFill>
          <a:blip r:embed="rId2"/>
          <a:stretch>
            <a:fillRect/>
          </a:stretch>
        </p:blipFill>
        <p:spPr>
          <a:xfrm>
            <a:off x="700635" y="2444750"/>
            <a:ext cx="3873500" cy="1968500"/>
          </a:xfrm>
          <a:prstGeom prst="rect">
            <a:avLst/>
          </a:prstGeom>
        </p:spPr>
      </p:pic>
      <p:sp>
        <p:nvSpPr>
          <p:cNvPr id="4" name="Date Placeholder 3">
            <a:extLst>
              <a:ext uri="{FF2B5EF4-FFF2-40B4-BE49-F238E27FC236}">
                <a16:creationId xmlns:a16="http://schemas.microsoft.com/office/drawing/2014/main" id="{8A83B5C7-0129-A771-F64B-8E7C4E4BB698}"/>
              </a:ext>
            </a:extLst>
          </p:cNvPr>
          <p:cNvSpPr>
            <a:spLocks noGrp="1"/>
          </p:cNvSpPr>
          <p:nvPr>
            <p:ph type="dt" sz="half" idx="10"/>
          </p:nvPr>
        </p:nvSpPr>
        <p:spPr/>
        <p:txBody>
          <a:bodyPr/>
          <a:lstStyle/>
          <a:p>
            <a:fld id="{626DE685-1B6F-4D7C-AEF2-C9AD71EC467A}" type="datetime1">
              <a:rPr lang="en-US" smtClean="0"/>
              <a:t>12/18/23</a:t>
            </a:fld>
            <a:endParaRPr lang="en-US"/>
          </a:p>
        </p:txBody>
      </p:sp>
      <p:sp>
        <p:nvSpPr>
          <p:cNvPr id="6" name="Slide Number Placeholder 5">
            <a:extLst>
              <a:ext uri="{FF2B5EF4-FFF2-40B4-BE49-F238E27FC236}">
                <a16:creationId xmlns:a16="http://schemas.microsoft.com/office/drawing/2014/main" id="{142C73B2-EDD9-B50C-8AB4-55BEF8803869}"/>
              </a:ext>
            </a:extLst>
          </p:cNvPr>
          <p:cNvSpPr>
            <a:spLocks noGrp="1"/>
          </p:cNvSpPr>
          <p:nvPr>
            <p:ph type="sldNum" sz="quarter" idx="12"/>
          </p:nvPr>
        </p:nvSpPr>
        <p:spPr/>
        <p:txBody>
          <a:bodyPr/>
          <a:lstStyle/>
          <a:p>
            <a:fld id="{87E7843D-FF13-4365-9478-9625B70A2705}" type="slidenum">
              <a:rPr lang="en-US" smtClean="0"/>
              <a:t>12</a:t>
            </a:fld>
            <a:endParaRPr lang="en-US"/>
          </a:p>
        </p:txBody>
      </p:sp>
      <p:pic>
        <p:nvPicPr>
          <p:cNvPr id="8" name="Picture 7">
            <a:extLst>
              <a:ext uri="{FF2B5EF4-FFF2-40B4-BE49-F238E27FC236}">
                <a16:creationId xmlns:a16="http://schemas.microsoft.com/office/drawing/2014/main" id="{FFC44E9A-5843-2965-7833-52FB9D86BBC2}"/>
              </a:ext>
            </a:extLst>
          </p:cNvPr>
          <p:cNvPicPr>
            <a:picLocks noChangeAspect="1"/>
          </p:cNvPicPr>
          <p:nvPr/>
        </p:nvPicPr>
        <p:blipFill>
          <a:blip r:embed="rId3"/>
          <a:stretch>
            <a:fillRect/>
          </a:stretch>
        </p:blipFill>
        <p:spPr>
          <a:xfrm>
            <a:off x="5255110" y="2489200"/>
            <a:ext cx="4445000" cy="1879600"/>
          </a:xfrm>
          <a:prstGeom prst="rect">
            <a:avLst/>
          </a:prstGeom>
        </p:spPr>
      </p:pic>
      <p:sp>
        <p:nvSpPr>
          <p:cNvPr id="10" name="TextBox 9">
            <a:extLst>
              <a:ext uri="{FF2B5EF4-FFF2-40B4-BE49-F238E27FC236}">
                <a16:creationId xmlns:a16="http://schemas.microsoft.com/office/drawing/2014/main" id="{60D1BBC6-9C2A-55D8-228F-0A5AB4E9BD35}"/>
              </a:ext>
            </a:extLst>
          </p:cNvPr>
          <p:cNvSpPr txBox="1"/>
          <p:nvPr/>
        </p:nvSpPr>
        <p:spPr>
          <a:xfrm>
            <a:off x="715383" y="1848525"/>
            <a:ext cx="2311530" cy="369332"/>
          </a:xfrm>
          <a:prstGeom prst="rect">
            <a:avLst/>
          </a:prstGeom>
          <a:noFill/>
        </p:spPr>
        <p:txBody>
          <a:bodyPr wrap="none" rtlCol="0">
            <a:spAutoFit/>
          </a:bodyPr>
          <a:lstStyle/>
          <a:p>
            <a:r>
              <a:rPr lang="en-US" dirty="0"/>
              <a:t>Decision Tree Model:</a:t>
            </a:r>
          </a:p>
        </p:txBody>
      </p:sp>
    </p:spTree>
    <p:extLst>
      <p:ext uri="{BB962C8B-B14F-4D97-AF65-F5344CB8AC3E}">
        <p14:creationId xmlns:p14="http://schemas.microsoft.com/office/powerpoint/2010/main" val="1700716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89A7-6A1A-EA01-B068-C5397D4AAF98}"/>
              </a:ext>
            </a:extLst>
          </p:cNvPr>
          <p:cNvSpPr>
            <a:spLocks noGrp="1"/>
          </p:cNvSpPr>
          <p:nvPr>
            <p:ph type="title"/>
          </p:nvPr>
        </p:nvSpPr>
        <p:spPr/>
        <p:txBody>
          <a:bodyPr/>
          <a:lstStyle/>
          <a:p>
            <a:r>
              <a:rPr lang="en-US" dirty="0"/>
              <a:t>Results</a:t>
            </a:r>
          </a:p>
        </p:txBody>
      </p:sp>
      <p:pic>
        <p:nvPicPr>
          <p:cNvPr id="7" name="Content Placeholder 6">
            <a:extLst>
              <a:ext uri="{FF2B5EF4-FFF2-40B4-BE49-F238E27FC236}">
                <a16:creationId xmlns:a16="http://schemas.microsoft.com/office/drawing/2014/main" id="{E24CC114-580E-170E-97C5-605513E0505C}"/>
              </a:ext>
            </a:extLst>
          </p:cNvPr>
          <p:cNvPicPr>
            <a:picLocks noGrp="1" noChangeAspect="1"/>
          </p:cNvPicPr>
          <p:nvPr>
            <p:ph idx="1"/>
          </p:nvPr>
        </p:nvPicPr>
        <p:blipFill>
          <a:blip r:embed="rId2"/>
          <a:stretch>
            <a:fillRect/>
          </a:stretch>
        </p:blipFill>
        <p:spPr>
          <a:xfrm>
            <a:off x="5936021" y="2748775"/>
            <a:ext cx="3632200" cy="1816100"/>
          </a:xfrm>
          <a:prstGeom prst="rect">
            <a:avLst/>
          </a:prstGeom>
        </p:spPr>
      </p:pic>
      <p:sp>
        <p:nvSpPr>
          <p:cNvPr id="4" name="Date Placeholder 3">
            <a:extLst>
              <a:ext uri="{FF2B5EF4-FFF2-40B4-BE49-F238E27FC236}">
                <a16:creationId xmlns:a16="http://schemas.microsoft.com/office/drawing/2014/main" id="{8A83B5C7-0129-A771-F64B-8E7C4E4BB698}"/>
              </a:ext>
            </a:extLst>
          </p:cNvPr>
          <p:cNvSpPr>
            <a:spLocks noGrp="1"/>
          </p:cNvSpPr>
          <p:nvPr>
            <p:ph type="dt" sz="half" idx="10"/>
          </p:nvPr>
        </p:nvSpPr>
        <p:spPr/>
        <p:txBody>
          <a:bodyPr/>
          <a:lstStyle/>
          <a:p>
            <a:fld id="{626DE685-1B6F-4D7C-AEF2-C9AD71EC467A}" type="datetime1">
              <a:rPr lang="en-US" smtClean="0"/>
              <a:t>12/18/23</a:t>
            </a:fld>
            <a:endParaRPr lang="en-US"/>
          </a:p>
        </p:txBody>
      </p:sp>
      <p:sp>
        <p:nvSpPr>
          <p:cNvPr id="6" name="Slide Number Placeholder 5">
            <a:extLst>
              <a:ext uri="{FF2B5EF4-FFF2-40B4-BE49-F238E27FC236}">
                <a16:creationId xmlns:a16="http://schemas.microsoft.com/office/drawing/2014/main" id="{142C73B2-EDD9-B50C-8AB4-55BEF8803869}"/>
              </a:ext>
            </a:extLst>
          </p:cNvPr>
          <p:cNvSpPr>
            <a:spLocks noGrp="1"/>
          </p:cNvSpPr>
          <p:nvPr>
            <p:ph type="sldNum" sz="quarter" idx="12"/>
          </p:nvPr>
        </p:nvSpPr>
        <p:spPr/>
        <p:txBody>
          <a:bodyPr/>
          <a:lstStyle/>
          <a:p>
            <a:fld id="{87E7843D-FF13-4365-9478-9625B70A2705}" type="slidenum">
              <a:rPr lang="en-US" smtClean="0"/>
              <a:t>13</a:t>
            </a:fld>
            <a:endParaRPr lang="en-US"/>
          </a:p>
        </p:txBody>
      </p:sp>
      <p:pic>
        <p:nvPicPr>
          <p:cNvPr id="8" name="Picture 7">
            <a:extLst>
              <a:ext uri="{FF2B5EF4-FFF2-40B4-BE49-F238E27FC236}">
                <a16:creationId xmlns:a16="http://schemas.microsoft.com/office/drawing/2014/main" id="{2377F403-6C4D-DF6E-8C14-4351F45D0A64}"/>
              </a:ext>
            </a:extLst>
          </p:cNvPr>
          <p:cNvPicPr>
            <a:picLocks noChangeAspect="1"/>
          </p:cNvPicPr>
          <p:nvPr/>
        </p:nvPicPr>
        <p:blipFill>
          <a:blip r:embed="rId3"/>
          <a:stretch>
            <a:fillRect/>
          </a:stretch>
        </p:blipFill>
        <p:spPr>
          <a:xfrm>
            <a:off x="1845128" y="1986775"/>
            <a:ext cx="2946400" cy="3340100"/>
          </a:xfrm>
          <a:prstGeom prst="rect">
            <a:avLst/>
          </a:prstGeom>
        </p:spPr>
      </p:pic>
      <p:sp>
        <p:nvSpPr>
          <p:cNvPr id="9" name="TextBox 8">
            <a:extLst>
              <a:ext uri="{FF2B5EF4-FFF2-40B4-BE49-F238E27FC236}">
                <a16:creationId xmlns:a16="http://schemas.microsoft.com/office/drawing/2014/main" id="{00752D76-DB49-F31A-D79A-87F5E0732340}"/>
              </a:ext>
            </a:extLst>
          </p:cNvPr>
          <p:cNvSpPr txBox="1"/>
          <p:nvPr/>
        </p:nvSpPr>
        <p:spPr>
          <a:xfrm>
            <a:off x="5950213" y="4651192"/>
            <a:ext cx="2890150" cy="369332"/>
          </a:xfrm>
          <a:prstGeom prst="rect">
            <a:avLst/>
          </a:prstGeom>
          <a:noFill/>
        </p:spPr>
        <p:txBody>
          <a:bodyPr wrap="none" rtlCol="0">
            <a:spAutoFit/>
          </a:bodyPr>
          <a:lstStyle/>
          <a:p>
            <a:r>
              <a:rPr lang="en-US" dirty="0"/>
              <a:t>Decision Tree Visualization</a:t>
            </a:r>
          </a:p>
        </p:txBody>
      </p:sp>
    </p:spTree>
    <p:extLst>
      <p:ext uri="{BB962C8B-B14F-4D97-AF65-F5344CB8AC3E}">
        <p14:creationId xmlns:p14="http://schemas.microsoft.com/office/powerpoint/2010/main" val="2703895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89A7-6A1A-EA01-B068-C5397D4AAF98}"/>
              </a:ext>
            </a:extLst>
          </p:cNvPr>
          <p:cNvSpPr>
            <a:spLocks noGrp="1"/>
          </p:cNvSpPr>
          <p:nvPr>
            <p:ph type="title"/>
          </p:nvPr>
        </p:nvSpPr>
        <p:spPr>
          <a:xfrm>
            <a:off x="700635" y="922096"/>
            <a:ext cx="10691265" cy="572875"/>
          </a:xfrm>
        </p:spPr>
        <p:txBody>
          <a:bodyPr>
            <a:normAutofit fontScale="90000"/>
          </a:bodyPr>
          <a:lstStyle/>
          <a:p>
            <a:r>
              <a:rPr lang="en-US" dirty="0"/>
              <a:t>results</a:t>
            </a:r>
          </a:p>
        </p:txBody>
      </p:sp>
      <p:sp>
        <p:nvSpPr>
          <p:cNvPr id="4" name="Date Placeholder 3">
            <a:extLst>
              <a:ext uri="{FF2B5EF4-FFF2-40B4-BE49-F238E27FC236}">
                <a16:creationId xmlns:a16="http://schemas.microsoft.com/office/drawing/2014/main" id="{8A83B5C7-0129-A771-F64B-8E7C4E4BB698}"/>
              </a:ext>
            </a:extLst>
          </p:cNvPr>
          <p:cNvSpPr>
            <a:spLocks noGrp="1"/>
          </p:cNvSpPr>
          <p:nvPr>
            <p:ph type="dt" sz="half" idx="10"/>
          </p:nvPr>
        </p:nvSpPr>
        <p:spPr/>
        <p:txBody>
          <a:bodyPr/>
          <a:lstStyle/>
          <a:p>
            <a:fld id="{626DE685-1B6F-4D7C-AEF2-C9AD71EC467A}" type="datetime1">
              <a:rPr lang="en-US" smtClean="0"/>
              <a:t>12/18/23</a:t>
            </a:fld>
            <a:endParaRPr lang="en-US"/>
          </a:p>
        </p:txBody>
      </p:sp>
      <p:sp>
        <p:nvSpPr>
          <p:cNvPr id="6" name="Slide Number Placeholder 5">
            <a:extLst>
              <a:ext uri="{FF2B5EF4-FFF2-40B4-BE49-F238E27FC236}">
                <a16:creationId xmlns:a16="http://schemas.microsoft.com/office/drawing/2014/main" id="{142C73B2-EDD9-B50C-8AB4-55BEF8803869}"/>
              </a:ext>
            </a:extLst>
          </p:cNvPr>
          <p:cNvSpPr>
            <a:spLocks noGrp="1"/>
          </p:cNvSpPr>
          <p:nvPr>
            <p:ph type="sldNum" sz="quarter" idx="12"/>
          </p:nvPr>
        </p:nvSpPr>
        <p:spPr/>
        <p:txBody>
          <a:bodyPr/>
          <a:lstStyle/>
          <a:p>
            <a:fld id="{87E7843D-FF13-4365-9478-9625B70A2705}" type="slidenum">
              <a:rPr lang="en-US" smtClean="0"/>
              <a:t>14</a:t>
            </a:fld>
            <a:endParaRPr lang="en-US"/>
          </a:p>
        </p:txBody>
      </p:sp>
      <p:sp>
        <p:nvSpPr>
          <p:cNvPr id="8" name="TextBox 7">
            <a:extLst>
              <a:ext uri="{FF2B5EF4-FFF2-40B4-BE49-F238E27FC236}">
                <a16:creationId xmlns:a16="http://schemas.microsoft.com/office/drawing/2014/main" id="{5718D61B-5D56-5E98-2093-52350784B040}"/>
              </a:ext>
            </a:extLst>
          </p:cNvPr>
          <p:cNvSpPr txBox="1"/>
          <p:nvPr/>
        </p:nvSpPr>
        <p:spPr>
          <a:xfrm>
            <a:off x="700635" y="1871202"/>
            <a:ext cx="2402902" cy="369332"/>
          </a:xfrm>
          <a:prstGeom prst="rect">
            <a:avLst/>
          </a:prstGeom>
          <a:noFill/>
        </p:spPr>
        <p:txBody>
          <a:bodyPr wrap="none" rtlCol="0">
            <a:spAutoFit/>
          </a:bodyPr>
          <a:lstStyle/>
          <a:p>
            <a:r>
              <a:rPr lang="en-US" dirty="0"/>
              <a:t>Random Forest Model</a:t>
            </a:r>
          </a:p>
        </p:txBody>
      </p:sp>
      <p:pic>
        <p:nvPicPr>
          <p:cNvPr id="10" name="Picture 9">
            <a:extLst>
              <a:ext uri="{FF2B5EF4-FFF2-40B4-BE49-F238E27FC236}">
                <a16:creationId xmlns:a16="http://schemas.microsoft.com/office/drawing/2014/main" id="{760580BE-CF85-AADC-F631-7FAF66EA758C}"/>
              </a:ext>
            </a:extLst>
          </p:cNvPr>
          <p:cNvPicPr>
            <a:picLocks noChangeAspect="1"/>
          </p:cNvPicPr>
          <p:nvPr/>
        </p:nvPicPr>
        <p:blipFill>
          <a:blip r:embed="rId2"/>
          <a:stretch>
            <a:fillRect/>
          </a:stretch>
        </p:blipFill>
        <p:spPr>
          <a:xfrm>
            <a:off x="4541317" y="2408264"/>
            <a:ext cx="3009900" cy="2197100"/>
          </a:xfrm>
          <a:prstGeom prst="rect">
            <a:avLst/>
          </a:prstGeom>
        </p:spPr>
      </p:pic>
      <p:pic>
        <p:nvPicPr>
          <p:cNvPr id="11" name="Picture 10">
            <a:extLst>
              <a:ext uri="{FF2B5EF4-FFF2-40B4-BE49-F238E27FC236}">
                <a16:creationId xmlns:a16="http://schemas.microsoft.com/office/drawing/2014/main" id="{3CACA47A-0C42-29FF-C590-8E28AE2667FB}"/>
              </a:ext>
            </a:extLst>
          </p:cNvPr>
          <p:cNvPicPr>
            <a:picLocks noChangeAspect="1"/>
          </p:cNvPicPr>
          <p:nvPr/>
        </p:nvPicPr>
        <p:blipFill>
          <a:blip r:embed="rId3"/>
          <a:stretch>
            <a:fillRect/>
          </a:stretch>
        </p:blipFill>
        <p:spPr>
          <a:xfrm>
            <a:off x="7670087" y="2486078"/>
            <a:ext cx="4212854" cy="2041471"/>
          </a:xfrm>
          <a:prstGeom prst="rect">
            <a:avLst/>
          </a:prstGeom>
        </p:spPr>
      </p:pic>
      <p:pic>
        <p:nvPicPr>
          <p:cNvPr id="15" name="Content Placeholder 14" descr="A screenshot of a computer screen&#10;&#10;Description automatically generated">
            <a:extLst>
              <a:ext uri="{FF2B5EF4-FFF2-40B4-BE49-F238E27FC236}">
                <a16:creationId xmlns:a16="http://schemas.microsoft.com/office/drawing/2014/main" id="{B19F4859-A775-B066-3CD3-D9409312ECBB}"/>
              </a:ext>
            </a:extLst>
          </p:cNvPr>
          <p:cNvPicPr>
            <a:picLocks noGrp="1" noChangeAspect="1"/>
          </p:cNvPicPr>
          <p:nvPr>
            <p:ph idx="1"/>
          </p:nvPr>
        </p:nvPicPr>
        <p:blipFill rotWithShape="1">
          <a:blip r:embed="rId4"/>
          <a:srcRect r="14802"/>
          <a:stretch/>
        </p:blipFill>
        <p:spPr>
          <a:xfrm>
            <a:off x="551544" y="2799114"/>
            <a:ext cx="3846840" cy="1415397"/>
          </a:xfrm>
        </p:spPr>
      </p:pic>
    </p:spTree>
    <p:extLst>
      <p:ext uri="{BB962C8B-B14F-4D97-AF65-F5344CB8AC3E}">
        <p14:creationId xmlns:p14="http://schemas.microsoft.com/office/powerpoint/2010/main" val="1665321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89A7-6A1A-EA01-B068-C5397D4AAF98}"/>
              </a:ext>
            </a:extLst>
          </p:cNvPr>
          <p:cNvSpPr>
            <a:spLocks noGrp="1"/>
          </p:cNvSpPr>
          <p:nvPr>
            <p:ph type="title"/>
          </p:nvPr>
        </p:nvSpPr>
        <p:spPr>
          <a:xfrm>
            <a:off x="700635" y="922096"/>
            <a:ext cx="10691265" cy="805104"/>
          </a:xfrm>
        </p:spPr>
        <p:txBody>
          <a:bodyPr/>
          <a:lstStyle/>
          <a:p>
            <a:r>
              <a:rPr lang="en-US" dirty="0"/>
              <a:t>conclusion</a:t>
            </a:r>
          </a:p>
        </p:txBody>
      </p:sp>
      <p:sp>
        <p:nvSpPr>
          <p:cNvPr id="3" name="Content Placeholder 2">
            <a:extLst>
              <a:ext uri="{FF2B5EF4-FFF2-40B4-BE49-F238E27FC236}">
                <a16:creationId xmlns:a16="http://schemas.microsoft.com/office/drawing/2014/main" id="{9A3135D9-F5AB-2952-31ED-A063ED1CC717}"/>
              </a:ext>
            </a:extLst>
          </p:cNvPr>
          <p:cNvSpPr>
            <a:spLocks noGrp="1"/>
          </p:cNvSpPr>
          <p:nvPr>
            <p:ph idx="1"/>
          </p:nvPr>
        </p:nvSpPr>
        <p:spPr>
          <a:xfrm>
            <a:off x="700635" y="1928001"/>
            <a:ext cx="10691265" cy="3636088"/>
          </a:xfrm>
        </p:spPr>
        <p:txBody>
          <a:bodyPr>
            <a:normAutofit/>
          </a:bodyPr>
          <a:lstStyle/>
          <a:p>
            <a:r>
              <a:rPr lang="en-US" dirty="0"/>
              <a:t>Considering the marginal differences in macro averages and the ability of the Decision Tree model to identify a small fraction of the minority classes, it can be argued that the Decision Tree model performs slightly better than the Random Forest model, particularly in terms of generalizability across different classes.</a:t>
            </a:r>
          </a:p>
          <a:p>
            <a:pPr marL="0" indent="0">
              <a:buNone/>
            </a:pPr>
            <a:endParaRPr lang="en-US" dirty="0"/>
          </a:p>
        </p:txBody>
      </p:sp>
      <p:sp>
        <p:nvSpPr>
          <p:cNvPr id="4" name="Date Placeholder 3">
            <a:extLst>
              <a:ext uri="{FF2B5EF4-FFF2-40B4-BE49-F238E27FC236}">
                <a16:creationId xmlns:a16="http://schemas.microsoft.com/office/drawing/2014/main" id="{8A83B5C7-0129-A771-F64B-8E7C4E4BB698}"/>
              </a:ext>
            </a:extLst>
          </p:cNvPr>
          <p:cNvSpPr>
            <a:spLocks noGrp="1"/>
          </p:cNvSpPr>
          <p:nvPr>
            <p:ph type="dt" sz="half" idx="10"/>
          </p:nvPr>
        </p:nvSpPr>
        <p:spPr/>
        <p:txBody>
          <a:bodyPr/>
          <a:lstStyle/>
          <a:p>
            <a:fld id="{626DE685-1B6F-4D7C-AEF2-C9AD71EC467A}" type="datetime1">
              <a:rPr lang="en-US" smtClean="0"/>
              <a:t>12/18/23</a:t>
            </a:fld>
            <a:endParaRPr lang="en-US"/>
          </a:p>
        </p:txBody>
      </p:sp>
      <p:sp>
        <p:nvSpPr>
          <p:cNvPr id="6" name="Slide Number Placeholder 5">
            <a:extLst>
              <a:ext uri="{FF2B5EF4-FFF2-40B4-BE49-F238E27FC236}">
                <a16:creationId xmlns:a16="http://schemas.microsoft.com/office/drawing/2014/main" id="{142C73B2-EDD9-B50C-8AB4-55BEF8803869}"/>
              </a:ext>
            </a:extLst>
          </p:cNvPr>
          <p:cNvSpPr>
            <a:spLocks noGrp="1"/>
          </p:cNvSpPr>
          <p:nvPr>
            <p:ph type="sldNum" sz="quarter" idx="12"/>
          </p:nvPr>
        </p:nvSpPr>
        <p:spPr/>
        <p:txBody>
          <a:bodyPr/>
          <a:lstStyle/>
          <a:p>
            <a:fld id="{87E7843D-FF13-4365-9478-9625B70A2705}" type="slidenum">
              <a:rPr lang="en-US" smtClean="0"/>
              <a:t>15</a:t>
            </a:fld>
            <a:endParaRPr lang="en-US"/>
          </a:p>
        </p:txBody>
      </p:sp>
    </p:spTree>
    <p:extLst>
      <p:ext uri="{BB962C8B-B14F-4D97-AF65-F5344CB8AC3E}">
        <p14:creationId xmlns:p14="http://schemas.microsoft.com/office/powerpoint/2010/main" val="3806586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89A7-6A1A-EA01-B068-C5397D4AAF98}"/>
              </a:ext>
            </a:extLst>
          </p:cNvPr>
          <p:cNvSpPr>
            <a:spLocks noGrp="1"/>
          </p:cNvSpPr>
          <p:nvPr>
            <p:ph type="title"/>
          </p:nvPr>
        </p:nvSpPr>
        <p:spPr>
          <a:xfrm>
            <a:off x="700635" y="922096"/>
            <a:ext cx="10691265" cy="4917872"/>
          </a:xfrm>
        </p:spPr>
        <p:txBody>
          <a:bodyPr/>
          <a:lstStyle/>
          <a:p>
            <a:pPr algn="ctr"/>
            <a:br>
              <a:rPr lang="en-US" dirty="0"/>
            </a:br>
            <a:br>
              <a:rPr lang="en-US" dirty="0"/>
            </a:br>
            <a:br>
              <a:rPr lang="en-US" dirty="0"/>
            </a:br>
            <a:r>
              <a:rPr lang="en-US" dirty="0"/>
              <a:t>Thank you!</a:t>
            </a:r>
          </a:p>
        </p:txBody>
      </p:sp>
      <p:sp>
        <p:nvSpPr>
          <p:cNvPr id="4" name="Date Placeholder 3">
            <a:extLst>
              <a:ext uri="{FF2B5EF4-FFF2-40B4-BE49-F238E27FC236}">
                <a16:creationId xmlns:a16="http://schemas.microsoft.com/office/drawing/2014/main" id="{8A83B5C7-0129-A771-F64B-8E7C4E4BB698}"/>
              </a:ext>
            </a:extLst>
          </p:cNvPr>
          <p:cNvSpPr>
            <a:spLocks noGrp="1"/>
          </p:cNvSpPr>
          <p:nvPr>
            <p:ph type="dt" sz="half" idx="10"/>
          </p:nvPr>
        </p:nvSpPr>
        <p:spPr/>
        <p:txBody>
          <a:bodyPr/>
          <a:lstStyle/>
          <a:p>
            <a:fld id="{626DE685-1B6F-4D7C-AEF2-C9AD71EC467A}" type="datetime1">
              <a:rPr lang="en-US" smtClean="0"/>
              <a:t>12/18/23</a:t>
            </a:fld>
            <a:endParaRPr lang="en-US"/>
          </a:p>
        </p:txBody>
      </p:sp>
      <p:sp>
        <p:nvSpPr>
          <p:cNvPr id="6" name="Slide Number Placeholder 5">
            <a:extLst>
              <a:ext uri="{FF2B5EF4-FFF2-40B4-BE49-F238E27FC236}">
                <a16:creationId xmlns:a16="http://schemas.microsoft.com/office/drawing/2014/main" id="{142C73B2-EDD9-B50C-8AB4-55BEF8803869}"/>
              </a:ext>
            </a:extLst>
          </p:cNvPr>
          <p:cNvSpPr>
            <a:spLocks noGrp="1"/>
          </p:cNvSpPr>
          <p:nvPr>
            <p:ph type="sldNum" sz="quarter" idx="12"/>
          </p:nvPr>
        </p:nvSpPr>
        <p:spPr/>
        <p:txBody>
          <a:bodyPr/>
          <a:lstStyle/>
          <a:p>
            <a:fld id="{87E7843D-FF13-4365-9478-9625B70A2705}" type="slidenum">
              <a:rPr lang="en-US" smtClean="0"/>
              <a:t>16</a:t>
            </a:fld>
            <a:endParaRPr lang="en-US"/>
          </a:p>
        </p:txBody>
      </p:sp>
    </p:spTree>
    <p:extLst>
      <p:ext uri="{BB962C8B-B14F-4D97-AF65-F5344CB8AC3E}">
        <p14:creationId xmlns:p14="http://schemas.microsoft.com/office/powerpoint/2010/main" val="89806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3D spheres connected with a red line">
            <a:extLst>
              <a:ext uri="{FF2B5EF4-FFF2-40B4-BE49-F238E27FC236}">
                <a16:creationId xmlns:a16="http://schemas.microsoft.com/office/drawing/2014/main" id="{951943BF-298D-D815-B7B3-7CE89528162F}"/>
              </a:ext>
            </a:extLst>
          </p:cNvPr>
          <p:cNvPicPr>
            <a:picLocks noChangeAspect="1"/>
          </p:cNvPicPr>
          <p:nvPr/>
        </p:nvPicPr>
        <p:blipFill rotWithShape="1">
          <a:blip r:embed="rId2"/>
          <a:srcRect l="30651" r="24766"/>
          <a:stretch/>
        </p:blipFill>
        <p:spPr>
          <a:xfrm>
            <a:off x="8115300" y="10"/>
            <a:ext cx="4076700" cy="6857990"/>
          </a:xfrm>
          <a:prstGeom prst="rect">
            <a:avLst/>
          </a:prstGeom>
        </p:spPr>
      </p:pic>
      <p:sp>
        <p:nvSpPr>
          <p:cNvPr id="2" name="Title 1">
            <a:extLst>
              <a:ext uri="{FF2B5EF4-FFF2-40B4-BE49-F238E27FC236}">
                <a16:creationId xmlns:a16="http://schemas.microsoft.com/office/drawing/2014/main" id="{36D43250-11EC-08A2-63CB-4B70F33D323C}"/>
              </a:ext>
            </a:extLst>
          </p:cNvPr>
          <p:cNvSpPr>
            <a:spLocks noGrp="1"/>
          </p:cNvSpPr>
          <p:nvPr>
            <p:ph type="title"/>
          </p:nvPr>
        </p:nvSpPr>
        <p:spPr>
          <a:xfrm>
            <a:off x="704088" y="907128"/>
            <a:ext cx="6766560" cy="1378871"/>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7C746485-F673-B04C-FB31-0982BF702603}"/>
              </a:ext>
            </a:extLst>
          </p:cNvPr>
          <p:cNvSpPr>
            <a:spLocks noGrp="1"/>
          </p:cNvSpPr>
          <p:nvPr>
            <p:ph idx="1"/>
          </p:nvPr>
        </p:nvSpPr>
        <p:spPr>
          <a:xfrm>
            <a:off x="617220" y="1808762"/>
            <a:ext cx="6766560" cy="3649080"/>
          </a:xfrm>
        </p:spPr>
        <p:txBody>
          <a:bodyPr>
            <a:normAutofit/>
          </a:bodyPr>
          <a:lstStyle/>
          <a:p>
            <a:pPr>
              <a:lnSpc>
                <a:spcPct val="100000"/>
              </a:lnSpc>
            </a:pPr>
            <a:r>
              <a:rPr lang="en-US" sz="1600" b="0" i="0" u="none" strike="noStrike" dirty="0">
                <a:effectLst/>
                <a:latin typeface="Söhne"/>
              </a:rPr>
              <a:t>In the dynamic landscape of startups, understanding the intricacies of company data is pivotal for making informed decisions. The startup ecosystem is a vibrant and ever-evolving landscape where innovation, risk-taking, and strategic decisions shape the trajectory of emerging companies</a:t>
            </a:r>
          </a:p>
          <a:p>
            <a:pPr>
              <a:lnSpc>
                <a:spcPct val="100000"/>
              </a:lnSpc>
            </a:pPr>
            <a:r>
              <a:rPr lang="en-US" sz="1600" b="0" i="0" u="none" strike="noStrike" dirty="0">
                <a:effectLst/>
                <a:latin typeface="Söhne"/>
              </a:rPr>
              <a:t>At the heart of every startup's journey is funding – the life force that propels ideas into reality. Our mission is to dive into this world, decipher the connection between startups and their funding sources, and uncover the secrets behind success.</a:t>
            </a:r>
          </a:p>
          <a:p>
            <a:pPr>
              <a:lnSpc>
                <a:spcPct val="100000"/>
              </a:lnSpc>
            </a:pPr>
            <a:r>
              <a:rPr lang="en-US" sz="1600" b="0" i="0" u="none" strike="noStrike" dirty="0">
                <a:effectLst/>
                <a:latin typeface="Söhne"/>
              </a:rPr>
              <a:t>It's not just about numbers; it's about understanding how startups strategize, grow, and tackle challenges. We're peeling back the layers, examining the relationships between funding, market sectors, and locations. The goal of our project is to distill practical insights, making complex data accessible.</a:t>
            </a:r>
            <a:endParaRPr lang="en-US" sz="1600" dirty="0"/>
          </a:p>
        </p:txBody>
      </p:sp>
      <p:sp>
        <p:nvSpPr>
          <p:cNvPr id="4" name="Date Placeholder 3">
            <a:extLst>
              <a:ext uri="{FF2B5EF4-FFF2-40B4-BE49-F238E27FC236}">
                <a16:creationId xmlns:a16="http://schemas.microsoft.com/office/drawing/2014/main" id="{ED87BDAD-0839-0419-D110-2518FFB7805F}"/>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a:solidFill>
                  <a:srgbClr val="FFFFFF"/>
                </a:solidFill>
              </a:rPr>
              <a:pPr>
                <a:spcAft>
                  <a:spcPts val="600"/>
                </a:spcAft>
              </a:pPr>
              <a:t>12/18/23</a:t>
            </a:fld>
            <a:endParaRPr lang="en-US">
              <a:solidFill>
                <a:srgbClr val="FFFFFF"/>
              </a:solidFill>
            </a:endParaRPr>
          </a:p>
        </p:txBody>
      </p:sp>
      <p:sp>
        <p:nvSpPr>
          <p:cNvPr id="6" name="Slide Number Placeholder 5">
            <a:extLst>
              <a:ext uri="{FF2B5EF4-FFF2-40B4-BE49-F238E27FC236}">
                <a16:creationId xmlns:a16="http://schemas.microsoft.com/office/drawing/2014/main" id="{F277B26B-B593-7B07-2C78-40AA9CE7AE24}"/>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2</a:t>
            </a:fld>
            <a:endParaRPr lang="en-US">
              <a:solidFill>
                <a:srgbClr val="FFFFFF"/>
              </a:solidFill>
            </a:endParaRPr>
          </a:p>
        </p:txBody>
      </p:sp>
    </p:spTree>
    <p:extLst>
      <p:ext uri="{BB962C8B-B14F-4D97-AF65-F5344CB8AC3E}">
        <p14:creationId xmlns:p14="http://schemas.microsoft.com/office/powerpoint/2010/main" val="4099475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B0288B-4E43-5330-A45F-ABAB577BEF7A}"/>
              </a:ext>
            </a:extLst>
          </p:cNvPr>
          <p:cNvSpPr>
            <a:spLocks noGrp="1"/>
          </p:cNvSpPr>
          <p:nvPr>
            <p:ph type="title"/>
          </p:nvPr>
        </p:nvSpPr>
        <p:spPr>
          <a:xfrm>
            <a:off x="5604846" y="860615"/>
            <a:ext cx="5922279" cy="1272986"/>
          </a:xfrm>
        </p:spPr>
        <p:txBody>
          <a:bodyPr>
            <a:normAutofit/>
          </a:bodyPr>
          <a:lstStyle/>
          <a:p>
            <a:r>
              <a:rPr lang="en-US"/>
              <a:t>Problem statement</a:t>
            </a:r>
          </a:p>
        </p:txBody>
      </p:sp>
      <p:pic>
        <p:nvPicPr>
          <p:cNvPr id="8" name="Picture 7" descr="Many question marks on black background">
            <a:extLst>
              <a:ext uri="{FF2B5EF4-FFF2-40B4-BE49-F238E27FC236}">
                <a16:creationId xmlns:a16="http://schemas.microsoft.com/office/drawing/2014/main" id="{5DDB5D78-4726-59F1-A34D-240BD0AFB0AF}"/>
              </a:ext>
            </a:extLst>
          </p:cNvPr>
          <p:cNvPicPr>
            <a:picLocks noChangeAspect="1"/>
          </p:cNvPicPr>
          <p:nvPr/>
        </p:nvPicPr>
        <p:blipFill rotWithShape="1">
          <a:blip r:embed="rId2"/>
          <a:srcRect l="56736"/>
          <a:stretch/>
        </p:blipFill>
        <p:spPr>
          <a:xfrm>
            <a:off x="20" y="-17929"/>
            <a:ext cx="4876780" cy="6875929"/>
          </a:xfrm>
          <a:prstGeom prst="rect">
            <a:avLst/>
          </a:prstGeom>
        </p:spPr>
      </p:pic>
      <p:cxnSp>
        <p:nvCxnSpPr>
          <p:cNvPr id="21" name="Straight Connector 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901210-D073-4552-763E-906FB0731AC3}"/>
              </a:ext>
            </a:extLst>
          </p:cNvPr>
          <p:cNvSpPr>
            <a:spLocks noGrp="1"/>
          </p:cNvSpPr>
          <p:nvPr>
            <p:ph idx="1"/>
          </p:nvPr>
        </p:nvSpPr>
        <p:spPr>
          <a:xfrm>
            <a:off x="5550483" y="1814286"/>
            <a:ext cx="6005933" cy="3774464"/>
          </a:xfrm>
        </p:spPr>
        <p:txBody>
          <a:bodyPr>
            <a:normAutofit fontScale="77500" lnSpcReduction="20000"/>
          </a:bodyPr>
          <a:lstStyle/>
          <a:p>
            <a:r>
              <a:rPr lang="en-US" b="0" i="0" u="none" strike="noStrike" dirty="0">
                <a:effectLst/>
                <a:latin typeface="Söhne"/>
              </a:rPr>
              <a:t>In this study, we aim to compare the performance of two prominent machine learning algorithms, Decision Tree and Random Forest, in predicting the success of startups using a comprehensive dataset.</a:t>
            </a:r>
          </a:p>
          <a:p>
            <a:pPr marL="0" indent="0" algn="l">
              <a:buNone/>
            </a:pPr>
            <a:r>
              <a:rPr lang="en-US" b="1" i="0" u="none" strike="noStrike" dirty="0">
                <a:effectLst/>
                <a:latin typeface="Söhne"/>
              </a:rPr>
              <a:t>Algorithmic Comparison:</a:t>
            </a:r>
            <a:endParaRPr lang="en-US" b="0" i="0" u="none" strike="noStrike" dirty="0">
              <a:effectLst/>
              <a:latin typeface="Söhne"/>
            </a:endParaRPr>
          </a:p>
          <a:p>
            <a:pPr marL="742950" lvl="1" indent="-285750" algn="l">
              <a:buFont typeface="+mj-lt"/>
              <a:buAutoNum type="arabicPeriod"/>
            </a:pPr>
            <a:r>
              <a:rPr lang="en-US" b="0" i="0" u="none" strike="noStrike" dirty="0">
                <a:effectLst/>
                <a:latin typeface="Söhne"/>
              </a:rPr>
              <a:t>Apply the Decision Tree algorithm to predict startup success based on available features.</a:t>
            </a:r>
          </a:p>
          <a:p>
            <a:pPr marL="742950" lvl="1" indent="-285750" algn="l">
              <a:buFont typeface="+mj-lt"/>
              <a:buAutoNum type="arabicPeriod"/>
            </a:pPr>
            <a:r>
              <a:rPr lang="en-US" b="0" i="0" u="none" strike="noStrike" dirty="0">
                <a:effectLst/>
                <a:latin typeface="Söhne"/>
              </a:rPr>
              <a:t>Implement the Random Forest algorithm, an ensemble technique, and assess its performance in comparison to the Decision Tree.</a:t>
            </a:r>
          </a:p>
          <a:p>
            <a:pPr marL="0" indent="0" algn="l">
              <a:buNone/>
            </a:pPr>
            <a:r>
              <a:rPr lang="en-US" b="1" i="0" u="none" strike="noStrike" dirty="0">
                <a:effectLst/>
                <a:latin typeface="Söhne"/>
              </a:rPr>
              <a:t>Performance Metrics:</a:t>
            </a:r>
            <a:endParaRPr lang="en-US" b="0" i="0" u="none" strike="noStrike" dirty="0">
              <a:effectLst/>
              <a:latin typeface="Söhne"/>
            </a:endParaRPr>
          </a:p>
          <a:p>
            <a:pPr marL="742950" lvl="1" indent="-285750" algn="l">
              <a:buFont typeface="+mj-lt"/>
              <a:buAutoNum type="arabicPeriod"/>
            </a:pPr>
            <a:r>
              <a:rPr lang="en-US" b="0" i="0" u="none" strike="noStrike" dirty="0">
                <a:effectLst/>
                <a:latin typeface="Söhne"/>
              </a:rPr>
              <a:t>Evaluate and compare key performance metrics, including accuracy, precision, recall, and F1 score, for both Decision Tree and Random Forest models.</a:t>
            </a:r>
          </a:p>
          <a:p>
            <a:pPr marL="742950" lvl="1" indent="-285750" algn="l">
              <a:buFont typeface="+mj-lt"/>
              <a:buAutoNum type="arabicPeriod"/>
            </a:pPr>
            <a:r>
              <a:rPr lang="en-US" b="0" i="0" u="none" strike="noStrike" dirty="0">
                <a:effectLst/>
                <a:latin typeface="Söhne"/>
              </a:rPr>
              <a:t>Investigate the stability and generalization ability of the models through cross-validation.</a:t>
            </a:r>
          </a:p>
          <a:p>
            <a:endParaRPr lang="en-US" dirty="0"/>
          </a:p>
        </p:txBody>
      </p:sp>
      <p:cxnSp>
        <p:nvCxnSpPr>
          <p:cNvPr id="23" name="Straight Connector 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3C9B93FD-AA02-1AA1-A970-0DDFB2B3211A}"/>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a:pPr>
                <a:spcAft>
                  <a:spcPts val="600"/>
                </a:spcAft>
              </a:pPr>
              <a:t>12/18/23</a:t>
            </a:fld>
            <a:endParaRPr lang="en-US"/>
          </a:p>
        </p:txBody>
      </p:sp>
      <p:sp>
        <p:nvSpPr>
          <p:cNvPr id="6" name="Slide Number Placeholder 5">
            <a:extLst>
              <a:ext uri="{FF2B5EF4-FFF2-40B4-BE49-F238E27FC236}">
                <a16:creationId xmlns:a16="http://schemas.microsoft.com/office/drawing/2014/main" id="{FEFFAC2C-175C-E300-81BE-A063D03EE7F5}"/>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pPr>
                <a:lnSpc>
                  <a:spcPct val="90000"/>
                </a:lnSpc>
                <a:spcAft>
                  <a:spcPts val="600"/>
                </a:spcAft>
              </a:pPr>
              <a:t>3</a:t>
            </a:fld>
            <a:endParaRPr lang="en-US"/>
          </a:p>
        </p:txBody>
      </p:sp>
    </p:spTree>
    <p:extLst>
      <p:ext uri="{BB962C8B-B14F-4D97-AF65-F5344CB8AC3E}">
        <p14:creationId xmlns:p14="http://schemas.microsoft.com/office/powerpoint/2010/main" val="184544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287343-DAAD-83F6-1E04-15AD52E8CA1C}"/>
              </a:ext>
            </a:extLst>
          </p:cNvPr>
          <p:cNvSpPr>
            <a:spLocks noGrp="1"/>
          </p:cNvSpPr>
          <p:nvPr>
            <p:ph type="title"/>
          </p:nvPr>
        </p:nvSpPr>
        <p:spPr>
          <a:xfrm>
            <a:off x="700635" y="922096"/>
            <a:ext cx="10691265" cy="864072"/>
          </a:xfrm>
        </p:spPr>
        <p:txBody>
          <a:bodyPr>
            <a:normAutofit/>
          </a:bodyPr>
          <a:lstStyle/>
          <a:p>
            <a:r>
              <a:rPr lang="en-US"/>
              <a:t>Dataset overview</a:t>
            </a:r>
          </a:p>
        </p:txBody>
      </p:sp>
      <p:sp>
        <p:nvSpPr>
          <p:cNvPr id="3" name="Content Placeholder 2">
            <a:extLst>
              <a:ext uri="{FF2B5EF4-FFF2-40B4-BE49-F238E27FC236}">
                <a16:creationId xmlns:a16="http://schemas.microsoft.com/office/drawing/2014/main" id="{1DC64700-2C5A-F3EB-73C7-C2C5B57A6A07}"/>
              </a:ext>
            </a:extLst>
          </p:cNvPr>
          <p:cNvSpPr>
            <a:spLocks noGrp="1"/>
          </p:cNvSpPr>
          <p:nvPr>
            <p:ph idx="1"/>
          </p:nvPr>
        </p:nvSpPr>
        <p:spPr>
          <a:xfrm>
            <a:off x="4810163" y="1967938"/>
            <a:ext cx="6693941" cy="3923165"/>
          </a:xfrm>
        </p:spPr>
        <p:txBody>
          <a:bodyPr>
            <a:normAutofit/>
          </a:bodyPr>
          <a:lstStyle/>
          <a:p>
            <a:pPr algn="l">
              <a:buFont typeface="Arial" panose="020B0604020202020204" pitchFamily="34" charset="0"/>
              <a:buChar char="•"/>
            </a:pPr>
            <a:r>
              <a:rPr lang="en-US" sz="1600" b="1" i="0" u="none" strike="noStrike" dirty="0">
                <a:effectLst/>
                <a:latin typeface="Söhne"/>
              </a:rPr>
              <a:t>Size:</a:t>
            </a:r>
            <a:r>
              <a:rPr lang="en-US" sz="1600" b="0" i="0" u="none" strike="noStrike" dirty="0">
                <a:effectLst/>
                <a:latin typeface="Söhne"/>
              </a:rPr>
              <a:t> Approximately 54,000 rows and 39 columns.</a:t>
            </a:r>
          </a:p>
          <a:p>
            <a:pPr algn="l">
              <a:buFont typeface="Arial" panose="020B0604020202020204" pitchFamily="34" charset="0"/>
              <a:buChar char="•"/>
            </a:pPr>
            <a:r>
              <a:rPr lang="en-US" sz="1600" b="1" i="0" u="none" strike="noStrike" dirty="0">
                <a:effectLst/>
                <a:latin typeface="Söhne"/>
              </a:rPr>
              <a:t>Information:</a:t>
            </a:r>
            <a:r>
              <a:rPr lang="en-US" sz="1600" b="0" i="0" u="none" strike="noStrike" dirty="0">
                <a:effectLst/>
                <a:latin typeface="Söhne"/>
              </a:rPr>
              <a:t> Diverse range of company-related data.</a:t>
            </a:r>
          </a:p>
          <a:p>
            <a:pPr algn="l">
              <a:buFont typeface="Arial" panose="020B0604020202020204" pitchFamily="34" charset="0"/>
              <a:buChar char="•"/>
            </a:pPr>
            <a:r>
              <a:rPr lang="en-US" sz="1600" b="1" i="0" u="none" strike="noStrike" dirty="0">
                <a:effectLst/>
                <a:latin typeface="Söhne"/>
              </a:rPr>
              <a:t>Key Columns:</a:t>
            </a:r>
            <a:r>
              <a:rPr lang="en-US" sz="1600" b="0" i="0" u="none" strike="noStrike" dirty="0">
                <a:effectLst/>
                <a:latin typeface="Söhne"/>
              </a:rPr>
              <a:t> Company names, URLs, market sectors, geographical details, founding dates, funding round details, and company status.</a:t>
            </a:r>
          </a:p>
          <a:p>
            <a:pPr algn="l">
              <a:buFont typeface="Arial" panose="020B0604020202020204" pitchFamily="34" charset="0"/>
              <a:buChar char="•"/>
            </a:pPr>
            <a:r>
              <a:rPr lang="en-US" sz="1600" b="1" i="0" u="none" strike="noStrike" dirty="0">
                <a:effectLst/>
                <a:latin typeface="Söhne"/>
              </a:rPr>
              <a:t>Investment Types:</a:t>
            </a:r>
            <a:r>
              <a:rPr lang="en-US" sz="1600" b="0" i="0" u="none" strike="noStrike" dirty="0">
                <a:effectLst/>
                <a:latin typeface="Söhne"/>
              </a:rPr>
              <a:t> Seed funding, venture capital, equity crowdfunding, undisclosed investments, convertible notes, debt financing, angel investments, grants, private equity, post-IPO equity, post-IPO debt, secondary market transactions, product crowdfunding, and rounds labeled A to H.</a:t>
            </a:r>
          </a:p>
        </p:txBody>
      </p:sp>
      <p:sp>
        <p:nvSpPr>
          <p:cNvPr id="4" name="Date Placeholder 3">
            <a:extLst>
              <a:ext uri="{FF2B5EF4-FFF2-40B4-BE49-F238E27FC236}">
                <a16:creationId xmlns:a16="http://schemas.microsoft.com/office/drawing/2014/main" id="{D6C1B607-3A6A-A7CD-4244-56BD8041D418}"/>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12/18/23</a:t>
            </a:fld>
            <a:endParaRPr lang="en-US"/>
          </a:p>
        </p:txBody>
      </p:sp>
      <p:sp>
        <p:nvSpPr>
          <p:cNvPr id="6" name="Slide Number Placeholder 5">
            <a:extLst>
              <a:ext uri="{FF2B5EF4-FFF2-40B4-BE49-F238E27FC236}">
                <a16:creationId xmlns:a16="http://schemas.microsoft.com/office/drawing/2014/main" id="{C04EF394-2AB9-9A01-40AB-024D984DC384}"/>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4</a:t>
            </a:fld>
            <a:endParaRPr lang="en-US"/>
          </a:p>
        </p:txBody>
      </p:sp>
      <p:pic>
        <p:nvPicPr>
          <p:cNvPr id="10" name="Graphic 9" descr="Bar chart">
            <a:extLst>
              <a:ext uri="{FF2B5EF4-FFF2-40B4-BE49-F238E27FC236}">
                <a16:creationId xmlns:a16="http://schemas.microsoft.com/office/drawing/2014/main" id="{35CDD06D-4AA1-719E-4C46-92333B29B4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099" y="1967938"/>
            <a:ext cx="3761741" cy="3761741"/>
          </a:xfrm>
          <a:prstGeom prst="rect">
            <a:avLst/>
          </a:prstGeom>
        </p:spPr>
      </p:pic>
    </p:spTree>
    <p:extLst>
      <p:ext uri="{BB962C8B-B14F-4D97-AF65-F5344CB8AC3E}">
        <p14:creationId xmlns:p14="http://schemas.microsoft.com/office/powerpoint/2010/main" val="312534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F9099-AC7E-258C-4EAF-39DD55A921FA}"/>
              </a:ext>
            </a:extLst>
          </p:cNvPr>
          <p:cNvSpPr>
            <a:spLocks noGrp="1"/>
          </p:cNvSpPr>
          <p:nvPr>
            <p:ph type="title"/>
          </p:nvPr>
        </p:nvSpPr>
        <p:spPr>
          <a:xfrm>
            <a:off x="5604846" y="860615"/>
            <a:ext cx="5922279" cy="1272986"/>
          </a:xfrm>
        </p:spPr>
        <p:txBody>
          <a:bodyPr>
            <a:normAutofit/>
          </a:bodyPr>
          <a:lstStyle/>
          <a:p>
            <a:r>
              <a:rPr lang="en-US" dirty="0"/>
              <a:t>Data preprocessing</a:t>
            </a:r>
          </a:p>
        </p:txBody>
      </p:sp>
      <p:pic>
        <p:nvPicPr>
          <p:cNvPr id="8" name="Picture 7" descr="Graph on document with pen">
            <a:extLst>
              <a:ext uri="{FF2B5EF4-FFF2-40B4-BE49-F238E27FC236}">
                <a16:creationId xmlns:a16="http://schemas.microsoft.com/office/drawing/2014/main" id="{527682DB-6075-24F0-4BB7-AF71DA096C72}"/>
              </a:ext>
            </a:extLst>
          </p:cNvPr>
          <p:cNvPicPr>
            <a:picLocks noChangeAspect="1"/>
          </p:cNvPicPr>
          <p:nvPr/>
        </p:nvPicPr>
        <p:blipFill rotWithShape="1">
          <a:blip r:embed="rId2"/>
          <a:srcRect l="33783" r="18875" b="2"/>
          <a:stretch/>
        </p:blipFill>
        <p:spPr>
          <a:xfrm>
            <a:off x="20" y="-17929"/>
            <a:ext cx="4876780" cy="6875929"/>
          </a:xfrm>
          <a:prstGeom prst="rect">
            <a:avLst/>
          </a:prstGeom>
        </p:spPr>
      </p:pic>
      <p:cxnSp>
        <p:nvCxnSpPr>
          <p:cNvPr id="21" name="Straight Connector 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61D0B5-2BA1-384C-6CFE-577E38EB766F}"/>
              </a:ext>
            </a:extLst>
          </p:cNvPr>
          <p:cNvSpPr>
            <a:spLocks noGrp="1"/>
          </p:cNvSpPr>
          <p:nvPr>
            <p:ph idx="1"/>
          </p:nvPr>
        </p:nvSpPr>
        <p:spPr>
          <a:xfrm>
            <a:off x="5566943" y="2133600"/>
            <a:ext cx="6005933" cy="3774464"/>
          </a:xfrm>
        </p:spPr>
        <p:txBody>
          <a:bodyPr>
            <a:normAutofit/>
          </a:bodyPr>
          <a:lstStyle/>
          <a:p>
            <a:r>
              <a:rPr lang="en-US" dirty="0"/>
              <a:t>The important features we have performed pre preprocessing are </a:t>
            </a:r>
            <a:r>
              <a:rPr lang="en-US" dirty="0" err="1"/>
              <a:t>funding_total</a:t>
            </a:r>
            <a:r>
              <a:rPr lang="en-US" dirty="0"/>
              <a:t>, </a:t>
            </a:r>
            <a:r>
              <a:rPr lang="en-US" dirty="0" err="1"/>
              <a:t>first_funded_at</a:t>
            </a:r>
            <a:r>
              <a:rPr lang="en-US" dirty="0"/>
              <a:t>, </a:t>
            </a:r>
            <a:r>
              <a:rPr lang="en-US" dirty="0" err="1"/>
              <a:t>last_funded_at</a:t>
            </a:r>
            <a:r>
              <a:rPr lang="en-US" dirty="0"/>
              <a:t> where we have used pandas lib and converted object data type to int and date format data type</a:t>
            </a:r>
          </a:p>
          <a:p>
            <a:r>
              <a:rPr lang="en-US" dirty="0"/>
              <a:t>For </a:t>
            </a:r>
            <a:r>
              <a:rPr lang="en-US" dirty="0" err="1"/>
              <a:t>funding_total_usd</a:t>
            </a:r>
            <a:r>
              <a:rPr lang="en-US" dirty="0"/>
              <a:t>, we have used regex with pandas to modify the column values and changed them from object </a:t>
            </a:r>
            <a:r>
              <a:rPr lang="en-US" dirty="0" err="1"/>
              <a:t>dtype</a:t>
            </a:r>
            <a:r>
              <a:rPr lang="en-US" dirty="0"/>
              <a:t> to int </a:t>
            </a:r>
            <a:r>
              <a:rPr lang="en-US" dirty="0" err="1"/>
              <a:t>dtype</a:t>
            </a:r>
            <a:endParaRPr lang="en-US" dirty="0"/>
          </a:p>
          <a:p>
            <a:endParaRPr lang="en-US" dirty="0"/>
          </a:p>
        </p:txBody>
      </p:sp>
      <p:cxnSp>
        <p:nvCxnSpPr>
          <p:cNvPr id="23" name="Straight Connector 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3FB5C718-99DC-5664-9386-F7CE2149393F}"/>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a:pPr>
                <a:spcAft>
                  <a:spcPts val="600"/>
                </a:spcAft>
              </a:pPr>
              <a:t>12/18/23</a:t>
            </a:fld>
            <a:endParaRPr lang="en-US"/>
          </a:p>
        </p:txBody>
      </p:sp>
      <p:sp>
        <p:nvSpPr>
          <p:cNvPr id="6" name="Slide Number Placeholder 5">
            <a:extLst>
              <a:ext uri="{FF2B5EF4-FFF2-40B4-BE49-F238E27FC236}">
                <a16:creationId xmlns:a16="http://schemas.microsoft.com/office/drawing/2014/main" id="{E265144C-E554-3084-5C06-5B6438F14E12}"/>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pPr>
                <a:lnSpc>
                  <a:spcPct val="90000"/>
                </a:lnSpc>
                <a:spcAft>
                  <a:spcPts val="600"/>
                </a:spcAft>
              </a:pPr>
              <a:t>5</a:t>
            </a:fld>
            <a:endParaRPr lang="en-US"/>
          </a:p>
        </p:txBody>
      </p:sp>
    </p:spTree>
    <p:extLst>
      <p:ext uri="{BB962C8B-B14F-4D97-AF65-F5344CB8AC3E}">
        <p14:creationId xmlns:p14="http://schemas.microsoft.com/office/powerpoint/2010/main" val="302768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Magnifying glass showing decling performance">
            <a:extLst>
              <a:ext uri="{FF2B5EF4-FFF2-40B4-BE49-F238E27FC236}">
                <a16:creationId xmlns:a16="http://schemas.microsoft.com/office/drawing/2014/main" id="{448EC51F-8B5A-4766-AEE1-BA811C502B71}"/>
              </a:ext>
            </a:extLst>
          </p:cNvPr>
          <p:cNvPicPr>
            <a:picLocks noChangeAspect="1"/>
          </p:cNvPicPr>
          <p:nvPr/>
        </p:nvPicPr>
        <p:blipFill rotWithShape="1">
          <a:blip r:embed="rId2"/>
          <a:srcRect l="6632" r="37195" b="-2"/>
          <a:stretch/>
        </p:blipFill>
        <p:spPr>
          <a:xfrm>
            <a:off x="6420752" y="-1"/>
            <a:ext cx="5771248" cy="6857999"/>
          </a:xfrm>
          <a:prstGeom prst="rect">
            <a:avLst/>
          </a:prstGeom>
        </p:spPr>
      </p:pic>
      <p:sp>
        <p:nvSpPr>
          <p:cNvPr id="2" name="Title 1">
            <a:extLst>
              <a:ext uri="{FF2B5EF4-FFF2-40B4-BE49-F238E27FC236}">
                <a16:creationId xmlns:a16="http://schemas.microsoft.com/office/drawing/2014/main" id="{5728D0D4-CEA8-CABE-1ED9-D693455161C8}"/>
              </a:ext>
            </a:extLst>
          </p:cNvPr>
          <p:cNvSpPr>
            <a:spLocks noGrp="1"/>
          </p:cNvSpPr>
          <p:nvPr>
            <p:ph type="title"/>
          </p:nvPr>
        </p:nvSpPr>
        <p:spPr>
          <a:xfrm>
            <a:off x="704088" y="914400"/>
            <a:ext cx="5195889" cy="1316736"/>
          </a:xfrm>
        </p:spPr>
        <p:txBody>
          <a:bodyPr>
            <a:normAutofit/>
          </a:bodyPr>
          <a:lstStyle/>
          <a:p>
            <a:r>
              <a:rPr lang="en-US" dirty="0"/>
              <a:t>Exploratory data analysis</a:t>
            </a:r>
          </a:p>
        </p:txBody>
      </p:sp>
      <p:sp>
        <p:nvSpPr>
          <p:cNvPr id="3" name="Content Placeholder 2">
            <a:extLst>
              <a:ext uri="{FF2B5EF4-FFF2-40B4-BE49-F238E27FC236}">
                <a16:creationId xmlns:a16="http://schemas.microsoft.com/office/drawing/2014/main" id="{FD16A9D1-42DD-EDDB-9A21-E9222F70D7ED}"/>
              </a:ext>
            </a:extLst>
          </p:cNvPr>
          <p:cNvSpPr>
            <a:spLocks noGrp="1"/>
          </p:cNvSpPr>
          <p:nvPr>
            <p:ph idx="1"/>
          </p:nvPr>
        </p:nvSpPr>
        <p:spPr>
          <a:xfrm>
            <a:off x="465652" y="2789555"/>
            <a:ext cx="5489448" cy="3931920"/>
          </a:xfrm>
        </p:spPr>
        <p:txBody>
          <a:bodyPr>
            <a:normAutofit/>
          </a:bodyPr>
          <a:lstStyle/>
          <a:p>
            <a:r>
              <a:rPr lang="en-US" dirty="0"/>
              <a:t>Finding Pearson Correlation between numerical features of the data</a:t>
            </a:r>
          </a:p>
          <a:p>
            <a:r>
              <a:rPr lang="en-US" dirty="0"/>
              <a:t>Top 5 markets with highest count of startups</a:t>
            </a:r>
          </a:p>
          <a:p>
            <a:r>
              <a:rPr lang="en-US" dirty="0"/>
              <a:t>Distribution of funding across top 5 markets</a:t>
            </a:r>
          </a:p>
          <a:p>
            <a:r>
              <a:rPr lang="en-US" dirty="0"/>
              <a:t>Number of startups across the years</a:t>
            </a:r>
          </a:p>
        </p:txBody>
      </p:sp>
      <p:sp>
        <p:nvSpPr>
          <p:cNvPr id="4" name="Date Placeholder 3">
            <a:extLst>
              <a:ext uri="{FF2B5EF4-FFF2-40B4-BE49-F238E27FC236}">
                <a16:creationId xmlns:a16="http://schemas.microsoft.com/office/drawing/2014/main" id="{BC59A8B8-B87F-34C1-48EA-9CC4E65DDB43}"/>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a:solidFill>
                  <a:srgbClr val="FFFFFF"/>
                </a:solidFill>
              </a:rPr>
              <a:pPr>
                <a:spcAft>
                  <a:spcPts val="600"/>
                </a:spcAft>
              </a:pPr>
              <a:t>12/18/23</a:t>
            </a:fld>
            <a:endParaRPr lang="en-US">
              <a:solidFill>
                <a:srgbClr val="FFFFFF"/>
              </a:solidFill>
            </a:endParaRPr>
          </a:p>
        </p:txBody>
      </p:sp>
      <p:sp>
        <p:nvSpPr>
          <p:cNvPr id="6" name="Slide Number Placeholder 5">
            <a:extLst>
              <a:ext uri="{FF2B5EF4-FFF2-40B4-BE49-F238E27FC236}">
                <a16:creationId xmlns:a16="http://schemas.microsoft.com/office/drawing/2014/main" id="{280049B4-D507-5C97-16BF-41481289843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6</a:t>
            </a:fld>
            <a:endParaRPr lang="en-US">
              <a:solidFill>
                <a:srgbClr val="FFFFFF"/>
              </a:solidFill>
            </a:endParaRPr>
          </a:p>
        </p:txBody>
      </p:sp>
    </p:spTree>
    <p:extLst>
      <p:ext uri="{BB962C8B-B14F-4D97-AF65-F5344CB8AC3E}">
        <p14:creationId xmlns:p14="http://schemas.microsoft.com/office/powerpoint/2010/main" val="255384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E1E7B02-E99D-92D0-19E5-4706F978034E}"/>
              </a:ext>
            </a:extLst>
          </p:cNvPr>
          <p:cNvSpPr>
            <a:spLocks noGrp="1"/>
          </p:cNvSpPr>
          <p:nvPr>
            <p:ph type="title"/>
          </p:nvPr>
        </p:nvSpPr>
        <p:spPr>
          <a:xfrm>
            <a:off x="715382" y="902447"/>
            <a:ext cx="3801753" cy="1316736"/>
          </a:xfrm>
        </p:spPr>
        <p:txBody>
          <a:bodyPr>
            <a:normAutofit/>
          </a:bodyPr>
          <a:lstStyle/>
          <a:p>
            <a:r>
              <a:rPr lang="en-US"/>
              <a:t>EDA results</a:t>
            </a:r>
          </a:p>
        </p:txBody>
      </p:sp>
      <p:sp>
        <p:nvSpPr>
          <p:cNvPr id="11" name="Content Placeholder 10">
            <a:extLst>
              <a:ext uri="{FF2B5EF4-FFF2-40B4-BE49-F238E27FC236}">
                <a16:creationId xmlns:a16="http://schemas.microsoft.com/office/drawing/2014/main" id="{9E6514FD-00DA-C66D-1393-D13596DAE41C}"/>
              </a:ext>
            </a:extLst>
          </p:cNvPr>
          <p:cNvSpPr>
            <a:spLocks noGrp="1"/>
          </p:cNvSpPr>
          <p:nvPr>
            <p:ph idx="1"/>
          </p:nvPr>
        </p:nvSpPr>
        <p:spPr>
          <a:xfrm>
            <a:off x="715382" y="1702205"/>
            <a:ext cx="4517135" cy="788332"/>
          </a:xfrm>
        </p:spPr>
        <p:txBody>
          <a:bodyPr>
            <a:normAutofit/>
          </a:bodyPr>
          <a:lstStyle/>
          <a:p>
            <a:pPr marL="0" indent="0">
              <a:buNone/>
            </a:pPr>
            <a:r>
              <a:rPr lang="en-US" b="1" dirty="0"/>
              <a:t>Top 5 markets with highest count of startups</a:t>
            </a:r>
          </a:p>
        </p:txBody>
      </p:sp>
      <p:sp>
        <p:nvSpPr>
          <p:cNvPr id="4" name="Date Placeholder 3">
            <a:extLst>
              <a:ext uri="{FF2B5EF4-FFF2-40B4-BE49-F238E27FC236}">
                <a16:creationId xmlns:a16="http://schemas.microsoft.com/office/drawing/2014/main" id="{B5416B72-0024-D97D-C982-E47A048D4F19}"/>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12/18/23</a:t>
            </a:fld>
            <a:endParaRPr lang="en-US"/>
          </a:p>
        </p:txBody>
      </p:sp>
      <p:sp>
        <p:nvSpPr>
          <p:cNvPr id="6" name="Slide Number Placeholder 5">
            <a:extLst>
              <a:ext uri="{FF2B5EF4-FFF2-40B4-BE49-F238E27FC236}">
                <a16:creationId xmlns:a16="http://schemas.microsoft.com/office/drawing/2014/main" id="{E00C0258-7B43-3D0D-4F5E-CA93D2090B3D}"/>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7</a:t>
            </a:fld>
            <a:endParaRPr lang="en-US"/>
          </a:p>
        </p:txBody>
      </p:sp>
      <p:pic>
        <p:nvPicPr>
          <p:cNvPr id="3" name="Picture 2">
            <a:extLst>
              <a:ext uri="{FF2B5EF4-FFF2-40B4-BE49-F238E27FC236}">
                <a16:creationId xmlns:a16="http://schemas.microsoft.com/office/drawing/2014/main" id="{D72377E1-F890-5F16-1842-E185A6C4336B}"/>
              </a:ext>
            </a:extLst>
          </p:cNvPr>
          <p:cNvPicPr>
            <a:picLocks noChangeAspect="1"/>
          </p:cNvPicPr>
          <p:nvPr/>
        </p:nvPicPr>
        <p:blipFill>
          <a:blip r:embed="rId2"/>
          <a:stretch>
            <a:fillRect/>
          </a:stretch>
        </p:blipFill>
        <p:spPr>
          <a:xfrm>
            <a:off x="6218651" y="1623219"/>
            <a:ext cx="5372715" cy="3727321"/>
          </a:xfrm>
          <a:prstGeom prst="rect">
            <a:avLst/>
          </a:prstGeom>
        </p:spPr>
      </p:pic>
      <p:sp>
        <p:nvSpPr>
          <p:cNvPr id="5" name="TextBox 4">
            <a:extLst>
              <a:ext uri="{FF2B5EF4-FFF2-40B4-BE49-F238E27FC236}">
                <a16:creationId xmlns:a16="http://schemas.microsoft.com/office/drawing/2014/main" id="{98D5CFC9-B35A-DEEF-B9E2-31430B711047}"/>
              </a:ext>
            </a:extLst>
          </p:cNvPr>
          <p:cNvSpPr txBox="1"/>
          <p:nvPr/>
        </p:nvSpPr>
        <p:spPr>
          <a:xfrm>
            <a:off x="715381" y="2570877"/>
            <a:ext cx="525796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'Software' market has the highest number of startups</a:t>
            </a:r>
          </a:p>
          <a:p>
            <a:pPr marL="285750" indent="-285750">
              <a:buFont typeface="Arial" panose="020B0604020202020204" pitchFamily="34" charset="0"/>
              <a:buChar char="•"/>
            </a:pPr>
            <a:r>
              <a:rPr lang="en-US" dirty="0"/>
              <a:t>Following software, 'Biotechnology' is the second most common market. This indicates a strong startup presence in the biotech sector</a:t>
            </a:r>
          </a:p>
          <a:p>
            <a:pPr marL="285750" indent="-285750">
              <a:buFont typeface="Arial" panose="020B0604020202020204" pitchFamily="34" charset="0"/>
              <a:buChar char="•"/>
            </a:pPr>
            <a:r>
              <a:rPr lang="en-US" dirty="0"/>
              <a:t>The presence of ‘Mobile’, 'E-Commerce’ and ‘Curated Web’ among the top markets shows that these sectors continue to be a popular area for startup innovation and growth.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2746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329184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BF2B36B-4D1C-9E0A-B17B-23D805AECA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3291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8FCDCCF-DD66-208B-DE0E-1BD5A1F85095}"/>
              </a:ext>
            </a:extLst>
          </p:cNvPr>
          <p:cNvSpPr>
            <a:spLocks noGrp="1"/>
          </p:cNvSpPr>
          <p:nvPr>
            <p:ph type="title"/>
          </p:nvPr>
        </p:nvSpPr>
        <p:spPr>
          <a:xfrm>
            <a:off x="696806" y="1043404"/>
            <a:ext cx="3395134" cy="3792926"/>
          </a:xfrm>
        </p:spPr>
        <p:txBody>
          <a:bodyPr vert="horz" lIns="91440" tIns="45720" rIns="91440" bIns="45720" rtlCol="0" anchor="t">
            <a:normAutofit/>
          </a:bodyPr>
          <a:lstStyle/>
          <a:p>
            <a:r>
              <a:rPr lang="en-US" sz="3600"/>
              <a:t>Eda results</a:t>
            </a:r>
          </a:p>
        </p:txBody>
      </p:sp>
      <p:sp>
        <p:nvSpPr>
          <p:cNvPr id="4" name="Date Placeholder 3">
            <a:extLst>
              <a:ext uri="{FF2B5EF4-FFF2-40B4-BE49-F238E27FC236}">
                <a16:creationId xmlns:a16="http://schemas.microsoft.com/office/drawing/2014/main" id="{DBD821EF-2A1A-AA76-E73D-00F6010A2CE1}"/>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12/18/23</a:t>
            </a:fld>
            <a:endParaRPr lang="en-US"/>
          </a:p>
        </p:txBody>
      </p:sp>
      <p:sp>
        <p:nvSpPr>
          <p:cNvPr id="6" name="Slide Number Placeholder 5">
            <a:extLst>
              <a:ext uri="{FF2B5EF4-FFF2-40B4-BE49-F238E27FC236}">
                <a16:creationId xmlns:a16="http://schemas.microsoft.com/office/drawing/2014/main" id="{5F2D2D79-E321-9DFD-7C1A-E878326671DB}"/>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8</a:t>
            </a:fld>
            <a:endParaRPr lang="en-US"/>
          </a:p>
        </p:txBody>
      </p:sp>
      <p:pic>
        <p:nvPicPr>
          <p:cNvPr id="7" name="Content Placeholder 6">
            <a:extLst>
              <a:ext uri="{FF2B5EF4-FFF2-40B4-BE49-F238E27FC236}">
                <a16:creationId xmlns:a16="http://schemas.microsoft.com/office/drawing/2014/main" id="{79260547-F1EB-55F9-90E2-69333B78185D}"/>
              </a:ext>
            </a:extLst>
          </p:cNvPr>
          <p:cNvPicPr>
            <a:picLocks noGrp="1" noChangeAspect="1"/>
          </p:cNvPicPr>
          <p:nvPr>
            <p:ph idx="1"/>
          </p:nvPr>
        </p:nvPicPr>
        <p:blipFill rotWithShape="1">
          <a:blip r:embed="rId2"/>
          <a:srcRect t="11069" r="3" b="11073"/>
          <a:stretch/>
        </p:blipFill>
        <p:spPr>
          <a:xfrm>
            <a:off x="5019027" y="723900"/>
            <a:ext cx="6948602" cy="5410200"/>
          </a:xfrm>
          <a:prstGeom prst="rect">
            <a:avLst/>
          </a:prstGeom>
        </p:spPr>
      </p:pic>
      <p:sp>
        <p:nvSpPr>
          <p:cNvPr id="17" name="TextBox 16">
            <a:extLst>
              <a:ext uri="{FF2B5EF4-FFF2-40B4-BE49-F238E27FC236}">
                <a16:creationId xmlns:a16="http://schemas.microsoft.com/office/drawing/2014/main" id="{89C8EB24-5E74-52DB-37F0-015EE32FA890}"/>
              </a:ext>
            </a:extLst>
          </p:cNvPr>
          <p:cNvSpPr txBox="1"/>
          <p:nvPr/>
        </p:nvSpPr>
        <p:spPr>
          <a:xfrm>
            <a:off x="703399" y="1805399"/>
            <a:ext cx="4698780" cy="369332"/>
          </a:xfrm>
          <a:prstGeom prst="rect">
            <a:avLst/>
          </a:prstGeom>
          <a:noFill/>
        </p:spPr>
        <p:txBody>
          <a:bodyPr wrap="square">
            <a:spAutoFit/>
          </a:bodyPr>
          <a:lstStyle/>
          <a:p>
            <a:r>
              <a:rPr lang="en-US" b="1" dirty="0"/>
              <a:t>Distribution of funding across top 5 markets</a:t>
            </a:r>
          </a:p>
        </p:txBody>
      </p:sp>
      <p:sp>
        <p:nvSpPr>
          <p:cNvPr id="3" name="TextBox 2">
            <a:extLst>
              <a:ext uri="{FF2B5EF4-FFF2-40B4-BE49-F238E27FC236}">
                <a16:creationId xmlns:a16="http://schemas.microsoft.com/office/drawing/2014/main" id="{328777F9-04FE-9480-8901-7B1F1B555ED4}"/>
              </a:ext>
            </a:extLst>
          </p:cNvPr>
          <p:cNvSpPr txBox="1"/>
          <p:nvPr/>
        </p:nvSpPr>
        <p:spPr>
          <a:xfrm>
            <a:off x="657992" y="2574273"/>
            <a:ext cx="456371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Biotechnology has the largest share of funding, which indicates that this market is highly capitalized.</a:t>
            </a:r>
          </a:p>
          <a:p>
            <a:pPr marL="285750" indent="-285750">
              <a:buFont typeface="Arial" panose="020B0604020202020204" pitchFamily="34" charset="0"/>
              <a:buChar char="•"/>
            </a:pPr>
            <a:r>
              <a:rPr lang="en-US" dirty="0"/>
              <a:t>The Mobile sector is another major recipient of funding.</a:t>
            </a:r>
          </a:p>
          <a:p>
            <a:pPr marL="285750" indent="-285750">
              <a:buFont typeface="Arial" panose="020B0604020202020204" pitchFamily="34" charset="0"/>
              <a:buChar char="•"/>
            </a:pPr>
            <a:r>
              <a:rPr lang="en-US" dirty="0"/>
              <a:t>The Software sector also holds a significant portion of the funding</a:t>
            </a:r>
          </a:p>
          <a:p>
            <a:pPr marL="285750" indent="-285750">
              <a:buFont typeface="Arial" panose="020B0604020202020204" pitchFamily="34" charset="0"/>
              <a:buChar char="•"/>
            </a:pPr>
            <a:r>
              <a:rPr lang="en-US" dirty="0"/>
              <a:t>Both Health Care and Clean Technology hold notable portions of the funding pie.</a:t>
            </a:r>
          </a:p>
        </p:txBody>
      </p:sp>
    </p:spTree>
    <p:extLst>
      <p:ext uri="{BB962C8B-B14F-4D97-AF65-F5344CB8AC3E}">
        <p14:creationId xmlns:p14="http://schemas.microsoft.com/office/powerpoint/2010/main" val="187668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DCA4C-63D8-0545-E6C9-B7C30A6C2488}"/>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dirty="0"/>
              <a:t>Eda results</a:t>
            </a:r>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075E53F-0EF3-52E3-D453-658BB59F9A00}"/>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12/18/23</a:t>
            </a:fld>
            <a:endParaRPr lang="en-US"/>
          </a:p>
        </p:txBody>
      </p:sp>
      <p:sp>
        <p:nvSpPr>
          <p:cNvPr id="6" name="Slide Number Placeholder 5">
            <a:extLst>
              <a:ext uri="{FF2B5EF4-FFF2-40B4-BE49-F238E27FC236}">
                <a16:creationId xmlns:a16="http://schemas.microsoft.com/office/drawing/2014/main" id="{9E38DFCC-3713-996D-52B3-55C2B1E2C6AF}"/>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9</a:t>
            </a:fld>
            <a:endParaRPr lang="en-US"/>
          </a:p>
        </p:txBody>
      </p:sp>
      <p:sp>
        <p:nvSpPr>
          <p:cNvPr id="19" name="TextBox 18">
            <a:extLst>
              <a:ext uri="{FF2B5EF4-FFF2-40B4-BE49-F238E27FC236}">
                <a16:creationId xmlns:a16="http://schemas.microsoft.com/office/drawing/2014/main" id="{5A12B17F-9342-7F12-3BCA-C41BEB8F33FE}"/>
              </a:ext>
            </a:extLst>
          </p:cNvPr>
          <p:cNvSpPr txBox="1"/>
          <p:nvPr/>
        </p:nvSpPr>
        <p:spPr>
          <a:xfrm>
            <a:off x="669852" y="2098175"/>
            <a:ext cx="4802414" cy="369332"/>
          </a:xfrm>
          <a:prstGeom prst="rect">
            <a:avLst/>
          </a:prstGeom>
          <a:noFill/>
        </p:spPr>
        <p:txBody>
          <a:bodyPr wrap="square">
            <a:spAutoFit/>
          </a:bodyPr>
          <a:lstStyle/>
          <a:p>
            <a:r>
              <a:rPr lang="en-US" b="1" dirty="0"/>
              <a:t>Number of startups across the years</a:t>
            </a:r>
          </a:p>
        </p:txBody>
      </p:sp>
      <p:sp>
        <p:nvSpPr>
          <p:cNvPr id="3" name="TextBox 2">
            <a:extLst>
              <a:ext uri="{FF2B5EF4-FFF2-40B4-BE49-F238E27FC236}">
                <a16:creationId xmlns:a16="http://schemas.microsoft.com/office/drawing/2014/main" id="{C3727F55-7DD3-BC5C-6FE1-CD7A00EC5F9E}"/>
              </a:ext>
            </a:extLst>
          </p:cNvPr>
          <p:cNvSpPr txBox="1"/>
          <p:nvPr/>
        </p:nvSpPr>
        <p:spPr>
          <a:xfrm>
            <a:off x="669852" y="2614202"/>
            <a:ext cx="458794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substantial increase in the number of startups during the late 20th and early 21st centuries.</a:t>
            </a:r>
          </a:p>
          <a:p>
            <a:pPr marL="285750" indent="-285750">
              <a:buFont typeface="Arial" panose="020B0604020202020204" pitchFamily="34" charset="0"/>
              <a:buChar char="•"/>
            </a:pPr>
            <a:r>
              <a:rPr lang="en-US" dirty="0"/>
              <a:t>The histogram shows a particularly sharp increase in the number of startups founded around the year 2000.</a:t>
            </a:r>
          </a:p>
          <a:p>
            <a:pPr marL="285750" indent="-285750">
              <a:buFont typeface="Arial" panose="020B0604020202020204" pitchFamily="34" charset="0"/>
              <a:buChar char="•"/>
            </a:pPr>
            <a:r>
              <a:rPr lang="en-US" dirty="0"/>
              <a:t>There is a noticeable decline in the number of startups founded in the few years before 2014, which is the last year shown in the histogram.</a:t>
            </a:r>
          </a:p>
        </p:txBody>
      </p:sp>
      <p:sp>
        <p:nvSpPr>
          <p:cNvPr id="7" name="Content Placeholder 6">
            <a:extLst>
              <a:ext uri="{FF2B5EF4-FFF2-40B4-BE49-F238E27FC236}">
                <a16:creationId xmlns:a16="http://schemas.microsoft.com/office/drawing/2014/main" id="{F716CDE7-C2D1-4568-764D-4E79C294F73C}"/>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0CA92321-C283-78D5-F74D-9D49EE32D69D}"/>
              </a:ext>
            </a:extLst>
          </p:cNvPr>
          <p:cNvPicPr>
            <a:picLocks noChangeAspect="1"/>
          </p:cNvPicPr>
          <p:nvPr/>
        </p:nvPicPr>
        <p:blipFill>
          <a:blip r:embed="rId2"/>
          <a:stretch>
            <a:fillRect/>
          </a:stretch>
        </p:blipFill>
        <p:spPr>
          <a:xfrm>
            <a:off x="5452158" y="1737969"/>
            <a:ext cx="6174316" cy="3928408"/>
          </a:xfrm>
          <a:prstGeom prst="rect">
            <a:avLst/>
          </a:prstGeom>
        </p:spPr>
      </p:pic>
    </p:spTree>
    <p:extLst>
      <p:ext uri="{BB962C8B-B14F-4D97-AF65-F5344CB8AC3E}">
        <p14:creationId xmlns:p14="http://schemas.microsoft.com/office/powerpoint/2010/main" val="3246450646"/>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1C1936"/>
      </a:dk2>
      <a:lt2>
        <a:srgbClr val="E8E3E2"/>
      </a:lt2>
      <a:accent1>
        <a:srgbClr val="2CB1BE"/>
      </a:accent1>
      <a:accent2>
        <a:srgbClr val="2176CB"/>
      </a:accent2>
      <a:accent3>
        <a:srgbClr val="3341DD"/>
      </a:accent3>
      <a:accent4>
        <a:srgbClr val="5A21CB"/>
      </a:accent4>
      <a:accent5>
        <a:srgbClr val="B333DD"/>
      </a:accent5>
      <a:accent6>
        <a:srgbClr val="CB21AE"/>
      </a:accent6>
      <a:hlink>
        <a:srgbClr val="BF4A3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5432</TotalTime>
  <Words>966</Words>
  <Application>Microsoft Macintosh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Calisto MT</vt:lpstr>
      <vt:lpstr>Söhne</vt:lpstr>
      <vt:lpstr>Times New Roman</vt:lpstr>
      <vt:lpstr>Univers Condensed</vt:lpstr>
      <vt:lpstr>ChronicleVTI</vt:lpstr>
      <vt:lpstr>Comparative Analysis of Decision Tree and Random Forest Algorithms for Predicting Startup Success</vt:lpstr>
      <vt:lpstr>introduction</vt:lpstr>
      <vt:lpstr>Problem statement</vt:lpstr>
      <vt:lpstr>Dataset overview</vt:lpstr>
      <vt:lpstr>Data preprocessing</vt:lpstr>
      <vt:lpstr>Exploratory data analysis</vt:lpstr>
      <vt:lpstr>EDA results</vt:lpstr>
      <vt:lpstr>Eda results</vt:lpstr>
      <vt:lpstr>Eda results</vt:lpstr>
      <vt:lpstr>eda results</vt:lpstr>
      <vt:lpstr>methodology</vt:lpstr>
      <vt:lpstr>results</vt:lpstr>
      <vt:lpstr>Results</vt:lpstr>
      <vt:lpstr>results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Decision Tree and Random Forest Algorithms for Predicting Startup Success</dc:title>
  <dc:creator>MAKADIA, Nemi</dc:creator>
  <cp:lastModifiedBy>MAKADIA, Nemi</cp:lastModifiedBy>
  <cp:revision>5</cp:revision>
  <dcterms:created xsi:type="dcterms:W3CDTF">2023-12-11T20:06:37Z</dcterms:created>
  <dcterms:modified xsi:type="dcterms:W3CDTF">2023-12-19T17:59:21Z</dcterms:modified>
</cp:coreProperties>
</file>