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skerville Display PT" charset="1" panose="02030602080406020203"/>
      <p:regular r:id="rId16"/>
    </p:embeddedFont>
    <p:embeddedFont>
      <p:font typeface="Inter" charset="1" panose="020B050203000000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18588" y="2112360"/>
            <a:ext cx="5050824" cy="3641646"/>
            <a:chOff x="0" y="0"/>
            <a:chExt cx="6734432" cy="485552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0991" t="0" r="10991" b="0"/>
            <a:stretch>
              <a:fillRect/>
            </a:stretch>
          </p:blipFill>
          <p:spPr>
            <a:xfrm flipH="false" flipV="false">
              <a:off x="0" y="0"/>
              <a:ext cx="6734432" cy="4855528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532359" y="6355914"/>
            <a:ext cx="16991870" cy="117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TALK TO A PRESIDENT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47343" y="7758378"/>
            <a:ext cx="6593314" cy="41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NLP PRESENETATION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9085" y="4063551"/>
            <a:ext cx="10120075" cy="124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5"/>
              </a:lnSpc>
            </a:pPr>
            <a:r>
              <a:rPr lang="en-US" sz="7339" spc="1467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THANKYOU!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3475" y="2433838"/>
            <a:ext cx="16003066" cy="45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5059" indent="-307530" lvl="1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aims to develop an intelligent chatbot that interacts with a dataset of English-translated speeches from U.S. and Russian leaders. </a:t>
            </a:r>
          </a:p>
          <a:p>
            <a:pPr algn="just">
              <a:lnSpc>
                <a:spcPts val="3988"/>
              </a:lnSpc>
            </a:pPr>
          </a:p>
          <a:p>
            <a:pPr algn="just" marL="615059" indent="-307530" lvl="1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 chatbot enables users to pose questions and retrieve relevant information from historical speeches, making political narratives more accessible, by employing NLP techniques like vector embeddings and Retrieval-Augmented Generation (RAG)</a:t>
            </a:r>
          </a:p>
          <a:p>
            <a:pPr algn="just">
              <a:lnSpc>
                <a:spcPts val="3988"/>
              </a:lnSpc>
            </a:pPr>
          </a:p>
          <a:p>
            <a:pPr algn="just" marL="615059" indent="-307530" lvl="1">
              <a:lnSpc>
                <a:spcPts val="3988"/>
              </a:lnSpc>
              <a:buFont typeface="Arial"/>
              <a:buChar char="•"/>
            </a:pPr>
            <a:r>
              <a:rPr lang="en-US" sz="284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tool not only simplifies exploration of historical discourse but also facilitates insights into leadership styles and decision-making across different eras.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3475" y="1237000"/>
            <a:ext cx="60003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2078" y="1880691"/>
            <a:ext cx="60003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MOTIVATION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2078" y="3039695"/>
            <a:ext cx="15303843" cy="523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Political speeches encapsulate the values, ideologies, and challenges of their time, offering a rich resource for understanding historical and cultural contexts.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However, the sheer volume and complexity of these records can make manual analysis impractical.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project addresses this challenge by developing a chatbot that provides an interactive way to speak with leaders of different eras, retrieving and summarizing relevant content efficiently.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By focusing on speeches from U.S. and Russian leaders, this project allows users to compare perspectives, fostering deeper engagement with historical events and leadership approaches through the power of NLP.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62324" y="1028700"/>
            <a:ext cx="10322906" cy="7651854"/>
          </a:xfrm>
          <a:custGeom>
            <a:avLst/>
            <a:gdLst/>
            <a:ahLst/>
            <a:cxnLst/>
            <a:rect r="r" b="b" t="t" l="l"/>
            <a:pathLst>
              <a:path h="7651854" w="10322906">
                <a:moveTo>
                  <a:pt x="0" y="0"/>
                </a:moveTo>
                <a:lnTo>
                  <a:pt x="10322906" y="0"/>
                </a:lnTo>
                <a:lnTo>
                  <a:pt x="10322906" y="7651854"/>
                </a:lnTo>
                <a:lnTo>
                  <a:pt x="0" y="7651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9119" y="4486327"/>
            <a:ext cx="436309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DATA 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4429" y="1866856"/>
            <a:ext cx="10493796" cy="7962168"/>
          </a:xfrm>
          <a:custGeom>
            <a:avLst/>
            <a:gdLst/>
            <a:ahLst/>
            <a:cxnLst/>
            <a:rect r="r" b="b" t="t" l="l"/>
            <a:pathLst>
              <a:path h="7962168" w="10493796">
                <a:moveTo>
                  <a:pt x="0" y="0"/>
                </a:moveTo>
                <a:lnTo>
                  <a:pt x="10493796" y="0"/>
                </a:lnTo>
                <a:lnTo>
                  <a:pt x="10493796" y="7962167"/>
                </a:lnTo>
                <a:lnTo>
                  <a:pt x="0" y="79621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3200" y="962025"/>
            <a:ext cx="161561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MODEL ARCHITECHURE - FINE TUNED GPT-2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794" y="1951284"/>
            <a:ext cx="16508348" cy="3693743"/>
          </a:xfrm>
          <a:custGeom>
            <a:avLst/>
            <a:gdLst/>
            <a:ahLst/>
            <a:cxnLst/>
            <a:rect r="r" b="b" t="t" l="l"/>
            <a:pathLst>
              <a:path h="3693743" w="16508348">
                <a:moveTo>
                  <a:pt x="0" y="0"/>
                </a:moveTo>
                <a:lnTo>
                  <a:pt x="16508348" y="0"/>
                </a:lnTo>
                <a:lnTo>
                  <a:pt x="16508348" y="3693743"/>
                </a:lnTo>
                <a:lnTo>
                  <a:pt x="0" y="369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3200" y="962025"/>
            <a:ext cx="161561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OTHER MODELS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71999" y="6306327"/>
            <a:ext cx="10992285" cy="90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0"/>
              </a:lnSpc>
            </a:pPr>
            <a:r>
              <a:rPr lang="en-US" sz="2578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These Pre-trained models have more than 7 Billion Parameters, making it 70 times larger than our fine-tuned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3200" y="962025"/>
            <a:ext cx="1565059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RETRIEVAL AUGMENTED GENERATION (RAG)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35692"/>
            <a:ext cx="16074761" cy="71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Cosine similarity for ranking.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Measures semantic closeness between query and text chunks for precise context retrieval.</a:t>
            </a:r>
          </a:p>
          <a:p>
            <a:pPr algn="just">
              <a:lnSpc>
                <a:spcPts val="3811"/>
              </a:lnSpc>
            </a:p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Sentence Transformer for Embedding.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Encodes both questions and transcript chunks into vector embeddings, enabling precise context retrieval and ranking.</a:t>
            </a:r>
          </a:p>
          <a:p>
            <a:pPr algn="just">
              <a:lnSpc>
                <a:spcPts val="3811"/>
              </a:lnSpc>
            </a:p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Top 5 Chunk Retrieval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Encodes both questions and transcript chunks into vector embeddings, enabling precise context retrieval and ranking.</a:t>
            </a:r>
          </a:p>
          <a:p>
            <a:pPr algn="just">
              <a:lnSpc>
                <a:spcPts val="3811"/>
              </a:lnSpc>
            </a:pPr>
          </a:p>
          <a:p>
            <a:pPr algn="just">
              <a:lnSpc>
                <a:spcPts val="3811"/>
              </a:lnSpc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ChromaDB for Vector Store</a:t>
            </a:r>
          </a:p>
          <a:p>
            <a:pPr algn="just" marL="587762" indent="-293881" lvl="1">
              <a:lnSpc>
                <a:spcPts val="3811"/>
              </a:lnSpc>
              <a:buFont typeface="Arial"/>
              <a:buChar char="•"/>
            </a:pPr>
            <a:r>
              <a:rPr lang="en-US" sz="272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Stores precomputed embeddings in a scalable and efficient vector database, enabling fast and accurate similarity-based retrieval.</a:t>
            </a:r>
          </a:p>
          <a:p>
            <a:pPr algn="just">
              <a:lnSpc>
                <a:spcPts val="381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597046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PERFORMANCE EVALUATION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78958"/>
            <a:ext cx="16589738" cy="654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Human-in-the-Loop A manual review process was integrated to validate and improve model outputs.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Using a human-in-the-loop approach enhances evaluation by capturing nuances that automated metrics like BLEU or ROUGE miss.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It ensures contextual understanding, subjective judgment, and holistic evaluation, covering aspects like relevance, tone, and fluency. 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Humans can also provide specific feedback for improvement, making the process more adaptable to real-world scenarios.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This approach validates the model's performance beyond numbers, ensuring it meets user needs effectively.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Other metrics: BLEU Score, BERT Score, ROUGE Score, etc.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03196" y="4119025"/>
            <a:ext cx="8321016" cy="10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9"/>
              </a:lnSpc>
            </a:pPr>
            <a:r>
              <a:rPr lang="en-US" sz="6035" spc="1207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STREAMLIT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DAGYv479oY4</dc:identifier>
  <dcterms:modified xsi:type="dcterms:W3CDTF">2011-08-01T06:04:30Z</dcterms:modified>
  <cp:revision>1</cp:revision>
  <dc:title>SPEECHES</dc:title>
</cp:coreProperties>
</file>