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Baskerville Display PT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7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52494" y="723900"/>
            <a:ext cx="6183012" cy="3975922"/>
            <a:chOff x="1695525" y="-279174"/>
            <a:chExt cx="6734432" cy="485552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0991" r="10991"/>
            <a:stretch>
              <a:fillRect/>
            </a:stretch>
          </p:blipFill>
          <p:spPr>
            <a:xfrm>
              <a:off x="1695525" y="-279174"/>
              <a:ext cx="6734432" cy="4855528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311370" y="5051256"/>
            <a:ext cx="16991870" cy="117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TALK TO A PRESIDENT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15000" y="6581623"/>
            <a:ext cx="6593314" cy="2906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361" spc="47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NLP </a:t>
            </a:r>
            <a:r>
              <a:rPr lang="en-US" sz="2361" spc="472" dirty="0" smtClean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PRESENTATION</a:t>
            </a:r>
          </a:p>
          <a:p>
            <a:pPr algn="ctr"/>
            <a:endParaRPr lang="en-US" sz="2361" spc="472" dirty="0" smtClean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ctr"/>
            <a:r>
              <a:rPr lang="en-US" sz="2361" spc="472" dirty="0" smtClean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GROUP </a:t>
            </a:r>
            <a:r>
              <a:rPr lang="en-US" sz="2361" spc="472" dirty="0" smtClean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</a:p>
          <a:p>
            <a:pPr algn="ctr"/>
            <a:endParaRPr lang="en-US" sz="2361" spc="472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ctr"/>
            <a:r>
              <a:rPr lang="en-US" sz="2361" dirty="0" err="1" smtClean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Disha</a:t>
            </a:r>
            <a:r>
              <a:rPr lang="en-US" sz="2361" dirty="0" smtClean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</a:t>
            </a:r>
            <a:r>
              <a:rPr lang="en-US" sz="2361" dirty="0" err="1" smtClean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Kacha</a:t>
            </a:r>
            <a:r>
              <a:rPr lang="en-US" sz="2361" dirty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(</a:t>
            </a:r>
            <a:r>
              <a:rPr lang="en-US" sz="2361" dirty="0" smtClean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G21218299)</a:t>
            </a:r>
            <a:endParaRPr lang="en-US" sz="2361" dirty="0" smtClean="0">
              <a:solidFill>
                <a:srgbClr val="504C44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algn="ctr"/>
            <a:r>
              <a:rPr lang="en-US" sz="2361" dirty="0" err="1" smtClean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Sairam</a:t>
            </a:r>
            <a:r>
              <a:rPr lang="en-US" sz="2361" dirty="0" smtClean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</a:t>
            </a:r>
            <a:r>
              <a:rPr lang="en-US" sz="2361" dirty="0" err="1" smtClean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Venkatachalam</a:t>
            </a:r>
            <a:r>
              <a:rPr lang="en-US" sz="2361" dirty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(</a:t>
            </a:r>
            <a:r>
              <a:rPr lang="en-US" sz="2361" dirty="0" smtClean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G45613249)</a:t>
            </a:r>
          </a:p>
          <a:p>
            <a:pPr algn="ctr"/>
            <a:r>
              <a:rPr lang="en-US" sz="2361" dirty="0" smtClean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Smit </a:t>
            </a:r>
            <a:r>
              <a:rPr lang="en-US" sz="2361" dirty="0" err="1" smtClean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Pancholi</a:t>
            </a:r>
            <a:r>
              <a:rPr lang="en-US" sz="2361" dirty="0" smtClean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(G31443926)</a:t>
            </a:r>
          </a:p>
          <a:p>
            <a:pPr algn="ctr"/>
            <a:r>
              <a:rPr lang="en-US" sz="2361" dirty="0" smtClean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Devarsh </a:t>
            </a:r>
            <a:r>
              <a:rPr lang="en-US" sz="2361" dirty="0" err="1" smtClean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Sheth</a:t>
            </a:r>
            <a:r>
              <a:rPr lang="en-US" sz="2361" dirty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(</a:t>
            </a:r>
            <a:r>
              <a:rPr lang="en-US" sz="2361" dirty="0" smtClean="0">
                <a:solidFill>
                  <a:srgbClr val="504C44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G33776499)</a:t>
            </a:r>
            <a:endParaRPr lang="en-US" sz="2361" dirty="0">
              <a:solidFill>
                <a:srgbClr val="504C44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43400" y="3924300"/>
            <a:ext cx="10120075" cy="1273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75"/>
              </a:lnSpc>
            </a:pPr>
            <a:r>
              <a:rPr lang="en-US" sz="7339" spc="1467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THANKYOU!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33475" y="2433838"/>
            <a:ext cx="16003066" cy="45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5059" lvl="1" indent="-307530" algn="just">
              <a:lnSpc>
                <a:spcPts val="3988"/>
              </a:lnSpc>
              <a:buFont typeface="Arial"/>
              <a:buChar char="•"/>
            </a:pPr>
            <a:r>
              <a:rPr lang="en-US" sz="284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Our project aims to develop an intelligent chatbot that interacts with a dataset of English-translated speeches from U.S. and Russian leaders. </a:t>
            </a:r>
          </a:p>
          <a:p>
            <a:pPr algn="just">
              <a:lnSpc>
                <a:spcPts val="3988"/>
              </a:lnSpc>
            </a:pPr>
            <a:endParaRPr lang="en-US" sz="2848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615059" lvl="1" indent="-307530" algn="just">
              <a:lnSpc>
                <a:spcPts val="3988"/>
              </a:lnSpc>
              <a:buFont typeface="Arial"/>
              <a:buChar char="•"/>
            </a:pPr>
            <a:r>
              <a:rPr lang="en-US" sz="284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The chatbot enables users to pose questions and retrieve relevant information from historical speeches, making political narratives more accessible, by employing NLP techniques like vector embeddings and Retrieval-Augmented Generation (RAG)</a:t>
            </a:r>
          </a:p>
          <a:p>
            <a:pPr algn="just">
              <a:lnSpc>
                <a:spcPts val="3988"/>
              </a:lnSpc>
            </a:pPr>
            <a:endParaRPr lang="en-US" sz="2848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615059" lvl="1" indent="-307530" algn="just">
              <a:lnSpc>
                <a:spcPts val="3988"/>
              </a:lnSpc>
              <a:buFont typeface="Arial"/>
              <a:buChar char="•"/>
            </a:pPr>
            <a:r>
              <a:rPr lang="en-US" sz="284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This tool not only simplifies exploration of historical discourse but also facilitates insights into leadership styles and decision-making across different eras.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33475" y="1237000"/>
            <a:ext cx="600036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92078" y="1880691"/>
            <a:ext cx="600036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MOTIVATION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92078" y="3030170"/>
            <a:ext cx="15303843" cy="524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Political speeches encapsulate the values, ideologies, and challenges of their time, offering a rich resource for understanding historical and cultural contexts. 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However, the sheer volume and complexity of these records can make manual analysis impractical. 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Our project addresses this challenge by developing a chatbot that provides an interactive way to speak with leaders of different eras, retrieving and summarizing relevant content efficiently. 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By focusing on speeches from U.S. and Russian leaders, this project allows users to compare perspectives, fostering deeper engagement with historical events and leadership approaches through the power of NLP.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62324" y="1028700"/>
            <a:ext cx="10322906" cy="7651854"/>
          </a:xfrm>
          <a:custGeom>
            <a:avLst/>
            <a:gdLst/>
            <a:ahLst/>
            <a:cxnLst/>
            <a:rect l="l" t="t" r="r" b="b"/>
            <a:pathLst>
              <a:path w="10322906" h="7651854">
                <a:moveTo>
                  <a:pt x="0" y="0"/>
                </a:moveTo>
                <a:lnTo>
                  <a:pt x="10322906" y="0"/>
                </a:lnTo>
                <a:lnTo>
                  <a:pt x="10322906" y="7651854"/>
                </a:lnTo>
                <a:lnTo>
                  <a:pt x="0" y="7651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18506" y="4486327"/>
            <a:ext cx="436309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DATA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24429" y="1866856"/>
            <a:ext cx="10493796" cy="7962168"/>
          </a:xfrm>
          <a:custGeom>
            <a:avLst/>
            <a:gdLst/>
            <a:ahLst/>
            <a:cxnLst/>
            <a:rect l="l" t="t" r="r" b="b"/>
            <a:pathLst>
              <a:path w="10493796" h="7962168">
                <a:moveTo>
                  <a:pt x="0" y="0"/>
                </a:moveTo>
                <a:lnTo>
                  <a:pt x="10493796" y="0"/>
                </a:lnTo>
                <a:lnTo>
                  <a:pt x="10493796" y="7962167"/>
                </a:lnTo>
                <a:lnTo>
                  <a:pt x="0" y="7962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03200" y="962025"/>
            <a:ext cx="16156100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MODEL ARCHITECHURE - FINE TUNED GPT-2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3794" y="1951284"/>
            <a:ext cx="16508348" cy="3693743"/>
          </a:xfrm>
          <a:custGeom>
            <a:avLst/>
            <a:gdLst/>
            <a:ahLst/>
            <a:cxnLst/>
            <a:rect l="l" t="t" r="r" b="b"/>
            <a:pathLst>
              <a:path w="16508348" h="3693743">
                <a:moveTo>
                  <a:pt x="0" y="0"/>
                </a:moveTo>
                <a:lnTo>
                  <a:pt x="16508348" y="0"/>
                </a:lnTo>
                <a:lnTo>
                  <a:pt x="16508348" y="3693743"/>
                </a:lnTo>
                <a:lnTo>
                  <a:pt x="0" y="3693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03200" y="962025"/>
            <a:ext cx="16156100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OTHER MODELS USED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71999" y="6306327"/>
            <a:ext cx="10992285" cy="906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257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These Pre-trained models have more than 7 Billion Parameters, making it 70 times larger than our fine-tuned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3200" y="962025"/>
            <a:ext cx="1565059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RETRIEVAL AUGMENTED GENERATION (RAG)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935692"/>
            <a:ext cx="16074761" cy="713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11"/>
              </a:lnSpc>
            </a:pPr>
            <a:r>
              <a:rPr lang="en-US" sz="272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Cosine similarity for ranking.</a:t>
            </a:r>
          </a:p>
          <a:p>
            <a:pPr marL="587762" lvl="1" indent="-293881" algn="just">
              <a:lnSpc>
                <a:spcPts val="3811"/>
              </a:lnSpc>
              <a:buFont typeface="Arial"/>
              <a:buChar char="•"/>
            </a:pPr>
            <a:r>
              <a:rPr lang="en-US" sz="272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Measures semantic closeness between query and text chunks for precise context retrieval.</a:t>
            </a:r>
          </a:p>
          <a:p>
            <a:pPr algn="just">
              <a:lnSpc>
                <a:spcPts val="3811"/>
              </a:lnSpc>
            </a:pPr>
            <a:endParaRPr lang="en-US" sz="2722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just">
              <a:lnSpc>
                <a:spcPts val="3811"/>
              </a:lnSpc>
            </a:pPr>
            <a:r>
              <a:rPr lang="en-US" sz="272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Sentence Transformer for Embedding.</a:t>
            </a:r>
          </a:p>
          <a:p>
            <a:pPr marL="587762" lvl="1" indent="-293881" algn="just">
              <a:lnSpc>
                <a:spcPts val="3811"/>
              </a:lnSpc>
              <a:buFont typeface="Arial"/>
              <a:buChar char="•"/>
            </a:pPr>
            <a:r>
              <a:rPr lang="en-US" sz="272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Encodes both questions and transcript chunks into vector </a:t>
            </a:r>
            <a:r>
              <a:rPr lang="en-US" sz="2722" dirty="0" err="1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embeddings</a:t>
            </a:r>
            <a:r>
              <a:rPr lang="en-US" sz="272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, enabling precise context retrieval and ranking.</a:t>
            </a:r>
          </a:p>
          <a:p>
            <a:pPr algn="just">
              <a:lnSpc>
                <a:spcPts val="3811"/>
              </a:lnSpc>
            </a:pPr>
            <a:endParaRPr lang="en-US" sz="2722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just">
              <a:lnSpc>
                <a:spcPts val="3811"/>
              </a:lnSpc>
            </a:pPr>
            <a:r>
              <a:rPr lang="en-US" sz="272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Top 5 Chunk Retrieval</a:t>
            </a:r>
          </a:p>
          <a:p>
            <a:pPr marL="587762" lvl="1" indent="-293881" algn="just">
              <a:lnSpc>
                <a:spcPts val="3811"/>
              </a:lnSpc>
              <a:buFont typeface="Arial"/>
              <a:buChar char="•"/>
            </a:pPr>
            <a:r>
              <a:rPr lang="en-US" sz="272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Extracts and combines the most relevant 5 chunks into a context, ensuring high-quality input for response generation.</a:t>
            </a:r>
          </a:p>
          <a:p>
            <a:pPr algn="just">
              <a:lnSpc>
                <a:spcPts val="3811"/>
              </a:lnSpc>
            </a:pPr>
            <a:endParaRPr lang="en-US" sz="2722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just">
              <a:lnSpc>
                <a:spcPts val="3811"/>
              </a:lnSpc>
            </a:pPr>
            <a:r>
              <a:rPr lang="en-US" sz="2722" dirty="0" err="1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ChromaDB</a:t>
            </a:r>
            <a:r>
              <a:rPr lang="en-US" sz="272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 for Vector Store</a:t>
            </a:r>
          </a:p>
          <a:p>
            <a:pPr marL="587762" lvl="1" indent="-293881" algn="just">
              <a:lnSpc>
                <a:spcPts val="3811"/>
              </a:lnSpc>
              <a:buFont typeface="Arial"/>
              <a:buChar char="•"/>
            </a:pPr>
            <a:r>
              <a:rPr lang="en-US" sz="272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Stores precomputed </a:t>
            </a:r>
            <a:r>
              <a:rPr lang="en-US" sz="2722" dirty="0" err="1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embeddings</a:t>
            </a:r>
            <a:r>
              <a:rPr lang="en-US" sz="272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 in a scalable and efficient vector database, enabling fast and accurate similarity-based retrieval.</a:t>
            </a:r>
          </a:p>
          <a:p>
            <a:pPr algn="just">
              <a:lnSpc>
                <a:spcPts val="3811"/>
              </a:lnSpc>
            </a:pPr>
            <a:endParaRPr lang="en-US" sz="2722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62025"/>
            <a:ext cx="5970462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PERFORMANCE EVALUATION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869433"/>
            <a:ext cx="16589738" cy="5834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Human-in-the-Loop A manual review process was integrated to validate and improve model outputs.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Using a human-in-the-loop approach enhances evaluation by capturing nuances that automated metrics like BLEU or ROUGE miss. 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It ensures contextual understanding, subjective judgment, and holistic evaluation, covering aspects like relevance, tone, and fluency. 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Humans can also provide specific feedback for improvement, making the process more adaptable to real-world scenarios.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This approach validates the model's performance beyond numbers, ensuring it meets user needs effectively</a:t>
            </a:r>
            <a:r>
              <a:rPr lang="en-US" sz="2499" dirty="0" smtClean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lang="en-US" sz="2499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03196" y="4119025"/>
            <a:ext cx="8321016" cy="102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49"/>
              </a:lnSpc>
            </a:pPr>
            <a:r>
              <a:rPr lang="en-US" sz="6035" spc="1207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STREAMLIT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427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Baskerville Display PT</vt:lpstr>
      <vt:lpstr>Calibri</vt:lpstr>
      <vt:lpstr>Inter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SPEECHES</dc:title>
  <dc:creator>Smit Pancholi</dc:creator>
  <cp:lastModifiedBy>Admin</cp:lastModifiedBy>
  <cp:revision>13</cp:revision>
  <dcterms:created xsi:type="dcterms:W3CDTF">2006-08-16T00:00:00Z</dcterms:created>
  <dcterms:modified xsi:type="dcterms:W3CDTF">2024-12-09T21:09:51Z</dcterms:modified>
  <dc:identifier>DAGYv479oY4</dc:identifier>
</cp:coreProperties>
</file>