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sldIdLst>
    <p:sldId id="298" r:id="rId5"/>
    <p:sldId id="300" r:id="rId6"/>
    <p:sldId id="301" r:id="rId7"/>
    <p:sldId id="321" r:id="rId8"/>
    <p:sldId id="322" r:id="rId9"/>
    <p:sldId id="323" r:id="rId10"/>
    <p:sldId id="305" r:id="rId11"/>
    <p:sldId id="302" r:id="rId12"/>
    <p:sldId id="309" r:id="rId13"/>
    <p:sldId id="306" r:id="rId14"/>
    <p:sldId id="324" r:id="rId15"/>
    <p:sldId id="315" r:id="rId16"/>
    <p:sldId id="313" r:id="rId17"/>
    <p:sldId id="325" r:id="rId18"/>
    <p:sldId id="312" r:id="rId19"/>
    <p:sldId id="328" r:id="rId20"/>
    <p:sldId id="326" r:id="rId21"/>
    <p:sldId id="304" r:id="rId22"/>
    <p:sldId id="327" r:id="rId23"/>
    <p:sldId id="30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40" autoAdjust="0"/>
    <p:restoredTop sz="94619" autoAdjust="0"/>
  </p:normalViewPr>
  <p:slideViewPr>
    <p:cSldViewPr snapToGrid="0">
      <p:cViewPr varScale="1">
        <p:scale>
          <a:sx n="82" d="100"/>
          <a:sy n="82" d="100"/>
        </p:scale>
        <p:origin x="547" y="72"/>
      </p:cViewPr>
      <p:guideLst>
        <p:guide orient="horz" pos="2160"/>
        <p:guide pos="3840"/>
      </p:guideLst>
    </p:cSldViewPr>
  </p:slideViewPr>
  <p:notesTextViewPr>
    <p:cViewPr>
      <p:scale>
        <a:sx n="1" d="1"/>
        <a:sy n="1" d="1"/>
      </p:scale>
      <p:origin x="0" y="0"/>
    </p:cViewPr>
  </p:notesTextViewPr>
  <p:notesViewPr>
    <p:cSldViewPr snapToGrid="0">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B4798E-B2FD-4DDD-93E5-D61C6674C20D}"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90D0880D-83C5-479A-B6E9-19EC0E26EBF5}">
      <dgm:prSet phldrT="[Text]"/>
      <dgm:spPr/>
      <dgm:t>
        <a:bodyPr/>
        <a:lstStyle/>
        <a:p>
          <a:r>
            <a:rPr lang="en-US" dirty="0"/>
            <a:t>1</a:t>
          </a:r>
          <a:endParaRPr lang="en-IN" dirty="0"/>
        </a:p>
      </dgm:t>
    </dgm:pt>
    <dgm:pt modelId="{949986DB-14BB-4D4E-AF90-9313245322B7}" type="parTrans" cxnId="{2B755A30-D7FD-4C59-9B46-86B458FBDD12}">
      <dgm:prSet/>
      <dgm:spPr/>
      <dgm:t>
        <a:bodyPr/>
        <a:lstStyle/>
        <a:p>
          <a:endParaRPr lang="en-IN"/>
        </a:p>
      </dgm:t>
    </dgm:pt>
    <dgm:pt modelId="{4EC65D97-76C3-4D70-A9F7-EEE43EB1DF72}" type="sibTrans" cxnId="{2B755A30-D7FD-4C59-9B46-86B458FBDD12}">
      <dgm:prSet/>
      <dgm:spPr/>
      <dgm:t>
        <a:bodyPr/>
        <a:lstStyle/>
        <a:p>
          <a:endParaRPr lang="en-IN"/>
        </a:p>
      </dgm:t>
    </dgm:pt>
    <dgm:pt modelId="{E54723D7-1AB2-437F-A892-E12465EE0F92}">
      <dgm:prSet phldrT="[Text]" custT="1"/>
      <dgm:spPr/>
      <dgm:t>
        <a:bodyPr/>
        <a:lstStyle/>
        <a:p>
          <a:r>
            <a:rPr lang="en-US" sz="3600" dirty="0"/>
            <a:t>Introduction</a:t>
          </a:r>
          <a:endParaRPr lang="en-IN" sz="3600" dirty="0"/>
        </a:p>
      </dgm:t>
    </dgm:pt>
    <dgm:pt modelId="{C6D4802F-8EAF-452B-99A3-4BA067D1E000}" type="parTrans" cxnId="{857AE5A0-780B-4E07-8F09-83FA07BC7540}">
      <dgm:prSet/>
      <dgm:spPr/>
      <dgm:t>
        <a:bodyPr/>
        <a:lstStyle/>
        <a:p>
          <a:endParaRPr lang="en-IN"/>
        </a:p>
      </dgm:t>
    </dgm:pt>
    <dgm:pt modelId="{84523139-1CD3-473A-804E-3BCE711F34A4}" type="sibTrans" cxnId="{857AE5A0-780B-4E07-8F09-83FA07BC7540}">
      <dgm:prSet/>
      <dgm:spPr/>
      <dgm:t>
        <a:bodyPr/>
        <a:lstStyle/>
        <a:p>
          <a:endParaRPr lang="en-IN"/>
        </a:p>
      </dgm:t>
    </dgm:pt>
    <dgm:pt modelId="{0654DF4C-E8B8-49D5-9FEE-E88A9644042C}">
      <dgm:prSet phldrT="[Text]"/>
      <dgm:spPr/>
      <dgm:t>
        <a:bodyPr/>
        <a:lstStyle/>
        <a:p>
          <a:r>
            <a:rPr lang="en-US" dirty="0"/>
            <a:t>2</a:t>
          </a:r>
          <a:endParaRPr lang="en-IN" dirty="0"/>
        </a:p>
      </dgm:t>
    </dgm:pt>
    <dgm:pt modelId="{FEBA7962-9E0A-44FB-8796-E2CA840EA151}" type="parTrans" cxnId="{91989456-68EA-4069-975A-232469672440}">
      <dgm:prSet/>
      <dgm:spPr/>
      <dgm:t>
        <a:bodyPr/>
        <a:lstStyle/>
        <a:p>
          <a:endParaRPr lang="en-IN"/>
        </a:p>
      </dgm:t>
    </dgm:pt>
    <dgm:pt modelId="{DA17C3CD-DEEA-403F-B7E6-1B974ECC1F3F}" type="sibTrans" cxnId="{91989456-68EA-4069-975A-232469672440}">
      <dgm:prSet/>
      <dgm:spPr/>
      <dgm:t>
        <a:bodyPr/>
        <a:lstStyle/>
        <a:p>
          <a:endParaRPr lang="en-IN"/>
        </a:p>
      </dgm:t>
    </dgm:pt>
    <dgm:pt modelId="{0406EFB6-2BD5-40DB-9B02-D7563926490A}">
      <dgm:prSet phldrT="[Text]" custT="1"/>
      <dgm:spPr/>
      <dgm:t>
        <a:bodyPr/>
        <a:lstStyle/>
        <a:p>
          <a:r>
            <a:rPr lang="en-IN" sz="3600" dirty="0"/>
            <a:t>Data &amp; Methodology</a:t>
          </a:r>
        </a:p>
      </dgm:t>
    </dgm:pt>
    <dgm:pt modelId="{2965FAF9-3518-4EA9-A117-6AA361752D17}" type="parTrans" cxnId="{5B2FCBF0-00AB-4C7F-AB8E-ADAFF2EB1B11}">
      <dgm:prSet/>
      <dgm:spPr/>
      <dgm:t>
        <a:bodyPr/>
        <a:lstStyle/>
        <a:p>
          <a:endParaRPr lang="en-IN"/>
        </a:p>
      </dgm:t>
    </dgm:pt>
    <dgm:pt modelId="{2B4D8E14-6643-4D52-8D8F-412EED6083BC}" type="sibTrans" cxnId="{5B2FCBF0-00AB-4C7F-AB8E-ADAFF2EB1B11}">
      <dgm:prSet/>
      <dgm:spPr/>
      <dgm:t>
        <a:bodyPr/>
        <a:lstStyle/>
        <a:p>
          <a:endParaRPr lang="en-IN"/>
        </a:p>
      </dgm:t>
    </dgm:pt>
    <dgm:pt modelId="{0A6F815E-1CE5-4216-9C3A-DE8C8978B29B}">
      <dgm:prSet phldrT="[Text]"/>
      <dgm:spPr/>
      <dgm:t>
        <a:bodyPr/>
        <a:lstStyle/>
        <a:p>
          <a:r>
            <a:rPr lang="en-US" dirty="0"/>
            <a:t>3</a:t>
          </a:r>
          <a:endParaRPr lang="en-IN" dirty="0"/>
        </a:p>
      </dgm:t>
    </dgm:pt>
    <dgm:pt modelId="{AA7A6AC7-0858-48CE-A2B2-D3B89A767402}" type="parTrans" cxnId="{F2EC1FE0-9539-468C-9C4B-2DD6B01F8BD9}">
      <dgm:prSet/>
      <dgm:spPr/>
      <dgm:t>
        <a:bodyPr/>
        <a:lstStyle/>
        <a:p>
          <a:endParaRPr lang="en-IN"/>
        </a:p>
      </dgm:t>
    </dgm:pt>
    <dgm:pt modelId="{8DC27C2B-D3D8-48BA-B895-B57DFFC6724B}" type="sibTrans" cxnId="{F2EC1FE0-9539-468C-9C4B-2DD6B01F8BD9}">
      <dgm:prSet/>
      <dgm:spPr/>
      <dgm:t>
        <a:bodyPr/>
        <a:lstStyle/>
        <a:p>
          <a:endParaRPr lang="en-IN"/>
        </a:p>
      </dgm:t>
    </dgm:pt>
    <dgm:pt modelId="{1F6908ED-6501-4721-B6E1-5AD69D0AC397}">
      <dgm:prSet phldrT="[Text]" custT="1"/>
      <dgm:spPr/>
      <dgm:t>
        <a:bodyPr/>
        <a:lstStyle/>
        <a:p>
          <a:r>
            <a:rPr lang="en-IN" sz="3600" dirty="0"/>
            <a:t>Results</a:t>
          </a:r>
        </a:p>
      </dgm:t>
    </dgm:pt>
    <dgm:pt modelId="{8D454890-1AEE-44A2-B2B9-44D437CA93E8}" type="parTrans" cxnId="{A5468DD6-C821-47BB-B83A-F4CA1072E218}">
      <dgm:prSet/>
      <dgm:spPr/>
      <dgm:t>
        <a:bodyPr/>
        <a:lstStyle/>
        <a:p>
          <a:endParaRPr lang="en-IN"/>
        </a:p>
      </dgm:t>
    </dgm:pt>
    <dgm:pt modelId="{2D0A3EAA-E23C-4B9A-B0EA-19A0217277DE}" type="sibTrans" cxnId="{A5468DD6-C821-47BB-B83A-F4CA1072E218}">
      <dgm:prSet/>
      <dgm:spPr/>
      <dgm:t>
        <a:bodyPr/>
        <a:lstStyle/>
        <a:p>
          <a:endParaRPr lang="en-IN"/>
        </a:p>
      </dgm:t>
    </dgm:pt>
    <dgm:pt modelId="{EC377855-E9AF-426A-839C-B8335F8B446E}">
      <dgm:prSet/>
      <dgm:spPr/>
      <dgm:t>
        <a:bodyPr/>
        <a:lstStyle/>
        <a:p>
          <a:r>
            <a:rPr lang="en-US" dirty="0"/>
            <a:t>4 </a:t>
          </a:r>
          <a:endParaRPr lang="en-IN" dirty="0"/>
        </a:p>
      </dgm:t>
    </dgm:pt>
    <dgm:pt modelId="{98E8A95B-9F9B-4AE9-95C8-AD36EA04C9F6}" type="parTrans" cxnId="{58AB2F35-A9F9-4504-80E0-8A93D1BD892F}">
      <dgm:prSet/>
      <dgm:spPr/>
      <dgm:t>
        <a:bodyPr/>
        <a:lstStyle/>
        <a:p>
          <a:endParaRPr lang="en-IN"/>
        </a:p>
      </dgm:t>
    </dgm:pt>
    <dgm:pt modelId="{1E85BF26-15A9-4D3E-9081-AA95EB32C016}" type="sibTrans" cxnId="{58AB2F35-A9F9-4504-80E0-8A93D1BD892F}">
      <dgm:prSet/>
      <dgm:spPr/>
      <dgm:t>
        <a:bodyPr/>
        <a:lstStyle/>
        <a:p>
          <a:endParaRPr lang="en-IN"/>
        </a:p>
      </dgm:t>
    </dgm:pt>
    <dgm:pt modelId="{E409B0B3-78B0-473D-969D-CA1F1CC11615}">
      <dgm:prSet custT="1"/>
      <dgm:spPr/>
      <dgm:t>
        <a:bodyPr/>
        <a:lstStyle/>
        <a:p>
          <a:r>
            <a:rPr lang="en-IN" sz="3600" dirty="0"/>
            <a:t>Conclusion</a:t>
          </a:r>
        </a:p>
      </dgm:t>
    </dgm:pt>
    <dgm:pt modelId="{D97A431E-0BBB-45B5-9839-5E410D9953EE}" type="parTrans" cxnId="{8FF3FC5C-565E-4D01-A683-DC5CF99AE9BD}">
      <dgm:prSet/>
      <dgm:spPr/>
      <dgm:t>
        <a:bodyPr/>
        <a:lstStyle/>
        <a:p>
          <a:endParaRPr lang="en-US"/>
        </a:p>
      </dgm:t>
    </dgm:pt>
    <dgm:pt modelId="{19ED43BF-D162-4AE0-9BDE-25D3B4D3D3FA}" type="sibTrans" cxnId="{8FF3FC5C-565E-4D01-A683-DC5CF99AE9BD}">
      <dgm:prSet/>
      <dgm:spPr/>
      <dgm:t>
        <a:bodyPr/>
        <a:lstStyle/>
        <a:p>
          <a:endParaRPr lang="en-US"/>
        </a:p>
      </dgm:t>
    </dgm:pt>
    <dgm:pt modelId="{4274D78C-3B19-41CE-878E-4C3191E66FFE}" type="pres">
      <dgm:prSet presAssocID="{FBB4798E-B2FD-4DDD-93E5-D61C6674C20D}" presName="linearFlow" presStyleCnt="0">
        <dgm:presLayoutVars>
          <dgm:dir/>
          <dgm:animLvl val="lvl"/>
          <dgm:resizeHandles val="exact"/>
        </dgm:presLayoutVars>
      </dgm:prSet>
      <dgm:spPr/>
    </dgm:pt>
    <dgm:pt modelId="{6FAF8496-43C5-4642-BEC8-53F5577EC86F}" type="pres">
      <dgm:prSet presAssocID="{90D0880D-83C5-479A-B6E9-19EC0E26EBF5}" presName="composite" presStyleCnt="0"/>
      <dgm:spPr/>
    </dgm:pt>
    <dgm:pt modelId="{8A6AAA40-C1DC-4629-BC17-49813FFCAFB0}" type="pres">
      <dgm:prSet presAssocID="{90D0880D-83C5-479A-B6E9-19EC0E26EBF5}" presName="parentText" presStyleLbl="alignNode1" presStyleIdx="0" presStyleCnt="4">
        <dgm:presLayoutVars>
          <dgm:chMax val="1"/>
          <dgm:bulletEnabled val="1"/>
        </dgm:presLayoutVars>
      </dgm:prSet>
      <dgm:spPr/>
    </dgm:pt>
    <dgm:pt modelId="{68254798-34BB-4EB9-9D0D-0E20129C05E7}" type="pres">
      <dgm:prSet presAssocID="{90D0880D-83C5-479A-B6E9-19EC0E26EBF5}" presName="descendantText" presStyleLbl="alignAcc1" presStyleIdx="0" presStyleCnt="4">
        <dgm:presLayoutVars>
          <dgm:bulletEnabled val="1"/>
        </dgm:presLayoutVars>
      </dgm:prSet>
      <dgm:spPr/>
    </dgm:pt>
    <dgm:pt modelId="{3C798BCD-B7FC-4DB4-831B-10BE7516BF8E}" type="pres">
      <dgm:prSet presAssocID="{4EC65D97-76C3-4D70-A9F7-EEE43EB1DF72}" presName="sp" presStyleCnt="0"/>
      <dgm:spPr/>
    </dgm:pt>
    <dgm:pt modelId="{984FBFDB-A89B-48EE-B124-E794603C4A11}" type="pres">
      <dgm:prSet presAssocID="{0654DF4C-E8B8-49D5-9FEE-E88A9644042C}" presName="composite" presStyleCnt="0"/>
      <dgm:spPr/>
    </dgm:pt>
    <dgm:pt modelId="{B6051AB6-7E10-4479-8CC5-CC0F36157FA9}" type="pres">
      <dgm:prSet presAssocID="{0654DF4C-E8B8-49D5-9FEE-E88A9644042C}" presName="parentText" presStyleLbl="alignNode1" presStyleIdx="1" presStyleCnt="4">
        <dgm:presLayoutVars>
          <dgm:chMax val="1"/>
          <dgm:bulletEnabled val="1"/>
        </dgm:presLayoutVars>
      </dgm:prSet>
      <dgm:spPr/>
    </dgm:pt>
    <dgm:pt modelId="{9652286F-B366-49AC-92B3-32FB115A9EA9}" type="pres">
      <dgm:prSet presAssocID="{0654DF4C-E8B8-49D5-9FEE-E88A9644042C}" presName="descendantText" presStyleLbl="alignAcc1" presStyleIdx="1" presStyleCnt="4">
        <dgm:presLayoutVars>
          <dgm:bulletEnabled val="1"/>
        </dgm:presLayoutVars>
      </dgm:prSet>
      <dgm:spPr/>
    </dgm:pt>
    <dgm:pt modelId="{F2E6420C-80D1-4669-9ED4-DD7AA43547E5}" type="pres">
      <dgm:prSet presAssocID="{DA17C3CD-DEEA-403F-B7E6-1B974ECC1F3F}" presName="sp" presStyleCnt="0"/>
      <dgm:spPr/>
    </dgm:pt>
    <dgm:pt modelId="{C21B88B2-E3C6-4D00-BDC6-1A6D75CDE71A}" type="pres">
      <dgm:prSet presAssocID="{0A6F815E-1CE5-4216-9C3A-DE8C8978B29B}" presName="composite" presStyleCnt="0"/>
      <dgm:spPr/>
    </dgm:pt>
    <dgm:pt modelId="{AC074502-AF7C-4E95-B9DE-7E8C3CDE7872}" type="pres">
      <dgm:prSet presAssocID="{0A6F815E-1CE5-4216-9C3A-DE8C8978B29B}" presName="parentText" presStyleLbl="alignNode1" presStyleIdx="2" presStyleCnt="4">
        <dgm:presLayoutVars>
          <dgm:chMax val="1"/>
          <dgm:bulletEnabled val="1"/>
        </dgm:presLayoutVars>
      </dgm:prSet>
      <dgm:spPr/>
    </dgm:pt>
    <dgm:pt modelId="{DF3340A9-B65E-4820-BCAD-D15BB06C4F77}" type="pres">
      <dgm:prSet presAssocID="{0A6F815E-1CE5-4216-9C3A-DE8C8978B29B}" presName="descendantText" presStyleLbl="alignAcc1" presStyleIdx="2" presStyleCnt="4" custLinFactNeighborX="0" custLinFactNeighborY="0">
        <dgm:presLayoutVars>
          <dgm:bulletEnabled val="1"/>
        </dgm:presLayoutVars>
      </dgm:prSet>
      <dgm:spPr/>
    </dgm:pt>
    <dgm:pt modelId="{8DDD7E75-5EA0-4CF8-998C-65CDF167BF66}" type="pres">
      <dgm:prSet presAssocID="{8DC27C2B-D3D8-48BA-B895-B57DFFC6724B}" presName="sp" presStyleCnt="0"/>
      <dgm:spPr/>
    </dgm:pt>
    <dgm:pt modelId="{4E882230-AEC5-484A-9196-96567C43A31E}" type="pres">
      <dgm:prSet presAssocID="{EC377855-E9AF-426A-839C-B8335F8B446E}" presName="composite" presStyleCnt="0"/>
      <dgm:spPr/>
    </dgm:pt>
    <dgm:pt modelId="{367DDA5D-F75C-4881-8040-EF641A0D68DA}" type="pres">
      <dgm:prSet presAssocID="{EC377855-E9AF-426A-839C-B8335F8B446E}" presName="parentText" presStyleLbl="alignNode1" presStyleIdx="3" presStyleCnt="4">
        <dgm:presLayoutVars>
          <dgm:chMax val="1"/>
          <dgm:bulletEnabled val="1"/>
        </dgm:presLayoutVars>
      </dgm:prSet>
      <dgm:spPr/>
    </dgm:pt>
    <dgm:pt modelId="{DFCEAC19-A227-45ED-8175-1E2BFCF50047}" type="pres">
      <dgm:prSet presAssocID="{EC377855-E9AF-426A-839C-B8335F8B446E}" presName="descendantText" presStyleLbl="alignAcc1" presStyleIdx="3" presStyleCnt="4" custLinFactNeighborY="0">
        <dgm:presLayoutVars>
          <dgm:bulletEnabled val="1"/>
        </dgm:presLayoutVars>
      </dgm:prSet>
      <dgm:spPr/>
    </dgm:pt>
  </dgm:ptLst>
  <dgm:cxnLst>
    <dgm:cxn modelId="{46AFDC29-A1B6-452E-BB61-E96629447650}" type="presOf" srcId="{E54723D7-1AB2-437F-A892-E12465EE0F92}" destId="{68254798-34BB-4EB9-9D0D-0E20129C05E7}" srcOrd="0" destOrd="0" presId="urn:microsoft.com/office/officeart/2005/8/layout/chevron2"/>
    <dgm:cxn modelId="{2B755A30-D7FD-4C59-9B46-86B458FBDD12}" srcId="{FBB4798E-B2FD-4DDD-93E5-D61C6674C20D}" destId="{90D0880D-83C5-479A-B6E9-19EC0E26EBF5}" srcOrd="0" destOrd="0" parTransId="{949986DB-14BB-4D4E-AF90-9313245322B7}" sibTransId="{4EC65D97-76C3-4D70-A9F7-EEE43EB1DF72}"/>
    <dgm:cxn modelId="{58AB2F35-A9F9-4504-80E0-8A93D1BD892F}" srcId="{FBB4798E-B2FD-4DDD-93E5-D61C6674C20D}" destId="{EC377855-E9AF-426A-839C-B8335F8B446E}" srcOrd="3" destOrd="0" parTransId="{98E8A95B-9F9B-4AE9-95C8-AD36EA04C9F6}" sibTransId="{1E85BF26-15A9-4D3E-9081-AA95EB32C016}"/>
    <dgm:cxn modelId="{8FF3FC5C-565E-4D01-A683-DC5CF99AE9BD}" srcId="{EC377855-E9AF-426A-839C-B8335F8B446E}" destId="{E409B0B3-78B0-473D-969D-CA1F1CC11615}" srcOrd="0" destOrd="0" parTransId="{D97A431E-0BBB-45B5-9839-5E410D9953EE}" sibTransId="{19ED43BF-D162-4AE0-9BDE-25D3B4D3D3FA}"/>
    <dgm:cxn modelId="{91989456-68EA-4069-975A-232469672440}" srcId="{FBB4798E-B2FD-4DDD-93E5-D61C6674C20D}" destId="{0654DF4C-E8B8-49D5-9FEE-E88A9644042C}" srcOrd="1" destOrd="0" parTransId="{FEBA7962-9E0A-44FB-8796-E2CA840EA151}" sibTransId="{DA17C3CD-DEEA-403F-B7E6-1B974ECC1F3F}"/>
    <dgm:cxn modelId="{8A88E08A-ED05-423F-A434-DFDCE6A86912}" type="presOf" srcId="{1F6908ED-6501-4721-B6E1-5AD69D0AC397}" destId="{DF3340A9-B65E-4820-BCAD-D15BB06C4F77}" srcOrd="0" destOrd="0" presId="urn:microsoft.com/office/officeart/2005/8/layout/chevron2"/>
    <dgm:cxn modelId="{EF3C278E-CEB5-4F09-8DB3-62649919694B}" type="presOf" srcId="{90D0880D-83C5-479A-B6E9-19EC0E26EBF5}" destId="{8A6AAA40-C1DC-4629-BC17-49813FFCAFB0}" srcOrd="0" destOrd="0" presId="urn:microsoft.com/office/officeart/2005/8/layout/chevron2"/>
    <dgm:cxn modelId="{7DE86992-7311-4528-BEF1-2837B819F152}" type="presOf" srcId="{EC377855-E9AF-426A-839C-B8335F8B446E}" destId="{367DDA5D-F75C-4881-8040-EF641A0D68DA}" srcOrd="0" destOrd="0" presId="urn:microsoft.com/office/officeart/2005/8/layout/chevron2"/>
    <dgm:cxn modelId="{857AE5A0-780B-4E07-8F09-83FA07BC7540}" srcId="{90D0880D-83C5-479A-B6E9-19EC0E26EBF5}" destId="{E54723D7-1AB2-437F-A892-E12465EE0F92}" srcOrd="0" destOrd="0" parTransId="{C6D4802F-8EAF-452B-99A3-4BA067D1E000}" sibTransId="{84523139-1CD3-473A-804E-3BCE711F34A4}"/>
    <dgm:cxn modelId="{536102AC-CCE4-4777-AC4E-51D8B49929CA}" type="presOf" srcId="{0406EFB6-2BD5-40DB-9B02-D7563926490A}" destId="{9652286F-B366-49AC-92B3-32FB115A9EA9}" srcOrd="0" destOrd="0" presId="urn:microsoft.com/office/officeart/2005/8/layout/chevron2"/>
    <dgm:cxn modelId="{730681B4-D111-4EE8-B5F9-31D2BBFA45F6}" type="presOf" srcId="{E409B0B3-78B0-473D-969D-CA1F1CC11615}" destId="{DFCEAC19-A227-45ED-8175-1E2BFCF50047}" srcOrd="0" destOrd="0" presId="urn:microsoft.com/office/officeart/2005/8/layout/chevron2"/>
    <dgm:cxn modelId="{E8CB3DB8-B3B8-4673-B157-38C1B8CF6876}" type="presOf" srcId="{0A6F815E-1CE5-4216-9C3A-DE8C8978B29B}" destId="{AC074502-AF7C-4E95-B9DE-7E8C3CDE7872}" srcOrd="0" destOrd="0" presId="urn:microsoft.com/office/officeart/2005/8/layout/chevron2"/>
    <dgm:cxn modelId="{DED743CB-DEB7-4C57-B23E-75B0CABA3A3B}" type="presOf" srcId="{0654DF4C-E8B8-49D5-9FEE-E88A9644042C}" destId="{B6051AB6-7E10-4479-8CC5-CC0F36157FA9}" srcOrd="0" destOrd="0" presId="urn:microsoft.com/office/officeart/2005/8/layout/chevron2"/>
    <dgm:cxn modelId="{A5468DD6-C821-47BB-B83A-F4CA1072E218}" srcId="{0A6F815E-1CE5-4216-9C3A-DE8C8978B29B}" destId="{1F6908ED-6501-4721-B6E1-5AD69D0AC397}" srcOrd="0" destOrd="0" parTransId="{8D454890-1AEE-44A2-B2B9-44D437CA93E8}" sibTransId="{2D0A3EAA-E23C-4B9A-B0EA-19A0217277DE}"/>
    <dgm:cxn modelId="{F2EC1FE0-9539-468C-9C4B-2DD6B01F8BD9}" srcId="{FBB4798E-B2FD-4DDD-93E5-D61C6674C20D}" destId="{0A6F815E-1CE5-4216-9C3A-DE8C8978B29B}" srcOrd="2" destOrd="0" parTransId="{AA7A6AC7-0858-48CE-A2B2-D3B89A767402}" sibTransId="{8DC27C2B-D3D8-48BA-B895-B57DFFC6724B}"/>
    <dgm:cxn modelId="{53904DEF-820F-42BF-A4C4-1EE4B0221BA5}" type="presOf" srcId="{FBB4798E-B2FD-4DDD-93E5-D61C6674C20D}" destId="{4274D78C-3B19-41CE-878E-4C3191E66FFE}" srcOrd="0" destOrd="0" presId="urn:microsoft.com/office/officeart/2005/8/layout/chevron2"/>
    <dgm:cxn modelId="{5B2FCBF0-00AB-4C7F-AB8E-ADAFF2EB1B11}" srcId="{0654DF4C-E8B8-49D5-9FEE-E88A9644042C}" destId="{0406EFB6-2BD5-40DB-9B02-D7563926490A}" srcOrd="0" destOrd="0" parTransId="{2965FAF9-3518-4EA9-A117-6AA361752D17}" sibTransId="{2B4D8E14-6643-4D52-8D8F-412EED6083BC}"/>
    <dgm:cxn modelId="{627878F7-3123-46C7-93E4-87B1A7E1C54B}" type="presParOf" srcId="{4274D78C-3B19-41CE-878E-4C3191E66FFE}" destId="{6FAF8496-43C5-4642-BEC8-53F5577EC86F}" srcOrd="0" destOrd="0" presId="urn:microsoft.com/office/officeart/2005/8/layout/chevron2"/>
    <dgm:cxn modelId="{13EB0DDB-7D39-422C-A6E8-E4F36745D377}" type="presParOf" srcId="{6FAF8496-43C5-4642-BEC8-53F5577EC86F}" destId="{8A6AAA40-C1DC-4629-BC17-49813FFCAFB0}" srcOrd="0" destOrd="0" presId="urn:microsoft.com/office/officeart/2005/8/layout/chevron2"/>
    <dgm:cxn modelId="{5A537A7D-5463-41F6-A57B-6D8B6C0E4468}" type="presParOf" srcId="{6FAF8496-43C5-4642-BEC8-53F5577EC86F}" destId="{68254798-34BB-4EB9-9D0D-0E20129C05E7}" srcOrd="1" destOrd="0" presId="urn:microsoft.com/office/officeart/2005/8/layout/chevron2"/>
    <dgm:cxn modelId="{9CA452AE-DA5E-47A2-A1A1-BA73A8C538CF}" type="presParOf" srcId="{4274D78C-3B19-41CE-878E-4C3191E66FFE}" destId="{3C798BCD-B7FC-4DB4-831B-10BE7516BF8E}" srcOrd="1" destOrd="0" presId="urn:microsoft.com/office/officeart/2005/8/layout/chevron2"/>
    <dgm:cxn modelId="{8A0C7BF7-CDA1-48FE-B6EA-C88D1B905FFD}" type="presParOf" srcId="{4274D78C-3B19-41CE-878E-4C3191E66FFE}" destId="{984FBFDB-A89B-48EE-B124-E794603C4A11}" srcOrd="2" destOrd="0" presId="urn:microsoft.com/office/officeart/2005/8/layout/chevron2"/>
    <dgm:cxn modelId="{751A3B08-2C57-4E9F-85E6-3368C06754F6}" type="presParOf" srcId="{984FBFDB-A89B-48EE-B124-E794603C4A11}" destId="{B6051AB6-7E10-4479-8CC5-CC0F36157FA9}" srcOrd="0" destOrd="0" presId="urn:microsoft.com/office/officeart/2005/8/layout/chevron2"/>
    <dgm:cxn modelId="{D1D47CC0-8217-462F-89EE-DF38752F1443}" type="presParOf" srcId="{984FBFDB-A89B-48EE-B124-E794603C4A11}" destId="{9652286F-B366-49AC-92B3-32FB115A9EA9}" srcOrd="1" destOrd="0" presId="urn:microsoft.com/office/officeart/2005/8/layout/chevron2"/>
    <dgm:cxn modelId="{A6E6E1E3-8F46-448B-B0CE-0C094233BFDD}" type="presParOf" srcId="{4274D78C-3B19-41CE-878E-4C3191E66FFE}" destId="{F2E6420C-80D1-4669-9ED4-DD7AA43547E5}" srcOrd="3" destOrd="0" presId="urn:microsoft.com/office/officeart/2005/8/layout/chevron2"/>
    <dgm:cxn modelId="{08029BA8-7FCB-4020-8109-867F15743053}" type="presParOf" srcId="{4274D78C-3B19-41CE-878E-4C3191E66FFE}" destId="{C21B88B2-E3C6-4D00-BDC6-1A6D75CDE71A}" srcOrd="4" destOrd="0" presId="urn:microsoft.com/office/officeart/2005/8/layout/chevron2"/>
    <dgm:cxn modelId="{3BB6BC73-6727-42A9-ADF4-E57CFB7BA7CC}" type="presParOf" srcId="{C21B88B2-E3C6-4D00-BDC6-1A6D75CDE71A}" destId="{AC074502-AF7C-4E95-B9DE-7E8C3CDE7872}" srcOrd="0" destOrd="0" presId="urn:microsoft.com/office/officeart/2005/8/layout/chevron2"/>
    <dgm:cxn modelId="{08590FB6-BB6E-4F0A-A91C-E1C46415DF56}" type="presParOf" srcId="{C21B88B2-E3C6-4D00-BDC6-1A6D75CDE71A}" destId="{DF3340A9-B65E-4820-BCAD-D15BB06C4F77}" srcOrd="1" destOrd="0" presId="urn:microsoft.com/office/officeart/2005/8/layout/chevron2"/>
    <dgm:cxn modelId="{6E8F2253-BE33-4B86-8C2B-A0C9A7C51005}" type="presParOf" srcId="{4274D78C-3B19-41CE-878E-4C3191E66FFE}" destId="{8DDD7E75-5EA0-4CF8-998C-65CDF167BF66}" srcOrd="5" destOrd="0" presId="urn:microsoft.com/office/officeart/2005/8/layout/chevron2"/>
    <dgm:cxn modelId="{EA56223A-B7B2-4106-B338-4A623C8B0512}" type="presParOf" srcId="{4274D78C-3B19-41CE-878E-4C3191E66FFE}" destId="{4E882230-AEC5-484A-9196-96567C43A31E}" srcOrd="6" destOrd="0" presId="urn:microsoft.com/office/officeart/2005/8/layout/chevron2"/>
    <dgm:cxn modelId="{62EBEBC0-DA21-4A0F-B8CB-116008305EBB}" type="presParOf" srcId="{4E882230-AEC5-484A-9196-96567C43A31E}" destId="{367DDA5D-F75C-4881-8040-EF641A0D68DA}" srcOrd="0" destOrd="0" presId="urn:microsoft.com/office/officeart/2005/8/layout/chevron2"/>
    <dgm:cxn modelId="{C9E4A126-5BB5-4D0A-9D95-C060168D8899}" type="presParOf" srcId="{4E882230-AEC5-484A-9196-96567C43A31E}" destId="{DFCEAC19-A227-45ED-8175-1E2BFCF50047}"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6AAA40-C1DC-4629-BC17-49813FFCAFB0}">
      <dsp:nvSpPr>
        <dsp:cNvPr id="0" name=""/>
        <dsp:cNvSpPr/>
      </dsp:nvSpPr>
      <dsp:spPr>
        <a:xfrm rot="5400000">
          <a:off x="-201846" y="202953"/>
          <a:ext cx="1345641" cy="941948"/>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1</a:t>
          </a:r>
          <a:endParaRPr lang="en-IN" sz="2800" kern="1200" dirty="0"/>
        </a:p>
      </dsp:txBody>
      <dsp:txXfrm rot="-5400000">
        <a:off x="1" y="472080"/>
        <a:ext cx="941948" cy="403693"/>
      </dsp:txXfrm>
    </dsp:sp>
    <dsp:sp modelId="{68254798-34BB-4EB9-9D0D-0E20129C05E7}">
      <dsp:nvSpPr>
        <dsp:cNvPr id="0" name=""/>
        <dsp:cNvSpPr/>
      </dsp:nvSpPr>
      <dsp:spPr>
        <a:xfrm rot="5400000">
          <a:off x="3408665" y="-2465609"/>
          <a:ext cx="874666" cy="5808100"/>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kern="1200" dirty="0"/>
            <a:t>Introduction</a:t>
          </a:r>
          <a:endParaRPr lang="en-IN" sz="3600" kern="1200" dirty="0"/>
        </a:p>
      </dsp:txBody>
      <dsp:txXfrm rot="-5400000">
        <a:off x="941948" y="43806"/>
        <a:ext cx="5765402" cy="789270"/>
      </dsp:txXfrm>
    </dsp:sp>
    <dsp:sp modelId="{B6051AB6-7E10-4479-8CC5-CC0F36157FA9}">
      <dsp:nvSpPr>
        <dsp:cNvPr id="0" name=""/>
        <dsp:cNvSpPr/>
      </dsp:nvSpPr>
      <dsp:spPr>
        <a:xfrm rot="5400000">
          <a:off x="-201846" y="1402904"/>
          <a:ext cx="1345641" cy="941948"/>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2</a:t>
          </a:r>
          <a:endParaRPr lang="en-IN" sz="2800" kern="1200" dirty="0"/>
        </a:p>
      </dsp:txBody>
      <dsp:txXfrm rot="-5400000">
        <a:off x="1" y="1672031"/>
        <a:ext cx="941948" cy="403693"/>
      </dsp:txXfrm>
    </dsp:sp>
    <dsp:sp modelId="{9652286F-B366-49AC-92B3-32FB115A9EA9}">
      <dsp:nvSpPr>
        <dsp:cNvPr id="0" name=""/>
        <dsp:cNvSpPr/>
      </dsp:nvSpPr>
      <dsp:spPr>
        <a:xfrm rot="5400000">
          <a:off x="3408665" y="-1265658"/>
          <a:ext cx="874666" cy="5808100"/>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IN" sz="3600" kern="1200" dirty="0"/>
            <a:t>Data &amp; Methodology</a:t>
          </a:r>
        </a:p>
      </dsp:txBody>
      <dsp:txXfrm rot="-5400000">
        <a:off x="941948" y="1243757"/>
        <a:ext cx="5765402" cy="789270"/>
      </dsp:txXfrm>
    </dsp:sp>
    <dsp:sp modelId="{AC074502-AF7C-4E95-B9DE-7E8C3CDE7872}">
      <dsp:nvSpPr>
        <dsp:cNvPr id="0" name=""/>
        <dsp:cNvSpPr/>
      </dsp:nvSpPr>
      <dsp:spPr>
        <a:xfrm rot="5400000">
          <a:off x="-201846" y="2602855"/>
          <a:ext cx="1345641" cy="941948"/>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3</a:t>
          </a:r>
          <a:endParaRPr lang="en-IN" sz="2800" kern="1200" dirty="0"/>
        </a:p>
      </dsp:txBody>
      <dsp:txXfrm rot="-5400000">
        <a:off x="1" y="2871982"/>
        <a:ext cx="941948" cy="403693"/>
      </dsp:txXfrm>
    </dsp:sp>
    <dsp:sp modelId="{DF3340A9-B65E-4820-BCAD-D15BB06C4F77}">
      <dsp:nvSpPr>
        <dsp:cNvPr id="0" name=""/>
        <dsp:cNvSpPr/>
      </dsp:nvSpPr>
      <dsp:spPr>
        <a:xfrm rot="5400000">
          <a:off x="3408665" y="-65707"/>
          <a:ext cx="874666" cy="5808100"/>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IN" sz="3600" kern="1200" dirty="0"/>
            <a:t>Results</a:t>
          </a:r>
        </a:p>
      </dsp:txBody>
      <dsp:txXfrm rot="-5400000">
        <a:off x="941948" y="2443708"/>
        <a:ext cx="5765402" cy="789270"/>
      </dsp:txXfrm>
    </dsp:sp>
    <dsp:sp modelId="{367DDA5D-F75C-4881-8040-EF641A0D68DA}">
      <dsp:nvSpPr>
        <dsp:cNvPr id="0" name=""/>
        <dsp:cNvSpPr/>
      </dsp:nvSpPr>
      <dsp:spPr>
        <a:xfrm rot="5400000">
          <a:off x="-201846" y="3802806"/>
          <a:ext cx="1345641" cy="941948"/>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4 </a:t>
          </a:r>
          <a:endParaRPr lang="en-IN" sz="2800" kern="1200" dirty="0"/>
        </a:p>
      </dsp:txBody>
      <dsp:txXfrm rot="-5400000">
        <a:off x="1" y="4071933"/>
        <a:ext cx="941948" cy="403693"/>
      </dsp:txXfrm>
    </dsp:sp>
    <dsp:sp modelId="{DFCEAC19-A227-45ED-8175-1E2BFCF50047}">
      <dsp:nvSpPr>
        <dsp:cNvPr id="0" name=""/>
        <dsp:cNvSpPr/>
      </dsp:nvSpPr>
      <dsp:spPr>
        <a:xfrm rot="5400000">
          <a:off x="3408665" y="1134243"/>
          <a:ext cx="874666" cy="5808100"/>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IN" sz="3600" kern="1200" dirty="0"/>
            <a:t>Conclusion</a:t>
          </a:r>
        </a:p>
      </dsp:txBody>
      <dsp:txXfrm rot="-5400000">
        <a:off x="941948" y="3643658"/>
        <a:ext cx="5765402" cy="78927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CBEF49-A060-46E7-897F-F6129A9730B3}" type="datetimeFigureOut">
              <a:rPr lang="en-IN" smtClean="0"/>
              <a:t>16-12-2023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3FE9B4-5E69-47AC-9ECF-3E10B5E966A9}" type="slidenum">
              <a:rPr lang="en-IN" smtClean="0"/>
              <a:t>‹#›</a:t>
            </a:fld>
            <a:endParaRPr lang="en-IN"/>
          </a:p>
        </p:txBody>
      </p:sp>
    </p:spTree>
    <p:extLst>
      <p:ext uri="{BB962C8B-B14F-4D97-AF65-F5344CB8AC3E}">
        <p14:creationId xmlns:p14="http://schemas.microsoft.com/office/powerpoint/2010/main" val="260049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C3FE9B4-5E69-47AC-9ECF-3E10B5E966A9}" type="slidenum">
              <a:rPr lang="en-IN" smtClean="0"/>
              <a:t>9</a:t>
            </a:fld>
            <a:endParaRPr lang="en-IN"/>
          </a:p>
        </p:txBody>
      </p:sp>
    </p:spTree>
    <p:extLst>
      <p:ext uri="{BB962C8B-B14F-4D97-AF65-F5344CB8AC3E}">
        <p14:creationId xmlns:p14="http://schemas.microsoft.com/office/powerpoint/2010/main" val="2334381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C3FE9B4-5E69-47AC-9ECF-3E10B5E966A9}" type="slidenum">
              <a:rPr lang="en-IN" smtClean="0"/>
              <a:t>12</a:t>
            </a:fld>
            <a:endParaRPr lang="en-IN"/>
          </a:p>
        </p:txBody>
      </p:sp>
    </p:spTree>
    <p:extLst>
      <p:ext uri="{BB962C8B-B14F-4D97-AF65-F5344CB8AC3E}">
        <p14:creationId xmlns:p14="http://schemas.microsoft.com/office/powerpoint/2010/main" val="2920495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C3FE9B4-5E69-47AC-9ECF-3E10B5E966A9}" type="slidenum">
              <a:rPr lang="en-IN" smtClean="0"/>
              <a:t>13</a:t>
            </a:fld>
            <a:endParaRPr lang="en-IN"/>
          </a:p>
        </p:txBody>
      </p:sp>
    </p:spTree>
    <p:extLst>
      <p:ext uri="{BB962C8B-B14F-4D97-AF65-F5344CB8AC3E}">
        <p14:creationId xmlns:p14="http://schemas.microsoft.com/office/powerpoint/2010/main" val="734458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C3FE9B4-5E69-47AC-9ECF-3E10B5E966A9}" type="slidenum">
              <a:rPr lang="en-IN" smtClean="0"/>
              <a:t>14</a:t>
            </a:fld>
            <a:endParaRPr lang="en-IN"/>
          </a:p>
        </p:txBody>
      </p:sp>
    </p:spTree>
    <p:extLst>
      <p:ext uri="{BB962C8B-B14F-4D97-AF65-F5344CB8AC3E}">
        <p14:creationId xmlns:p14="http://schemas.microsoft.com/office/powerpoint/2010/main" val="672268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C3FE9B4-5E69-47AC-9ECF-3E10B5E966A9}" type="slidenum">
              <a:rPr lang="en-IN" smtClean="0"/>
              <a:t>15</a:t>
            </a:fld>
            <a:endParaRPr lang="en-IN"/>
          </a:p>
        </p:txBody>
      </p:sp>
    </p:spTree>
    <p:extLst>
      <p:ext uri="{BB962C8B-B14F-4D97-AF65-F5344CB8AC3E}">
        <p14:creationId xmlns:p14="http://schemas.microsoft.com/office/powerpoint/2010/main" val="585713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C3FE9B4-5E69-47AC-9ECF-3E10B5E966A9}" type="slidenum">
              <a:rPr lang="en-IN" smtClean="0"/>
              <a:t>16</a:t>
            </a:fld>
            <a:endParaRPr lang="en-IN"/>
          </a:p>
        </p:txBody>
      </p:sp>
    </p:spTree>
    <p:extLst>
      <p:ext uri="{BB962C8B-B14F-4D97-AF65-F5344CB8AC3E}">
        <p14:creationId xmlns:p14="http://schemas.microsoft.com/office/powerpoint/2010/main" val="1779536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C3FE9B4-5E69-47AC-9ECF-3E10B5E966A9}" type="slidenum">
              <a:rPr lang="en-IN" smtClean="0"/>
              <a:t>17</a:t>
            </a:fld>
            <a:endParaRPr lang="en-IN"/>
          </a:p>
        </p:txBody>
      </p:sp>
    </p:spTree>
    <p:extLst>
      <p:ext uri="{BB962C8B-B14F-4D97-AF65-F5344CB8AC3E}">
        <p14:creationId xmlns:p14="http://schemas.microsoft.com/office/powerpoint/2010/main" val="3323387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12/16/2023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12/16/2023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12/16/2023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12/16/2023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12/16/2023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12/16/2023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12/16/2023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12/16/2023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12/16/2023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12/16/2023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slideLayout" Target="../slideLayouts/slideLayout8.xml"/><Relationship Id="rId1" Type="http://schemas.openxmlformats.org/officeDocument/2006/relationships/themeOverride" Target="../theme/themeOverride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8.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643464" y="606606"/>
            <a:ext cx="3517567" cy="1132979"/>
          </a:xfrm>
        </p:spPr>
        <p:txBody>
          <a:bodyPr anchor="b">
            <a:normAutofit/>
          </a:bodyPr>
          <a:lstStyle/>
          <a:p>
            <a:r>
              <a:rPr lang="en-US" dirty="0">
                <a:latin typeface="Times New Roman" panose="02020603050405020304" pitchFamily="18" charset="0"/>
                <a:cs typeface="Times New Roman" panose="02020603050405020304" pitchFamily="18" charset="0"/>
              </a:rPr>
              <a:t>Project Credit Card Churn</a:t>
            </a:r>
          </a:p>
        </p:txBody>
      </p:sp>
      <p:pic>
        <p:nvPicPr>
          <p:cNvPr id="4" name="Picture 3" descr="Bar graph with downward trend with solid fill">
            <a:extLst>
              <a:ext uri="{FF2B5EF4-FFF2-40B4-BE49-F238E27FC236}">
                <a16:creationId xmlns:a16="http://schemas.microsoft.com/office/drawing/2014/main" id="{65810330-F0B5-43C9-BC34-094FFB5C0529}"/>
              </a:ext>
            </a:extLst>
          </p:cNvPr>
          <p:cNvPicPr>
            <a:picLocks noChangeAspect="1"/>
          </p:cNvPicPr>
          <p:nvPr/>
        </p:nvPicPr>
        <p:blipFill>
          <a:blip r:embed="rId3">
            <a:duotone>
              <a:schemeClr val="bg2">
                <a:shade val="45000"/>
                <a:satMod val="135000"/>
              </a:schemeClr>
              <a:prstClr val="white"/>
            </a:duotone>
            <a:extLst>
              <a:ext uri="{96DAC541-7B7A-43D3-8B79-37D633B846F1}">
                <asvg:svgBlip xmlns:asvg="http://schemas.microsoft.com/office/drawing/2016/SVG/main" r:embed="rId4"/>
              </a:ext>
            </a:extLst>
          </a:blip>
          <a:stretch/>
        </p:blipFill>
        <p:spPr>
          <a:xfrm>
            <a:off x="4161032" y="-519753"/>
            <a:ext cx="4513456" cy="4513456"/>
          </a:xfrm>
          <a:prstGeom prst="rect">
            <a:avLst/>
          </a:prstGeom>
        </p:spPr>
      </p:pic>
      <p:sp>
        <p:nvSpPr>
          <p:cNvPr id="3" name="Subtitle 2">
            <a:extLst>
              <a:ext uri="{FF2B5EF4-FFF2-40B4-BE49-F238E27FC236}">
                <a16:creationId xmlns:a16="http://schemas.microsoft.com/office/drawing/2014/main" id="{255E1F2F-E259-4EA8-9FFD-3A10AF541859}"/>
              </a:ext>
            </a:extLst>
          </p:cNvPr>
          <p:cNvSpPr>
            <a:spLocks noGrp="1"/>
          </p:cNvSpPr>
          <p:nvPr>
            <p:ph type="body" sz="half" idx="2"/>
          </p:nvPr>
        </p:nvSpPr>
        <p:spPr>
          <a:xfrm>
            <a:off x="643464" y="2865943"/>
            <a:ext cx="3517567" cy="2498537"/>
          </a:xfrm>
        </p:spPr>
        <p:txBody>
          <a:bodyPr>
            <a:normAutofit/>
          </a:bodyPr>
          <a:lstStyle/>
          <a:p>
            <a:r>
              <a:rPr lang="en-US" dirty="0">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Group 5</a:t>
            </a:r>
          </a:p>
          <a:p>
            <a:r>
              <a:rPr lang="en-US"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Abhradeep Das G38747350</a:t>
            </a:r>
          </a:p>
          <a:p>
            <a:r>
              <a:rPr lang="en-US"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Gouri</a:t>
            </a:r>
            <a:r>
              <a:rPr lang="en-US"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Dumale</a:t>
            </a:r>
            <a:r>
              <a:rPr lang="en-US"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G49564205</a:t>
            </a:r>
          </a:p>
          <a:p>
            <a:r>
              <a:rPr lang="en-US"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Smit </a:t>
            </a:r>
            <a:r>
              <a:rPr lang="en-US"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Pancholi</a:t>
            </a:r>
            <a:r>
              <a:rPr lang="en-US"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G31443926</a:t>
            </a:r>
          </a:p>
          <a:p>
            <a:r>
              <a:rPr lang="en-US"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Swathi</a:t>
            </a:r>
            <a:r>
              <a:rPr lang="en-US"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K R G48428717</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6" name="Graphic 5" descr="Statistics outline">
            <a:extLst>
              <a:ext uri="{FF2B5EF4-FFF2-40B4-BE49-F238E27FC236}">
                <a16:creationId xmlns:a16="http://schemas.microsoft.com/office/drawing/2014/main" id="{EE1921FA-9CB2-DF16-7DB4-56C74EFAB15E}"/>
              </a:ext>
            </a:extLst>
          </p:cNvPr>
          <p:cNvPicPr>
            <a:picLocks noChangeAspect="1"/>
          </p:cNvPicPr>
          <p:nvPr/>
        </p:nvPicPr>
        <p:blipFill>
          <a:blip r:embed="rId5">
            <a:duotone>
              <a:schemeClr val="accent3">
                <a:shade val="45000"/>
                <a:satMod val="135000"/>
              </a:schemeClr>
              <a:prstClr val="white"/>
            </a:duotone>
            <a:extLst>
              <a:ext uri="{96DAC541-7B7A-43D3-8B79-37D633B846F1}">
                <asvg:svgBlip xmlns:asvg="http://schemas.microsoft.com/office/drawing/2016/SVG/main" r:embed="rId6"/>
              </a:ext>
            </a:extLst>
          </a:blip>
          <a:stretch>
            <a:fillRect/>
          </a:stretch>
        </p:blipFill>
        <p:spPr>
          <a:xfrm>
            <a:off x="4561416" y="3043050"/>
            <a:ext cx="4012831" cy="4012831"/>
          </a:xfrm>
          <a:prstGeom prst="rect">
            <a:avLst/>
          </a:prstGeom>
        </p:spPr>
      </p:pic>
      <p:pic>
        <p:nvPicPr>
          <p:cNvPr id="8" name="Graphic 7" descr="Pie chart with solid fill">
            <a:extLst>
              <a:ext uri="{FF2B5EF4-FFF2-40B4-BE49-F238E27FC236}">
                <a16:creationId xmlns:a16="http://schemas.microsoft.com/office/drawing/2014/main" id="{EB03043D-289E-8B5C-7CF8-DEB67E17A90C}"/>
              </a:ext>
            </a:extLst>
          </p:cNvPr>
          <p:cNvPicPr>
            <a:picLocks noChangeAspect="1"/>
          </p:cNvPicPr>
          <p:nvPr/>
        </p:nvPicPr>
        <p:blipFill>
          <a:blip r:embed="rId7">
            <a:duotone>
              <a:schemeClr val="accent1">
                <a:shade val="45000"/>
                <a:satMod val="135000"/>
              </a:schemeClr>
              <a:prstClr val="white"/>
            </a:duotone>
            <a:extLst>
              <a:ext uri="{96DAC541-7B7A-43D3-8B79-37D633B846F1}">
                <asvg:svgBlip xmlns:asvg="http://schemas.microsoft.com/office/drawing/2016/SVG/main" r:embed="rId8"/>
              </a:ext>
            </a:extLst>
          </a:blip>
          <a:stretch>
            <a:fillRect/>
          </a:stretch>
        </p:blipFill>
        <p:spPr>
          <a:xfrm>
            <a:off x="8574247" y="52070"/>
            <a:ext cx="3314699" cy="3314699"/>
          </a:xfrm>
          <a:prstGeom prst="rect">
            <a:avLst/>
          </a:prstGeom>
        </p:spPr>
      </p:pic>
      <p:pic>
        <p:nvPicPr>
          <p:cNvPr id="12" name="Graphic 11" descr="Scatterplot with solid fill">
            <a:extLst>
              <a:ext uri="{FF2B5EF4-FFF2-40B4-BE49-F238E27FC236}">
                <a16:creationId xmlns:a16="http://schemas.microsoft.com/office/drawing/2014/main" id="{3D698197-A031-8B1A-70AB-8D28A02697D3}"/>
              </a:ext>
            </a:extLst>
          </p:cNvPr>
          <p:cNvPicPr>
            <a:picLocks noChangeAspect="1"/>
          </p:cNvPicPr>
          <p:nvPr/>
        </p:nvPicPr>
        <p:blipFill>
          <a:blip r:embed="rId9">
            <a:duotone>
              <a:schemeClr val="accent2">
                <a:shade val="45000"/>
                <a:satMod val="135000"/>
              </a:schemeClr>
              <a:prstClr val="white"/>
            </a:duotone>
            <a:extLst>
              <a:ext uri="{96DAC541-7B7A-43D3-8B79-37D633B846F1}">
                <asvg:svgBlip xmlns:asvg="http://schemas.microsoft.com/office/drawing/2016/SVG/main" r:embed="rId10"/>
              </a:ext>
            </a:extLst>
          </a:blip>
          <a:stretch>
            <a:fillRect/>
          </a:stretch>
        </p:blipFill>
        <p:spPr>
          <a:xfrm>
            <a:off x="8276251" y="2980157"/>
            <a:ext cx="4075724" cy="4075724"/>
          </a:xfrm>
          <a:prstGeom prst="rect">
            <a:avLst/>
          </a:prstGeom>
        </p:spPr>
      </p:pic>
    </p:spTree>
    <p:extLst>
      <p:ext uri="{BB962C8B-B14F-4D97-AF65-F5344CB8AC3E}">
        <p14:creationId xmlns:p14="http://schemas.microsoft.com/office/powerpoint/2010/main" val="19314396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a number of people&#10;&#10;Description automatically generated with medium confidence">
            <a:extLst>
              <a:ext uri="{FF2B5EF4-FFF2-40B4-BE49-F238E27FC236}">
                <a16:creationId xmlns:a16="http://schemas.microsoft.com/office/drawing/2014/main" id="{9D694C60-9559-50C4-9A6E-66C37BF6BD47}"/>
              </a:ext>
            </a:extLst>
          </p:cNvPr>
          <p:cNvPicPr>
            <a:picLocks noGrp="1" noChangeAspect="1"/>
          </p:cNvPicPr>
          <p:nvPr>
            <p:ph idx="4294967295"/>
          </p:nvPr>
        </p:nvPicPr>
        <p:blipFill>
          <a:blip r:embed="rId2"/>
          <a:stretch>
            <a:fillRect/>
          </a:stretch>
        </p:blipFill>
        <p:spPr>
          <a:xfrm>
            <a:off x="5756989" y="891267"/>
            <a:ext cx="5816704" cy="4731632"/>
          </a:xfrm>
        </p:spPr>
      </p:pic>
      <p:sp>
        <p:nvSpPr>
          <p:cNvPr id="10" name="TextBox 9">
            <a:extLst>
              <a:ext uri="{FF2B5EF4-FFF2-40B4-BE49-F238E27FC236}">
                <a16:creationId xmlns:a16="http://schemas.microsoft.com/office/drawing/2014/main" id="{D0124185-8530-0C96-35F5-C743815BAA07}"/>
              </a:ext>
            </a:extLst>
          </p:cNvPr>
          <p:cNvSpPr txBox="1"/>
          <p:nvPr/>
        </p:nvSpPr>
        <p:spPr>
          <a:xfrm>
            <a:off x="224675" y="805417"/>
            <a:ext cx="4553339" cy="1323439"/>
          </a:xfrm>
          <a:prstGeom prst="rect">
            <a:avLst/>
          </a:prstGeom>
          <a:noFill/>
        </p:spPr>
        <p:txBody>
          <a:bodyPr wrap="square" rtlCol="0">
            <a:spAutoFit/>
          </a:bodyPr>
          <a:lstStyle/>
          <a:p>
            <a:endParaRPr lang="en-US" sz="4000" dirty="0">
              <a:ln w="0"/>
              <a:solidFill>
                <a:schemeClr val="accent1"/>
              </a:solidFill>
              <a:effectLst>
                <a:outerShdw blurRad="38100" dist="25400" dir="5400000" algn="ctr" rotWithShape="0">
                  <a:srgbClr val="6E747A">
                    <a:alpha val="43000"/>
                  </a:srgbClr>
                </a:outerShdw>
              </a:effectLst>
            </a:endParaRPr>
          </a:p>
          <a:p>
            <a:endParaRPr lang="en-IN" sz="4000" dirty="0">
              <a:ln w="0"/>
              <a:solidFill>
                <a:schemeClr val="accent1"/>
              </a:solidFill>
              <a:effectLst>
                <a:outerShdw blurRad="38100" dist="25400" dir="5400000" algn="ctr" rotWithShape="0">
                  <a:srgbClr val="6E747A">
                    <a:alpha val="43000"/>
                  </a:srgbClr>
                </a:outerShdw>
              </a:effectLst>
            </a:endParaRPr>
          </a:p>
        </p:txBody>
      </p:sp>
      <p:sp>
        <p:nvSpPr>
          <p:cNvPr id="2" name="Rectangle 1"/>
          <p:cNvSpPr/>
          <p:nvPr/>
        </p:nvSpPr>
        <p:spPr>
          <a:xfrm>
            <a:off x="853752" y="1825922"/>
            <a:ext cx="4389120" cy="2862322"/>
          </a:xfrm>
          <a:prstGeom prst="rect">
            <a:avLst/>
          </a:prstGeom>
        </p:spPr>
        <p:txBody>
          <a:bodyPr wrap="square">
            <a:spAutoFit/>
          </a:bodyPr>
          <a:lstStyle/>
          <a:p>
            <a:pPr marL="285750" indent="-285750">
              <a:buFont typeface="Arial" panose="020B0604020202020204" pitchFamily="34" charset="0"/>
              <a:buChar char="•"/>
            </a:pPr>
            <a:r>
              <a:rPr lang="en-US" sz="2000"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Among existing customers, the highest percentage falls within the $40K - $60K income category (6.043%), and the lowest percentage is in the $120K+ category (1.244%).</a:t>
            </a:r>
          </a:p>
          <a:p>
            <a:pPr marL="285750" indent="-285750">
              <a:buFont typeface="Arial" panose="020B0604020202020204" pitchFamily="34" charset="0"/>
              <a:buChar char="•"/>
            </a:pPr>
            <a:endParaRPr lang="en-US" sz="2000" dirty="0">
              <a:solidFill>
                <a:srgbClr val="C00000"/>
              </a:solidFill>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2000"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For </a:t>
            </a:r>
            <a:r>
              <a:rPr lang="en-US" sz="2000" dirty="0" err="1">
                <a:solidFill>
                  <a:srgbClr val="C00000"/>
                </a:solidFill>
                <a:latin typeface="Times New Roman" panose="02020603050405020304" pitchFamily="18" charset="0"/>
                <a:ea typeface="Tahoma" panose="020B0604030504040204" pitchFamily="34" charset="0"/>
                <a:cs typeface="Times New Roman" panose="02020603050405020304" pitchFamily="18" charset="0"/>
              </a:rPr>
              <a:t>attrited</a:t>
            </a:r>
            <a:r>
              <a:rPr lang="en-US" sz="2000"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 customers, the largest group by far is in the Less than $40K income category (29.120%).</a:t>
            </a:r>
          </a:p>
        </p:txBody>
      </p:sp>
    </p:spTree>
    <p:extLst>
      <p:ext uri="{BB962C8B-B14F-4D97-AF65-F5344CB8AC3E}">
        <p14:creationId xmlns:p14="http://schemas.microsoft.com/office/powerpoint/2010/main" val="3900466614"/>
      </p:ext>
    </p:extLst>
  </p:cSld>
  <p:clrMapOvr>
    <a:masterClrMapping/>
  </p:clrMapOvr>
  <mc:AlternateContent xmlns:mc="http://schemas.openxmlformats.org/markup-compatibility/2006" xmlns:p14="http://schemas.microsoft.com/office/powerpoint/2010/main">
    <mc:Choice Requires="p14">
      <p:transition spd="slow" p14:dur="1600" advTm="20475">
        <p14:prism isInverted="1"/>
      </p:transition>
    </mc:Choice>
    <mc:Fallback xmlns="">
      <p:transition spd="slow" advTm="20475">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0124185-8530-0C96-35F5-C743815BAA07}"/>
              </a:ext>
            </a:extLst>
          </p:cNvPr>
          <p:cNvSpPr txBox="1"/>
          <p:nvPr/>
        </p:nvSpPr>
        <p:spPr>
          <a:xfrm>
            <a:off x="224675" y="805417"/>
            <a:ext cx="4553339" cy="1323439"/>
          </a:xfrm>
          <a:prstGeom prst="rect">
            <a:avLst/>
          </a:prstGeom>
          <a:noFill/>
        </p:spPr>
        <p:txBody>
          <a:bodyPr wrap="square" rtlCol="0">
            <a:spAutoFit/>
          </a:bodyPr>
          <a:lstStyle/>
          <a:p>
            <a:endParaRPr lang="en-US" sz="4000" dirty="0">
              <a:ln w="0"/>
              <a:solidFill>
                <a:schemeClr val="accent1"/>
              </a:solidFill>
              <a:effectLst>
                <a:outerShdw blurRad="38100" dist="25400" dir="5400000" algn="ctr" rotWithShape="0">
                  <a:srgbClr val="6E747A">
                    <a:alpha val="43000"/>
                  </a:srgbClr>
                </a:outerShdw>
              </a:effectLst>
            </a:endParaRPr>
          </a:p>
          <a:p>
            <a:endParaRPr lang="en-IN" sz="4000" dirty="0">
              <a:ln w="0"/>
              <a:solidFill>
                <a:schemeClr val="accent1"/>
              </a:solidFill>
              <a:effectLst>
                <a:outerShdw blurRad="38100" dist="25400" dir="5400000" algn="ctr" rotWithShape="0">
                  <a:srgbClr val="6E747A">
                    <a:alpha val="43000"/>
                  </a:srgbClr>
                </a:outerShdw>
              </a:effectLst>
            </a:endParaRPr>
          </a:p>
        </p:txBody>
      </p:sp>
      <p:pic>
        <p:nvPicPr>
          <p:cNvPr id="6" name="Picture 5" descr="A graph of average usage&#10;&#10;Description automatically generated with medium confidence">
            <a:extLst>
              <a:ext uri="{FF2B5EF4-FFF2-40B4-BE49-F238E27FC236}">
                <a16:creationId xmlns:a16="http://schemas.microsoft.com/office/drawing/2014/main" id="{294FAFCC-3444-584F-89FA-969CCA234CB3}"/>
              </a:ext>
            </a:extLst>
          </p:cNvPr>
          <p:cNvPicPr>
            <a:picLocks noChangeAspect="1"/>
          </p:cNvPicPr>
          <p:nvPr/>
        </p:nvPicPr>
        <p:blipFill>
          <a:blip r:embed="rId2"/>
          <a:stretch>
            <a:fillRect/>
          </a:stretch>
        </p:blipFill>
        <p:spPr>
          <a:xfrm>
            <a:off x="217714" y="953016"/>
            <a:ext cx="6377668" cy="4507258"/>
          </a:xfrm>
          <a:prstGeom prst="rect">
            <a:avLst/>
          </a:prstGeom>
        </p:spPr>
      </p:pic>
      <p:sp>
        <p:nvSpPr>
          <p:cNvPr id="7" name="TextBox 6"/>
          <p:cNvSpPr txBox="1"/>
          <p:nvPr/>
        </p:nvSpPr>
        <p:spPr>
          <a:xfrm>
            <a:off x="6792685" y="1313819"/>
            <a:ext cx="5216433" cy="3785652"/>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t>The "$120K+" category (red) has a peak at a low utilization ratio, indicating that most high-income earners have a low credit utilization ratio.</a:t>
            </a:r>
          </a:p>
          <a:p>
            <a:pPr marL="285750" indent="-285750">
              <a:buFont typeface="Wingdings" panose="05000000000000000000" pitchFamily="2" charset="2"/>
              <a:buChar char="Ø"/>
            </a:pPr>
            <a:r>
              <a:rPr lang="en-US" sz="1600" dirty="0"/>
              <a:t>The "$40K - $60K" (yellow) and "$60K - $80K" (green) categories also show peaks at lower utilization ratios, but the spread is wider.</a:t>
            </a:r>
          </a:p>
          <a:p>
            <a:pPr marL="285750" indent="-285750">
              <a:buFont typeface="Wingdings" panose="05000000000000000000" pitchFamily="2" charset="2"/>
              <a:buChar char="Ø"/>
            </a:pPr>
            <a:r>
              <a:rPr lang="en-US" sz="1600" dirty="0"/>
              <a:t>The "$80K - $120K" category (cyan) shows a similar pattern, with most individuals having a low utilization ratio.</a:t>
            </a:r>
          </a:p>
          <a:p>
            <a:pPr marL="285750" indent="-285750">
              <a:buFont typeface="Wingdings" panose="05000000000000000000" pitchFamily="2" charset="2"/>
              <a:buChar char="Ø"/>
            </a:pPr>
            <a:r>
              <a:rPr lang="en-US" sz="1600" dirty="0"/>
              <a:t>The "Less than $40K" category (blue) has a wider distribution, indicating a more varied utilization ratio among lower-income earners.</a:t>
            </a:r>
          </a:p>
          <a:p>
            <a:pPr marL="285750" indent="-285750">
              <a:buFont typeface="Wingdings" panose="05000000000000000000" pitchFamily="2" charset="2"/>
              <a:buChar char="Ø"/>
            </a:pPr>
            <a:r>
              <a:rPr lang="en-US" sz="1600" dirty="0"/>
              <a:t>The "Unknown" income category (pink) shows a substantial number of individuals across a range of utilization ratios, with a peak at a lower ratio.</a:t>
            </a:r>
          </a:p>
        </p:txBody>
      </p:sp>
    </p:spTree>
    <p:extLst>
      <p:ext uri="{BB962C8B-B14F-4D97-AF65-F5344CB8AC3E}">
        <p14:creationId xmlns:p14="http://schemas.microsoft.com/office/powerpoint/2010/main" val="157796842"/>
      </p:ext>
    </p:extLst>
  </p:cSld>
  <p:clrMapOvr>
    <a:masterClrMapping/>
  </p:clrMapOvr>
  <mc:AlternateContent xmlns:mc="http://schemas.openxmlformats.org/markup-compatibility/2006" xmlns:p14="http://schemas.microsoft.com/office/powerpoint/2010/main">
    <mc:Choice Requires="p14">
      <p:transition spd="slow" p14:dur="1600" advTm="57">
        <p14:prism isInverted="1"/>
      </p:transition>
    </mc:Choice>
    <mc:Fallback xmlns="">
      <p:transition spd="slow" advTm="57">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graph&#10;&#10;Description automatically generated">
            <a:extLst>
              <a:ext uri="{FF2B5EF4-FFF2-40B4-BE49-F238E27FC236}">
                <a16:creationId xmlns:a16="http://schemas.microsoft.com/office/drawing/2014/main" id="{DEE84541-60A4-39C3-2E2A-E69E6DDA082D}"/>
              </a:ext>
            </a:extLst>
          </p:cNvPr>
          <p:cNvPicPr>
            <a:picLocks noGrp="1" noChangeAspect="1"/>
          </p:cNvPicPr>
          <p:nvPr>
            <p:ph sz="quarter" idx="4294967295"/>
          </p:nvPr>
        </p:nvPicPr>
        <p:blipFill>
          <a:blip r:embed="rId3"/>
          <a:stretch>
            <a:fillRect/>
          </a:stretch>
        </p:blipFill>
        <p:spPr>
          <a:xfrm>
            <a:off x="6479177" y="915347"/>
            <a:ext cx="5451565" cy="4897433"/>
          </a:xfrm>
          <a:prstGeom prst="rect">
            <a:avLst/>
          </a:prstGeom>
          <a:noFill/>
        </p:spPr>
      </p:pic>
      <p:sp>
        <p:nvSpPr>
          <p:cNvPr id="5" name="Rectangle 4"/>
          <p:cNvSpPr/>
          <p:nvPr/>
        </p:nvSpPr>
        <p:spPr>
          <a:xfrm>
            <a:off x="130629" y="269017"/>
            <a:ext cx="5980459" cy="646331"/>
          </a:xfrm>
          <a:prstGeom prst="rect">
            <a:avLst/>
          </a:prstGeom>
        </p:spPr>
        <p:txBody>
          <a:bodyPr wrap="square">
            <a:spAutoFit/>
          </a:bodyPr>
          <a:lstStyle/>
          <a:p>
            <a:r>
              <a:rPr lang="en-US" sz="3600" spc="-50" dirty="0">
                <a:ln w="0"/>
                <a:solidFill>
                  <a:schemeClr val="accent1"/>
                </a:solidFill>
                <a:effectLst>
                  <a:outerShdw blurRad="38100" dist="25400" dir="5400000" algn="ctr" rotWithShape="0">
                    <a:srgbClr val="6E747A">
                      <a:alpha val="43000"/>
                    </a:srgbClr>
                  </a:outerShdw>
                </a:effectLst>
                <a:latin typeface="Broadway" panose="04040905080B02020502" pitchFamily="82" charset="0"/>
              </a:rPr>
              <a:t>Correlation Analysis</a:t>
            </a:r>
            <a:endParaRPr lang="en-US" sz="3600" dirty="0"/>
          </a:p>
        </p:txBody>
      </p:sp>
      <p:sp>
        <p:nvSpPr>
          <p:cNvPr id="6" name="Rectangle 5"/>
          <p:cNvSpPr/>
          <p:nvPr/>
        </p:nvSpPr>
        <p:spPr>
          <a:xfrm>
            <a:off x="235132" y="1838678"/>
            <a:ext cx="5579865" cy="923330"/>
          </a:xfrm>
          <a:prstGeom prst="rect">
            <a:avLst/>
          </a:prstGeom>
          <a:ln>
            <a:solidFill>
              <a:schemeClr val="bg1"/>
            </a:solidFill>
          </a:ln>
        </p:spPr>
        <p:txBody>
          <a:bodyPr wrap="square">
            <a:spAutoFit/>
          </a:bodyPr>
          <a:lstStyle/>
          <a:p>
            <a:pPr marL="285750" indent="-285750">
              <a:buFont typeface="Wingdings" panose="05000000000000000000" pitchFamily="2" charset="2"/>
              <a:buChar char="q"/>
            </a:pPr>
            <a:r>
              <a:rPr lang="en-US" dirty="0"/>
              <a:t>The chart provided here, is a matrix of scatter plots and histograms known as a pairs plot or a scatterplot matrix, combined with correlation coefficients.</a:t>
            </a:r>
          </a:p>
        </p:txBody>
      </p:sp>
      <p:sp>
        <p:nvSpPr>
          <p:cNvPr id="7" name="Rectangle 6"/>
          <p:cNvSpPr/>
          <p:nvPr/>
        </p:nvSpPr>
        <p:spPr>
          <a:xfrm>
            <a:off x="243841" y="2950361"/>
            <a:ext cx="6087291" cy="923330"/>
          </a:xfrm>
          <a:prstGeom prst="rect">
            <a:avLst/>
          </a:prstGeom>
          <a:ln>
            <a:solidFill>
              <a:schemeClr val="bg1"/>
            </a:solidFill>
          </a:ln>
        </p:spPr>
        <p:txBody>
          <a:bodyPr wrap="square">
            <a:spAutoFit/>
          </a:bodyPr>
          <a:lstStyle/>
          <a:p>
            <a:pPr marL="285750" indent="-285750">
              <a:buFont typeface="Wingdings" panose="05000000000000000000" pitchFamily="2" charset="2"/>
              <a:buChar char="q"/>
            </a:pPr>
            <a:r>
              <a:rPr lang="en-US" dirty="0"/>
              <a:t>The correlation coefficient between Customer age and Months on book is 0.789, indicating a strong positive correlation.</a:t>
            </a:r>
          </a:p>
        </p:txBody>
      </p:sp>
      <p:sp>
        <p:nvSpPr>
          <p:cNvPr id="8" name="Rectangle 7"/>
          <p:cNvSpPr/>
          <p:nvPr/>
        </p:nvSpPr>
        <p:spPr>
          <a:xfrm>
            <a:off x="235132" y="4062044"/>
            <a:ext cx="6096000" cy="923330"/>
          </a:xfrm>
          <a:prstGeom prst="rect">
            <a:avLst/>
          </a:prstGeom>
        </p:spPr>
        <p:txBody>
          <a:bodyPr>
            <a:spAutoFit/>
          </a:bodyPr>
          <a:lstStyle/>
          <a:p>
            <a:pPr marL="285750" indent="-285750">
              <a:buFont typeface="Wingdings" panose="05000000000000000000" pitchFamily="2" charset="2"/>
              <a:buChar char="q"/>
            </a:pPr>
            <a:r>
              <a:rPr lang="en-US" dirty="0"/>
              <a:t>The correlation coefficient is 0.172, suggesting a weak positive correlation between credit limit and total transaction amount.</a:t>
            </a:r>
          </a:p>
        </p:txBody>
      </p:sp>
    </p:spTree>
    <p:extLst>
      <p:ext uri="{BB962C8B-B14F-4D97-AF65-F5344CB8AC3E}">
        <p14:creationId xmlns:p14="http://schemas.microsoft.com/office/powerpoint/2010/main" val="571079648"/>
      </p:ext>
    </p:extLst>
  </p:cSld>
  <p:clrMapOvr>
    <a:masterClrMapping/>
  </p:clrMapOvr>
  <mc:AlternateContent xmlns:mc="http://schemas.openxmlformats.org/markup-compatibility/2006" xmlns:p14="http://schemas.microsoft.com/office/powerpoint/2010/main">
    <mc:Choice Requires="p14">
      <p:transition spd="slow" p14:dur="1600" advTm="2444">
        <p14:prism isInverted="1"/>
      </p:transition>
    </mc:Choice>
    <mc:Fallback xmlns="">
      <p:transition spd="slow" advTm="2444">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ctagon 5">
            <a:extLst>
              <a:ext uri="{FF2B5EF4-FFF2-40B4-BE49-F238E27FC236}">
                <a16:creationId xmlns:a16="http://schemas.microsoft.com/office/drawing/2014/main" id="{A46D518F-7E5F-6BA5-2B9B-31E22B565C46}"/>
              </a:ext>
            </a:extLst>
          </p:cNvPr>
          <p:cNvSpPr/>
          <p:nvPr/>
        </p:nvSpPr>
        <p:spPr>
          <a:xfrm>
            <a:off x="0" y="-17417"/>
            <a:ext cx="12192000" cy="2272937"/>
          </a:xfrm>
          <a:custGeom>
            <a:avLst/>
            <a:gdLst>
              <a:gd name="connsiteX0" fmla="*/ 0 w 12191999"/>
              <a:gd name="connsiteY0" fmla="*/ 1516728 h 5178490"/>
              <a:gd name="connsiteX1" fmla="*/ 1516728 w 12191999"/>
              <a:gd name="connsiteY1" fmla="*/ 0 h 5178490"/>
              <a:gd name="connsiteX2" fmla="*/ 10675271 w 12191999"/>
              <a:gd name="connsiteY2" fmla="*/ 0 h 5178490"/>
              <a:gd name="connsiteX3" fmla="*/ 12191999 w 12191999"/>
              <a:gd name="connsiteY3" fmla="*/ 1516728 h 5178490"/>
              <a:gd name="connsiteX4" fmla="*/ 12191999 w 12191999"/>
              <a:gd name="connsiteY4" fmla="*/ 3661762 h 5178490"/>
              <a:gd name="connsiteX5" fmla="*/ 10675271 w 12191999"/>
              <a:gd name="connsiteY5" fmla="*/ 5178490 h 5178490"/>
              <a:gd name="connsiteX6" fmla="*/ 1516728 w 12191999"/>
              <a:gd name="connsiteY6" fmla="*/ 5178490 h 5178490"/>
              <a:gd name="connsiteX7" fmla="*/ 0 w 12191999"/>
              <a:gd name="connsiteY7" fmla="*/ 3661762 h 5178490"/>
              <a:gd name="connsiteX8" fmla="*/ 0 w 12191999"/>
              <a:gd name="connsiteY8" fmla="*/ 1516728 h 5178490"/>
              <a:gd name="connsiteX0" fmla="*/ 4162 w 12196161"/>
              <a:gd name="connsiteY0" fmla="*/ 1516728 h 5178490"/>
              <a:gd name="connsiteX1" fmla="*/ 0 w 12196161"/>
              <a:gd name="connsiteY1" fmla="*/ 0 h 5178490"/>
              <a:gd name="connsiteX2" fmla="*/ 10679433 w 12196161"/>
              <a:gd name="connsiteY2" fmla="*/ 0 h 5178490"/>
              <a:gd name="connsiteX3" fmla="*/ 12196161 w 12196161"/>
              <a:gd name="connsiteY3" fmla="*/ 1516728 h 5178490"/>
              <a:gd name="connsiteX4" fmla="*/ 12196161 w 12196161"/>
              <a:gd name="connsiteY4" fmla="*/ 3661762 h 5178490"/>
              <a:gd name="connsiteX5" fmla="*/ 10679433 w 12196161"/>
              <a:gd name="connsiteY5" fmla="*/ 5178490 h 5178490"/>
              <a:gd name="connsiteX6" fmla="*/ 1520890 w 12196161"/>
              <a:gd name="connsiteY6" fmla="*/ 5178490 h 5178490"/>
              <a:gd name="connsiteX7" fmla="*/ 4162 w 12196161"/>
              <a:gd name="connsiteY7" fmla="*/ 3661762 h 5178490"/>
              <a:gd name="connsiteX8" fmla="*/ 4162 w 12196161"/>
              <a:gd name="connsiteY8" fmla="*/ 1516728 h 5178490"/>
              <a:gd name="connsiteX0" fmla="*/ 4162 w 12196161"/>
              <a:gd name="connsiteY0" fmla="*/ 1516728 h 5178490"/>
              <a:gd name="connsiteX1" fmla="*/ 0 w 12196161"/>
              <a:gd name="connsiteY1" fmla="*/ 0 h 5178490"/>
              <a:gd name="connsiteX2" fmla="*/ 10679433 w 12196161"/>
              <a:gd name="connsiteY2" fmla="*/ 0 h 5178490"/>
              <a:gd name="connsiteX3" fmla="*/ 12196161 w 12196161"/>
              <a:gd name="connsiteY3" fmla="*/ 1516728 h 5178490"/>
              <a:gd name="connsiteX4" fmla="*/ 12196161 w 12196161"/>
              <a:gd name="connsiteY4" fmla="*/ 3661762 h 5178490"/>
              <a:gd name="connsiteX5" fmla="*/ 10679433 w 12196161"/>
              <a:gd name="connsiteY5" fmla="*/ 5178490 h 5178490"/>
              <a:gd name="connsiteX6" fmla="*/ 5738326 w 12196161"/>
              <a:gd name="connsiteY6" fmla="*/ 1763486 h 5178490"/>
              <a:gd name="connsiteX7" fmla="*/ 4162 w 12196161"/>
              <a:gd name="connsiteY7" fmla="*/ 3661762 h 5178490"/>
              <a:gd name="connsiteX8" fmla="*/ 4162 w 12196161"/>
              <a:gd name="connsiteY8" fmla="*/ 1516728 h 5178490"/>
              <a:gd name="connsiteX0" fmla="*/ 9331 w 12201330"/>
              <a:gd name="connsiteY0" fmla="*/ 1516728 h 6432954"/>
              <a:gd name="connsiteX1" fmla="*/ 5169 w 12201330"/>
              <a:gd name="connsiteY1" fmla="*/ 0 h 6432954"/>
              <a:gd name="connsiteX2" fmla="*/ 10684602 w 12201330"/>
              <a:gd name="connsiteY2" fmla="*/ 0 h 6432954"/>
              <a:gd name="connsiteX3" fmla="*/ 12201330 w 12201330"/>
              <a:gd name="connsiteY3" fmla="*/ 1516728 h 6432954"/>
              <a:gd name="connsiteX4" fmla="*/ 12201330 w 12201330"/>
              <a:gd name="connsiteY4" fmla="*/ 3661762 h 6432954"/>
              <a:gd name="connsiteX5" fmla="*/ 10684602 w 12201330"/>
              <a:gd name="connsiteY5" fmla="*/ 5178490 h 6432954"/>
              <a:gd name="connsiteX6" fmla="*/ 5743495 w 12201330"/>
              <a:gd name="connsiteY6" fmla="*/ 1763486 h 6432954"/>
              <a:gd name="connsiteX7" fmla="*/ 0 w 12201330"/>
              <a:gd name="connsiteY7" fmla="*/ 6432954 h 6432954"/>
              <a:gd name="connsiteX8" fmla="*/ 9331 w 12201330"/>
              <a:gd name="connsiteY8" fmla="*/ 1516728 h 6432954"/>
              <a:gd name="connsiteX0" fmla="*/ 9331 w 12205492"/>
              <a:gd name="connsiteY0" fmla="*/ 1535389 h 6451615"/>
              <a:gd name="connsiteX1" fmla="*/ 5169 w 12205492"/>
              <a:gd name="connsiteY1" fmla="*/ 18661 h 6451615"/>
              <a:gd name="connsiteX2" fmla="*/ 12205492 w 12205492"/>
              <a:gd name="connsiteY2" fmla="*/ 0 h 6451615"/>
              <a:gd name="connsiteX3" fmla="*/ 12201330 w 12205492"/>
              <a:gd name="connsiteY3" fmla="*/ 1535389 h 6451615"/>
              <a:gd name="connsiteX4" fmla="*/ 12201330 w 12205492"/>
              <a:gd name="connsiteY4" fmla="*/ 3680423 h 6451615"/>
              <a:gd name="connsiteX5" fmla="*/ 10684602 w 12205492"/>
              <a:gd name="connsiteY5" fmla="*/ 5197151 h 6451615"/>
              <a:gd name="connsiteX6" fmla="*/ 5743495 w 12205492"/>
              <a:gd name="connsiteY6" fmla="*/ 1782147 h 6451615"/>
              <a:gd name="connsiteX7" fmla="*/ 0 w 12205492"/>
              <a:gd name="connsiteY7" fmla="*/ 6451615 h 6451615"/>
              <a:gd name="connsiteX8" fmla="*/ 9331 w 12205492"/>
              <a:gd name="connsiteY8" fmla="*/ 1535389 h 6451615"/>
              <a:gd name="connsiteX0" fmla="*/ 9331 w 12205492"/>
              <a:gd name="connsiteY0" fmla="*/ 1535389 h 6451615"/>
              <a:gd name="connsiteX1" fmla="*/ 5169 w 12205492"/>
              <a:gd name="connsiteY1" fmla="*/ 18661 h 6451615"/>
              <a:gd name="connsiteX2" fmla="*/ 12205492 w 12205492"/>
              <a:gd name="connsiteY2" fmla="*/ 0 h 6451615"/>
              <a:gd name="connsiteX3" fmla="*/ 12201330 w 12205492"/>
              <a:gd name="connsiteY3" fmla="*/ 1535389 h 6451615"/>
              <a:gd name="connsiteX4" fmla="*/ 12191999 w 12205492"/>
              <a:gd name="connsiteY4" fmla="*/ 6414292 h 6451615"/>
              <a:gd name="connsiteX5" fmla="*/ 10684602 w 12205492"/>
              <a:gd name="connsiteY5" fmla="*/ 5197151 h 6451615"/>
              <a:gd name="connsiteX6" fmla="*/ 5743495 w 12205492"/>
              <a:gd name="connsiteY6" fmla="*/ 1782147 h 6451615"/>
              <a:gd name="connsiteX7" fmla="*/ 0 w 12205492"/>
              <a:gd name="connsiteY7" fmla="*/ 6451615 h 6451615"/>
              <a:gd name="connsiteX8" fmla="*/ 9331 w 12205492"/>
              <a:gd name="connsiteY8" fmla="*/ 1535389 h 6451615"/>
              <a:gd name="connsiteX0" fmla="*/ 9331 w 12205492"/>
              <a:gd name="connsiteY0" fmla="*/ 1535389 h 6451615"/>
              <a:gd name="connsiteX1" fmla="*/ 5169 w 12205492"/>
              <a:gd name="connsiteY1" fmla="*/ 18661 h 6451615"/>
              <a:gd name="connsiteX2" fmla="*/ 12205492 w 12205492"/>
              <a:gd name="connsiteY2" fmla="*/ 0 h 6451615"/>
              <a:gd name="connsiteX3" fmla="*/ 12201330 w 12205492"/>
              <a:gd name="connsiteY3" fmla="*/ 1535389 h 6451615"/>
              <a:gd name="connsiteX4" fmla="*/ 12191999 w 12205492"/>
              <a:gd name="connsiteY4" fmla="*/ 6414292 h 6451615"/>
              <a:gd name="connsiteX5" fmla="*/ 10684602 w 12205492"/>
              <a:gd name="connsiteY5" fmla="*/ 5197151 h 6451615"/>
              <a:gd name="connsiteX6" fmla="*/ 2813683 w 12205492"/>
              <a:gd name="connsiteY6" fmla="*/ 2836506 h 6451615"/>
              <a:gd name="connsiteX7" fmla="*/ 0 w 12205492"/>
              <a:gd name="connsiteY7" fmla="*/ 6451615 h 6451615"/>
              <a:gd name="connsiteX8" fmla="*/ 9331 w 12205492"/>
              <a:gd name="connsiteY8" fmla="*/ 1535389 h 6451615"/>
              <a:gd name="connsiteX0" fmla="*/ 9331 w 12205492"/>
              <a:gd name="connsiteY0" fmla="*/ 1535389 h 6451615"/>
              <a:gd name="connsiteX1" fmla="*/ 5169 w 12205492"/>
              <a:gd name="connsiteY1" fmla="*/ 18661 h 6451615"/>
              <a:gd name="connsiteX2" fmla="*/ 12205492 w 12205492"/>
              <a:gd name="connsiteY2" fmla="*/ 0 h 6451615"/>
              <a:gd name="connsiteX3" fmla="*/ 12201330 w 12205492"/>
              <a:gd name="connsiteY3" fmla="*/ 1535389 h 6451615"/>
              <a:gd name="connsiteX4" fmla="*/ 12191999 w 12205492"/>
              <a:gd name="connsiteY4" fmla="*/ 6414292 h 6451615"/>
              <a:gd name="connsiteX5" fmla="*/ 10106104 w 12205492"/>
              <a:gd name="connsiteY5" fmla="*/ 2883159 h 6451615"/>
              <a:gd name="connsiteX6" fmla="*/ 2813683 w 12205492"/>
              <a:gd name="connsiteY6" fmla="*/ 2836506 h 6451615"/>
              <a:gd name="connsiteX7" fmla="*/ 0 w 12205492"/>
              <a:gd name="connsiteY7" fmla="*/ 6451615 h 6451615"/>
              <a:gd name="connsiteX8" fmla="*/ 9331 w 12205492"/>
              <a:gd name="connsiteY8" fmla="*/ 1535389 h 6451615"/>
              <a:gd name="connsiteX0" fmla="*/ 9331 w 12205492"/>
              <a:gd name="connsiteY0" fmla="*/ 1535389 h 6451615"/>
              <a:gd name="connsiteX1" fmla="*/ 5169 w 12205492"/>
              <a:gd name="connsiteY1" fmla="*/ 18661 h 6451615"/>
              <a:gd name="connsiteX2" fmla="*/ 12205492 w 12205492"/>
              <a:gd name="connsiteY2" fmla="*/ 0 h 6451615"/>
              <a:gd name="connsiteX3" fmla="*/ 12201330 w 12205492"/>
              <a:gd name="connsiteY3" fmla="*/ 1535389 h 6451615"/>
              <a:gd name="connsiteX4" fmla="*/ 12191999 w 12205492"/>
              <a:gd name="connsiteY4" fmla="*/ 6414292 h 6451615"/>
              <a:gd name="connsiteX5" fmla="*/ 9760871 w 12205492"/>
              <a:gd name="connsiteY5" fmla="*/ 2799184 h 6451615"/>
              <a:gd name="connsiteX6" fmla="*/ 2813683 w 12205492"/>
              <a:gd name="connsiteY6" fmla="*/ 2836506 h 6451615"/>
              <a:gd name="connsiteX7" fmla="*/ 0 w 12205492"/>
              <a:gd name="connsiteY7" fmla="*/ 6451615 h 6451615"/>
              <a:gd name="connsiteX8" fmla="*/ 9331 w 12205492"/>
              <a:gd name="connsiteY8" fmla="*/ 1535389 h 6451615"/>
              <a:gd name="connsiteX0" fmla="*/ 9331 w 12205492"/>
              <a:gd name="connsiteY0" fmla="*/ 1535389 h 6451615"/>
              <a:gd name="connsiteX1" fmla="*/ 5169 w 12205492"/>
              <a:gd name="connsiteY1" fmla="*/ 18661 h 6451615"/>
              <a:gd name="connsiteX2" fmla="*/ 12205492 w 12205492"/>
              <a:gd name="connsiteY2" fmla="*/ 0 h 6451615"/>
              <a:gd name="connsiteX3" fmla="*/ 12201330 w 12205492"/>
              <a:gd name="connsiteY3" fmla="*/ 1535389 h 6451615"/>
              <a:gd name="connsiteX4" fmla="*/ 12191999 w 12205492"/>
              <a:gd name="connsiteY4" fmla="*/ 6414292 h 6451615"/>
              <a:gd name="connsiteX5" fmla="*/ 9760871 w 12205492"/>
              <a:gd name="connsiteY5" fmla="*/ 2799184 h 6451615"/>
              <a:gd name="connsiteX6" fmla="*/ 2459119 w 12205492"/>
              <a:gd name="connsiteY6" fmla="*/ 2715208 h 6451615"/>
              <a:gd name="connsiteX7" fmla="*/ 0 w 12205492"/>
              <a:gd name="connsiteY7" fmla="*/ 6451615 h 6451615"/>
              <a:gd name="connsiteX8" fmla="*/ 9331 w 12205492"/>
              <a:gd name="connsiteY8" fmla="*/ 1535389 h 6451615"/>
              <a:gd name="connsiteX0" fmla="*/ 9331 w 12205492"/>
              <a:gd name="connsiteY0" fmla="*/ 1535389 h 6451615"/>
              <a:gd name="connsiteX1" fmla="*/ 5169 w 12205492"/>
              <a:gd name="connsiteY1" fmla="*/ 18661 h 6451615"/>
              <a:gd name="connsiteX2" fmla="*/ 12205492 w 12205492"/>
              <a:gd name="connsiteY2" fmla="*/ 0 h 6451615"/>
              <a:gd name="connsiteX3" fmla="*/ 12201330 w 12205492"/>
              <a:gd name="connsiteY3" fmla="*/ 1535389 h 6451615"/>
              <a:gd name="connsiteX4" fmla="*/ 12191999 w 12205492"/>
              <a:gd name="connsiteY4" fmla="*/ 6414292 h 6451615"/>
              <a:gd name="connsiteX5" fmla="*/ 9723548 w 12205492"/>
              <a:gd name="connsiteY5" fmla="*/ 2677886 h 6451615"/>
              <a:gd name="connsiteX6" fmla="*/ 2459119 w 12205492"/>
              <a:gd name="connsiteY6" fmla="*/ 2715208 h 6451615"/>
              <a:gd name="connsiteX7" fmla="*/ 0 w 12205492"/>
              <a:gd name="connsiteY7" fmla="*/ 6451615 h 6451615"/>
              <a:gd name="connsiteX8" fmla="*/ 9331 w 12205492"/>
              <a:gd name="connsiteY8" fmla="*/ 1535389 h 6451615"/>
              <a:gd name="connsiteX0" fmla="*/ 9331 w 12205492"/>
              <a:gd name="connsiteY0" fmla="*/ 1535389 h 6451615"/>
              <a:gd name="connsiteX1" fmla="*/ 5169 w 12205492"/>
              <a:gd name="connsiteY1" fmla="*/ 18661 h 6451615"/>
              <a:gd name="connsiteX2" fmla="*/ 12205492 w 12205492"/>
              <a:gd name="connsiteY2" fmla="*/ 0 h 6451615"/>
              <a:gd name="connsiteX3" fmla="*/ 12201330 w 12205492"/>
              <a:gd name="connsiteY3" fmla="*/ 1535389 h 6451615"/>
              <a:gd name="connsiteX4" fmla="*/ 12191999 w 12205492"/>
              <a:gd name="connsiteY4" fmla="*/ 6414292 h 6451615"/>
              <a:gd name="connsiteX5" fmla="*/ 9723548 w 12205492"/>
              <a:gd name="connsiteY5" fmla="*/ 2677886 h 6451615"/>
              <a:gd name="connsiteX6" fmla="*/ 2496441 w 12205492"/>
              <a:gd name="connsiteY6" fmla="*/ 2705878 h 6451615"/>
              <a:gd name="connsiteX7" fmla="*/ 0 w 12205492"/>
              <a:gd name="connsiteY7" fmla="*/ 6451615 h 6451615"/>
              <a:gd name="connsiteX8" fmla="*/ 9331 w 12205492"/>
              <a:gd name="connsiteY8" fmla="*/ 1535389 h 6451615"/>
              <a:gd name="connsiteX0" fmla="*/ 9331 w 12205492"/>
              <a:gd name="connsiteY0" fmla="*/ 1535389 h 6451615"/>
              <a:gd name="connsiteX1" fmla="*/ 5169 w 12205492"/>
              <a:gd name="connsiteY1" fmla="*/ 18661 h 6451615"/>
              <a:gd name="connsiteX2" fmla="*/ 12205492 w 12205492"/>
              <a:gd name="connsiteY2" fmla="*/ 0 h 6451615"/>
              <a:gd name="connsiteX3" fmla="*/ 12201330 w 12205492"/>
              <a:gd name="connsiteY3" fmla="*/ 1535389 h 6451615"/>
              <a:gd name="connsiteX4" fmla="*/ 12191999 w 12205492"/>
              <a:gd name="connsiteY4" fmla="*/ 6414292 h 6451615"/>
              <a:gd name="connsiteX5" fmla="*/ 9723548 w 12205492"/>
              <a:gd name="connsiteY5" fmla="*/ 2715208 h 6451615"/>
              <a:gd name="connsiteX6" fmla="*/ 2496441 w 12205492"/>
              <a:gd name="connsiteY6" fmla="*/ 2705878 h 6451615"/>
              <a:gd name="connsiteX7" fmla="*/ 0 w 12205492"/>
              <a:gd name="connsiteY7" fmla="*/ 6451615 h 6451615"/>
              <a:gd name="connsiteX8" fmla="*/ 9331 w 12205492"/>
              <a:gd name="connsiteY8" fmla="*/ 1535389 h 6451615"/>
              <a:gd name="connsiteX0" fmla="*/ 4162 w 12200323"/>
              <a:gd name="connsiteY0" fmla="*/ 1535389 h 6414293"/>
              <a:gd name="connsiteX1" fmla="*/ 0 w 12200323"/>
              <a:gd name="connsiteY1" fmla="*/ 18661 h 6414293"/>
              <a:gd name="connsiteX2" fmla="*/ 12200323 w 12200323"/>
              <a:gd name="connsiteY2" fmla="*/ 0 h 6414293"/>
              <a:gd name="connsiteX3" fmla="*/ 12196161 w 12200323"/>
              <a:gd name="connsiteY3" fmla="*/ 1535389 h 6414293"/>
              <a:gd name="connsiteX4" fmla="*/ 12186830 w 12200323"/>
              <a:gd name="connsiteY4" fmla="*/ 6414292 h 6414293"/>
              <a:gd name="connsiteX5" fmla="*/ 9718379 w 12200323"/>
              <a:gd name="connsiteY5" fmla="*/ 2715208 h 6414293"/>
              <a:gd name="connsiteX6" fmla="*/ 2491272 w 12200323"/>
              <a:gd name="connsiteY6" fmla="*/ 2705878 h 6414293"/>
              <a:gd name="connsiteX7" fmla="*/ 69476 w 12200323"/>
              <a:gd name="connsiteY7" fmla="*/ 6414293 h 6414293"/>
              <a:gd name="connsiteX8" fmla="*/ 4162 w 12200323"/>
              <a:gd name="connsiteY8" fmla="*/ 1535389 h 6414293"/>
              <a:gd name="connsiteX0" fmla="*/ 4162 w 12200323"/>
              <a:gd name="connsiteY0" fmla="*/ 1535389 h 6423623"/>
              <a:gd name="connsiteX1" fmla="*/ 0 w 12200323"/>
              <a:gd name="connsiteY1" fmla="*/ 18661 h 6423623"/>
              <a:gd name="connsiteX2" fmla="*/ 12200323 w 12200323"/>
              <a:gd name="connsiteY2" fmla="*/ 0 h 6423623"/>
              <a:gd name="connsiteX3" fmla="*/ 12196161 w 12200323"/>
              <a:gd name="connsiteY3" fmla="*/ 1535389 h 6423623"/>
              <a:gd name="connsiteX4" fmla="*/ 12186830 w 12200323"/>
              <a:gd name="connsiteY4" fmla="*/ 6414292 h 6423623"/>
              <a:gd name="connsiteX5" fmla="*/ 9718379 w 12200323"/>
              <a:gd name="connsiteY5" fmla="*/ 2715208 h 6423623"/>
              <a:gd name="connsiteX6" fmla="*/ 2491272 w 12200323"/>
              <a:gd name="connsiteY6" fmla="*/ 2705878 h 6423623"/>
              <a:gd name="connsiteX7" fmla="*/ 4161 w 12200323"/>
              <a:gd name="connsiteY7" fmla="*/ 6423623 h 6423623"/>
              <a:gd name="connsiteX8" fmla="*/ 4162 w 12200323"/>
              <a:gd name="connsiteY8" fmla="*/ 1535389 h 6423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0323" h="6423623">
                <a:moveTo>
                  <a:pt x="4162" y="1535389"/>
                </a:moveTo>
                <a:cubicBezTo>
                  <a:pt x="2775" y="1029813"/>
                  <a:pt x="1387" y="524237"/>
                  <a:pt x="0" y="18661"/>
                </a:cubicBezTo>
                <a:lnTo>
                  <a:pt x="12200323" y="0"/>
                </a:lnTo>
                <a:cubicBezTo>
                  <a:pt x="12198936" y="511796"/>
                  <a:pt x="12197548" y="1023593"/>
                  <a:pt x="12196161" y="1535389"/>
                </a:cubicBezTo>
                <a:cubicBezTo>
                  <a:pt x="12193051" y="3161690"/>
                  <a:pt x="12189940" y="4787991"/>
                  <a:pt x="12186830" y="6414292"/>
                </a:cubicBezTo>
                <a:lnTo>
                  <a:pt x="9718379" y="2715208"/>
                </a:lnTo>
                <a:lnTo>
                  <a:pt x="2491272" y="2705878"/>
                </a:lnTo>
                <a:lnTo>
                  <a:pt x="4161" y="6423623"/>
                </a:lnTo>
                <a:cubicBezTo>
                  <a:pt x="7271" y="4784881"/>
                  <a:pt x="1052" y="3174131"/>
                  <a:pt x="4162" y="1535389"/>
                </a:cubicBezTo>
                <a:close/>
              </a:path>
            </a:pathLst>
          </a:cu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pic>
        <p:nvPicPr>
          <p:cNvPr id="7" name="Content Placeholder 3" descr="A graph showing the heatmap of numeric variables&#10;&#10;Description automatically generated">
            <a:extLst>
              <a:ext uri="{FF2B5EF4-FFF2-40B4-BE49-F238E27FC236}">
                <a16:creationId xmlns:a16="http://schemas.microsoft.com/office/drawing/2014/main" id="{8DCD158F-09E6-8927-3F43-1CC25529E2D8}"/>
              </a:ext>
            </a:extLst>
          </p:cNvPr>
          <p:cNvPicPr>
            <a:picLocks noChangeAspect="1"/>
          </p:cNvPicPr>
          <p:nvPr/>
        </p:nvPicPr>
        <p:blipFill>
          <a:blip r:embed="rId3"/>
          <a:stretch>
            <a:fillRect/>
          </a:stretch>
        </p:blipFill>
        <p:spPr>
          <a:xfrm>
            <a:off x="2508379" y="1119051"/>
            <a:ext cx="7175241" cy="5082696"/>
          </a:xfrm>
          <a:prstGeom prst="rect">
            <a:avLst/>
          </a:prstGeom>
        </p:spPr>
      </p:pic>
    </p:spTree>
    <p:extLst>
      <p:ext uri="{BB962C8B-B14F-4D97-AF65-F5344CB8AC3E}">
        <p14:creationId xmlns:p14="http://schemas.microsoft.com/office/powerpoint/2010/main" val="3085193088"/>
      </p:ext>
    </p:extLst>
  </p:cSld>
  <p:clrMapOvr>
    <a:masterClrMapping/>
  </p:clrMapOvr>
  <mc:AlternateContent xmlns:mc="http://schemas.openxmlformats.org/markup-compatibility/2006" xmlns:p14="http://schemas.microsoft.com/office/powerpoint/2010/main">
    <mc:Choice Requires="p14">
      <p:transition spd="slow" p14:dur="1600" advTm="860">
        <p14:prism isInverted="1"/>
      </p:transition>
    </mc:Choice>
    <mc:Fallback xmlns="">
      <p:transition spd="slow" advTm="86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672A6E-3A8E-E459-794D-80C86D535FD2}"/>
              </a:ext>
            </a:extLst>
          </p:cNvPr>
          <p:cNvSpPr txBox="1"/>
          <p:nvPr/>
        </p:nvSpPr>
        <p:spPr>
          <a:xfrm>
            <a:off x="453467" y="214836"/>
            <a:ext cx="4553339" cy="646331"/>
          </a:xfrm>
          <a:prstGeom prst="rect">
            <a:avLst/>
          </a:prstGeom>
          <a:noFill/>
        </p:spPr>
        <p:txBody>
          <a:bodyPr wrap="square" rtlCol="0">
            <a:spAutoFit/>
          </a:bodyPr>
          <a:lstStyle/>
          <a:p>
            <a:r>
              <a:rPr lang="en-US" sz="3600" spc="-50" dirty="0">
                <a:ln w="0"/>
                <a:solidFill>
                  <a:schemeClr val="accent1"/>
                </a:solidFill>
                <a:effectLst>
                  <a:outerShdw blurRad="38100" dist="25400" dir="5400000" algn="ctr" rotWithShape="0">
                    <a:srgbClr val="6E747A">
                      <a:alpha val="43000"/>
                    </a:srgbClr>
                  </a:outerShdw>
                </a:effectLst>
                <a:latin typeface="Broadway" panose="04040905080B02020502" pitchFamily="82" charset="0"/>
              </a:rPr>
              <a:t>Results</a:t>
            </a:r>
            <a:endParaRPr lang="en-IN" sz="3600" spc="-5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ndParaRPr>
          </a:p>
        </p:txBody>
      </p:sp>
      <p:sp>
        <p:nvSpPr>
          <p:cNvPr id="2" name="Rectangle 1"/>
          <p:cNvSpPr/>
          <p:nvPr/>
        </p:nvSpPr>
        <p:spPr>
          <a:xfrm>
            <a:off x="1132114" y="1997839"/>
            <a:ext cx="8403772" cy="1754326"/>
          </a:xfrm>
          <a:prstGeom prst="rect">
            <a:avLst/>
          </a:prstGeom>
        </p:spPr>
        <p:txBody>
          <a:bodyPr wrap="square">
            <a:spAutoFit/>
          </a:bodyPr>
          <a:lstStyle/>
          <a:p>
            <a:pPr marL="285750" indent="-285750">
              <a:buFont typeface="Wingdings" panose="05000000000000000000" pitchFamily="2" charset="2"/>
              <a:buChar char="v"/>
            </a:pPr>
            <a:r>
              <a:rPr lang="en-US" dirty="0">
                <a:solidFill>
                  <a:srgbClr val="333333"/>
                </a:solidFill>
                <a:latin typeface="Times New Roman" panose="02020603050405020304" pitchFamily="18" charset="0"/>
              </a:rPr>
              <a:t>This section presents the outcomes and findings obtained from employing various machine learning algorithms for predicting credit card churn. </a:t>
            </a:r>
          </a:p>
          <a:p>
            <a:pPr marL="285750" indent="-285750">
              <a:buFont typeface="Wingdings" panose="05000000000000000000" pitchFamily="2" charset="2"/>
              <a:buChar char="v"/>
            </a:pPr>
            <a:r>
              <a:rPr lang="en-US" dirty="0">
                <a:solidFill>
                  <a:srgbClr val="333333"/>
                </a:solidFill>
                <a:latin typeface="Times New Roman" panose="02020603050405020304" pitchFamily="18" charset="0"/>
              </a:rPr>
              <a:t>The primary objective of this study was to develop models capable of accurately identifying potential churners in the credit card customer base. </a:t>
            </a:r>
          </a:p>
          <a:p>
            <a:pPr marL="285750" indent="-285750">
              <a:buFont typeface="Wingdings" panose="05000000000000000000" pitchFamily="2" charset="2"/>
              <a:buChar char="v"/>
            </a:pPr>
            <a:r>
              <a:rPr lang="en-US" dirty="0">
                <a:solidFill>
                  <a:srgbClr val="333333"/>
                </a:solidFill>
                <a:latin typeface="Times New Roman" panose="02020603050405020304" pitchFamily="18" charset="0"/>
              </a:rPr>
              <a:t>Additionally, three distinct machine learning models, namely Random Forest, Decision Tree, and Logistic Regression, were utilized for this predictive analysis.</a:t>
            </a:r>
            <a:endParaRPr lang="en-US" dirty="0"/>
          </a:p>
        </p:txBody>
      </p:sp>
    </p:spTree>
    <p:extLst>
      <p:ext uri="{BB962C8B-B14F-4D97-AF65-F5344CB8AC3E}">
        <p14:creationId xmlns:p14="http://schemas.microsoft.com/office/powerpoint/2010/main" val="298511763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roc curve&#10;&#10;Description automatically generated">
            <a:extLst>
              <a:ext uri="{FF2B5EF4-FFF2-40B4-BE49-F238E27FC236}">
                <a16:creationId xmlns:a16="http://schemas.microsoft.com/office/drawing/2014/main" id="{A7463233-D561-DF17-09E2-C3438CA94D48}"/>
              </a:ext>
            </a:extLst>
          </p:cNvPr>
          <p:cNvPicPr>
            <a:picLocks noGrp="1" noChangeAspect="1"/>
          </p:cNvPicPr>
          <p:nvPr>
            <p:ph type="pic" idx="1"/>
          </p:nvPr>
        </p:nvPicPr>
        <p:blipFill>
          <a:blip r:embed="rId3"/>
          <a:stretch/>
        </p:blipFill>
        <p:spPr>
          <a:xfrm>
            <a:off x="119487" y="304800"/>
            <a:ext cx="5651436" cy="4040777"/>
          </a:xfrm>
          <a:noFill/>
        </p:spPr>
      </p:pic>
      <p:sp>
        <p:nvSpPr>
          <p:cNvPr id="10" name="Title 2">
            <a:extLst>
              <a:ext uri="{FF2B5EF4-FFF2-40B4-BE49-F238E27FC236}">
                <a16:creationId xmlns:a16="http://schemas.microsoft.com/office/drawing/2014/main" id="{22827017-D0C2-F3E6-1B84-4CDDAF2F3846}"/>
              </a:ext>
            </a:extLst>
          </p:cNvPr>
          <p:cNvSpPr>
            <a:spLocks noGrp="1"/>
          </p:cNvSpPr>
          <p:nvPr>
            <p:ph type="title"/>
          </p:nvPr>
        </p:nvSpPr>
        <p:spPr>
          <a:xfrm>
            <a:off x="714101" y="5173831"/>
            <a:ext cx="10113645" cy="743682"/>
          </a:xfrm>
        </p:spPr>
        <p:txBody>
          <a:bodyPr/>
          <a:lstStyle/>
          <a:p>
            <a:r>
              <a:rPr lang="en-US" dirty="0"/>
              <a:t>Logistic Regression</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7877" y="526868"/>
            <a:ext cx="4629458" cy="3596640"/>
          </a:xfrm>
          <a:prstGeom prst="rect">
            <a:avLst/>
          </a:prstGeom>
        </p:spPr>
      </p:pic>
    </p:spTree>
    <p:extLst>
      <p:ext uri="{BB962C8B-B14F-4D97-AF65-F5344CB8AC3E}">
        <p14:creationId xmlns:p14="http://schemas.microsoft.com/office/powerpoint/2010/main" val="289032011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22827017-D0C2-F3E6-1B84-4CDDAF2F3846}"/>
              </a:ext>
            </a:extLst>
          </p:cNvPr>
          <p:cNvSpPr>
            <a:spLocks noGrp="1"/>
          </p:cNvSpPr>
          <p:nvPr>
            <p:ph type="title"/>
          </p:nvPr>
        </p:nvSpPr>
        <p:spPr>
          <a:xfrm>
            <a:off x="714101" y="5173831"/>
            <a:ext cx="10113645" cy="743682"/>
          </a:xfrm>
        </p:spPr>
        <p:txBody>
          <a:bodyPr/>
          <a:lstStyle/>
          <a:p>
            <a:r>
              <a:rPr lang="en-US" dirty="0"/>
              <a:t>Random Forest</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r="30404"/>
          <a:stretch/>
        </p:blipFill>
        <p:spPr>
          <a:xfrm>
            <a:off x="849276" y="305108"/>
            <a:ext cx="4262655" cy="4092737"/>
          </a:xfrm>
          <a:prstGeom prst="rect">
            <a:avLst/>
          </a:prstGeom>
        </p:spPr>
      </p:pic>
      <p:sp>
        <p:nvSpPr>
          <p:cNvPr id="3" name="Rectangle 2"/>
          <p:cNvSpPr/>
          <p:nvPr/>
        </p:nvSpPr>
        <p:spPr>
          <a:xfrm>
            <a:off x="5564777" y="1058814"/>
            <a:ext cx="6096000" cy="1477328"/>
          </a:xfrm>
          <a:prstGeom prst="rect">
            <a:avLst/>
          </a:prstGeom>
        </p:spPr>
        <p:txBody>
          <a:bodyPr>
            <a:spAutoFit/>
          </a:bodyPr>
          <a:lstStyle/>
          <a:p>
            <a:pPr marL="285750" indent="-285750">
              <a:buFont typeface="Arial" panose="020B0604020202020204" pitchFamily="34" charset="0"/>
              <a:buChar char="•"/>
            </a:pPr>
            <a:r>
              <a:rPr lang="en-US" dirty="0"/>
              <a:t>The random forest model achieves high accuracy (96.8%) in predicting the "</a:t>
            </a:r>
            <a:r>
              <a:rPr lang="en-US" dirty="0" err="1"/>
              <a:t>Attrition_Flag</a:t>
            </a:r>
            <a:r>
              <a:rPr lang="en-US" dirty="0"/>
              <a:t>.“</a:t>
            </a:r>
          </a:p>
          <a:p>
            <a:pPr marL="285750" indent="-285750">
              <a:buFont typeface="Arial" panose="020B0604020202020204" pitchFamily="34" charset="0"/>
              <a:buChar char="•"/>
            </a:pPr>
            <a:r>
              <a:rPr lang="en-US" dirty="0"/>
              <a:t>The precision, recall, and F1 Score indicate good performance in classifying both "</a:t>
            </a:r>
            <a:r>
              <a:rPr lang="en-US" dirty="0" err="1"/>
              <a:t>Attrited</a:t>
            </a:r>
            <a:r>
              <a:rPr lang="en-US" dirty="0"/>
              <a:t> Customer" and "Existing Customer" categories.</a:t>
            </a:r>
          </a:p>
        </p:txBody>
      </p:sp>
    </p:spTree>
    <p:extLst>
      <p:ext uri="{BB962C8B-B14F-4D97-AF65-F5344CB8AC3E}">
        <p14:creationId xmlns:p14="http://schemas.microsoft.com/office/powerpoint/2010/main" val="302726289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22827017-D0C2-F3E6-1B84-4CDDAF2F3846}"/>
              </a:ext>
            </a:extLst>
          </p:cNvPr>
          <p:cNvSpPr>
            <a:spLocks noGrp="1"/>
          </p:cNvSpPr>
          <p:nvPr>
            <p:ph type="title"/>
          </p:nvPr>
        </p:nvSpPr>
        <p:spPr>
          <a:xfrm>
            <a:off x="714101" y="5173831"/>
            <a:ext cx="10113645" cy="743682"/>
          </a:xfrm>
        </p:spPr>
        <p:txBody>
          <a:bodyPr/>
          <a:lstStyle/>
          <a:p>
            <a:r>
              <a:rPr lang="en-US" dirty="0"/>
              <a:t>Decision Tree</a:t>
            </a: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6261" r="20731"/>
          <a:stretch/>
        </p:blipFill>
        <p:spPr>
          <a:xfrm>
            <a:off x="6592389" y="354252"/>
            <a:ext cx="4772296" cy="4160013"/>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6631" r="4642"/>
          <a:stretch/>
        </p:blipFill>
        <p:spPr>
          <a:xfrm>
            <a:off x="594567" y="354252"/>
            <a:ext cx="5176356" cy="4166489"/>
          </a:xfrm>
          <a:prstGeom prst="rect">
            <a:avLst/>
          </a:prstGeom>
        </p:spPr>
      </p:pic>
    </p:spTree>
    <p:extLst>
      <p:ext uri="{BB962C8B-B14F-4D97-AF65-F5344CB8AC3E}">
        <p14:creationId xmlns:p14="http://schemas.microsoft.com/office/powerpoint/2010/main" val="121498983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B7ADBD72-B1C1-2B97-602B-3374BC3602F2}"/>
              </a:ext>
            </a:extLst>
          </p:cNvPr>
          <p:cNvSpPr/>
          <p:nvPr/>
        </p:nvSpPr>
        <p:spPr>
          <a:xfrm flipH="1" flipV="1">
            <a:off x="6592389" y="-15526"/>
            <a:ext cx="5599611" cy="2546080"/>
          </a:xfrm>
          <a:prstGeom prst="r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Picture 6" descr="A graph of a number of models&#10;&#10;Description automatically generated">
            <a:extLst>
              <a:ext uri="{FF2B5EF4-FFF2-40B4-BE49-F238E27FC236}">
                <a16:creationId xmlns:a16="http://schemas.microsoft.com/office/drawing/2014/main" id="{E759B0DA-EB4A-ADED-8CA6-98EC9EB26EA4}"/>
              </a:ext>
            </a:extLst>
          </p:cNvPr>
          <p:cNvPicPr>
            <a:picLocks noChangeAspect="1"/>
          </p:cNvPicPr>
          <p:nvPr/>
        </p:nvPicPr>
        <p:blipFill rotWithShape="1">
          <a:blip r:embed="rId2"/>
          <a:srcRect t="114"/>
          <a:stretch/>
        </p:blipFill>
        <p:spPr>
          <a:xfrm>
            <a:off x="58150" y="1062446"/>
            <a:ext cx="5852161" cy="4280972"/>
          </a:xfrm>
          <a:prstGeom prst="rect">
            <a:avLst/>
          </a:prstGeom>
        </p:spPr>
      </p:pic>
      <p:sp>
        <p:nvSpPr>
          <p:cNvPr id="8" name="TextBox 7">
            <a:extLst>
              <a:ext uri="{FF2B5EF4-FFF2-40B4-BE49-F238E27FC236}">
                <a16:creationId xmlns:a16="http://schemas.microsoft.com/office/drawing/2014/main" id="{0AE518BF-3587-1DA0-D1BB-FB52C368F9A0}"/>
              </a:ext>
            </a:extLst>
          </p:cNvPr>
          <p:cNvSpPr txBox="1"/>
          <p:nvPr/>
        </p:nvSpPr>
        <p:spPr>
          <a:xfrm>
            <a:off x="4395019" y="688226"/>
            <a:ext cx="7664487" cy="369332"/>
          </a:xfrm>
          <a:prstGeom prst="rect">
            <a:avLst/>
          </a:prstGeom>
          <a:noFill/>
        </p:spPr>
        <p:txBody>
          <a:bodyPr wrap="square" rtlCol="0">
            <a:spAutoFit/>
          </a:bodyPr>
          <a:lstStyle/>
          <a:p>
            <a:endParaRPr lang="en-IN" dirty="0"/>
          </a:p>
        </p:txBody>
      </p:sp>
      <p:graphicFrame>
        <p:nvGraphicFramePr>
          <p:cNvPr id="9" name="Table 8">
            <a:extLst>
              <a:ext uri="{FF2B5EF4-FFF2-40B4-BE49-F238E27FC236}">
                <a16:creationId xmlns:a16="http://schemas.microsoft.com/office/drawing/2014/main" id="{15C36793-38C5-D6DB-64C7-605597B40216}"/>
              </a:ext>
            </a:extLst>
          </p:cNvPr>
          <p:cNvGraphicFramePr>
            <a:graphicFrameLocks noGrp="1"/>
          </p:cNvGraphicFramePr>
          <p:nvPr>
            <p:extLst>
              <p:ext uri="{D42A27DB-BD31-4B8C-83A1-F6EECF244321}">
                <p14:modId xmlns:p14="http://schemas.microsoft.com/office/powerpoint/2010/main" val="1492602581"/>
              </p:ext>
            </p:extLst>
          </p:nvPr>
        </p:nvGraphicFramePr>
        <p:xfrm>
          <a:off x="5972817" y="1845670"/>
          <a:ext cx="4304564" cy="1608731"/>
        </p:xfrm>
        <a:graphic>
          <a:graphicData uri="http://schemas.openxmlformats.org/drawingml/2006/table">
            <a:tbl>
              <a:tblPr firstRow="1" bandRow="1">
                <a:tableStyleId>{073A0DAA-6AF3-43AB-8588-CEC1D06C72B9}</a:tableStyleId>
              </a:tblPr>
              <a:tblGrid>
                <a:gridCol w="2152282">
                  <a:extLst>
                    <a:ext uri="{9D8B030D-6E8A-4147-A177-3AD203B41FA5}">
                      <a16:colId xmlns:a16="http://schemas.microsoft.com/office/drawing/2014/main" val="3697893939"/>
                    </a:ext>
                  </a:extLst>
                </a:gridCol>
                <a:gridCol w="2152282">
                  <a:extLst>
                    <a:ext uri="{9D8B030D-6E8A-4147-A177-3AD203B41FA5}">
                      <a16:colId xmlns:a16="http://schemas.microsoft.com/office/drawing/2014/main" val="227657018"/>
                    </a:ext>
                  </a:extLst>
                </a:gridCol>
              </a:tblGrid>
              <a:tr h="511451">
                <a:tc>
                  <a:txBody>
                    <a:bodyPr/>
                    <a:lstStyle/>
                    <a:p>
                      <a:pPr algn="ctr"/>
                      <a:r>
                        <a:rPr lang="en-US" sz="1800" b="1" i="0" u="none" strike="noStrike" kern="1200" dirty="0">
                          <a:solidFill>
                            <a:schemeClr val="lt1"/>
                          </a:solidFill>
                          <a:effectLst/>
                          <a:latin typeface="+mn-lt"/>
                          <a:ea typeface="+mn-ea"/>
                          <a:cs typeface="+mn-cs"/>
                        </a:rPr>
                        <a:t>Model</a:t>
                      </a:r>
                      <a:endParaRPr lang="en-US" dirty="0"/>
                    </a:p>
                  </a:txBody>
                  <a:tcPr/>
                </a:tc>
                <a:tc>
                  <a:txBody>
                    <a:bodyPr/>
                    <a:lstStyle/>
                    <a:p>
                      <a:pPr algn="ctr"/>
                      <a:r>
                        <a:rPr lang="en-US" sz="1800" b="1" i="0" u="none" strike="noStrike" kern="1200" dirty="0">
                          <a:solidFill>
                            <a:schemeClr val="lt1"/>
                          </a:solidFill>
                          <a:effectLst/>
                          <a:latin typeface="+mn-lt"/>
                          <a:ea typeface="+mn-ea"/>
                          <a:cs typeface="+mn-cs"/>
                        </a:rPr>
                        <a:t>Accuracy</a:t>
                      </a:r>
                      <a:endParaRPr lang="en-US" dirty="0"/>
                    </a:p>
                  </a:txBody>
                  <a:tcPr/>
                </a:tc>
                <a:extLst>
                  <a:ext uri="{0D108BD9-81ED-4DB2-BD59-A6C34878D82A}">
                    <a16:rowId xmlns:a16="http://schemas.microsoft.com/office/drawing/2014/main" val="3346906660"/>
                  </a:ext>
                </a:extLst>
              </a:tr>
              <a:tr h="322385">
                <a:tc>
                  <a:txBody>
                    <a:bodyPr/>
                    <a:lstStyle/>
                    <a:p>
                      <a:r>
                        <a:rPr lang="en-US" sz="1800" b="0" i="0" u="none" strike="noStrike" kern="1200" dirty="0">
                          <a:solidFill>
                            <a:schemeClr val="dk1"/>
                          </a:solidFill>
                          <a:effectLst/>
                          <a:latin typeface="+mn-lt"/>
                          <a:ea typeface="+mn-ea"/>
                          <a:cs typeface="+mn-cs"/>
                        </a:rPr>
                        <a:t>Decision Tree</a:t>
                      </a:r>
                      <a:endParaRPr lang="en-US" dirty="0"/>
                    </a:p>
                  </a:txBody>
                  <a:tcPr/>
                </a:tc>
                <a:tc>
                  <a:txBody>
                    <a:bodyPr/>
                    <a:lstStyle/>
                    <a:p>
                      <a:r>
                        <a:rPr lang="en-US" sz="1800" b="0" i="0" u="none" strike="noStrike" kern="1200" dirty="0">
                          <a:solidFill>
                            <a:schemeClr val="dk1"/>
                          </a:solidFill>
                          <a:effectLst/>
                          <a:latin typeface="+mn-lt"/>
                          <a:ea typeface="+mn-ea"/>
                          <a:cs typeface="+mn-cs"/>
                        </a:rPr>
                        <a:t>94.77%</a:t>
                      </a:r>
                      <a:endParaRPr lang="en-US" dirty="0"/>
                    </a:p>
                  </a:txBody>
                  <a:tcPr/>
                </a:tc>
                <a:extLst>
                  <a:ext uri="{0D108BD9-81ED-4DB2-BD59-A6C34878D82A}">
                    <a16:rowId xmlns:a16="http://schemas.microsoft.com/office/drawing/2014/main" val="2393556747"/>
                  </a:ext>
                </a:extLst>
              </a:tr>
              <a:tr h="359748">
                <a:tc>
                  <a:txBody>
                    <a:bodyPr/>
                    <a:lstStyle/>
                    <a:p>
                      <a:r>
                        <a:rPr lang="en-US" sz="1800" b="0" i="0" u="none" strike="noStrike" kern="1200" dirty="0">
                          <a:solidFill>
                            <a:schemeClr val="dk1"/>
                          </a:solidFill>
                          <a:effectLst/>
                          <a:latin typeface="+mn-lt"/>
                          <a:ea typeface="+mn-ea"/>
                          <a:cs typeface="+mn-cs"/>
                        </a:rPr>
                        <a:t>Logistic Regression</a:t>
                      </a:r>
                      <a:endParaRPr lang="en-US" dirty="0"/>
                    </a:p>
                  </a:txBody>
                  <a:tcPr/>
                </a:tc>
                <a:tc>
                  <a:txBody>
                    <a:bodyPr/>
                    <a:lstStyle/>
                    <a:p>
                      <a:r>
                        <a:rPr lang="en-US" sz="1800" b="0" i="0" u="none" strike="noStrike" kern="1200" dirty="0">
                          <a:solidFill>
                            <a:schemeClr val="dk1"/>
                          </a:solidFill>
                          <a:effectLst/>
                          <a:latin typeface="+mn-lt"/>
                          <a:ea typeface="+mn-ea"/>
                          <a:cs typeface="+mn-cs"/>
                        </a:rPr>
                        <a:t>89.34%</a:t>
                      </a:r>
                      <a:endParaRPr lang="en-US" dirty="0"/>
                    </a:p>
                  </a:txBody>
                  <a:tcPr/>
                </a:tc>
                <a:extLst>
                  <a:ext uri="{0D108BD9-81ED-4DB2-BD59-A6C34878D82A}">
                    <a16:rowId xmlns:a16="http://schemas.microsoft.com/office/drawing/2014/main" val="4206469365"/>
                  </a:ext>
                </a:extLst>
              </a:tr>
              <a:tr h="357781">
                <a:tc>
                  <a:txBody>
                    <a:bodyPr/>
                    <a:lstStyle/>
                    <a:p>
                      <a:r>
                        <a:rPr lang="en-US" sz="1800" b="0" i="0" u="none" strike="noStrike" kern="1200" dirty="0">
                          <a:solidFill>
                            <a:schemeClr val="dk1"/>
                          </a:solidFill>
                          <a:effectLst/>
                          <a:latin typeface="+mn-lt"/>
                          <a:ea typeface="+mn-ea"/>
                          <a:cs typeface="+mn-cs"/>
                        </a:rPr>
                        <a:t>Random Forest</a:t>
                      </a:r>
                      <a:endParaRPr lang="en-US" dirty="0"/>
                    </a:p>
                  </a:txBody>
                  <a:tcPr/>
                </a:tc>
                <a:tc>
                  <a:txBody>
                    <a:bodyPr/>
                    <a:lstStyle/>
                    <a:p>
                      <a:r>
                        <a:rPr lang="en-US" sz="1800" b="0" i="0" u="none" strike="noStrike" kern="1200" dirty="0">
                          <a:solidFill>
                            <a:schemeClr val="dk1"/>
                          </a:solidFill>
                          <a:effectLst/>
                          <a:latin typeface="+mn-lt"/>
                          <a:ea typeface="+mn-ea"/>
                          <a:cs typeface="+mn-cs"/>
                        </a:rPr>
                        <a:t>96.79%</a:t>
                      </a:r>
                      <a:endParaRPr lang="en-US" dirty="0"/>
                    </a:p>
                  </a:txBody>
                  <a:tcPr/>
                </a:tc>
                <a:extLst>
                  <a:ext uri="{0D108BD9-81ED-4DB2-BD59-A6C34878D82A}">
                    <a16:rowId xmlns:a16="http://schemas.microsoft.com/office/drawing/2014/main" val="676584475"/>
                  </a:ext>
                </a:extLst>
              </a:tr>
            </a:tbl>
          </a:graphicData>
        </a:graphic>
      </p:graphicFrame>
      <p:sp>
        <p:nvSpPr>
          <p:cNvPr id="10" name="TextBox 9">
            <a:extLst>
              <a:ext uri="{FF2B5EF4-FFF2-40B4-BE49-F238E27FC236}">
                <a16:creationId xmlns:a16="http://schemas.microsoft.com/office/drawing/2014/main" id="{0AE518BF-3587-1DA0-D1BB-FB52C368F9A0}"/>
              </a:ext>
            </a:extLst>
          </p:cNvPr>
          <p:cNvSpPr txBox="1"/>
          <p:nvPr/>
        </p:nvSpPr>
        <p:spPr>
          <a:xfrm>
            <a:off x="5910311" y="3958424"/>
            <a:ext cx="5719665" cy="1754326"/>
          </a:xfrm>
          <a:prstGeom prst="rect">
            <a:avLst/>
          </a:prstGeom>
          <a:noFill/>
        </p:spPr>
        <p:txBody>
          <a:bodyPr wrap="square" rtlCol="0">
            <a:spAutoFit/>
          </a:bodyPr>
          <a:lstStyle/>
          <a:p>
            <a:r>
              <a:rPr lang="en-US" b="1" dirty="0">
                <a:effectLst/>
                <a:latin typeface="Helvetica Neue" panose="02000503000000020004" pitchFamily="2" charset="0"/>
              </a:rPr>
              <a:t>Key Insights:</a:t>
            </a:r>
            <a:endParaRPr lang="en-US" dirty="0">
              <a:effectLst/>
              <a:latin typeface="Helvetica Neue" panose="02000503000000020004" pitchFamily="2" charset="0"/>
            </a:endParaRPr>
          </a:p>
          <a:p>
            <a:pPr>
              <a:buFont typeface="Arial" panose="020B0604020202020204" pitchFamily="34" charset="0"/>
              <a:buChar char="•"/>
            </a:pPr>
            <a:r>
              <a:rPr lang="en-US" dirty="0">
                <a:effectLst/>
                <a:latin typeface="Helvetica Neue" panose="02000503000000020004" pitchFamily="2" charset="0"/>
              </a:rPr>
              <a:t>Random Forest outperforms other models in accuracy, achieving the highest accuracy of 96.79%.</a:t>
            </a:r>
          </a:p>
          <a:p>
            <a:pPr>
              <a:buFont typeface="Arial" panose="020B0604020202020204" pitchFamily="34" charset="0"/>
              <a:buChar char="•"/>
            </a:pPr>
            <a:r>
              <a:rPr lang="en-US" dirty="0">
                <a:effectLst/>
                <a:latin typeface="Helvetica Neue" panose="02000503000000020004" pitchFamily="2" charset="0"/>
              </a:rPr>
              <a:t>Decision Tree and Logistic Regression models also show commendable accuracy levels.</a:t>
            </a:r>
          </a:p>
          <a:p>
            <a:endParaRPr lang="en-IN" dirty="0"/>
          </a:p>
        </p:txBody>
      </p:sp>
    </p:spTree>
    <p:extLst>
      <p:ext uri="{BB962C8B-B14F-4D97-AF65-F5344CB8AC3E}">
        <p14:creationId xmlns:p14="http://schemas.microsoft.com/office/powerpoint/2010/main" val="228301898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47043D-CC8C-03EC-DA72-62BDE1AE395D}"/>
              </a:ext>
            </a:extLst>
          </p:cNvPr>
          <p:cNvSpPr txBox="1"/>
          <p:nvPr/>
        </p:nvSpPr>
        <p:spPr>
          <a:xfrm>
            <a:off x="458093" y="532375"/>
            <a:ext cx="3025335" cy="830997"/>
          </a:xfrm>
          <a:prstGeom prst="rect">
            <a:avLst/>
          </a:prstGeom>
          <a:noFill/>
        </p:spPr>
        <p:txBody>
          <a:bodyPr wrap="square" rtlCol="0">
            <a:spAutoFit/>
          </a:bodyPr>
          <a:lstStyle/>
          <a:p>
            <a:r>
              <a:rPr lang="en-US" sz="4800" dirty="0">
                <a:ln w="0"/>
                <a:effectLst>
                  <a:outerShdw blurRad="38100" dist="19050" dir="2700000" algn="tl" rotWithShape="0">
                    <a:schemeClr val="dk1">
                      <a:alpha val="40000"/>
                    </a:schemeClr>
                  </a:outerShdw>
                </a:effectLst>
              </a:rPr>
              <a:t>Conclusion</a:t>
            </a:r>
            <a:endParaRPr lang="en-IN" sz="4800" dirty="0">
              <a:ln w="0"/>
              <a:effectLst>
                <a:outerShdw blurRad="38100" dist="19050" dir="2700000" algn="tl" rotWithShape="0">
                  <a:schemeClr val="dk1">
                    <a:alpha val="40000"/>
                  </a:schemeClr>
                </a:outerShdw>
              </a:effectLst>
            </a:endParaRPr>
          </a:p>
        </p:txBody>
      </p:sp>
      <p:sp>
        <p:nvSpPr>
          <p:cNvPr id="2" name="Rectangle 1"/>
          <p:cNvSpPr/>
          <p:nvPr/>
        </p:nvSpPr>
        <p:spPr>
          <a:xfrm>
            <a:off x="1584959" y="2341156"/>
            <a:ext cx="8865327" cy="2308324"/>
          </a:xfrm>
          <a:prstGeom prst="rect">
            <a:avLst/>
          </a:prstGeom>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findings suggest that machine learning models, particularly Random Forest, hold promise in accurately predicting customer churn, which is crucial for businesses in managing customer relationships and retention strategies.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441878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BFAAFB91-3D84-5277-B3FA-D9AF9600032A}"/>
              </a:ext>
            </a:extLst>
          </p:cNvPr>
          <p:cNvSpPr txBox="1"/>
          <p:nvPr/>
        </p:nvSpPr>
        <p:spPr>
          <a:xfrm>
            <a:off x="494522" y="2182283"/>
            <a:ext cx="3816221" cy="1323439"/>
          </a:xfrm>
          <a:prstGeom prst="rect">
            <a:avLst/>
          </a:prstGeom>
          <a:noFill/>
        </p:spPr>
        <p:txBody>
          <a:bodyPr wrap="square">
            <a:spAutoFit/>
          </a:bodyPr>
          <a:lstStyle/>
          <a:p>
            <a:pPr algn="ctr"/>
            <a:r>
              <a:rPr lang="en-US" sz="40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rPr>
              <a:t>Presentation Line Up</a:t>
            </a:r>
          </a:p>
        </p:txBody>
      </p:sp>
      <p:graphicFrame>
        <p:nvGraphicFramePr>
          <p:cNvPr id="19" name="Diagram 18">
            <a:extLst>
              <a:ext uri="{FF2B5EF4-FFF2-40B4-BE49-F238E27FC236}">
                <a16:creationId xmlns:a16="http://schemas.microsoft.com/office/drawing/2014/main" id="{51679D5C-0419-E9E8-DA0D-4C1BDB2257CB}"/>
              </a:ext>
            </a:extLst>
          </p:cNvPr>
          <p:cNvGraphicFramePr/>
          <p:nvPr>
            <p:extLst>
              <p:ext uri="{D42A27DB-BD31-4B8C-83A1-F6EECF244321}">
                <p14:modId xmlns:p14="http://schemas.microsoft.com/office/powerpoint/2010/main" val="4147076197"/>
              </p:ext>
            </p:extLst>
          </p:nvPr>
        </p:nvGraphicFramePr>
        <p:xfrm>
          <a:off x="4947429" y="647700"/>
          <a:ext cx="6750049" cy="49477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3351433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47043D-CC8C-03EC-DA72-62BDE1AE395D}"/>
              </a:ext>
            </a:extLst>
          </p:cNvPr>
          <p:cNvSpPr txBox="1"/>
          <p:nvPr/>
        </p:nvSpPr>
        <p:spPr>
          <a:xfrm>
            <a:off x="4011191" y="2108626"/>
            <a:ext cx="3751684" cy="830997"/>
          </a:xfrm>
          <a:prstGeom prst="rect">
            <a:avLst/>
          </a:prstGeom>
          <a:noFill/>
        </p:spPr>
        <p:txBody>
          <a:bodyPr wrap="square" rtlCol="0">
            <a:spAutoFit/>
          </a:bodyPr>
          <a:lstStyle/>
          <a:p>
            <a:r>
              <a:rPr lang="en-US" sz="4800" dirty="0">
                <a:ln w="0"/>
                <a:effectLst>
                  <a:outerShdw blurRad="38100" dist="19050" dir="2700000" algn="tl" rotWithShape="0">
                    <a:schemeClr val="dk1">
                      <a:alpha val="40000"/>
                    </a:schemeClr>
                  </a:outerShdw>
                </a:effectLst>
              </a:rPr>
              <a:t>Thank You </a:t>
            </a:r>
            <a:r>
              <a:rPr lang="en-US" sz="4800" dirty="0">
                <a:ln w="0"/>
                <a:effectLst>
                  <a:outerShdw blurRad="38100" dist="19050" dir="2700000" algn="tl" rotWithShape="0">
                    <a:schemeClr val="dk1">
                      <a:alpha val="40000"/>
                    </a:schemeClr>
                  </a:outerShdw>
                </a:effectLst>
                <a:sym typeface="Wingdings" panose="05000000000000000000" pitchFamily="2" charset="2"/>
              </a:rPr>
              <a:t></a:t>
            </a:r>
            <a:endParaRPr lang="en-IN" sz="48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2064576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7C006-52F4-5F7F-DD66-D726DDF60414}"/>
              </a:ext>
            </a:extLst>
          </p:cNvPr>
          <p:cNvSpPr>
            <a:spLocks noGrp="1"/>
          </p:cNvSpPr>
          <p:nvPr>
            <p:ph type="title"/>
          </p:nvPr>
        </p:nvSpPr>
        <p:spPr/>
        <p:txBody>
          <a:bodyPr/>
          <a:lstStyle/>
          <a:p>
            <a:r>
              <a:rPr lang="en-US" sz="40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Introduction</a:t>
            </a:r>
            <a:endParaRPr lang="en-IN" sz="40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endParaRPr>
          </a:p>
        </p:txBody>
      </p:sp>
      <p:sp useBgFill="1">
        <p:nvSpPr>
          <p:cNvPr id="4" name="Text Placeholder 2">
            <a:extLst>
              <a:ext uri="{FF2B5EF4-FFF2-40B4-BE49-F238E27FC236}">
                <a16:creationId xmlns:a16="http://schemas.microsoft.com/office/drawing/2014/main" id="{9D5232F9-FD00-464A-9F17-619C91AEF8F3}"/>
              </a:ext>
            </a:extLst>
          </p:cNvPr>
          <p:cNvSpPr txBox="1">
            <a:spLocks/>
          </p:cNvSpPr>
          <p:nvPr/>
        </p:nvSpPr>
        <p:spPr>
          <a:xfrm>
            <a:off x="1097280" y="2388876"/>
            <a:ext cx="9214912" cy="3289113"/>
          </a:xfrm>
          <a:prstGeom prst="rect">
            <a:avLst/>
          </a:prstGeom>
        </p:spPr>
        <p:txBody>
          <a:bodyPr vert="horz" lIns="0" tIns="45720" rIns="0" bIns="45720" rtlCol="0">
            <a:normAutofit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85750" indent="-285750">
              <a:buFont typeface="Arial" panose="020B0604020202020204" pitchFamily="34" charset="0"/>
              <a:buChar char="•"/>
            </a:pPr>
            <a:r>
              <a:rPr lang="en-US" sz="2000">
                <a:solidFill>
                  <a:srgbClr val="374151"/>
                </a:solidFill>
                <a:latin typeface="Söhne"/>
              </a:rPr>
              <a:t>What is Credit card churn ? In simple terms, credit card churn is when people sign up for a new credit card, use it for a while, and then cancel or stop using their old one.</a:t>
            </a:r>
          </a:p>
          <a:p>
            <a:pPr marL="285750" indent="-285750">
              <a:buFont typeface="Arial" panose="020B0604020202020204" pitchFamily="34" charset="0"/>
              <a:buChar char="•"/>
            </a:pPr>
            <a:r>
              <a:rPr lang="en-US" sz="2000">
                <a:solidFill>
                  <a:srgbClr val="374151"/>
                </a:solidFill>
                <a:latin typeface="Söhne"/>
              </a:rPr>
              <a:t>What do we gain ? Customers try to get the best deal out of the products available in the market such as lower interest rates , rewards , cashback etc. by churning through different credit cards.</a:t>
            </a:r>
          </a:p>
          <a:p>
            <a:pPr marL="285750" indent="-285750">
              <a:buFont typeface="Arial" panose="020B0604020202020204" pitchFamily="34" charset="0"/>
              <a:buChar char="•"/>
            </a:pPr>
            <a:r>
              <a:rPr lang="en-US" sz="2000">
                <a:solidFill>
                  <a:srgbClr val="374151"/>
                </a:solidFill>
                <a:latin typeface="Söhne"/>
              </a:rPr>
              <a:t>Why is it an issue ? As customers don’t end up paying interest/minimal fees or discard cards after sign up bonuses , the financial institutions don’t gain any profit from these customers.</a:t>
            </a:r>
          </a:p>
          <a:p>
            <a:pPr marL="285750" indent="-285750">
              <a:buFont typeface="Arial" panose="020B0604020202020204" pitchFamily="34" charset="0"/>
              <a:buChar char="•"/>
            </a:pPr>
            <a:endParaRPr lang="en-US" sz="2000">
              <a:solidFill>
                <a:srgbClr val="374151"/>
              </a:solidFill>
              <a:latin typeface="Söhne"/>
            </a:endParaRPr>
          </a:p>
          <a:p>
            <a:pPr lvl="1"/>
            <a:endParaRPr lang="en-US" sz="2600" dirty="0"/>
          </a:p>
        </p:txBody>
      </p:sp>
    </p:spTree>
    <p:extLst>
      <p:ext uri="{BB962C8B-B14F-4D97-AF65-F5344CB8AC3E}">
        <p14:creationId xmlns:p14="http://schemas.microsoft.com/office/powerpoint/2010/main" val="240422721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6A945-0196-4080-D8B2-9DDD79F79BAE}"/>
              </a:ext>
            </a:extLst>
          </p:cNvPr>
          <p:cNvSpPr>
            <a:spLocks noGrp="1"/>
          </p:cNvSpPr>
          <p:nvPr>
            <p:ph type="title"/>
          </p:nvPr>
        </p:nvSpPr>
        <p:spPr>
          <a:xfrm>
            <a:off x="1097280" y="1131333"/>
            <a:ext cx="10058400" cy="702305"/>
          </a:xfrm>
        </p:spPr>
        <p:txBody>
          <a:bodyPr>
            <a:normAutofit fontScale="90000"/>
          </a:bodyPr>
          <a:lstStyle/>
          <a:p>
            <a:r>
              <a:rPr lang="en-US" sz="48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rPr>
              <a:t> Data and Methodology</a:t>
            </a:r>
            <a:endParaRPr lang="en-US" dirty="0">
              <a:solidFill>
                <a:schemeClr val="accent1"/>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9C5F96DD-862C-6B16-FD6E-FBFB9F5CF91B}"/>
              </a:ext>
            </a:extLst>
          </p:cNvPr>
          <p:cNvSpPr>
            <a:spLocks noGrp="1"/>
          </p:cNvSpPr>
          <p:nvPr>
            <p:ph idx="1"/>
          </p:nvPr>
        </p:nvSpPr>
        <p:spPr>
          <a:xfrm>
            <a:off x="1097280" y="2237461"/>
            <a:ext cx="10058400" cy="3631631"/>
          </a:xfrm>
        </p:spPr>
        <p:txBody>
          <a:bodyPr/>
          <a:lstStyle/>
          <a:p>
            <a:pPr marL="0" indent="0">
              <a:buNone/>
            </a:pPr>
            <a:r>
              <a:rPr lang="en-US" b="1" dirty="0">
                <a:effectLst/>
                <a:latin typeface="Helvetica Neue" panose="02000503000000020004" pitchFamily="2" charset="0"/>
              </a:rPr>
              <a:t>Understanding and Predicting Credit Card Churn Project Overview</a:t>
            </a:r>
            <a:endParaRPr lang="en-US" dirty="0">
              <a:effectLst/>
              <a:latin typeface="Helvetica Neue" panose="02000503000000020004" pitchFamily="2" charset="0"/>
            </a:endParaRPr>
          </a:p>
          <a:p>
            <a:pPr marL="0" indent="0">
              <a:buNone/>
            </a:pPr>
            <a:r>
              <a:rPr lang="en-US" b="1" dirty="0">
                <a:effectLst/>
                <a:latin typeface="Helvetica Neue" panose="02000503000000020004" pitchFamily="2" charset="0"/>
              </a:rPr>
              <a:t>Dataset:</a:t>
            </a:r>
            <a:r>
              <a:rPr lang="en-US" dirty="0">
                <a:effectLst/>
                <a:latin typeface="Helvetica Neue" panose="02000503000000020004" pitchFamily="2" charset="0"/>
              </a:rPr>
              <a:t> Obtained from Kaggle, covers 10,127 clients.</a:t>
            </a:r>
          </a:p>
          <a:p>
            <a:pPr marL="0" indent="0">
              <a:buNone/>
            </a:pPr>
            <a:r>
              <a:rPr lang="en-US" b="1" dirty="0">
                <a:effectLst/>
                <a:latin typeface="Helvetica Neue" panose="02000503000000020004" pitchFamily="2" charset="0"/>
              </a:rPr>
              <a:t>Client Attributes:</a:t>
            </a:r>
            <a:r>
              <a:rPr lang="en-US" dirty="0">
                <a:effectLst/>
                <a:latin typeface="Helvetica Neue" panose="02000503000000020004" pitchFamily="2" charset="0"/>
              </a:rPr>
              <a:t> Age, gender, education, marital status, and income categories.</a:t>
            </a:r>
          </a:p>
          <a:p>
            <a:pPr marL="0" indent="0">
              <a:buNone/>
            </a:pPr>
            <a:r>
              <a:rPr lang="en-US" b="1" dirty="0">
                <a:effectLst/>
                <a:latin typeface="Helvetica Neue" panose="02000503000000020004" pitchFamily="2" charset="0"/>
              </a:rPr>
              <a:t>Credit Card Usage Patterns:</a:t>
            </a:r>
            <a:endParaRPr lang="en-US" dirty="0">
              <a:effectLst/>
              <a:latin typeface="Helvetica Neue" panose="02000503000000020004" pitchFamily="2" charset="0"/>
            </a:endParaRPr>
          </a:p>
          <a:p>
            <a:pPr marL="742950" lvl="1" indent="-285750">
              <a:buFont typeface="Arial" panose="020B0604020202020204" pitchFamily="34" charset="0"/>
              <a:buChar char="•"/>
            </a:pPr>
            <a:r>
              <a:rPr lang="en-US" dirty="0">
                <a:effectLst/>
                <a:latin typeface="Helvetica Neue" panose="02000503000000020004" pitchFamily="2" charset="0"/>
              </a:rPr>
              <a:t>Includes credit limits, transaction amounts, and card categories.</a:t>
            </a:r>
          </a:p>
          <a:p>
            <a:pPr marL="0" indent="0">
              <a:buNone/>
            </a:pPr>
            <a:r>
              <a:rPr lang="en-US" b="1" dirty="0">
                <a:effectLst/>
                <a:latin typeface="Helvetica Neue" panose="02000503000000020004" pitchFamily="2" charset="0"/>
              </a:rPr>
              <a:t>Banking Relationships:</a:t>
            </a:r>
            <a:endParaRPr lang="en-US" dirty="0">
              <a:effectLst/>
              <a:latin typeface="Helvetica Neue" panose="02000503000000020004" pitchFamily="2" charset="0"/>
            </a:endParaRPr>
          </a:p>
          <a:p>
            <a:pPr marL="742950" lvl="1" indent="-285750">
              <a:buFont typeface="Arial" panose="020B0604020202020204" pitchFamily="34" charset="0"/>
              <a:buChar char="•"/>
            </a:pPr>
            <a:r>
              <a:rPr lang="en-US" dirty="0">
                <a:effectLst/>
                <a:latin typeface="Helvetica Neue" panose="02000503000000020004" pitchFamily="2" charset="0"/>
              </a:rPr>
              <a:t>Examines total relationships and periods of inactivity.</a:t>
            </a:r>
          </a:p>
          <a:p>
            <a:endParaRPr lang="en-US" dirty="0"/>
          </a:p>
        </p:txBody>
      </p:sp>
    </p:spTree>
    <p:extLst>
      <p:ext uri="{BB962C8B-B14F-4D97-AF65-F5344CB8AC3E}">
        <p14:creationId xmlns:p14="http://schemas.microsoft.com/office/powerpoint/2010/main" val="2878729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E49719-2D5B-1E31-8DD2-0C594A8E12E5}"/>
              </a:ext>
            </a:extLst>
          </p:cNvPr>
          <p:cNvSpPr>
            <a:spLocks noGrp="1"/>
          </p:cNvSpPr>
          <p:nvPr>
            <p:ph idx="1"/>
          </p:nvPr>
        </p:nvSpPr>
        <p:spPr/>
        <p:txBody>
          <a:bodyPr>
            <a:normAutofit/>
          </a:bodyPr>
          <a:lstStyle/>
          <a:p>
            <a:pPr marL="0" indent="0">
              <a:buNone/>
            </a:pPr>
            <a:r>
              <a:rPr lang="en-US" b="1" dirty="0">
                <a:effectLst/>
                <a:latin typeface="Helvetica Neue" panose="02000503000000020004" pitchFamily="2" charset="0"/>
              </a:rPr>
              <a:t>Logistic Regression</a:t>
            </a:r>
            <a:r>
              <a:rPr lang="en-US" dirty="0">
                <a:effectLst/>
                <a:latin typeface="Helvetica Neue" panose="02000503000000020004" pitchFamily="2" charset="0"/>
              </a:rPr>
              <a:t> is a binary classification method with a linear decision boundary, offering probabilistic outputs. It extends to Multinomial logistic regression for multiclass tasks and employs regularization for robustness. Evaluation metrics include accuracy, precision, recall, F1-score, and ROC-AUC.</a:t>
            </a:r>
          </a:p>
          <a:p>
            <a:pPr marL="0" indent="0">
              <a:buNone/>
            </a:pPr>
            <a:r>
              <a:rPr lang="en-US" b="1" dirty="0">
                <a:effectLst/>
                <a:latin typeface="Helvetica Neue" panose="02000503000000020004" pitchFamily="2" charset="0"/>
              </a:rPr>
              <a:t>Decision Tree</a:t>
            </a:r>
            <a:r>
              <a:rPr lang="en-US" dirty="0">
                <a:effectLst/>
                <a:latin typeface="Helvetica Neue" panose="02000503000000020004" pitchFamily="2" charset="0"/>
              </a:rPr>
              <a:t> is a versatile predictive modeling tool used for both classification and regression tasks. It features a tree-like structure, providing interpretability and facilitating feature selection. In classification, it employs the Gini impurity metric, while in regression, it uses the mean squared error for evaluating model performance.</a:t>
            </a:r>
          </a:p>
          <a:p>
            <a:pPr marL="0" indent="0">
              <a:buNone/>
            </a:pPr>
            <a:endParaRPr lang="en-US" b="1" dirty="0">
              <a:effectLst/>
              <a:latin typeface="Helvetica Neue" panose="02000503000000020004" pitchFamily="2" charset="0"/>
            </a:endParaRPr>
          </a:p>
          <a:p>
            <a:endParaRPr lang="en-US" dirty="0"/>
          </a:p>
        </p:txBody>
      </p:sp>
      <p:sp>
        <p:nvSpPr>
          <p:cNvPr id="4" name="Title 1">
            <a:extLst>
              <a:ext uri="{FF2B5EF4-FFF2-40B4-BE49-F238E27FC236}">
                <a16:creationId xmlns:a16="http://schemas.microsoft.com/office/drawing/2014/main" id="{B206A945-0196-4080-D8B2-9DDD79F79BAE}"/>
              </a:ext>
            </a:extLst>
          </p:cNvPr>
          <p:cNvSpPr txBox="1">
            <a:spLocks/>
          </p:cNvSpPr>
          <p:nvPr/>
        </p:nvSpPr>
        <p:spPr>
          <a:xfrm>
            <a:off x="1097280" y="1113916"/>
            <a:ext cx="10197737" cy="702305"/>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44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rPr>
              <a:t> Data and Methodology</a:t>
            </a:r>
            <a:endParaRPr lang="en-US" sz="4400" dirty="0">
              <a:solidFill>
                <a:schemeClr val="accent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28520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61CF42-88AF-549B-83C3-5352F72D7E6E}"/>
              </a:ext>
            </a:extLst>
          </p:cNvPr>
          <p:cNvSpPr>
            <a:spLocks noGrp="1"/>
          </p:cNvSpPr>
          <p:nvPr>
            <p:ph idx="1"/>
          </p:nvPr>
        </p:nvSpPr>
        <p:spPr>
          <a:xfrm>
            <a:off x="1236617" y="2250744"/>
            <a:ext cx="10058400" cy="3057066"/>
          </a:xfrm>
        </p:spPr>
        <p:txBody>
          <a:bodyPr/>
          <a:lstStyle/>
          <a:p>
            <a:pPr marL="0" indent="0">
              <a:buNone/>
            </a:pPr>
            <a:r>
              <a:rPr lang="en-US" b="1" dirty="0">
                <a:effectLst/>
                <a:latin typeface="Helvetica Neue" panose="02000503000000020004" pitchFamily="2" charset="0"/>
              </a:rPr>
              <a:t>Random Forest</a:t>
            </a:r>
            <a:r>
              <a:rPr lang="en-US" dirty="0">
                <a:effectLst/>
                <a:latin typeface="Helvetica Neue" panose="02000503000000020004" pitchFamily="2" charset="0"/>
              </a:rPr>
              <a:t> is an ensemble learning method for classification and regression tasks. It forms a forest of decision trees, preventing overfitting and ensuring robustness. With advantages of resilience, reduced sensitivity to noise, and scalability for large datasets, it utilizes mode for classification and mean for regression, providing feature importance scores for enhanced interpretability.</a:t>
            </a:r>
          </a:p>
          <a:p>
            <a:pPr marL="0" indent="0">
              <a:buNone/>
            </a:pPr>
            <a:endParaRPr lang="en-US" dirty="0">
              <a:latin typeface="Helvetica Neue" panose="02000503000000020004" pitchFamily="2" charset="0"/>
            </a:endParaRPr>
          </a:p>
        </p:txBody>
      </p:sp>
      <p:sp>
        <p:nvSpPr>
          <p:cNvPr id="5" name="Title 1">
            <a:extLst>
              <a:ext uri="{FF2B5EF4-FFF2-40B4-BE49-F238E27FC236}">
                <a16:creationId xmlns:a16="http://schemas.microsoft.com/office/drawing/2014/main" id="{B206A945-0196-4080-D8B2-9DDD79F79BAE}"/>
              </a:ext>
            </a:extLst>
          </p:cNvPr>
          <p:cNvSpPr txBox="1">
            <a:spLocks/>
          </p:cNvSpPr>
          <p:nvPr/>
        </p:nvSpPr>
        <p:spPr>
          <a:xfrm>
            <a:off x="1097280" y="1192293"/>
            <a:ext cx="10197737" cy="702305"/>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44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rPr>
              <a:t> Data and Methodology</a:t>
            </a:r>
            <a:endParaRPr lang="en-US" sz="4400" dirty="0">
              <a:solidFill>
                <a:schemeClr val="accent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07277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7FD9F-60D3-E372-9026-8E6AF16785C6}"/>
              </a:ext>
            </a:extLst>
          </p:cNvPr>
          <p:cNvSpPr>
            <a:spLocks noGrp="1"/>
          </p:cNvSpPr>
          <p:nvPr>
            <p:ph type="title" idx="4294967295"/>
          </p:nvPr>
        </p:nvSpPr>
        <p:spPr>
          <a:xfrm>
            <a:off x="8682446" y="0"/>
            <a:ext cx="3509554" cy="6400800"/>
          </a:xfrm>
          <a:solidFill>
            <a:schemeClr val="tx1"/>
          </a:solidFill>
        </p:spPr>
        <p:txBody>
          <a:bodyPr>
            <a:normAutofit fontScale="90000"/>
          </a:bodyPr>
          <a:lstStyle/>
          <a:p>
            <a:pPr algn="ct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                                 </a:t>
            </a:r>
            <a:b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br>
            <a:r>
              <a:rPr lang="en-US" sz="3600" dirty="0">
                <a:ln w="0"/>
                <a:solidFill>
                  <a:schemeClr val="accent1"/>
                </a:solidFill>
                <a:effectLst>
                  <a:outerShdw blurRad="38100" dist="25400" dir="5400000" algn="ctr" rotWithShape="0">
                    <a:srgbClr val="6E747A">
                      <a:alpha val="43000"/>
                    </a:srgbClr>
                  </a:outerShdw>
                </a:effectLst>
                <a:latin typeface="Broadway" panose="04040905080B02020502" pitchFamily="82" charset="0"/>
                <a:ea typeface="+mn-ea"/>
                <a:cs typeface="+mn-cs"/>
              </a:rPr>
              <a:t>Exploratory Data Analysis</a:t>
            </a:r>
            <a:br>
              <a:rPr lang="en-US" sz="6600" spc="0" dirty="0">
                <a:ln w="0"/>
                <a:solidFill>
                  <a:schemeClr val="accent1"/>
                </a:solidFill>
                <a:effectLst>
                  <a:outerShdw blurRad="38100" dist="25400" dir="5400000" algn="ctr" rotWithShape="0">
                    <a:srgbClr val="6E747A">
                      <a:alpha val="43000"/>
                    </a:srgbClr>
                  </a:outerShdw>
                </a:effectLst>
              </a:rPr>
            </a:br>
            <a:br>
              <a:rPr lang="en-US" sz="6600" spc="0" dirty="0">
                <a:ln w="0"/>
                <a:solidFill>
                  <a:schemeClr val="accent1"/>
                </a:solidFill>
                <a:effectLst>
                  <a:outerShdw blurRad="38100" dist="25400" dir="5400000" algn="ctr" rotWithShape="0">
                    <a:srgbClr val="6E747A">
                      <a:alpha val="43000"/>
                    </a:srgbClr>
                  </a:outerShdw>
                </a:effectLst>
              </a:rPr>
            </a:br>
            <a:br>
              <a:rPr lang="en-US" sz="6600" spc="0" dirty="0">
                <a:ln w="0"/>
                <a:solidFill>
                  <a:schemeClr val="accent1"/>
                </a:solidFill>
                <a:effectLst>
                  <a:outerShdw blurRad="38100" dist="25400" dir="5400000" algn="ctr" rotWithShape="0">
                    <a:srgbClr val="6E747A">
                      <a:alpha val="43000"/>
                    </a:srgbClr>
                  </a:outerShdw>
                </a:effectLst>
              </a:rPr>
            </a:br>
            <a:br>
              <a:rPr lang="en-US" sz="6600" spc="0" dirty="0">
                <a:ln w="0"/>
                <a:solidFill>
                  <a:schemeClr val="accent1"/>
                </a:solidFill>
                <a:effectLst>
                  <a:outerShdw blurRad="38100" dist="25400" dir="5400000" algn="ctr" rotWithShape="0">
                    <a:srgbClr val="6E747A">
                      <a:alpha val="43000"/>
                    </a:srgbClr>
                  </a:outerShdw>
                </a:effectLst>
              </a:rPr>
            </a:br>
            <a:endParaRPr lang="en-IN" sz="6600" spc="0" dirty="0">
              <a:ln w="0"/>
              <a:solidFill>
                <a:schemeClr val="accent1"/>
              </a:solidFill>
              <a:effectLst>
                <a:outerShdw blurRad="38100" dist="25400" dir="5400000" algn="ctr" rotWithShape="0">
                  <a:srgbClr val="6E747A">
                    <a:alpha val="43000"/>
                  </a:srgbClr>
                </a:outerShdw>
              </a:effectLst>
            </a:endParaRPr>
          </a:p>
        </p:txBody>
      </p:sp>
      <p:sp>
        <p:nvSpPr>
          <p:cNvPr id="4" name="Rectangle 3"/>
          <p:cNvSpPr/>
          <p:nvPr/>
        </p:nvSpPr>
        <p:spPr>
          <a:xfrm>
            <a:off x="445633" y="2046238"/>
            <a:ext cx="7775259" cy="2308324"/>
          </a:xfrm>
          <a:prstGeom prst="rect">
            <a:avLst/>
          </a:prstGeom>
        </p:spPr>
        <p:txBody>
          <a:bodyPr wrap="square">
            <a:spAutoFit/>
          </a:bodyPr>
          <a:lstStyle/>
          <a:p>
            <a:pPr marL="285750" indent="-285750">
              <a:buFont typeface="Arial" panose="020B0604020202020204" pitchFamily="34" charset="0"/>
              <a:buChar char="•"/>
            </a:pPr>
            <a:r>
              <a:rPr lang="en-US" sz="2400" dirty="0">
                <a:solidFill>
                  <a:schemeClr val="accent1"/>
                </a:solidFill>
                <a:latin typeface="Helvetica Neue" panose="02000503000000020004" pitchFamily="2" charset="0"/>
              </a:rPr>
              <a:t>Exploratory Data Analysis (EDA) is an initial approach to analyze datasets for insights and patterns.</a:t>
            </a:r>
          </a:p>
          <a:p>
            <a:pPr marL="285750" indent="-285750">
              <a:buFont typeface="Arial" panose="020B0604020202020204" pitchFamily="34" charset="0"/>
              <a:buChar char="•"/>
            </a:pPr>
            <a:r>
              <a:rPr lang="en-US" sz="2400" dirty="0">
                <a:solidFill>
                  <a:schemeClr val="accent1"/>
                </a:solidFill>
                <a:latin typeface="Helvetica Neue" panose="02000503000000020004" pitchFamily="2" charset="0"/>
              </a:rPr>
              <a:t>EDA involves data summarization, description, and visualization techniques. </a:t>
            </a:r>
          </a:p>
          <a:p>
            <a:pPr marL="285750" indent="-285750">
              <a:buFont typeface="Arial" panose="020B0604020202020204" pitchFamily="34" charset="0"/>
              <a:buChar char="•"/>
            </a:pPr>
            <a:r>
              <a:rPr lang="en-US" sz="2400" dirty="0">
                <a:solidFill>
                  <a:schemeClr val="accent1"/>
                </a:solidFill>
                <a:latin typeface="Helvetica Neue" panose="02000503000000020004" pitchFamily="2" charset="0"/>
              </a:rPr>
              <a:t>Essential for informing subsequent analysis, modeling, or hypothesis testing.</a:t>
            </a:r>
          </a:p>
        </p:txBody>
      </p:sp>
    </p:spTree>
    <p:extLst>
      <p:ext uri="{BB962C8B-B14F-4D97-AF65-F5344CB8AC3E}">
        <p14:creationId xmlns:p14="http://schemas.microsoft.com/office/powerpoint/2010/main" val="395128607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showing different colored shapes&#10;&#10;Description automatically generated">
            <a:extLst>
              <a:ext uri="{FF2B5EF4-FFF2-40B4-BE49-F238E27FC236}">
                <a16:creationId xmlns:a16="http://schemas.microsoft.com/office/drawing/2014/main" id="{B3CC6CD2-FBB3-F6C9-14B8-A3DA2D6D39DA}"/>
              </a:ext>
            </a:extLst>
          </p:cNvPr>
          <p:cNvPicPr>
            <a:picLocks noChangeAspect="1"/>
          </p:cNvPicPr>
          <p:nvPr/>
        </p:nvPicPr>
        <p:blipFill>
          <a:blip r:embed="rId2"/>
          <a:stretch>
            <a:fillRect/>
          </a:stretch>
        </p:blipFill>
        <p:spPr>
          <a:xfrm>
            <a:off x="5633779" y="1212739"/>
            <a:ext cx="6244712" cy="4464968"/>
          </a:xfrm>
          <a:prstGeom prst="rect">
            <a:avLst/>
          </a:prstGeom>
          <a:noFill/>
        </p:spPr>
      </p:pic>
      <p:sp>
        <p:nvSpPr>
          <p:cNvPr id="12" name="Text Placeholder 3">
            <a:extLst>
              <a:ext uri="{FF2B5EF4-FFF2-40B4-BE49-F238E27FC236}">
                <a16:creationId xmlns:a16="http://schemas.microsoft.com/office/drawing/2014/main" id="{32B70515-E637-509F-DCA7-DEDC4C89A8FF}"/>
              </a:ext>
            </a:extLst>
          </p:cNvPr>
          <p:cNvSpPr>
            <a:spLocks noGrp="1"/>
          </p:cNvSpPr>
          <p:nvPr>
            <p:ph type="body" sz="half" idx="2"/>
          </p:nvPr>
        </p:nvSpPr>
        <p:spPr>
          <a:xfrm>
            <a:off x="291223" y="1078739"/>
            <a:ext cx="4141440" cy="4732968"/>
          </a:xfrm>
        </p:spPr>
        <p:txBody>
          <a:bodyPr>
            <a:normAutofit fontScale="85000" lnSpcReduction="20000"/>
          </a:bodyPr>
          <a:lstStyle/>
          <a:p>
            <a:pPr algn="just"/>
            <a:r>
              <a:rPr lang="en-US" sz="1800" b="1" dirty="0">
                <a:effectLst/>
                <a:latin typeface="Helvetica Neue" panose="02000503000000020004" pitchFamily="2" charset="0"/>
              </a:rPr>
              <a:t>1. Blue Card Category</a:t>
            </a:r>
            <a:endParaRPr lang="en-US" sz="1800" dirty="0">
              <a:effectLst/>
              <a:latin typeface="Helvetica Neue" panose="02000503000000020004" pitchFamily="2" charset="0"/>
            </a:endParaRPr>
          </a:p>
          <a:p>
            <a:pPr marL="285750" indent="-285750" algn="just">
              <a:buFont typeface="Arial" panose="020B0604020202020204" pitchFamily="34" charset="0"/>
              <a:buChar char="•"/>
            </a:pPr>
            <a:r>
              <a:rPr lang="en-US" sz="1800" dirty="0">
                <a:effectLst/>
                <a:latin typeface="Helvetica Neue" panose="02000503000000020004" pitchFamily="2" charset="0"/>
              </a:rPr>
              <a:t>Wide base indicates high frequency of lower transaction counts.       </a:t>
            </a:r>
          </a:p>
          <a:p>
            <a:pPr marL="285750" indent="-285750" algn="just">
              <a:buFont typeface="Arial" panose="020B0604020202020204" pitchFamily="34" charset="0"/>
              <a:buChar char="•"/>
            </a:pPr>
            <a:r>
              <a:rPr lang="en-US" sz="1800" dirty="0">
                <a:effectLst/>
                <a:latin typeface="Helvetica Neue" panose="02000503000000020004" pitchFamily="2" charset="0"/>
              </a:rPr>
              <a:t>Tapers off as transaction count increases.</a:t>
            </a:r>
          </a:p>
          <a:p>
            <a:pPr algn="just"/>
            <a:r>
              <a:rPr lang="en-US" sz="1800" b="1" dirty="0">
                <a:effectLst/>
                <a:latin typeface="Helvetica Neue" panose="02000503000000020004" pitchFamily="2" charset="0"/>
              </a:rPr>
              <a:t> 2. Gold Card Category</a:t>
            </a:r>
            <a:endParaRPr lang="en-US" sz="1800" dirty="0">
              <a:effectLst/>
              <a:latin typeface="Helvetica Neue" panose="02000503000000020004" pitchFamily="2" charset="0"/>
            </a:endParaRPr>
          </a:p>
          <a:p>
            <a:pPr marL="285750" indent="-285750" algn="just">
              <a:buFont typeface="Arial" panose="020B0604020202020204" pitchFamily="34" charset="0"/>
              <a:buChar char="•"/>
            </a:pPr>
            <a:r>
              <a:rPr lang="en-US" sz="1800" dirty="0">
                <a:effectLst/>
                <a:latin typeface="Helvetica Neue" panose="02000503000000020004" pitchFamily="2" charset="0"/>
              </a:rPr>
              <a:t>More uniform distribution. Less pronounced peak suggesting an even spread of transaction counts.</a:t>
            </a:r>
          </a:p>
          <a:p>
            <a:pPr algn="just"/>
            <a:r>
              <a:rPr lang="en-US" sz="1800" b="1" dirty="0">
                <a:effectLst/>
                <a:latin typeface="Helvetica Neue" panose="02000503000000020004" pitchFamily="2" charset="0"/>
              </a:rPr>
              <a:t>3. Platinum Card Category</a:t>
            </a:r>
            <a:endParaRPr lang="en-US" sz="1800" dirty="0">
              <a:effectLst/>
              <a:latin typeface="Helvetica Neue" panose="02000503000000020004" pitchFamily="2" charset="0"/>
            </a:endParaRPr>
          </a:p>
          <a:p>
            <a:pPr marL="285750" indent="-285750" algn="just">
              <a:buFont typeface="Arial" panose="020B0604020202020204" pitchFamily="34" charset="0"/>
              <a:buChar char="•"/>
            </a:pPr>
            <a:r>
              <a:rPr lang="en-US" sz="1800" dirty="0">
                <a:effectLst/>
                <a:latin typeface="Helvetica Neue" panose="02000503000000020004" pitchFamily="2" charset="0"/>
              </a:rPr>
              <a:t>Narrow shape implies lower frequency of cardholders with varying transaction counts.</a:t>
            </a:r>
          </a:p>
          <a:p>
            <a:pPr algn="just"/>
            <a:r>
              <a:rPr lang="en-US" sz="1800" b="1" dirty="0">
                <a:effectLst/>
                <a:latin typeface="Helvetica Neue" panose="02000503000000020004" pitchFamily="2" charset="0"/>
              </a:rPr>
              <a:t>4. Silver Card Category</a:t>
            </a:r>
            <a:endParaRPr lang="en-US" sz="1800" dirty="0">
              <a:effectLst/>
              <a:latin typeface="Helvetica Neue" panose="02000503000000020004" pitchFamily="2" charset="0"/>
            </a:endParaRPr>
          </a:p>
          <a:p>
            <a:pPr marL="285750" indent="-285750" algn="just">
              <a:buFont typeface="Arial" panose="020B0604020202020204" pitchFamily="34" charset="0"/>
              <a:buChar char="•"/>
            </a:pPr>
            <a:r>
              <a:rPr lang="en-US" sz="1800" dirty="0">
                <a:effectLst/>
                <a:latin typeface="Helvetica Neue" panose="02000503000000020004" pitchFamily="2" charset="0"/>
              </a:rPr>
              <a:t>Wide distribution similar to Blue but with fewer extreme values.</a:t>
            </a:r>
          </a:p>
          <a:p>
            <a:endParaRPr lang="en-US" dirty="0"/>
          </a:p>
        </p:txBody>
      </p:sp>
    </p:spTree>
    <p:extLst>
      <p:ext uri="{BB962C8B-B14F-4D97-AF65-F5344CB8AC3E}">
        <p14:creationId xmlns:p14="http://schemas.microsoft.com/office/powerpoint/2010/main" val="4361129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ctagon 2">
            <a:extLst>
              <a:ext uri="{FF2B5EF4-FFF2-40B4-BE49-F238E27FC236}">
                <a16:creationId xmlns:a16="http://schemas.microsoft.com/office/drawing/2014/main" id="{871497AF-0DDB-3074-6DA0-F1B7934D031E}"/>
              </a:ext>
            </a:extLst>
          </p:cNvPr>
          <p:cNvSpPr/>
          <p:nvPr/>
        </p:nvSpPr>
        <p:spPr>
          <a:xfrm>
            <a:off x="0" y="5716796"/>
            <a:ext cx="12192000" cy="1141204"/>
          </a:xfrm>
          <a:custGeom>
            <a:avLst/>
            <a:gdLst>
              <a:gd name="connsiteX0" fmla="*/ 0 w 6708711"/>
              <a:gd name="connsiteY0" fmla="*/ 1325429 h 4525347"/>
              <a:gd name="connsiteX1" fmla="*/ 1325429 w 6708711"/>
              <a:gd name="connsiteY1" fmla="*/ 0 h 4525347"/>
              <a:gd name="connsiteX2" fmla="*/ 5383282 w 6708711"/>
              <a:gd name="connsiteY2" fmla="*/ 0 h 4525347"/>
              <a:gd name="connsiteX3" fmla="*/ 6708711 w 6708711"/>
              <a:gd name="connsiteY3" fmla="*/ 1325429 h 4525347"/>
              <a:gd name="connsiteX4" fmla="*/ 6708711 w 6708711"/>
              <a:gd name="connsiteY4" fmla="*/ 3199918 h 4525347"/>
              <a:gd name="connsiteX5" fmla="*/ 5383282 w 6708711"/>
              <a:gd name="connsiteY5" fmla="*/ 4525347 h 4525347"/>
              <a:gd name="connsiteX6" fmla="*/ 1325429 w 6708711"/>
              <a:gd name="connsiteY6" fmla="*/ 4525347 h 4525347"/>
              <a:gd name="connsiteX7" fmla="*/ 0 w 6708711"/>
              <a:gd name="connsiteY7" fmla="*/ 3199918 h 4525347"/>
              <a:gd name="connsiteX8" fmla="*/ 0 w 6708711"/>
              <a:gd name="connsiteY8" fmla="*/ 1325429 h 4525347"/>
              <a:gd name="connsiteX0" fmla="*/ 2985314 w 9694025"/>
              <a:gd name="connsiteY0" fmla="*/ 2193176 h 5393094"/>
              <a:gd name="connsiteX1" fmla="*/ 0 w 9694025"/>
              <a:gd name="connsiteY1" fmla="*/ 0 h 5393094"/>
              <a:gd name="connsiteX2" fmla="*/ 8368596 w 9694025"/>
              <a:gd name="connsiteY2" fmla="*/ 867747 h 5393094"/>
              <a:gd name="connsiteX3" fmla="*/ 9694025 w 9694025"/>
              <a:gd name="connsiteY3" fmla="*/ 2193176 h 5393094"/>
              <a:gd name="connsiteX4" fmla="*/ 9694025 w 9694025"/>
              <a:gd name="connsiteY4" fmla="*/ 4067665 h 5393094"/>
              <a:gd name="connsiteX5" fmla="*/ 8368596 w 9694025"/>
              <a:gd name="connsiteY5" fmla="*/ 5393094 h 5393094"/>
              <a:gd name="connsiteX6" fmla="*/ 4310743 w 9694025"/>
              <a:gd name="connsiteY6" fmla="*/ 5393094 h 5393094"/>
              <a:gd name="connsiteX7" fmla="*/ 2985314 w 9694025"/>
              <a:gd name="connsiteY7" fmla="*/ 4067665 h 5393094"/>
              <a:gd name="connsiteX8" fmla="*/ 2985314 w 9694025"/>
              <a:gd name="connsiteY8" fmla="*/ 2193176 h 5393094"/>
              <a:gd name="connsiteX0" fmla="*/ 2957322 w 9666033"/>
              <a:gd name="connsiteY0" fmla="*/ 2202506 h 5402424"/>
              <a:gd name="connsiteX1" fmla="*/ 0 w 9666033"/>
              <a:gd name="connsiteY1" fmla="*/ 0 h 5402424"/>
              <a:gd name="connsiteX2" fmla="*/ 8340604 w 9666033"/>
              <a:gd name="connsiteY2" fmla="*/ 877077 h 5402424"/>
              <a:gd name="connsiteX3" fmla="*/ 9666033 w 9666033"/>
              <a:gd name="connsiteY3" fmla="*/ 2202506 h 5402424"/>
              <a:gd name="connsiteX4" fmla="*/ 9666033 w 9666033"/>
              <a:gd name="connsiteY4" fmla="*/ 4076995 h 5402424"/>
              <a:gd name="connsiteX5" fmla="*/ 8340604 w 9666033"/>
              <a:gd name="connsiteY5" fmla="*/ 5402424 h 5402424"/>
              <a:gd name="connsiteX6" fmla="*/ 4282751 w 9666033"/>
              <a:gd name="connsiteY6" fmla="*/ 5402424 h 5402424"/>
              <a:gd name="connsiteX7" fmla="*/ 2957322 w 9666033"/>
              <a:gd name="connsiteY7" fmla="*/ 4076995 h 5402424"/>
              <a:gd name="connsiteX8" fmla="*/ 2957322 w 9666033"/>
              <a:gd name="connsiteY8" fmla="*/ 2202506 h 5402424"/>
              <a:gd name="connsiteX0" fmla="*/ 8848 w 9666033"/>
              <a:gd name="connsiteY0" fmla="*/ 3424817 h 5402424"/>
              <a:gd name="connsiteX1" fmla="*/ 0 w 9666033"/>
              <a:gd name="connsiteY1" fmla="*/ 0 h 5402424"/>
              <a:gd name="connsiteX2" fmla="*/ 8340604 w 9666033"/>
              <a:gd name="connsiteY2" fmla="*/ 877077 h 5402424"/>
              <a:gd name="connsiteX3" fmla="*/ 9666033 w 9666033"/>
              <a:gd name="connsiteY3" fmla="*/ 2202506 h 5402424"/>
              <a:gd name="connsiteX4" fmla="*/ 9666033 w 9666033"/>
              <a:gd name="connsiteY4" fmla="*/ 4076995 h 5402424"/>
              <a:gd name="connsiteX5" fmla="*/ 8340604 w 9666033"/>
              <a:gd name="connsiteY5" fmla="*/ 5402424 h 5402424"/>
              <a:gd name="connsiteX6" fmla="*/ 4282751 w 9666033"/>
              <a:gd name="connsiteY6" fmla="*/ 5402424 h 5402424"/>
              <a:gd name="connsiteX7" fmla="*/ 2957322 w 9666033"/>
              <a:gd name="connsiteY7" fmla="*/ 4076995 h 5402424"/>
              <a:gd name="connsiteX8" fmla="*/ 8848 w 9666033"/>
              <a:gd name="connsiteY8" fmla="*/ 3424817 h 5402424"/>
              <a:gd name="connsiteX0" fmla="*/ 8848 w 9666033"/>
              <a:gd name="connsiteY0" fmla="*/ 3424817 h 6353664"/>
              <a:gd name="connsiteX1" fmla="*/ 0 w 9666033"/>
              <a:gd name="connsiteY1" fmla="*/ 0 h 6353664"/>
              <a:gd name="connsiteX2" fmla="*/ 8340604 w 9666033"/>
              <a:gd name="connsiteY2" fmla="*/ 877077 h 6353664"/>
              <a:gd name="connsiteX3" fmla="*/ 9666033 w 9666033"/>
              <a:gd name="connsiteY3" fmla="*/ 2202506 h 6353664"/>
              <a:gd name="connsiteX4" fmla="*/ 9666033 w 9666033"/>
              <a:gd name="connsiteY4" fmla="*/ 4076995 h 6353664"/>
              <a:gd name="connsiteX5" fmla="*/ 8340604 w 9666033"/>
              <a:gd name="connsiteY5" fmla="*/ 5402424 h 6353664"/>
              <a:gd name="connsiteX6" fmla="*/ 4282751 w 9666033"/>
              <a:gd name="connsiteY6" fmla="*/ 5402424 h 6353664"/>
              <a:gd name="connsiteX7" fmla="*/ 18180 w 9666033"/>
              <a:gd name="connsiteY7" fmla="*/ 6353664 h 6353664"/>
              <a:gd name="connsiteX8" fmla="*/ 8848 w 9666033"/>
              <a:gd name="connsiteY8" fmla="*/ 3424817 h 6353664"/>
              <a:gd name="connsiteX0" fmla="*/ 8848 w 9666033"/>
              <a:gd name="connsiteY0" fmla="*/ 3424817 h 6372807"/>
              <a:gd name="connsiteX1" fmla="*/ 0 w 9666033"/>
              <a:gd name="connsiteY1" fmla="*/ 0 h 6372807"/>
              <a:gd name="connsiteX2" fmla="*/ 8340604 w 9666033"/>
              <a:gd name="connsiteY2" fmla="*/ 877077 h 6372807"/>
              <a:gd name="connsiteX3" fmla="*/ 9666033 w 9666033"/>
              <a:gd name="connsiteY3" fmla="*/ 2202506 h 6372807"/>
              <a:gd name="connsiteX4" fmla="*/ 9666033 w 9666033"/>
              <a:gd name="connsiteY4" fmla="*/ 4076995 h 6372807"/>
              <a:gd name="connsiteX5" fmla="*/ 8340604 w 9666033"/>
              <a:gd name="connsiteY5" fmla="*/ 5402424 h 6372807"/>
              <a:gd name="connsiteX6" fmla="*/ 4674637 w 9666033"/>
              <a:gd name="connsiteY6" fmla="*/ 6372807 h 6372807"/>
              <a:gd name="connsiteX7" fmla="*/ 18180 w 9666033"/>
              <a:gd name="connsiteY7" fmla="*/ 6353664 h 6372807"/>
              <a:gd name="connsiteX8" fmla="*/ 8848 w 9666033"/>
              <a:gd name="connsiteY8" fmla="*/ 3424817 h 6372807"/>
              <a:gd name="connsiteX0" fmla="*/ 8848 w 9666033"/>
              <a:gd name="connsiteY0" fmla="*/ 3424817 h 6400317"/>
              <a:gd name="connsiteX1" fmla="*/ 0 w 9666033"/>
              <a:gd name="connsiteY1" fmla="*/ 0 h 6400317"/>
              <a:gd name="connsiteX2" fmla="*/ 8340604 w 9666033"/>
              <a:gd name="connsiteY2" fmla="*/ 877077 h 6400317"/>
              <a:gd name="connsiteX3" fmla="*/ 9666033 w 9666033"/>
              <a:gd name="connsiteY3" fmla="*/ 2202506 h 6400317"/>
              <a:gd name="connsiteX4" fmla="*/ 9666033 w 9666033"/>
              <a:gd name="connsiteY4" fmla="*/ 4076995 h 6400317"/>
              <a:gd name="connsiteX5" fmla="*/ 8340604 w 9666033"/>
              <a:gd name="connsiteY5" fmla="*/ 5402424 h 6400317"/>
              <a:gd name="connsiteX6" fmla="*/ 4674637 w 9666033"/>
              <a:gd name="connsiteY6" fmla="*/ 6372807 h 6400317"/>
              <a:gd name="connsiteX7" fmla="*/ 27510 w 9666033"/>
              <a:gd name="connsiteY7" fmla="*/ 6400317 h 6400317"/>
              <a:gd name="connsiteX8" fmla="*/ 8848 w 9666033"/>
              <a:gd name="connsiteY8" fmla="*/ 3424817 h 6400317"/>
              <a:gd name="connsiteX0" fmla="*/ 8848 w 9666033"/>
              <a:gd name="connsiteY0" fmla="*/ 3424817 h 6400317"/>
              <a:gd name="connsiteX1" fmla="*/ 0 w 9666033"/>
              <a:gd name="connsiteY1" fmla="*/ 0 h 6400317"/>
              <a:gd name="connsiteX2" fmla="*/ 3208767 w 9666033"/>
              <a:gd name="connsiteY2" fmla="*/ 3442995 h 6400317"/>
              <a:gd name="connsiteX3" fmla="*/ 9666033 w 9666033"/>
              <a:gd name="connsiteY3" fmla="*/ 2202506 h 6400317"/>
              <a:gd name="connsiteX4" fmla="*/ 9666033 w 9666033"/>
              <a:gd name="connsiteY4" fmla="*/ 4076995 h 6400317"/>
              <a:gd name="connsiteX5" fmla="*/ 8340604 w 9666033"/>
              <a:gd name="connsiteY5" fmla="*/ 5402424 h 6400317"/>
              <a:gd name="connsiteX6" fmla="*/ 4674637 w 9666033"/>
              <a:gd name="connsiteY6" fmla="*/ 6372807 h 6400317"/>
              <a:gd name="connsiteX7" fmla="*/ 27510 w 9666033"/>
              <a:gd name="connsiteY7" fmla="*/ 6400317 h 6400317"/>
              <a:gd name="connsiteX8" fmla="*/ 8848 w 9666033"/>
              <a:gd name="connsiteY8" fmla="*/ 3424817 h 6400317"/>
              <a:gd name="connsiteX0" fmla="*/ 8848 w 9666033"/>
              <a:gd name="connsiteY0" fmla="*/ 3424817 h 6400317"/>
              <a:gd name="connsiteX1" fmla="*/ 0 w 9666033"/>
              <a:gd name="connsiteY1" fmla="*/ 0 h 6400317"/>
              <a:gd name="connsiteX2" fmla="*/ 3208767 w 9666033"/>
              <a:gd name="connsiteY2" fmla="*/ 3442995 h 6400317"/>
              <a:gd name="connsiteX3" fmla="*/ 9432768 w 9666033"/>
              <a:gd name="connsiteY3" fmla="*/ 3396825 h 6400317"/>
              <a:gd name="connsiteX4" fmla="*/ 9666033 w 9666033"/>
              <a:gd name="connsiteY4" fmla="*/ 4076995 h 6400317"/>
              <a:gd name="connsiteX5" fmla="*/ 8340604 w 9666033"/>
              <a:gd name="connsiteY5" fmla="*/ 5402424 h 6400317"/>
              <a:gd name="connsiteX6" fmla="*/ 4674637 w 9666033"/>
              <a:gd name="connsiteY6" fmla="*/ 6372807 h 6400317"/>
              <a:gd name="connsiteX7" fmla="*/ 27510 w 9666033"/>
              <a:gd name="connsiteY7" fmla="*/ 6400317 h 6400317"/>
              <a:gd name="connsiteX8" fmla="*/ 8848 w 9666033"/>
              <a:gd name="connsiteY8" fmla="*/ 3424817 h 6400317"/>
              <a:gd name="connsiteX0" fmla="*/ 8848 w 12194146"/>
              <a:gd name="connsiteY0" fmla="*/ 3424817 h 6400317"/>
              <a:gd name="connsiteX1" fmla="*/ 0 w 12194146"/>
              <a:gd name="connsiteY1" fmla="*/ 0 h 6400317"/>
              <a:gd name="connsiteX2" fmla="*/ 3208767 w 12194146"/>
              <a:gd name="connsiteY2" fmla="*/ 3442995 h 6400317"/>
              <a:gd name="connsiteX3" fmla="*/ 9432768 w 12194146"/>
              <a:gd name="connsiteY3" fmla="*/ 3396825 h 6400317"/>
              <a:gd name="connsiteX4" fmla="*/ 9666033 w 12194146"/>
              <a:gd name="connsiteY4" fmla="*/ 4076995 h 6400317"/>
              <a:gd name="connsiteX5" fmla="*/ 12194146 w 12194146"/>
              <a:gd name="connsiteY5" fmla="*/ 6391469 h 6400317"/>
              <a:gd name="connsiteX6" fmla="*/ 4674637 w 12194146"/>
              <a:gd name="connsiteY6" fmla="*/ 6372807 h 6400317"/>
              <a:gd name="connsiteX7" fmla="*/ 27510 w 12194146"/>
              <a:gd name="connsiteY7" fmla="*/ 6400317 h 6400317"/>
              <a:gd name="connsiteX8" fmla="*/ 8848 w 12194146"/>
              <a:gd name="connsiteY8" fmla="*/ 3424817 h 6400317"/>
              <a:gd name="connsiteX0" fmla="*/ 8848 w 12194628"/>
              <a:gd name="connsiteY0" fmla="*/ 3434630 h 6410130"/>
              <a:gd name="connsiteX1" fmla="*/ 0 w 12194628"/>
              <a:gd name="connsiteY1" fmla="*/ 9813 h 6410130"/>
              <a:gd name="connsiteX2" fmla="*/ 3208767 w 12194628"/>
              <a:gd name="connsiteY2" fmla="*/ 3452808 h 6410130"/>
              <a:gd name="connsiteX3" fmla="*/ 9432768 w 12194628"/>
              <a:gd name="connsiteY3" fmla="*/ 3406638 h 6410130"/>
              <a:gd name="connsiteX4" fmla="*/ 12194628 w 12194628"/>
              <a:gd name="connsiteY4" fmla="*/ 0 h 6410130"/>
              <a:gd name="connsiteX5" fmla="*/ 12194146 w 12194628"/>
              <a:gd name="connsiteY5" fmla="*/ 6401282 h 6410130"/>
              <a:gd name="connsiteX6" fmla="*/ 4674637 w 12194628"/>
              <a:gd name="connsiteY6" fmla="*/ 6382620 h 6410130"/>
              <a:gd name="connsiteX7" fmla="*/ 27510 w 12194628"/>
              <a:gd name="connsiteY7" fmla="*/ 6410130 h 6410130"/>
              <a:gd name="connsiteX8" fmla="*/ 8848 w 12194628"/>
              <a:gd name="connsiteY8" fmla="*/ 3434630 h 6410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628" h="6410130">
                <a:moveTo>
                  <a:pt x="8848" y="3434630"/>
                </a:moveTo>
                <a:cubicBezTo>
                  <a:pt x="5899" y="2293024"/>
                  <a:pt x="2949" y="1151419"/>
                  <a:pt x="0" y="9813"/>
                </a:cubicBezTo>
                <a:lnTo>
                  <a:pt x="3208767" y="3452808"/>
                </a:lnTo>
                <a:lnTo>
                  <a:pt x="9432768" y="3406638"/>
                </a:lnTo>
                <a:lnTo>
                  <a:pt x="12194628" y="0"/>
                </a:lnTo>
                <a:cubicBezTo>
                  <a:pt x="12194467" y="2133761"/>
                  <a:pt x="12194307" y="4267521"/>
                  <a:pt x="12194146" y="6401282"/>
                </a:cubicBezTo>
                <a:lnTo>
                  <a:pt x="4674637" y="6382620"/>
                </a:lnTo>
                <a:lnTo>
                  <a:pt x="27510" y="6410130"/>
                </a:lnTo>
                <a:cubicBezTo>
                  <a:pt x="24399" y="5433848"/>
                  <a:pt x="11959" y="4410912"/>
                  <a:pt x="8848" y="3434630"/>
                </a:cubicBezTo>
                <a:close/>
              </a:path>
            </a:pathLst>
          </a:cu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pic>
        <p:nvPicPr>
          <p:cNvPr id="9" name="Picture 8" descr="A graph of a bar graph&#10;&#10;Description automatically generated with medium confidence">
            <a:extLst>
              <a:ext uri="{FF2B5EF4-FFF2-40B4-BE49-F238E27FC236}">
                <a16:creationId xmlns:a16="http://schemas.microsoft.com/office/drawing/2014/main" id="{ED7669AF-4DE3-A4C4-852C-9DEE4D91CA83}"/>
              </a:ext>
            </a:extLst>
          </p:cNvPr>
          <p:cNvPicPr>
            <a:picLocks noChangeAspect="1"/>
          </p:cNvPicPr>
          <p:nvPr/>
        </p:nvPicPr>
        <p:blipFill>
          <a:blip r:embed="rId3"/>
          <a:stretch>
            <a:fillRect/>
          </a:stretch>
        </p:blipFill>
        <p:spPr>
          <a:xfrm>
            <a:off x="474613" y="1075498"/>
            <a:ext cx="5342714" cy="4118820"/>
          </a:xfrm>
          <a:prstGeom prst="rect">
            <a:avLst/>
          </a:prstGeom>
        </p:spPr>
      </p:pic>
      <p:pic>
        <p:nvPicPr>
          <p:cNvPr id="4" name="Content Placeholder 3" descr="A bar graph showing the amount of credit cards&#10;&#10;Description automatically generated">
            <a:extLst>
              <a:ext uri="{FF2B5EF4-FFF2-40B4-BE49-F238E27FC236}">
                <a16:creationId xmlns:a16="http://schemas.microsoft.com/office/drawing/2014/main" id="{18C51F33-CB14-7A55-6EE7-97955C1B46C2}"/>
              </a:ext>
            </a:extLst>
          </p:cNvPr>
          <p:cNvPicPr>
            <a:picLocks noChangeAspect="1"/>
          </p:cNvPicPr>
          <p:nvPr/>
        </p:nvPicPr>
        <p:blipFill>
          <a:blip r:embed="rId4"/>
          <a:stretch>
            <a:fillRect/>
          </a:stretch>
        </p:blipFill>
        <p:spPr>
          <a:xfrm>
            <a:off x="6409508" y="1075497"/>
            <a:ext cx="5617033" cy="4118821"/>
          </a:xfrm>
          <a:prstGeom prst="rect">
            <a:avLst/>
          </a:prstGeom>
        </p:spPr>
      </p:pic>
    </p:spTree>
    <p:extLst>
      <p:ext uri="{BB962C8B-B14F-4D97-AF65-F5344CB8AC3E}">
        <p14:creationId xmlns:p14="http://schemas.microsoft.com/office/powerpoint/2010/main" val="3296932668"/>
      </p:ext>
    </p:extLst>
  </p:cSld>
  <p:clrMapOvr>
    <a:masterClrMapping/>
  </p:clrMapOvr>
  <mc:AlternateContent xmlns:mc="http://schemas.openxmlformats.org/markup-compatibility/2006" xmlns:p14="http://schemas.microsoft.com/office/powerpoint/2010/main">
    <mc:Choice Requires="p14">
      <p:transition spd="slow" p14:dur="1600" advTm="27812">
        <p14:prism isInverted="1"/>
      </p:transition>
    </mc:Choice>
    <mc:Fallback xmlns="">
      <p:transition spd="slow" advTm="27812">
        <p:fade/>
      </p:transition>
    </mc:Fallback>
  </mc:AlternateContent>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documentManagement/types"/>
    <ds:schemaRef ds:uri="http://purl.org/dc/elements/1.1/"/>
    <ds:schemaRef ds:uri="http://schemas.microsoft.com/office/infopath/2007/PartnerControls"/>
    <ds:schemaRef ds:uri="http://www.w3.org/XML/1998/namespace"/>
    <ds:schemaRef ds:uri="http://schemas.microsoft.com/office/2006/metadata/properties"/>
    <ds:schemaRef ds:uri="http://schemas.openxmlformats.org/package/2006/metadata/core-properties"/>
    <ds:schemaRef ds:uri="16c05727-aa75-4e4a-9b5f-8a80a1165891"/>
    <ds:schemaRef ds:uri="http://purl.org/dc/dcmitype/"/>
    <ds:schemaRef ds:uri="230e9df3-be65-4c73-a93b-d1236ebd677e"/>
    <ds:schemaRef ds:uri="71af3243-3dd4-4a8d-8c0d-dd76da1f02a5"/>
    <ds:schemaRef ds:uri="http://schemas.microsoft.com/sharepoint/v3"/>
    <ds:schemaRef ds:uri="http://purl.org/dc/terms/"/>
  </ds:schemaRefs>
</ds:datastoreItem>
</file>

<file path=customXml/itemProps2.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{B1F001DA-D390-4B5F-81EE-B9342B84D7AC}tf22712842_win32</Template>
  <TotalTime>692</TotalTime>
  <Words>1203</Words>
  <Application>Microsoft Office PowerPoint</Application>
  <PresentationFormat>Widescreen</PresentationFormat>
  <Paragraphs>87</Paragraphs>
  <Slides>20</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Bookman Old Style</vt:lpstr>
      <vt:lpstr>Broadway</vt:lpstr>
      <vt:lpstr>Calibri</vt:lpstr>
      <vt:lpstr>Franklin Gothic Book</vt:lpstr>
      <vt:lpstr>Helvetica Neue</vt:lpstr>
      <vt:lpstr>Söhne</vt:lpstr>
      <vt:lpstr>Times New Roman</vt:lpstr>
      <vt:lpstr>Wingdings</vt:lpstr>
      <vt:lpstr>Custom</vt:lpstr>
      <vt:lpstr>Project Credit Card Churn</vt:lpstr>
      <vt:lpstr>PowerPoint Presentation</vt:lpstr>
      <vt:lpstr>Introduction</vt:lpstr>
      <vt:lpstr> Data and Methodology</vt:lpstr>
      <vt:lpstr>PowerPoint Presentation</vt:lpstr>
      <vt:lpstr>PowerPoint Presentation</vt:lpstr>
      <vt:lpstr>                                                                                                                                                                                                                                                                Exploratory Data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Logistic Regression</vt:lpstr>
      <vt:lpstr>Random Forest</vt:lpstr>
      <vt:lpstr>Decision Tree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Data Science Project</dc:title>
  <dc:creator>Kannetti Ramana Reddy, Swathi</dc:creator>
  <cp:lastModifiedBy>Kannetti Ramana Reddy, Swathi</cp:lastModifiedBy>
  <cp:revision>86</cp:revision>
  <dcterms:created xsi:type="dcterms:W3CDTF">2023-12-16T07:48:21Z</dcterms:created>
  <dcterms:modified xsi:type="dcterms:W3CDTF">2023-12-17T04:00:05Z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