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8" r:id="rId6"/>
    <p:sldId id="270" r:id="rId7"/>
    <p:sldId id="271" r:id="rId8"/>
    <p:sldId id="272" r:id="rId9"/>
    <p:sldId id="261" r:id="rId10"/>
    <p:sldId id="265" r:id="rId11"/>
    <p:sldId id="262" r:id="rId12"/>
    <p:sldId id="263" r:id="rId13"/>
    <p:sldId id="264" r:id="rId14"/>
    <p:sldId id="278" r:id="rId15"/>
    <p:sldId id="276" r:id="rId16"/>
    <p:sldId id="274" r:id="rId17"/>
    <p:sldId id="277" r:id="rId18"/>
    <p:sldId id="260" r:id="rId19"/>
    <p:sldId id="26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7EF59-767E-48A1-8EAD-10F7FDEC0B9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9C29AC3-AFD4-4BF5-8258-F8B2924927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E79BAF2-0DC4-472C-8B1A-1CFD88EB96FC}"/>
              </a:ext>
            </a:extLst>
          </p:cNvPr>
          <p:cNvSpPr>
            <a:spLocks noGrp="1"/>
          </p:cNvSpPr>
          <p:nvPr>
            <p:ph type="dt" sz="half" idx="10"/>
          </p:nvPr>
        </p:nvSpPr>
        <p:spPr/>
        <p:txBody>
          <a:bodyPr/>
          <a:lstStyle/>
          <a:p>
            <a:fld id="{5D71AD3D-1C24-456E-9C09-A63E37BBACC7}" type="datetimeFigureOut">
              <a:rPr lang="en-US" smtClean="0"/>
              <a:t>20-Apr-20</a:t>
            </a:fld>
            <a:endParaRPr lang="en-US"/>
          </a:p>
        </p:txBody>
      </p:sp>
      <p:sp>
        <p:nvSpPr>
          <p:cNvPr id="5" name="Footer Placeholder 4">
            <a:extLst>
              <a:ext uri="{FF2B5EF4-FFF2-40B4-BE49-F238E27FC236}">
                <a16:creationId xmlns:a16="http://schemas.microsoft.com/office/drawing/2014/main" id="{8CD72A31-1FFB-44E5-B1AB-AA6262D351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9732AC-2853-4195-BBB7-B17EBC38D399}"/>
              </a:ext>
            </a:extLst>
          </p:cNvPr>
          <p:cNvSpPr>
            <a:spLocks noGrp="1"/>
          </p:cNvSpPr>
          <p:nvPr>
            <p:ph type="sldNum" sz="quarter" idx="12"/>
          </p:nvPr>
        </p:nvSpPr>
        <p:spPr/>
        <p:txBody>
          <a:bodyPr/>
          <a:lstStyle/>
          <a:p>
            <a:fld id="{07984CEA-3961-4E86-A5BB-87EAAA78C5C7}" type="slidenum">
              <a:rPr lang="en-US" smtClean="0"/>
              <a:t>‹#›</a:t>
            </a:fld>
            <a:endParaRPr lang="en-US"/>
          </a:p>
        </p:txBody>
      </p:sp>
    </p:spTree>
    <p:extLst>
      <p:ext uri="{BB962C8B-B14F-4D97-AF65-F5344CB8AC3E}">
        <p14:creationId xmlns:p14="http://schemas.microsoft.com/office/powerpoint/2010/main" val="3384217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CD11B-FA26-4C2C-8AFE-7389D0BABA4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92324F6-5F3E-42FC-BCA3-5A20FE1A26E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CB349C-EFD9-4DED-9F41-78C28592D7BC}"/>
              </a:ext>
            </a:extLst>
          </p:cNvPr>
          <p:cNvSpPr>
            <a:spLocks noGrp="1"/>
          </p:cNvSpPr>
          <p:nvPr>
            <p:ph type="dt" sz="half" idx="10"/>
          </p:nvPr>
        </p:nvSpPr>
        <p:spPr/>
        <p:txBody>
          <a:bodyPr/>
          <a:lstStyle/>
          <a:p>
            <a:fld id="{5D71AD3D-1C24-456E-9C09-A63E37BBACC7}" type="datetimeFigureOut">
              <a:rPr lang="en-US" smtClean="0"/>
              <a:t>20-Apr-20</a:t>
            </a:fld>
            <a:endParaRPr lang="en-US"/>
          </a:p>
        </p:txBody>
      </p:sp>
      <p:sp>
        <p:nvSpPr>
          <p:cNvPr id="5" name="Footer Placeholder 4">
            <a:extLst>
              <a:ext uri="{FF2B5EF4-FFF2-40B4-BE49-F238E27FC236}">
                <a16:creationId xmlns:a16="http://schemas.microsoft.com/office/drawing/2014/main" id="{615ADAB8-E3D8-4598-99D7-BE423EC54E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28B187-DA41-4D85-A449-C67273481D31}"/>
              </a:ext>
            </a:extLst>
          </p:cNvPr>
          <p:cNvSpPr>
            <a:spLocks noGrp="1"/>
          </p:cNvSpPr>
          <p:nvPr>
            <p:ph type="sldNum" sz="quarter" idx="12"/>
          </p:nvPr>
        </p:nvSpPr>
        <p:spPr/>
        <p:txBody>
          <a:bodyPr/>
          <a:lstStyle/>
          <a:p>
            <a:fld id="{07984CEA-3961-4E86-A5BB-87EAAA78C5C7}" type="slidenum">
              <a:rPr lang="en-US" smtClean="0"/>
              <a:t>‹#›</a:t>
            </a:fld>
            <a:endParaRPr lang="en-US"/>
          </a:p>
        </p:txBody>
      </p:sp>
    </p:spTree>
    <p:extLst>
      <p:ext uri="{BB962C8B-B14F-4D97-AF65-F5344CB8AC3E}">
        <p14:creationId xmlns:p14="http://schemas.microsoft.com/office/powerpoint/2010/main" val="3259237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F2D64E-A5D8-4DFF-99E8-F2663509586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5A8A390-45D9-4E63-99E3-E683AF33BEF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5E8037-7710-49AD-A068-24AEE8438371}"/>
              </a:ext>
            </a:extLst>
          </p:cNvPr>
          <p:cNvSpPr>
            <a:spLocks noGrp="1"/>
          </p:cNvSpPr>
          <p:nvPr>
            <p:ph type="dt" sz="half" idx="10"/>
          </p:nvPr>
        </p:nvSpPr>
        <p:spPr/>
        <p:txBody>
          <a:bodyPr/>
          <a:lstStyle/>
          <a:p>
            <a:fld id="{5D71AD3D-1C24-456E-9C09-A63E37BBACC7}" type="datetimeFigureOut">
              <a:rPr lang="en-US" smtClean="0"/>
              <a:t>20-Apr-20</a:t>
            </a:fld>
            <a:endParaRPr lang="en-US"/>
          </a:p>
        </p:txBody>
      </p:sp>
      <p:sp>
        <p:nvSpPr>
          <p:cNvPr id="5" name="Footer Placeholder 4">
            <a:extLst>
              <a:ext uri="{FF2B5EF4-FFF2-40B4-BE49-F238E27FC236}">
                <a16:creationId xmlns:a16="http://schemas.microsoft.com/office/drawing/2014/main" id="{D209DA47-B0A5-46C4-9F15-2A13A766E2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7E2A14-E02B-44C5-8CC9-6D7B87B79A82}"/>
              </a:ext>
            </a:extLst>
          </p:cNvPr>
          <p:cNvSpPr>
            <a:spLocks noGrp="1"/>
          </p:cNvSpPr>
          <p:nvPr>
            <p:ph type="sldNum" sz="quarter" idx="12"/>
          </p:nvPr>
        </p:nvSpPr>
        <p:spPr/>
        <p:txBody>
          <a:bodyPr/>
          <a:lstStyle/>
          <a:p>
            <a:fld id="{07984CEA-3961-4E86-A5BB-87EAAA78C5C7}" type="slidenum">
              <a:rPr lang="en-US" smtClean="0"/>
              <a:t>‹#›</a:t>
            </a:fld>
            <a:endParaRPr lang="en-US"/>
          </a:p>
        </p:txBody>
      </p:sp>
    </p:spTree>
    <p:extLst>
      <p:ext uri="{BB962C8B-B14F-4D97-AF65-F5344CB8AC3E}">
        <p14:creationId xmlns:p14="http://schemas.microsoft.com/office/powerpoint/2010/main" val="2948049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78FF8-9EF4-48B5-8E41-FA325FFC43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DB99A2C-A640-4461-92FB-A1136A0DD14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1C8D03-4CBE-46A7-AAF2-6EC47AB5FF7B}"/>
              </a:ext>
            </a:extLst>
          </p:cNvPr>
          <p:cNvSpPr>
            <a:spLocks noGrp="1"/>
          </p:cNvSpPr>
          <p:nvPr>
            <p:ph type="dt" sz="half" idx="10"/>
          </p:nvPr>
        </p:nvSpPr>
        <p:spPr/>
        <p:txBody>
          <a:bodyPr/>
          <a:lstStyle/>
          <a:p>
            <a:fld id="{5D71AD3D-1C24-456E-9C09-A63E37BBACC7}" type="datetimeFigureOut">
              <a:rPr lang="en-US" smtClean="0"/>
              <a:t>20-Apr-20</a:t>
            </a:fld>
            <a:endParaRPr lang="en-US"/>
          </a:p>
        </p:txBody>
      </p:sp>
      <p:sp>
        <p:nvSpPr>
          <p:cNvPr id="5" name="Footer Placeholder 4">
            <a:extLst>
              <a:ext uri="{FF2B5EF4-FFF2-40B4-BE49-F238E27FC236}">
                <a16:creationId xmlns:a16="http://schemas.microsoft.com/office/drawing/2014/main" id="{CA1DDFE2-E5E5-4D34-9CCB-A9EBC7EC49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858F6-E1E0-45C5-88E4-491C2BC29C29}"/>
              </a:ext>
            </a:extLst>
          </p:cNvPr>
          <p:cNvSpPr>
            <a:spLocks noGrp="1"/>
          </p:cNvSpPr>
          <p:nvPr>
            <p:ph type="sldNum" sz="quarter" idx="12"/>
          </p:nvPr>
        </p:nvSpPr>
        <p:spPr/>
        <p:txBody>
          <a:bodyPr/>
          <a:lstStyle/>
          <a:p>
            <a:fld id="{07984CEA-3961-4E86-A5BB-87EAAA78C5C7}" type="slidenum">
              <a:rPr lang="en-US" smtClean="0"/>
              <a:t>‹#›</a:t>
            </a:fld>
            <a:endParaRPr lang="en-US"/>
          </a:p>
        </p:txBody>
      </p:sp>
    </p:spTree>
    <p:extLst>
      <p:ext uri="{BB962C8B-B14F-4D97-AF65-F5344CB8AC3E}">
        <p14:creationId xmlns:p14="http://schemas.microsoft.com/office/powerpoint/2010/main" val="3533764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99BB2-8E38-417E-9C1F-E2BD6E4286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EE7DC36-C14B-4EF5-9818-E127D6238A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104B5C6-5B5C-4586-BF60-8C85450D4655}"/>
              </a:ext>
            </a:extLst>
          </p:cNvPr>
          <p:cNvSpPr>
            <a:spLocks noGrp="1"/>
          </p:cNvSpPr>
          <p:nvPr>
            <p:ph type="dt" sz="half" idx="10"/>
          </p:nvPr>
        </p:nvSpPr>
        <p:spPr/>
        <p:txBody>
          <a:bodyPr/>
          <a:lstStyle/>
          <a:p>
            <a:fld id="{5D71AD3D-1C24-456E-9C09-A63E37BBACC7}" type="datetimeFigureOut">
              <a:rPr lang="en-US" smtClean="0"/>
              <a:t>20-Apr-20</a:t>
            </a:fld>
            <a:endParaRPr lang="en-US"/>
          </a:p>
        </p:txBody>
      </p:sp>
      <p:sp>
        <p:nvSpPr>
          <p:cNvPr id="5" name="Footer Placeholder 4">
            <a:extLst>
              <a:ext uri="{FF2B5EF4-FFF2-40B4-BE49-F238E27FC236}">
                <a16:creationId xmlns:a16="http://schemas.microsoft.com/office/drawing/2014/main" id="{16A1D24A-F5C0-4405-AAE6-7C73BD1745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FE1758-A469-474D-A229-19334A7AD9EE}"/>
              </a:ext>
            </a:extLst>
          </p:cNvPr>
          <p:cNvSpPr>
            <a:spLocks noGrp="1"/>
          </p:cNvSpPr>
          <p:nvPr>
            <p:ph type="sldNum" sz="quarter" idx="12"/>
          </p:nvPr>
        </p:nvSpPr>
        <p:spPr/>
        <p:txBody>
          <a:bodyPr/>
          <a:lstStyle/>
          <a:p>
            <a:fld id="{07984CEA-3961-4E86-A5BB-87EAAA78C5C7}" type="slidenum">
              <a:rPr lang="en-US" smtClean="0"/>
              <a:t>‹#›</a:t>
            </a:fld>
            <a:endParaRPr lang="en-US"/>
          </a:p>
        </p:txBody>
      </p:sp>
    </p:spTree>
    <p:extLst>
      <p:ext uri="{BB962C8B-B14F-4D97-AF65-F5344CB8AC3E}">
        <p14:creationId xmlns:p14="http://schemas.microsoft.com/office/powerpoint/2010/main" val="3185430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9B165-B4E7-4437-B119-EE05C647C0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285561-5E5B-44F1-A338-76D1B2BB91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12C121B-A11F-4097-8FB3-DDDE6BD137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C2C3782-C1EC-4EB3-97D0-3DF93B756B6C}"/>
              </a:ext>
            </a:extLst>
          </p:cNvPr>
          <p:cNvSpPr>
            <a:spLocks noGrp="1"/>
          </p:cNvSpPr>
          <p:nvPr>
            <p:ph type="dt" sz="half" idx="10"/>
          </p:nvPr>
        </p:nvSpPr>
        <p:spPr/>
        <p:txBody>
          <a:bodyPr/>
          <a:lstStyle/>
          <a:p>
            <a:fld id="{5D71AD3D-1C24-456E-9C09-A63E37BBACC7}" type="datetimeFigureOut">
              <a:rPr lang="en-US" smtClean="0"/>
              <a:t>20-Apr-20</a:t>
            </a:fld>
            <a:endParaRPr lang="en-US"/>
          </a:p>
        </p:txBody>
      </p:sp>
      <p:sp>
        <p:nvSpPr>
          <p:cNvPr id="6" name="Footer Placeholder 5">
            <a:extLst>
              <a:ext uri="{FF2B5EF4-FFF2-40B4-BE49-F238E27FC236}">
                <a16:creationId xmlns:a16="http://schemas.microsoft.com/office/drawing/2014/main" id="{1D80F704-9745-4039-91E9-C062EF58B9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3C0EC0-7917-4250-8494-552D7D545AA8}"/>
              </a:ext>
            </a:extLst>
          </p:cNvPr>
          <p:cNvSpPr>
            <a:spLocks noGrp="1"/>
          </p:cNvSpPr>
          <p:nvPr>
            <p:ph type="sldNum" sz="quarter" idx="12"/>
          </p:nvPr>
        </p:nvSpPr>
        <p:spPr/>
        <p:txBody>
          <a:bodyPr/>
          <a:lstStyle/>
          <a:p>
            <a:fld id="{07984CEA-3961-4E86-A5BB-87EAAA78C5C7}" type="slidenum">
              <a:rPr lang="en-US" smtClean="0"/>
              <a:t>‹#›</a:t>
            </a:fld>
            <a:endParaRPr lang="en-US"/>
          </a:p>
        </p:txBody>
      </p:sp>
    </p:spTree>
    <p:extLst>
      <p:ext uri="{BB962C8B-B14F-4D97-AF65-F5344CB8AC3E}">
        <p14:creationId xmlns:p14="http://schemas.microsoft.com/office/powerpoint/2010/main" val="4171725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02693-3FE2-4FE8-B9D2-1C7AF9C85D5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46948-D9E2-4189-9FF1-46882BF2AF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175654-6A56-4C82-9D83-326F5A7FBF6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BD570B0-A6BF-42A2-8282-FCA9E5B8C8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52E037-6A82-41F7-B588-8D7055700A8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F986CE1-2AEE-4A93-9764-3709C23A7960}"/>
              </a:ext>
            </a:extLst>
          </p:cNvPr>
          <p:cNvSpPr>
            <a:spLocks noGrp="1"/>
          </p:cNvSpPr>
          <p:nvPr>
            <p:ph type="dt" sz="half" idx="10"/>
          </p:nvPr>
        </p:nvSpPr>
        <p:spPr/>
        <p:txBody>
          <a:bodyPr/>
          <a:lstStyle/>
          <a:p>
            <a:fld id="{5D71AD3D-1C24-456E-9C09-A63E37BBACC7}" type="datetimeFigureOut">
              <a:rPr lang="en-US" smtClean="0"/>
              <a:t>20-Apr-20</a:t>
            </a:fld>
            <a:endParaRPr lang="en-US"/>
          </a:p>
        </p:txBody>
      </p:sp>
      <p:sp>
        <p:nvSpPr>
          <p:cNvPr id="8" name="Footer Placeholder 7">
            <a:extLst>
              <a:ext uri="{FF2B5EF4-FFF2-40B4-BE49-F238E27FC236}">
                <a16:creationId xmlns:a16="http://schemas.microsoft.com/office/drawing/2014/main" id="{7085B805-38B5-4442-B2B4-9DAD53B8A3E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50ADC5B-2D79-439C-8EA2-5CC08E597DD6}"/>
              </a:ext>
            </a:extLst>
          </p:cNvPr>
          <p:cNvSpPr>
            <a:spLocks noGrp="1"/>
          </p:cNvSpPr>
          <p:nvPr>
            <p:ph type="sldNum" sz="quarter" idx="12"/>
          </p:nvPr>
        </p:nvSpPr>
        <p:spPr/>
        <p:txBody>
          <a:bodyPr/>
          <a:lstStyle/>
          <a:p>
            <a:fld id="{07984CEA-3961-4E86-A5BB-87EAAA78C5C7}" type="slidenum">
              <a:rPr lang="en-US" smtClean="0"/>
              <a:t>‹#›</a:t>
            </a:fld>
            <a:endParaRPr lang="en-US"/>
          </a:p>
        </p:txBody>
      </p:sp>
    </p:spTree>
    <p:extLst>
      <p:ext uri="{BB962C8B-B14F-4D97-AF65-F5344CB8AC3E}">
        <p14:creationId xmlns:p14="http://schemas.microsoft.com/office/powerpoint/2010/main" val="2670861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48ECB-9B38-4DF2-AF9F-F5300A7FFE3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CC094B9-7973-469A-9460-02E2C277F551}"/>
              </a:ext>
            </a:extLst>
          </p:cNvPr>
          <p:cNvSpPr>
            <a:spLocks noGrp="1"/>
          </p:cNvSpPr>
          <p:nvPr>
            <p:ph type="dt" sz="half" idx="10"/>
          </p:nvPr>
        </p:nvSpPr>
        <p:spPr/>
        <p:txBody>
          <a:bodyPr/>
          <a:lstStyle/>
          <a:p>
            <a:fld id="{5D71AD3D-1C24-456E-9C09-A63E37BBACC7}" type="datetimeFigureOut">
              <a:rPr lang="en-US" smtClean="0"/>
              <a:t>20-Apr-20</a:t>
            </a:fld>
            <a:endParaRPr lang="en-US"/>
          </a:p>
        </p:txBody>
      </p:sp>
      <p:sp>
        <p:nvSpPr>
          <p:cNvPr id="4" name="Footer Placeholder 3">
            <a:extLst>
              <a:ext uri="{FF2B5EF4-FFF2-40B4-BE49-F238E27FC236}">
                <a16:creationId xmlns:a16="http://schemas.microsoft.com/office/drawing/2014/main" id="{EE290ED5-7B9D-42B6-8550-65408FD6821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11C5488-7B79-4EFA-B94B-C18953B396AA}"/>
              </a:ext>
            </a:extLst>
          </p:cNvPr>
          <p:cNvSpPr>
            <a:spLocks noGrp="1"/>
          </p:cNvSpPr>
          <p:nvPr>
            <p:ph type="sldNum" sz="quarter" idx="12"/>
          </p:nvPr>
        </p:nvSpPr>
        <p:spPr/>
        <p:txBody>
          <a:bodyPr/>
          <a:lstStyle/>
          <a:p>
            <a:fld id="{07984CEA-3961-4E86-A5BB-87EAAA78C5C7}" type="slidenum">
              <a:rPr lang="en-US" smtClean="0"/>
              <a:t>‹#›</a:t>
            </a:fld>
            <a:endParaRPr lang="en-US"/>
          </a:p>
        </p:txBody>
      </p:sp>
    </p:spTree>
    <p:extLst>
      <p:ext uri="{BB962C8B-B14F-4D97-AF65-F5344CB8AC3E}">
        <p14:creationId xmlns:p14="http://schemas.microsoft.com/office/powerpoint/2010/main" val="2750721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3B7828-BF4D-46D0-BE9C-51CFDAF391A0}"/>
              </a:ext>
            </a:extLst>
          </p:cNvPr>
          <p:cNvSpPr>
            <a:spLocks noGrp="1"/>
          </p:cNvSpPr>
          <p:nvPr>
            <p:ph type="dt" sz="half" idx="10"/>
          </p:nvPr>
        </p:nvSpPr>
        <p:spPr/>
        <p:txBody>
          <a:bodyPr/>
          <a:lstStyle/>
          <a:p>
            <a:fld id="{5D71AD3D-1C24-456E-9C09-A63E37BBACC7}" type="datetimeFigureOut">
              <a:rPr lang="en-US" smtClean="0"/>
              <a:t>20-Apr-20</a:t>
            </a:fld>
            <a:endParaRPr lang="en-US"/>
          </a:p>
        </p:txBody>
      </p:sp>
      <p:sp>
        <p:nvSpPr>
          <p:cNvPr id="3" name="Footer Placeholder 2">
            <a:extLst>
              <a:ext uri="{FF2B5EF4-FFF2-40B4-BE49-F238E27FC236}">
                <a16:creationId xmlns:a16="http://schemas.microsoft.com/office/drawing/2014/main" id="{CE067B57-FBF4-4D6D-8DBE-39BB4A0B41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8470FFF-27BC-4B4E-B286-878CB34F8574}"/>
              </a:ext>
            </a:extLst>
          </p:cNvPr>
          <p:cNvSpPr>
            <a:spLocks noGrp="1"/>
          </p:cNvSpPr>
          <p:nvPr>
            <p:ph type="sldNum" sz="quarter" idx="12"/>
          </p:nvPr>
        </p:nvSpPr>
        <p:spPr/>
        <p:txBody>
          <a:bodyPr/>
          <a:lstStyle/>
          <a:p>
            <a:fld id="{07984CEA-3961-4E86-A5BB-87EAAA78C5C7}" type="slidenum">
              <a:rPr lang="en-US" smtClean="0"/>
              <a:t>‹#›</a:t>
            </a:fld>
            <a:endParaRPr lang="en-US"/>
          </a:p>
        </p:txBody>
      </p:sp>
    </p:spTree>
    <p:extLst>
      <p:ext uri="{BB962C8B-B14F-4D97-AF65-F5344CB8AC3E}">
        <p14:creationId xmlns:p14="http://schemas.microsoft.com/office/powerpoint/2010/main" val="3098283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43D6D-C0A9-41B4-8184-33B22B21FE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0208310-25F7-4AF9-974A-9B9E31ECFC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03FC420-45F7-4D59-90E5-919151BA03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37C4F9-A4D6-49B3-8C53-73FE095EF8C6}"/>
              </a:ext>
            </a:extLst>
          </p:cNvPr>
          <p:cNvSpPr>
            <a:spLocks noGrp="1"/>
          </p:cNvSpPr>
          <p:nvPr>
            <p:ph type="dt" sz="half" idx="10"/>
          </p:nvPr>
        </p:nvSpPr>
        <p:spPr/>
        <p:txBody>
          <a:bodyPr/>
          <a:lstStyle/>
          <a:p>
            <a:fld id="{5D71AD3D-1C24-456E-9C09-A63E37BBACC7}" type="datetimeFigureOut">
              <a:rPr lang="en-US" smtClean="0"/>
              <a:t>20-Apr-20</a:t>
            </a:fld>
            <a:endParaRPr lang="en-US"/>
          </a:p>
        </p:txBody>
      </p:sp>
      <p:sp>
        <p:nvSpPr>
          <p:cNvPr id="6" name="Footer Placeholder 5">
            <a:extLst>
              <a:ext uri="{FF2B5EF4-FFF2-40B4-BE49-F238E27FC236}">
                <a16:creationId xmlns:a16="http://schemas.microsoft.com/office/drawing/2014/main" id="{3178E5EA-AC4C-4F47-844C-97BD515D74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96C886-FF85-44F0-9C45-6C68AAF846E8}"/>
              </a:ext>
            </a:extLst>
          </p:cNvPr>
          <p:cNvSpPr>
            <a:spLocks noGrp="1"/>
          </p:cNvSpPr>
          <p:nvPr>
            <p:ph type="sldNum" sz="quarter" idx="12"/>
          </p:nvPr>
        </p:nvSpPr>
        <p:spPr/>
        <p:txBody>
          <a:bodyPr/>
          <a:lstStyle/>
          <a:p>
            <a:fld id="{07984CEA-3961-4E86-A5BB-87EAAA78C5C7}" type="slidenum">
              <a:rPr lang="en-US" smtClean="0"/>
              <a:t>‹#›</a:t>
            </a:fld>
            <a:endParaRPr lang="en-US"/>
          </a:p>
        </p:txBody>
      </p:sp>
    </p:spTree>
    <p:extLst>
      <p:ext uri="{BB962C8B-B14F-4D97-AF65-F5344CB8AC3E}">
        <p14:creationId xmlns:p14="http://schemas.microsoft.com/office/powerpoint/2010/main" val="3978788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8A36B-A8EF-44F2-B8EF-AC4DCD6913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7F83877-AD16-4342-8809-DE6490F367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7213F3-A38E-415D-B2C0-529664AFB1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61BBAB-8928-4776-B71F-029B1653644B}"/>
              </a:ext>
            </a:extLst>
          </p:cNvPr>
          <p:cNvSpPr>
            <a:spLocks noGrp="1"/>
          </p:cNvSpPr>
          <p:nvPr>
            <p:ph type="dt" sz="half" idx="10"/>
          </p:nvPr>
        </p:nvSpPr>
        <p:spPr/>
        <p:txBody>
          <a:bodyPr/>
          <a:lstStyle/>
          <a:p>
            <a:fld id="{5D71AD3D-1C24-456E-9C09-A63E37BBACC7}" type="datetimeFigureOut">
              <a:rPr lang="en-US" smtClean="0"/>
              <a:t>20-Apr-20</a:t>
            </a:fld>
            <a:endParaRPr lang="en-US"/>
          </a:p>
        </p:txBody>
      </p:sp>
      <p:sp>
        <p:nvSpPr>
          <p:cNvPr id="6" name="Footer Placeholder 5">
            <a:extLst>
              <a:ext uri="{FF2B5EF4-FFF2-40B4-BE49-F238E27FC236}">
                <a16:creationId xmlns:a16="http://schemas.microsoft.com/office/drawing/2014/main" id="{F0D2C00D-7A67-4A07-9569-6F233D0EA3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D7107F-E80C-4150-AD1C-0EA108EB761B}"/>
              </a:ext>
            </a:extLst>
          </p:cNvPr>
          <p:cNvSpPr>
            <a:spLocks noGrp="1"/>
          </p:cNvSpPr>
          <p:nvPr>
            <p:ph type="sldNum" sz="quarter" idx="12"/>
          </p:nvPr>
        </p:nvSpPr>
        <p:spPr/>
        <p:txBody>
          <a:bodyPr/>
          <a:lstStyle/>
          <a:p>
            <a:fld id="{07984CEA-3961-4E86-A5BB-87EAAA78C5C7}" type="slidenum">
              <a:rPr lang="en-US" smtClean="0"/>
              <a:t>‹#›</a:t>
            </a:fld>
            <a:endParaRPr lang="en-US"/>
          </a:p>
        </p:txBody>
      </p:sp>
    </p:spTree>
    <p:extLst>
      <p:ext uri="{BB962C8B-B14F-4D97-AF65-F5344CB8AC3E}">
        <p14:creationId xmlns:p14="http://schemas.microsoft.com/office/powerpoint/2010/main" val="2050777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ABC411-2E1F-4D49-BCED-29E07E4B63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7759D84-B9B9-4112-A51B-8A1BEDD95D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91532B-E85A-4A30-8FF3-4ABBC2BCB4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71AD3D-1C24-456E-9C09-A63E37BBACC7}" type="datetimeFigureOut">
              <a:rPr lang="en-US" smtClean="0"/>
              <a:t>20-Apr-20</a:t>
            </a:fld>
            <a:endParaRPr lang="en-US"/>
          </a:p>
        </p:txBody>
      </p:sp>
      <p:sp>
        <p:nvSpPr>
          <p:cNvPr id="5" name="Footer Placeholder 4">
            <a:extLst>
              <a:ext uri="{FF2B5EF4-FFF2-40B4-BE49-F238E27FC236}">
                <a16:creationId xmlns:a16="http://schemas.microsoft.com/office/drawing/2014/main" id="{277CDE13-F22C-4CE5-B422-832428243F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99044E7-9FC1-420D-9036-30B66F016F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984CEA-3961-4E86-A5BB-87EAAA78C5C7}" type="slidenum">
              <a:rPr lang="en-US" smtClean="0"/>
              <a:t>‹#›</a:t>
            </a:fld>
            <a:endParaRPr lang="en-US"/>
          </a:p>
        </p:txBody>
      </p:sp>
    </p:spTree>
    <p:extLst>
      <p:ext uri="{BB962C8B-B14F-4D97-AF65-F5344CB8AC3E}">
        <p14:creationId xmlns:p14="http://schemas.microsoft.com/office/powerpoint/2010/main" val="32798508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E42565C-E3CC-4EF0-8093-88FCC788A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2F429C4-ABC9-46FC-818A-B5429CDE4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70325" y="3369273"/>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CEF98E4-3709-4952-8F42-2305CCE34F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374475" y="1040470"/>
            <a:ext cx="6858003" cy="477704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F10BCCF5-D685-47FF-B675-647EAEB72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7914" y="857786"/>
            <a:ext cx="8027347" cy="5208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53136E-62D4-453C-8508-D91A12B71710}"/>
              </a:ext>
            </a:extLst>
          </p:cNvPr>
          <p:cNvSpPr>
            <a:spLocks noGrp="1"/>
          </p:cNvSpPr>
          <p:nvPr>
            <p:ph type="ctrTitle"/>
          </p:nvPr>
        </p:nvSpPr>
        <p:spPr>
          <a:xfrm>
            <a:off x="879620" y="2287572"/>
            <a:ext cx="7108911" cy="3200400"/>
          </a:xfrm>
        </p:spPr>
        <p:txBody>
          <a:bodyPr vert="horz" lIns="91440" tIns="45720" rIns="91440" bIns="45720" rtlCol="0" anchor="ctr">
            <a:normAutofit fontScale="90000"/>
          </a:bodyPr>
          <a:lstStyle/>
          <a:p>
            <a:pPr algn="l"/>
            <a:r>
              <a:rPr lang="en-US" kern="1200" dirty="0">
                <a:latin typeface="+mj-lt"/>
                <a:ea typeface="+mj-ea"/>
                <a:cs typeface="+mj-cs"/>
              </a:rPr>
              <a:t>BLOOD </a:t>
            </a:r>
            <a:br>
              <a:rPr lang="en-US" kern="1200" dirty="0">
                <a:latin typeface="+mj-lt"/>
                <a:ea typeface="+mj-ea"/>
                <a:cs typeface="+mj-cs"/>
              </a:rPr>
            </a:br>
            <a:r>
              <a:rPr lang="en-US" kern="1200" dirty="0">
                <a:latin typeface="+mj-lt"/>
                <a:ea typeface="+mj-ea"/>
                <a:cs typeface="+mj-cs"/>
              </a:rPr>
              <a:t>BANK </a:t>
            </a:r>
            <a:br>
              <a:rPr lang="en-US" kern="1200" dirty="0">
                <a:latin typeface="+mj-lt"/>
                <a:ea typeface="+mj-ea"/>
                <a:cs typeface="+mj-cs"/>
              </a:rPr>
            </a:br>
            <a:r>
              <a:rPr lang="en-US" kern="1200" dirty="0">
                <a:latin typeface="+mj-lt"/>
                <a:ea typeface="+mj-ea"/>
                <a:cs typeface="+mj-cs"/>
              </a:rPr>
              <a:t>MANAGEMENT </a:t>
            </a:r>
            <a:br>
              <a:rPr lang="en-US" kern="1200" dirty="0">
                <a:latin typeface="+mj-lt"/>
                <a:ea typeface="+mj-ea"/>
                <a:cs typeface="+mj-cs"/>
              </a:rPr>
            </a:br>
            <a:r>
              <a:rPr lang="en-US" kern="1200" dirty="0">
                <a:latin typeface="+mj-lt"/>
                <a:ea typeface="+mj-ea"/>
                <a:cs typeface="+mj-cs"/>
              </a:rPr>
              <a:t>SYSTEM</a:t>
            </a:r>
            <a:br>
              <a:rPr lang="en-US" sz="6600" kern="1200" dirty="0">
                <a:latin typeface="+mj-lt"/>
                <a:ea typeface="+mj-ea"/>
                <a:cs typeface="+mj-cs"/>
              </a:rPr>
            </a:br>
            <a:endParaRPr lang="en-US" sz="6600" kern="1200" dirty="0">
              <a:latin typeface="+mj-lt"/>
              <a:ea typeface="+mj-ea"/>
              <a:cs typeface="+mj-cs"/>
            </a:endParaRPr>
          </a:p>
        </p:txBody>
      </p:sp>
      <p:sp>
        <p:nvSpPr>
          <p:cNvPr id="3" name="Subtitle 2">
            <a:extLst>
              <a:ext uri="{FF2B5EF4-FFF2-40B4-BE49-F238E27FC236}">
                <a16:creationId xmlns:a16="http://schemas.microsoft.com/office/drawing/2014/main" id="{C54328C8-A04F-43B7-81FA-F3CF423F963A}"/>
              </a:ext>
            </a:extLst>
          </p:cNvPr>
          <p:cNvSpPr>
            <a:spLocks noGrp="1"/>
          </p:cNvSpPr>
          <p:nvPr>
            <p:ph type="subTitle" idx="1"/>
          </p:nvPr>
        </p:nvSpPr>
        <p:spPr>
          <a:xfrm>
            <a:off x="8609218" y="1704513"/>
            <a:ext cx="3388824" cy="4073624"/>
          </a:xfrm>
        </p:spPr>
        <p:txBody>
          <a:bodyPr vert="horz" lIns="91440" tIns="45720" rIns="91440" bIns="45720" rtlCol="0" anchor="ctr">
            <a:normAutofit/>
          </a:bodyPr>
          <a:lstStyle/>
          <a:p>
            <a:pPr algn="l"/>
            <a:r>
              <a:rPr lang="en-US" dirty="0"/>
              <a:t>Group name: Cutting Chai</a:t>
            </a:r>
          </a:p>
          <a:p>
            <a:pPr algn="l"/>
            <a:r>
              <a:rPr lang="en-US" dirty="0"/>
              <a:t>Group no: 3</a:t>
            </a:r>
          </a:p>
          <a:p>
            <a:pPr algn="l"/>
            <a:r>
              <a:rPr lang="en-US" dirty="0"/>
              <a:t>Group member:</a:t>
            </a:r>
          </a:p>
          <a:p>
            <a:pPr indent="-228600" algn="l">
              <a:buFont typeface="Arial" panose="020B0604020202020204" pitchFamily="34" charset="0"/>
              <a:buChar char="•"/>
            </a:pPr>
            <a:r>
              <a:rPr lang="en-US" dirty="0"/>
              <a:t>Sachin Manral</a:t>
            </a:r>
          </a:p>
          <a:p>
            <a:pPr indent="-228600" algn="l">
              <a:buFont typeface="Arial" panose="020B0604020202020204" pitchFamily="34" charset="0"/>
              <a:buChar char="•"/>
            </a:pPr>
            <a:r>
              <a:rPr lang="en-US" dirty="0"/>
              <a:t>Smit Patil</a:t>
            </a:r>
          </a:p>
          <a:p>
            <a:pPr indent="-228600" algn="l">
              <a:buFont typeface="Arial" panose="020B0604020202020204" pitchFamily="34" charset="0"/>
              <a:buChar char="•"/>
            </a:pPr>
            <a:r>
              <a:rPr lang="en-US" dirty="0"/>
              <a:t>Shravani Vaze</a:t>
            </a:r>
          </a:p>
          <a:p>
            <a:pPr indent="-228600" algn="l">
              <a:buFont typeface="Arial" panose="020B0604020202020204" pitchFamily="34" charset="0"/>
              <a:buChar char="•"/>
            </a:pPr>
            <a:endParaRPr lang="en-US" dirty="0"/>
          </a:p>
          <a:p>
            <a:pPr indent="-228600" algn="l">
              <a:buFont typeface="Arial" panose="020B0604020202020204" pitchFamily="34" charset="0"/>
              <a:buChar char="•"/>
            </a:pPr>
            <a:endParaRPr lang="en-US" sz="2200" dirty="0"/>
          </a:p>
        </p:txBody>
      </p:sp>
      <p:sp>
        <p:nvSpPr>
          <p:cNvPr id="25" name="Rectangle 24">
            <a:extLst>
              <a:ext uri="{FF2B5EF4-FFF2-40B4-BE49-F238E27FC236}">
                <a16:creationId xmlns:a16="http://schemas.microsoft.com/office/drawing/2014/main" id="{B0EE8A42-107A-4D4C-8D56-BBAE95C7F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524009" y="3366125"/>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31661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E18F6E8B-15ED-43C7-94BA-91549A651C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FFB4F2B0-303C-4702-AE75-E6E58ECF73FD}"/>
              </a:ext>
            </a:extLst>
          </p:cNvPr>
          <p:cNvSpPr>
            <a:spLocks noGrp="1"/>
          </p:cNvSpPr>
          <p:nvPr>
            <p:ph type="title"/>
          </p:nvPr>
        </p:nvSpPr>
        <p:spPr>
          <a:xfrm>
            <a:off x="1113810" y="3023754"/>
            <a:ext cx="4900144" cy="697737"/>
          </a:xfrm>
        </p:spPr>
        <p:txBody>
          <a:bodyPr vert="horz" lIns="91440" tIns="45720" rIns="91440" bIns="45720" rtlCol="0" anchor="t">
            <a:normAutofit fontScale="90000"/>
          </a:bodyPr>
          <a:lstStyle/>
          <a:p>
            <a:r>
              <a:rPr lang="en-US" sz="5300" dirty="0"/>
              <a:t>VIEWS OUTPUT:</a:t>
            </a:r>
            <a:br>
              <a:rPr lang="en-US" sz="5400" dirty="0"/>
            </a:br>
            <a:endParaRPr lang="en-US" sz="5400" dirty="0"/>
          </a:p>
        </p:txBody>
      </p:sp>
      <p:grpSp>
        <p:nvGrpSpPr>
          <p:cNvPr id="21" name="Group 20">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048031"/>
            <a:ext cx="731521" cy="673460"/>
            <a:chOff x="3940602" y="308034"/>
            <a:chExt cx="2116791" cy="3428999"/>
          </a:xfrm>
          <a:solidFill>
            <a:schemeClr val="accent4"/>
          </a:solidFill>
        </p:grpSpPr>
        <p:sp>
          <p:nvSpPr>
            <p:cNvPr id="16" name="Rectangle 21">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2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2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B089A89A-1E9C-4761-9DFF-53C275FBF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0" y="257770"/>
            <a:ext cx="4837176" cy="297996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0" y="3462252"/>
            <a:ext cx="4837176" cy="297996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ell phone&#10;&#10;Description automatically generated">
            <a:extLst>
              <a:ext uri="{FF2B5EF4-FFF2-40B4-BE49-F238E27FC236}">
                <a16:creationId xmlns:a16="http://schemas.microsoft.com/office/drawing/2014/main" id="{D3E1F0C6-EF5D-4F52-90C0-36C6C49723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9938" y="471684"/>
            <a:ext cx="4753300" cy="2429415"/>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D08C1D0E-0B6B-4A0E-B23C-507EDDC78C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1909" y="3536183"/>
            <a:ext cx="4146281" cy="2850133"/>
          </a:xfrm>
          <a:prstGeom prst="rect">
            <a:avLst/>
          </a:prstGeom>
        </p:spPr>
      </p:pic>
    </p:spTree>
    <p:extLst>
      <p:ext uri="{BB962C8B-B14F-4D97-AF65-F5344CB8AC3E}">
        <p14:creationId xmlns:p14="http://schemas.microsoft.com/office/powerpoint/2010/main" val="2993045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45B1D5C-0827-4AF0-8186-11FC5A8B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3BB4BE-1E72-40C6-8617-297B5CFB7C61}"/>
              </a:ext>
            </a:extLst>
          </p:cNvPr>
          <p:cNvSpPr>
            <a:spLocks noGrp="1"/>
          </p:cNvSpPr>
          <p:nvPr>
            <p:ph type="title"/>
          </p:nvPr>
        </p:nvSpPr>
        <p:spPr>
          <a:xfrm>
            <a:off x="9036543" y="2023110"/>
            <a:ext cx="3155456" cy="2846070"/>
          </a:xfrm>
        </p:spPr>
        <p:txBody>
          <a:bodyPr vert="horz" lIns="91440" tIns="45720" rIns="91440" bIns="45720" rtlCol="0" anchor="ctr">
            <a:normAutofit/>
          </a:bodyPr>
          <a:lstStyle/>
          <a:p>
            <a:r>
              <a:rPr lang="en-US" sz="4800" dirty="0"/>
              <a:t>TRIGGERS</a:t>
            </a:r>
          </a:p>
        </p:txBody>
      </p:sp>
      <p:sp>
        <p:nvSpPr>
          <p:cNvPr id="12" name="Rectangle 11">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social media post&#10;&#10;Description automatically generated">
            <a:extLst>
              <a:ext uri="{FF2B5EF4-FFF2-40B4-BE49-F238E27FC236}">
                <a16:creationId xmlns:a16="http://schemas.microsoft.com/office/drawing/2014/main" id="{A98EC5EB-E50E-4CAF-AE3B-1850CBE7512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242" r="1828" b="3408"/>
          <a:stretch/>
        </p:blipFill>
        <p:spPr>
          <a:xfrm>
            <a:off x="719014" y="858525"/>
            <a:ext cx="7434527" cy="5034275"/>
          </a:xfrm>
          <a:prstGeom prst="rect">
            <a:avLst/>
          </a:prstGeom>
        </p:spPr>
      </p:pic>
      <p:sp>
        <p:nvSpPr>
          <p:cNvPr id="16" name="Rectangle 15">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7245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45B1D5C-0827-4AF0-8186-11FC5A8B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894C3F-6A34-4467-A868-70E95DB6F0D5}"/>
              </a:ext>
            </a:extLst>
          </p:cNvPr>
          <p:cNvSpPr>
            <a:spLocks noGrp="1"/>
          </p:cNvSpPr>
          <p:nvPr>
            <p:ph type="title"/>
          </p:nvPr>
        </p:nvSpPr>
        <p:spPr>
          <a:xfrm>
            <a:off x="8885509" y="2005647"/>
            <a:ext cx="3306490" cy="2846070"/>
          </a:xfrm>
        </p:spPr>
        <p:txBody>
          <a:bodyPr vert="horz" lIns="91440" tIns="45720" rIns="91440" bIns="45720" rtlCol="0" anchor="ctr">
            <a:normAutofit/>
          </a:bodyPr>
          <a:lstStyle/>
          <a:p>
            <a:r>
              <a:rPr lang="en-US" sz="4800" dirty="0"/>
              <a:t>STORED PROCEDURE</a:t>
            </a:r>
          </a:p>
        </p:txBody>
      </p:sp>
      <p:sp>
        <p:nvSpPr>
          <p:cNvPr id="12" name="Rectangle 11">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219B80DF-91BC-407C-99B3-ED35C339B89B}"/>
              </a:ext>
            </a:extLst>
          </p:cNvPr>
          <p:cNvPicPr>
            <a:picLocks noChangeAspect="1"/>
          </p:cNvPicPr>
          <p:nvPr/>
        </p:nvPicPr>
        <p:blipFill>
          <a:blip r:embed="rId2"/>
          <a:stretch>
            <a:fillRect/>
          </a:stretch>
        </p:blipFill>
        <p:spPr>
          <a:xfrm>
            <a:off x="302084" y="664308"/>
            <a:ext cx="7916288" cy="5274789"/>
          </a:xfrm>
          <a:prstGeom prst="rect">
            <a:avLst/>
          </a:prstGeom>
        </p:spPr>
      </p:pic>
    </p:spTree>
    <p:extLst>
      <p:ext uri="{BB962C8B-B14F-4D97-AF65-F5344CB8AC3E}">
        <p14:creationId xmlns:p14="http://schemas.microsoft.com/office/powerpoint/2010/main" val="31523224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9">
            <a:extLst>
              <a:ext uri="{FF2B5EF4-FFF2-40B4-BE49-F238E27FC236}">
                <a16:creationId xmlns:a16="http://schemas.microsoft.com/office/drawing/2014/main" id="{E45B1D5C-0827-4AF0-8186-11FC5A8B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38D423-A3FB-4D00-B9C9-2E50B9E77248}"/>
              </a:ext>
            </a:extLst>
          </p:cNvPr>
          <p:cNvSpPr>
            <a:spLocks noGrp="1"/>
          </p:cNvSpPr>
          <p:nvPr>
            <p:ph type="title"/>
          </p:nvPr>
        </p:nvSpPr>
        <p:spPr>
          <a:xfrm>
            <a:off x="9036543" y="2005647"/>
            <a:ext cx="3090353" cy="2846070"/>
          </a:xfrm>
        </p:spPr>
        <p:txBody>
          <a:bodyPr vert="horz" lIns="91440" tIns="45720" rIns="91440" bIns="45720" rtlCol="0" anchor="ctr">
            <a:normAutofit/>
          </a:bodyPr>
          <a:lstStyle/>
          <a:p>
            <a:r>
              <a:rPr lang="en-US" sz="4000" dirty="0"/>
              <a:t>STORED PROCEDURE </a:t>
            </a:r>
            <a:br>
              <a:rPr lang="en-US" sz="4000" dirty="0"/>
            </a:br>
            <a:r>
              <a:rPr lang="en-US" sz="4000" dirty="0"/>
              <a:t>CONTINUED:</a:t>
            </a:r>
          </a:p>
        </p:txBody>
      </p:sp>
      <p:sp>
        <p:nvSpPr>
          <p:cNvPr id="27" name="Rectangle 11">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13">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5">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79ED4CD-7DEF-4C9D-8214-E01D26F65697}"/>
              </a:ext>
            </a:extLst>
          </p:cNvPr>
          <p:cNvPicPr>
            <a:picLocks noChangeAspect="1"/>
          </p:cNvPicPr>
          <p:nvPr/>
        </p:nvPicPr>
        <p:blipFill>
          <a:blip r:embed="rId2"/>
          <a:stretch>
            <a:fillRect/>
          </a:stretch>
        </p:blipFill>
        <p:spPr>
          <a:xfrm>
            <a:off x="490537" y="1418907"/>
            <a:ext cx="7800975" cy="4019550"/>
          </a:xfrm>
          <a:prstGeom prst="rect">
            <a:avLst/>
          </a:prstGeom>
        </p:spPr>
      </p:pic>
    </p:spTree>
    <p:extLst>
      <p:ext uri="{BB962C8B-B14F-4D97-AF65-F5344CB8AC3E}">
        <p14:creationId xmlns:p14="http://schemas.microsoft.com/office/powerpoint/2010/main" val="4187684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08C68AE1-D735-441C-87BE-582537B8891A}"/>
              </a:ext>
            </a:extLst>
          </p:cNvPr>
          <p:cNvSpPr txBox="1"/>
          <p:nvPr/>
        </p:nvSpPr>
        <p:spPr>
          <a:xfrm>
            <a:off x="803499" y="2743200"/>
            <a:ext cx="4672049" cy="1108956"/>
          </a:xfrm>
          <a:prstGeom prst="rect">
            <a:avLst/>
          </a:prstGeom>
        </p:spPr>
        <p:txBody>
          <a:bodyPr vert="horz" lIns="91440" tIns="45720" rIns="91440" bIns="45720" rtlCol="0" anchor="t">
            <a:noAutofit/>
          </a:bodyPr>
          <a:lstStyle/>
          <a:p>
            <a:pPr lvl="0">
              <a:lnSpc>
                <a:spcPct val="90000"/>
              </a:lnSpc>
              <a:spcBef>
                <a:spcPct val="0"/>
              </a:spcBef>
              <a:spcAft>
                <a:spcPts val="600"/>
              </a:spcAft>
            </a:pPr>
            <a:r>
              <a:rPr lang="en-US" sz="4000" dirty="0">
                <a:latin typeface="+mj-lt"/>
              </a:rPr>
              <a:t>STORED PROCEDURES OUTPUT:</a:t>
            </a:r>
            <a:endParaRPr kumimoji="0" lang="en-US" sz="4000" b="0" i="0" u="none" strike="noStrike" kern="1200" cap="none" spc="0" normalizeH="0" baseline="0" noProof="0" dirty="0">
              <a:ln>
                <a:noFill/>
              </a:ln>
              <a:solidFill>
                <a:prstClr val="black"/>
              </a:solidFill>
              <a:effectLst/>
              <a:uLnTx/>
              <a:uFillTx/>
              <a:latin typeface="+mj-lt"/>
              <a:ea typeface="+mn-ea"/>
              <a:cs typeface="+mn-cs"/>
            </a:endParaRPr>
          </a:p>
        </p:txBody>
      </p:sp>
      <p:grpSp>
        <p:nvGrpSpPr>
          <p:cNvPr id="12" name="Group 11">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13" name="Rectangle 12">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Rectangle 1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7" name="Rectangle 16">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1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Picture 10" descr="A screenshot of a cell phone&#10;&#10;Description automatically generated">
            <a:extLst>
              <a:ext uri="{FF2B5EF4-FFF2-40B4-BE49-F238E27FC236}">
                <a16:creationId xmlns:a16="http://schemas.microsoft.com/office/drawing/2014/main" id="{063DD5C3-F72A-4614-BFC8-3FC4E4C5D7F1}"/>
              </a:ext>
            </a:extLst>
          </p:cNvPr>
          <p:cNvPicPr>
            <a:picLocks noChangeAspect="1"/>
          </p:cNvPicPr>
          <p:nvPr/>
        </p:nvPicPr>
        <p:blipFill rotWithShape="1">
          <a:blip r:embed="rId2">
            <a:extLst>
              <a:ext uri="{28A0092B-C50C-407E-A947-70E740481C1C}">
                <a14:useLocalDpi xmlns:a14="http://schemas.microsoft.com/office/drawing/2010/main" val="0"/>
              </a:ext>
            </a:extLst>
          </a:blip>
          <a:srcRect b="26545"/>
          <a:stretch/>
        </p:blipFill>
        <p:spPr>
          <a:xfrm>
            <a:off x="5881665" y="918538"/>
            <a:ext cx="5361075" cy="1182404"/>
          </a:xfrm>
          <a:prstGeom prst="rect">
            <a:avLst/>
          </a:prstGeom>
        </p:spPr>
      </p:pic>
      <p:pic>
        <p:nvPicPr>
          <p:cNvPr id="14" name="Picture 13" descr="A screenshot of a cell phone&#10;&#10;Description automatically generated">
            <a:extLst>
              <a:ext uri="{FF2B5EF4-FFF2-40B4-BE49-F238E27FC236}">
                <a16:creationId xmlns:a16="http://schemas.microsoft.com/office/drawing/2014/main" id="{63C9E88E-C58D-4E07-AA47-BF85B2911063}"/>
              </a:ext>
            </a:extLst>
          </p:cNvPr>
          <p:cNvPicPr>
            <a:picLocks noChangeAspect="1"/>
          </p:cNvPicPr>
          <p:nvPr/>
        </p:nvPicPr>
        <p:blipFill rotWithShape="1">
          <a:blip r:embed="rId3">
            <a:extLst>
              <a:ext uri="{28A0092B-C50C-407E-A947-70E740481C1C}">
                <a14:useLocalDpi xmlns:a14="http://schemas.microsoft.com/office/drawing/2010/main" val="0"/>
              </a:ext>
            </a:extLst>
          </a:blip>
          <a:srcRect b="40495"/>
          <a:stretch/>
        </p:blipFill>
        <p:spPr>
          <a:xfrm>
            <a:off x="5881665" y="2627593"/>
            <a:ext cx="5361075" cy="1388258"/>
          </a:xfrm>
          <a:prstGeom prst="rect">
            <a:avLst/>
          </a:prstGeom>
        </p:spPr>
      </p:pic>
      <p:pic>
        <p:nvPicPr>
          <p:cNvPr id="16" name="Picture 15" descr="A screenshot of a cell phone&#10;&#10;Description automatically generated">
            <a:extLst>
              <a:ext uri="{FF2B5EF4-FFF2-40B4-BE49-F238E27FC236}">
                <a16:creationId xmlns:a16="http://schemas.microsoft.com/office/drawing/2014/main" id="{9D9AF189-B6C0-4571-B9B1-D2ACC285312F}"/>
              </a:ext>
            </a:extLst>
          </p:cNvPr>
          <p:cNvPicPr>
            <a:picLocks noChangeAspect="1"/>
          </p:cNvPicPr>
          <p:nvPr/>
        </p:nvPicPr>
        <p:blipFill rotWithShape="1">
          <a:blip r:embed="rId4">
            <a:extLst>
              <a:ext uri="{28A0092B-C50C-407E-A947-70E740481C1C}">
                <a14:useLocalDpi xmlns:a14="http://schemas.microsoft.com/office/drawing/2010/main" val="0"/>
              </a:ext>
            </a:extLst>
          </a:blip>
          <a:srcRect b="35916"/>
          <a:stretch/>
        </p:blipFill>
        <p:spPr>
          <a:xfrm>
            <a:off x="5948663" y="4538613"/>
            <a:ext cx="5361075" cy="1388258"/>
          </a:xfrm>
          <a:prstGeom prst="rect">
            <a:avLst/>
          </a:prstGeom>
        </p:spPr>
      </p:pic>
    </p:spTree>
    <p:extLst>
      <p:ext uri="{BB962C8B-B14F-4D97-AF65-F5344CB8AC3E}">
        <p14:creationId xmlns:p14="http://schemas.microsoft.com/office/powerpoint/2010/main" val="3374813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E45B1D5C-0827-4AF0-8186-11FC5A8B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5EF5A52F-8BD4-4386-9BB4-BE924460D7ED}"/>
              </a:ext>
            </a:extLst>
          </p:cNvPr>
          <p:cNvSpPr>
            <a:spLocks noGrp="1"/>
          </p:cNvSpPr>
          <p:nvPr>
            <p:ph type="title"/>
          </p:nvPr>
        </p:nvSpPr>
        <p:spPr>
          <a:xfrm>
            <a:off x="9036543" y="1074198"/>
            <a:ext cx="2966067" cy="4855339"/>
          </a:xfrm>
        </p:spPr>
        <p:txBody>
          <a:bodyPr vert="horz" lIns="91440" tIns="45720" rIns="91440" bIns="45720" rtlCol="0" anchor="ctr">
            <a:normAutofit/>
          </a:bodyPr>
          <a:lstStyle/>
          <a:p>
            <a:r>
              <a:rPr lang="en-US" sz="2400" dirty="0"/>
              <a:t>GEOGRAPHIC DISTRIBUTION OF HOSPITALS AND </a:t>
            </a:r>
            <a:br>
              <a:rPr lang="en-US" sz="2400" dirty="0"/>
            </a:br>
            <a:r>
              <a:rPr lang="en-US" sz="2400" dirty="0"/>
              <a:t>BLOOD BANKS</a:t>
            </a:r>
          </a:p>
        </p:txBody>
      </p:sp>
      <p:sp>
        <p:nvSpPr>
          <p:cNvPr id="62" name="Rectangle 61">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Rectangle 63">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65">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9" name="Picture 68">
            <a:extLst>
              <a:ext uri="{FF2B5EF4-FFF2-40B4-BE49-F238E27FC236}">
                <a16:creationId xmlns:a16="http://schemas.microsoft.com/office/drawing/2014/main" id="{8F9FD57F-A30F-4F0B-BC4A-57304393EA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084" y="999416"/>
            <a:ext cx="8082632" cy="4930121"/>
          </a:xfrm>
          <a:prstGeom prst="rect">
            <a:avLst/>
          </a:prstGeom>
        </p:spPr>
      </p:pic>
    </p:spTree>
    <p:extLst>
      <p:ext uri="{BB962C8B-B14F-4D97-AF65-F5344CB8AC3E}">
        <p14:creationId xmlns:p14="http://schemas.microsoft.com/office/powerpoint/2010/main" val="42004415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E45B1D5C-0827-4AF0-8186-11FC5A8B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5EF5A52F-8BD4-4386-9BB4-BE924460D7ED}"/>
              </a:ext>
            </a:extLst>
          </p:cNvPr>
          <p:cNvSpPr>
            <a:spLocks noGrp="1"/>
          </p:cNvSpPr>
          <p:nvPr>
            <p:ph type="title"/>
          </p:nvPr>
        </p:nvSpPr>
        <p:spPr>
          <a:xfrm>
            <a:off x="9036542" y="2130642"/>
            <a:ext cx="3081477" cy="2814220"/>
          </a:xfrm>
        </p:spPr>
        <p:txBody>
          <a:bodyPr vert="horz" lIns="91440" tIns="45720" rIns="91440" bIns="45720" rtlCol="0" anchor="ctr">
            <a:noAutofit/>
          </a:bodyPr>
          <a:lstStyle/>
          <a:p>
            <a:r>
              <a:rPr lang="en-US" sz="2400" dirty="0"/>
              <a:t>MOST BLOOD ORDERING HOSPITALS:</a:t>
            </a:r>
          </a:p>
        </p:txBody>
      </p:sp>
      <p:sp>
        <p:nvSpPr>
          <p:cNvPr id="48" name="Rectangle 47">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42">
            <a:extLst>
              <a:ext uri="{FF2B5EF4-FFF2-40B4-BE49-F238E27FC236}">
                <a16:creationId xmlns:a16="http://schemas.microsoft.com/office/drawing/2014/main" id="{C29B7C5F-5BD1-4E4E-890C-97A8CFEE22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084" y="1160488"/>
            <a:ext cx="8064686" cy="4536387"/>
          </a:xfrm>
          <a:prstGeom prst="rect">
            <a:avLst/>
          </a:prstGeom>
        </p:spPr>
      </p:pic>
    </p:spTree>
    <p:extLst>
      <p:ext uri="{BB962C8B-B14F-4D97-AF65-F5344CB8AC3E}">
        <p14:creationId xmlns:p14="http://schemas.microsoft.com/office/powerpoint/2010/main" val="20750558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E45B1D5C-0827-4AF0-8186-11FC5A8B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5EF5A52F-8BD4-4386-9BB4-BE924460D7ED}"/>
              </a:ext>
            </a:extLst>
          </p:cNvPr>
          <p:cNvSpPr>
            <a:spLocks noGrp="1"/>
          </p:cNvSpPr>
          <p:nvPr>
            <p:ph type="title"/>
          </p:nvPr>
        </p:nvSpPr>
        <p:spPr>
          <a:xfrm>
            <a:off x="8885509" y="2041865"/>
            <a:ext cx="3306490" cy="2787588"/>
          </a:xfrm>
        </p:spPr>
        <p:txBody>
          <a:bodyPr vert="horz" lIns="91440" tIns="45720" rIns="91440" bIns="45720" rtlCol="0" anchor="ctr">
            <a:noAutofit/>
          </a:bodyPr>
          <a:lstStyle/>
          <a:p>
            <a:r>
              <a:rPr lang="en-US" sz="2400" dirty="0"/>
              <a:t>AVAILABLE AND ORDERED QUANTITY OF BLOOD IN THE BLOOD BANKS:</a:t>
            </a:r>
          </a:p>
        </p:txBody>
      </p:sp>
      <p:sp>
        <p:nvSpPr>
          <p:cNvPr id="62" name="Rectangle 61">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Rectangle 63">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65">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Picture 60">
            <a:extLst>
              <a:ext uri="{FF2B5EF4-FFF2-40B4-BE49-F238E27FC236}">
                <a16:creationId xmlns:a16="http://schemas.microsoft.com/office/drawing/2014/main" id="{3A5D43F8-078A-4DA1-8EEB-CAF4EA947E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084" y="926733"/>
            <a:ext cx="8143445" cy="4580688"/>
          </a:xfrm>
          <a:prstGeom prst="rect">
            <a:avLst/>
          </a:prstGeom>
        </p:spPr>
      </p:pic>
    </p:spTree>
    <p:extLst>
      <p:ext uri="{BB962C8B-B14F-4D97-AF65-F5344CB8AC3E}">
        <p14:creationId xmlns:p14="http://schemas.microsoft.com/office/powerpoint/2010/main" val="40107739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E72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ell phone&#10;&#10;Description automatically generated">
            <a:extLst>
              <a:ext uri="{FF2B5EF4-FFF2-40B4-BE49-F238E27FC236}">
                <a16:creationId xmlns:a16="http://schemas.microsoft.com/office/drawing/2014/main" id="{6CA4E0AF-42A1-401C-8E3C-F798F5A0A438}"/>
              </a:ext>
            </a:extLst>
          </p:cNvPr>
          <p:cNvPicPr>
            <a:picLocks noChangeAspect="1"/>
          </p:cNvPicPr>
          <p:nvPr/>
        </p:nvPicPr>
        <p:blipFill rotWithShape="1">
          <a:blip r:embed="rId2">
            <a:extLst>
              <a:ext uri="{28A0092B-C50C-407E-A947-70E740481C1C}">
                <a14:useLocalDpi xmlns:a14="http://schemas.microsoft.com/office/drawing/2010/main" val="0"/>
              </a:ext>
            </a:extLst>
          </a:blip>
          <a:srcRect t="2468" r="-2383" b="2095"/>
          <a:stretch/>
        </p:blipFill>
        <p:spPr>
          <a:xfrm>
            <a:off x="3316139" y="480060"/>
            <a:ext cx="7908909" cy="5897880"/>
          </a:xfrm>
          <a:prstGeom prst="rect">
            <a:avLst/>
          </a:prstGeom>
        </p:spPr>
      </p:pic>
      <p:sp>
        <p:nvSpPr>
          <p:cNvPr id="2" name="TextBox 1">
            <a:extLst>
              <a:ext uri="{FF2B5EF4-FFF2-40B4-BE49-F238E27FC236}">
                <a16:creationId xmlns:a16="http://schemas.microsoft.com/office/drawing/2014/main" id="{5D93FAE9-C69D-4DF2-81A9-B98B527997CB}"/>
              </a:ext>
            </a:extLst>
          </p:cNvPr>
          <p:cNvSpPr txBox="1"/>
          <p:nvPr/>
        </p:nvSpPr>
        <p:spPr>
          <a:xfrm>
            <a:off x="556911" y="1175811"/>
            <a:ext cx="2759228" cy="646331"/>
          </a:xfrm>
          <a:prstGeom prst="rect">
            <a:avLst/>
          </a:prstGeom>
          <a:noFill/>
        </p:spPr>
        <p:txBody>
          <a:bodyPr wrap="square" rtlCol="0">
            <a:spAutoFit/>
          </a:bodyPr>
          <a:lstStyle/>
          <a:p>
            <a:r>
              <a:rPr lang="en-US" sz="3600" dirty="0"/>
              <a:t>DASHBOARD:</a:t>
            </a:r>
            <a:endParaRPr lang="en-US" sz="4800" dirty="0"/>
          </a:p>
        </p:txBody>
      </p:sp>
    </p:spTree>
    <p:extLst>
      <p:ext uri="{BB962C8B-B14F-4D97-AF65-F5344CB8AC3E}">
        <p14:creationId xmlns:p14="http://schemas.microsoft.com/office/powerpoint/2010/main" val="14912138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7895A40-19A4-42D6-9D30-DBC1E8002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2F429C4-ABC9-46FC-818A-B5429CDE4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70325" y="3369273"/>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CEF98E4-3709-4952-8F42-2305CCE34F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374475" y="1040470"/>
            <a:ext cx="6858003" cy="477704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F10BCCF5-D685-47FF-B675-647EAEB72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7914" y="857786"/>
            <a:ext cx="11067024" cy="5208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17782D64-AAE6-47BF-A613-99FD32E22CC6}"/>
              </a:ext>
            </a:extLst>
          </p:cNvPr>
          <p:cNvSpPr txBox="1"/>
          <p:nvPr/>
        </p:nvSpPr>
        <p:spPr>
          <a:xfrm>
            <a:off x="3237043" y="2719044"/>
            <a:ext cx="5717911" cy="1107232"/>
          </a:xfrm>
          <a:prstGeom prst="rect">
            <a:avLst/>
          </a:prstGeom>
        </p:spPr>
        <p:txBody>
          <a:bodyPr vert="horz" lIns="91440" tIns="45720" rIns="91440" bIns="45720" rtlCol="0" anchor="t">
            <a:normAutofit lnSpcReduction="10000"/>
          </a:bodyPr>
          <a:lstStyle/>
          <a:p>
            <a:pPr>
              <a:lnSpc>
                <a:spcPct val="90000"/>
              </a:lnSpc>
              <a:spcBef>
                <a:spcPct val="0"/>
              </a:spcBef>
              <a:spcAft>
                <a:spcPts val="600"/>
              </a:spcAft>
            </a:pPr>
            <a:r>
              <a:rPr lang="en-US" sz="8000" kern="1200" dirty="0">
                <a:solidFill>
                  <a:schemeClr val="tx1"/>
                </a:solidFill>
                <a:latin typeface="+mj-lt"/>
                <a:ea typeface="+mj-ea"/>
                <a:cs typeface="+mj-cs"/>
              </a:rPr>
              <a:t>THANK YOU!</a:t>
            </a:r>
          </a:p>
        </p:txBody>
      </p:sp>
      <p:sp>
        <p:nvSpPr>
          <p:cNvPr id="16" name="Rectangle 15">
            <a:extLst>
              <a:ext uri="{FF2B5EF4-FFF2-40B4-BE49-F238E27FC236}">
                <a16:creationId xmlns:a16="http://schemas.microsoft.com/office/drawing/2014/main" id="{B0EE8A42-107A-4D4C-8D56-BBAE95C7F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524009" y="3366125"/>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3866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7515D20E-1AB7-4E74-9236-2B72B63D6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137D21-5FFD-44EA-87F5-DF4E7ED1AAB2}"/>
              </a:ext>
            </a:extLst>
          </p:cNvPr>
          <p:cNvSpPr>
            <a:spLocks noGrp="1"/>
          </p:cNvSpPr>
          <p:nvPr>
            <p:ph type="title"/>
          </p:nvPr>
        </p:nvSpPr>
        <p:spPr>
          <a:xfrm>
            <a:off x="1045028" y="1336329"/>
            <a:ext cx="3892732" cy="4382588"/>
          </a:xfrm>
        </p:spPr>
        <p:txBody>
          <a:bodyPr anchor="ctr">
            <a:normAutofit/>
          </a:bodyPr>
          <a:lstStyle/>
          <a:p>
            <a:r>
              <a:rPr lang="en-US" sz="6000" dirty="0"/>
              <a:t>SUMMARY</a:t>
            </a:r>
          </a:p>
        </p:txBody>
      </p:sp>
      <p:grpSp>
        <p:nvGrpSpPr>
          <p:cNvPr id="19" name="Group 9">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63461"/>
            <a:ext cx="731521" cy="673460"/>
            <a:chOff x="3940602" y="308034"/>
            <a:chExt cx="2116791" cy="3428999"/>
          </a:xfrm>
          <a:solidFill>
            <a:schemeClr val="accent4"/>
          </a:solidFill>
        </p:grpSpPr>
        <p:sp>
          <p:nvSpPr>
            <p:cNvPr id="20" name="Rectangle 10">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982976"/>
            <a:ext cx="6009366" cy="512063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24BEF96-F70A-4E54-9A42-63A34CB4D180}"/>
              </a:ext>
            </a:extLst>
          </p:cNvPr>
          <p:cNvSpPr>
            <a:spLocks noGrp="1"/>
          </p:cNvSpPr>
          <p:nvPr>
            <p:ph idx="1"/>
          </p:nvPr>
        </p:nvSpPr>
        <p:spPr>
          <a:xfrm>
            <a:off x="6096001" y="1336329"/>
            <a:ext cx="5260848" cy="4382588"/>
          </a:xfrm>
        </p:spPr>
        <p:txBody>
          <a:bodyPr anchor="ctr">
            <a:normAutofit/>
          </a:bodyPr>
          <a:lstStyle/>
          <a:p>
            <a:pPr marL="0" indent="0" algn="just">
              <a:buNone/>
            </a:pPr>
            <a:r>
              <a:rPr lang="en-IN" sz="2000" dirty="0"/>
              <a:t>The blood bank management system intends to simplify and automate the search process for blood in the event of an emergency and maintain records of blood donors, recipients, blood donation programs, and manage bloodstock inventory in the blood bank.</a:t>
            </a:r>
          </a:p>
          <a:p>
            <a:endParaRPr lang="en-US" sz="2000" dirty="0"/>
          </a:p>
        </p:txBody>
      </p:sp>
    </p:spTree>
    <p:extLst>
      <p:ext uri="{BB962C8B-B14F-4D97-AF65-F5344CB8AC3E}">
        <p14:creationId xmlns:p14="http://schemas.microsoft.com/office/powerpoint/2010/main" val="3093924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7">
            <a:extLst>
              <a:ext uri="{FF2B5EF4-FFF2-40B4-BE49-F238E27FC236}">
                <a16:creationId xmlns:a16="http://schemas.microsoft.com/office/drawing/2014/main" id="{8B9AA7C6-5E5A-498E-A6DF-A943376E09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9">
            <a:extLst>
              <a:ext uri="{FF2B5EF4-FFF2-40B4-BE49-F238E27FC236}">
                <a16:creationId xmlns:a16="http://schemas.microsoft.com/office/drawing/2014/main" id="{83EAB11A-76F7-48F4-9B4F-5BFDF4BF96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300" y="2385102"/>
            <a:ext cx="574091" cy="2087796"/>
            <a:chOff x="209668" y="2857422"/>
            <a:chExt cx="463662" cy="2087796"/>
          </a:xfrm>
        </p:grpSpPr>
        <p:sp>
          <p:nvSpPr>
            <p:cNvPr id="21" name="Rectangle 10">
              <a:extLst>
                <a:ext uri="{FF2B5EF4-FFF2-40B4-BE49-F238E27FC236}">
                  <a16:creationId xmlns:a16="http://schemas.microsoft.com/office/drawing/2014/main" id="{74D4C416-D5F4-4F6F-A6F1-87A21CD4F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423947" y="2857422"/>
              <a:ext cx="249383" cy="20877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11">
              <a:extLst>
                <a:ext uri="{FF2B5EF4-FFF2-40B4-BE49-F238E27FC236}">
                  <a16:creationId xmlns:a16="http://schemas.microsoft.com/office/drawing/2014/main" id="{C6AC1C30-21C6-4BF6-93EE-B211D7A850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209668" y="2857423"/>
              <a:ext cx="1" cy="208779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81E140AE-0ABF-47C8-BF32-7D2F0CF2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631767"/>
            <a:ext cx="11111729" cy="575240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F29B4A-CBC8-4A30-B118-5EDC468194CD}"/>
              </a:ext>
            </a:extLst>
          </p:cNvPr>
          <p:cNvSpPr>
            <a:spLocks noGrp="1"/>
          </p:cNvSpPr>
          <p:nvPr>
            <p:ph type="title"/>
          </p:nvPr>
        </p:nvSpPr>
        <p:spPr>
          <a:xfrm>
            <a:off x="1153618" y="1239927"/>
            <a:ext cx="4008586" cy="4680583"/>
          </a:xfrm>
        </p:spPr>
        <p:txBody>
          <a:bodyPr anchor="ctr">
            <a:normAutofit/>
          </a:bodyPr>
          <a:lstStyle/>
          <a:p>
            <a:r>
              <a:rPr lang="en-US" sz="6000" dirty="0"/>
              <a:t>MISSION OBJECTIVES</a:t>
            </a:r>
          </a:p>
        </p:txBody>
      </p:sp>
      <p:sp>
        <p:nvSpPr>
          <p:cNvPr id="3" name="Content Placeholder 2">
            <a:extLst>
              <a:ext uri="{FF2B5EF4-FFF2-40B4-BE49-F238E27FC236}">
                <a16:creationId xmlns:a16="http://schemas.microsoft.com/office/drawing/2014/main" id="{EDF73618-90DE-4774-8CA1-96F9E9226498}"/>
              </a:ext>
            </a:extLst>
          </p:cNvPr>
          <p:cNvSpPr>
            <a:spLocks noGrp="1"/>
          </p:cNvSpPr>
          <p:nvPr>
            <p:ph idx="1"/>
          </p:nvPr>
        </p:nvSpPr>
        <p:spPr>
          <a:xfrm>
            <a:off x="6291923" y="1239927"/>
            <a:ext cx="4971824" cy="4680583"/>
          </a:xfrm>
        </p:spPr>
        <p:txBody>
          <a:bodyPr anchor="ctr">
            <a:normAutofit/>
          </a:bodyPr>
          <a:lstStyle/>
          <a:p>
            <a:pPr lvl="0"/>
            <a:r>
              <a:rPr lang="en-IN" sz="2000" dirty="0"/>
              <a:t>To provide the blood bank with appropriate donor information</a:t>
            </a:r>
            <a:endParaRPr lang="en-US" sz="2000" dirty="0"/>
          </a:p>
          <a:p>
            <a:pPr lvl="0"/>
            <a:r>
              <a:rPr lang="en-IN" sz="2000" dirty="0"/>
              <a:t>To maintain bloodstock management by recording donor information and blood data.</a:t>
            </a:r>
            <a:endParaRPr lang="en-US" sz="2000" dirty="0"/>
          </a:p>
          <a:p>
            <a:pPr lvl="0"/>
            <a:r>
              <a:rPr lang="en-IN" sz="2000" dirty="0"/>
              <a:t>To provide a coordinated, centralized database of donors and bloodstocks.</a:t>
            </a:r>
            <a:endParaRPr lang="en-US" sz="2000" dirty="0"/>
          </a:p>
          <a:p>
            <a:pPr lvl="0"/>
            <a:r>
              <a:rPr lang="en-IN" sz="2000" dirty="0"/>
              <a:t>To provide for immediate data and information storage and retrieval.</a:t>
            </a:r>
            <a:endParaRPr lang="en-US" sz="2000" dirty="0"/>
          </a:p>
          <a:p>
            <a:endParaRPr lang="en-US" sz="2000" dirty="0"/>
          </a:p>
        </p:txBody>
      </p:sp>
    </p:spTree>
    <p:extLst>
      <p:ext uri="{BB962C8B-B14F-4D97-AF65-F5344CB8AC3E}">
        <p14:creationId xmlns:p14="http://schemas.microsoft.com/office/powerpoint/2010/main" val="26726895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8C68AE1-D735-441C-87BE-582537B8891A}"/>
              </a:ext>
            </a:extLst>
          </p:cNvPr>
          <p:cNvSpPr txBox="1"/>
          <p:nvPr/>
        </p:nvSpPr>
        <p:spPr>
          <a:xfrm>
            <a:off x="803499" y="2869990"/>
            <a:ext cx="4672049" cy="1060868"/>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6000" kern="1200" dirty="0">
                <a:solidFill>
                  <a:schemeClr val="tx1"/>
                </a:solidFill>
                <a:latin typeface="+mj-lt"/>
                <a:ea typeface="+mj-ea"/>
                <a:cs typeface="+mj-cs"/>
              </a:rPr>
              <a:t>E-R Diagram:</a:t>
            </a:r>
          </a:p>
        </p:txBody>
      </p:sp>
      <p:grpSp>
        <p:nvGrpSpPr>
          <p:cNvPr id="12" name="Group 11">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13" name="Rectangle 12">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1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1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phic 2">
            <a:extLst>
              <a:ext uri="{FF2B5EF4-FFF2-40B4-BE49-F238E27FC236}">
                <a16:creationId xmlns:a16="http://schemas.microsoft.com/office/drawing/2014/main" id="{F0CBA244-1A93-4C68-9F55-A74EE43F4D53}"/>
              </a:ext>
            </a:extLst>
          </p:cNvPr>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85809" y="363310"/>
            <a:ext cx="5011861" cy="6074229"/>
          </a:xfrm>
          <a:prstGeom prst="rect">
            <a:avLst/>
          </a:prstGeom>
        </p:spPr>
      </p:pic>
    </p:spTree>
    <p:extLst>
      <p:ext uri="{BB962C8B-B14F-4D97-AF65-F5344CB8AC3E}">
        <p14:creationId xmlns:p14="http://schemas.microsoft.com/office/powerpoint/2010/main" val="587497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D55CA618-78A6-47F6-B865-E9315164F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B83D307E-DF68-43F8-97CE-0AAE950A71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71255" y="-1"/>
            <a:ext cx="7649490" cy="5728133"/>
            <a:chOff x="329184" y="1"/>
            <a:chExt cx="524256" cy="5728133"/>
          </a:xfrm>
        </p:grpSpPr>
        <p:cxnSp>
          <p:nvCxnSpPr>
            <p:cNvPr id="39" name="Straight Connector 38">
              <a:extLst>
                <a:ext uri="{FF2B5EF4-FFF2-40B4-BE49-F238E27FC236}">
                  <a16:creationId xmlns:a16="http://schemas.microsoft.com/office/drawing/2014/main" id="{5546E3D2-37BF-4528-9851-2B2F628234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28134"/>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752A0C69-DC4E-4FC0-843C-BAA27B3A56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2" name="Rectangle 41">
            <a:extLst>
              <a:ext uri="{FF2B5EF4-FFF2-40B4-BE49-F238E27FC236}">
                <a16:creationId xmlns:a16="http://schemas.microsoft.com/office/drawing/2014/main" id="{8ED94938-268E-4C0A-A08A-B3980C78BA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318045"/>
            <a:ext cx="10999072" cy="532513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5EF5A52F-8BD4-4386-9BB4-BE924460D7ED}"/>
              </a:ext>
            </a:extLst>
          </p:cNvPr>
          <p:cNvSpPr>
            <a:spLocks noGrp="1"/>
          </p:cNvSpPr>
          <p:nvPr>
            <p:ph type="title"/>
          </p:nvPr>
        </p:nvSpPr>
        <p:spPr>
          <a:xfrm>
            <a:off x="1457324" y="504825"/>
            <a:ext cx="9674443" cy="821057"/>
          </a:xfrm>
        </p:spPr>
        <p:txBody>
          <a:bodyPr vert="horz" lIns="91440" tIns="45720" rIns="91440" bIns="45720" rtlCol="0" anchor="b">
            <a:noAutofit/>
          </a:bodyPr>
          <a:lstStyle/>
          <a:p>
            <a:pPr algn="ctr"/>
            <a:r>
              <a:rPr lang="en-US" sz="5400" dirty="0"/>
              <a:t>SQL DDL STATEMENTS:</a:t>
            </a:r>
          </a:p>
        </p:txBody>
      </p:sp>
      <p:pic>
        <p:nvPicPr>
          <p:cNvPr id="8" name="Picture 7" descr="A screenshot of a social media post&#10;&#10;Description automatically generated">
            <a:extLst>
              <a:ext uri="{FF2B5EF4-FFF2-40B4-BE49-F238E27FC236}">
                <a16:creationId xmlns:a16="http://schemas.microsoft.com/office/drawing/2014/main" id="{528CB906-71D8-45AA-93BE-A1963668C3AC}"/>
              </a:ext>
            </a:extLst>
          </p:cNvPr>
          <p:cNvPicPr>
            <a:picLocks noChangeAspect="1"/>
          </p:cNvPicPr>
          <p:nvPr/>
        </p:nvPicPr>
        <p:blipFill rotWithShape="1">
          <a:blip r:embed="rId2">
            <a:extLst>
              <a:ext uri="{28A0092B-C50C-407E-A947-70E740481C1C}">
                <a14:useLocalDpi xmlns:a14="http://schemas.microsoft.com/office/drawing/2010/main" val="0"/>
              </a:ext>
            </a:extLst>
          </a:blip>
          <a:srcRect l="1381" t="1991" r="53561" b="46065"/>
          <a:stretch/>
        </p:blipFill>
        <p:spPr>
          <a:xfrm>
            <a:off x="6882587" y="1325882"/>
            <a:ext cx="3999230" cy="3198135"/>
          </a:xfrm>
          <a:prstGeom prst="rect">
            <a:avLst/>
          </a:prstGeom>
        </p:spPr>
      </p:pic>
      <p:pic>
        <p:nvPicPr>
          <p:cNvPr id="6" name="Picture 5" descr="A screenshot of a social media post&#10;&#10;Description automatically generated">
            <a:extLst>
              <a:ext uri="{FF2B5EF4-FFF2-40B4-BE49-F238E27FC236}">
                <a16:creationId xmlns:a16="http://schemas.microsoft.com/office/drawing/2014/main" id="{2CA356C3-0E68-466C-A9E0-9B07DCD58912}"/>
              </a:ext>
            </a:extLst>
          </p:cNvPr>
          <p:cNvPicPr>
            <a:picLocks noChangeAspect="1"/>
          </p:cNvPicPr>
          <p:nvPr/>
        </p:nvPicPr>
        <p:blipFill rotWithShape="1">
          <a:blip r:embed="rId3">
            <a:extLst>
              <a:ext uri="{28A0092B-C50C-407E-A947-70E740481C1C}">
                <a14:useLocalDpi xmlns:a14="http://schemas.microsoft.com/office/drawing/2010/main" val="0"/>
              </a:ext>
            </a:extLst>
          </a:blip>
          <a:srcRect t="1209" r="594"/>
          <a:stretch/>
        </p:blipFill>
        <p:spPr>
          <a:xfrm>
            <a:off x="596464" y="1325882"/>
            <a:ext cx="4513964" cy="4088442"/>
          </a:xfrm>
          <a:prstGeom prst="rect">
            <a:avLst/>
          </a:prstGeom>
        </p:spPr>
      </p:pic>
    </p:spTree>
    <p:extLst>
      <p:ext uri="{BB962C8B-B14F-4D97-AF65-F5344CB8AC3E}">
        <p14:creationId xmlns:p14="http://schemas.microsoft.com/office/powerpoint/2010/main" val="2111790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D55CA618-78A6-47F6-B865-E9315164F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B83D307E-DF68-43F8-97CE-0AAE950A71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71255" y="-1"/>
            <a:ext cx="7649490" cy="5728133"/>
            <a:chOff x="329184" y="1"/>
            <a:chExt cx="524256" cy="5728133"/>
          </a:xfrm>
        </p:grpSpPr>
        <p:cxnSp>
          <p:nvCxnSpPr>
            <p:cNvPr id="39" name="Straight Connector 38">
              <a:extLst>
                <a:ext uri="{FF2B5EF4-FFF2-40B4-BE49-F238E27FC236}">
                  <a16:creationId xmlns:a16="http://schemas.microsoft.com/office/drawing/2014/main" id="{5546E3D2-37BF-4528-9851-2B2F628234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28134"/>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752A0C69-DC4E-4FC0-843C-BAA27B3A56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2" name="Rectangle 41">
            <a:extLst>
              <a:ext uri="{FF2B5EF4-FFF2-40B4-BE49-F238E27FC236}">
                <a16:creationId xmlns:a16="http://schemas.microsoft.com/office/drawing/2014/main" id="{8ED94938-268E-4C0A-A08A-B3980C78BA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318045"/>
            <a:ext cx="10999072" cy="532513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5EF5A52F-8BD4-4386-9BB4-BE924460D7ED}"/>
              </a:ext>
            </a:extLst>
          </p:cNvPr>
          <p:cNvSpPr>
            <a:spLocks noGrp="1"/>
          </p:cNvSpPr>
          <p:nvPr>
            <p:ph type="title"/>
          </p:nvPr>
        </p:nvSpPr>
        <p:spPr>
          <a:xfrm>
            <a:off x="1457324" y="504825"/>
            <a:ext cx="9674443" cy="821057"/>
          </a:xfrm>
        </p:spPr>
        <p:txBody>
          <a:bodyPr vert="horz" lIns="91440" tIns="45720" rIns="91440" bIns="45720" rtlCol="0" anchor="b">
            <a:noAutofit/>
          </a:bodyPr>
          <a:lstStyle/>
          <a:p>
            <a:pPr algn="ctr"/>
            <a:r>
              <a:rPr lang="en-US" sz="5400" dirty="0"/>
              <a:t>SQL DDL STATEMENTS:</a:t>
            </a:r>
          </a:p>
        </p:txBody>
      </p:sp>
      <p:pic>
        <p:nvPicPr>
          <p:cNvPr id="22" name="Picture 21" descr="A screenshot of a social media post&#10;&#10;Description automatically generated">
            <a:extLst>
              <a:ext uri="{FF2B5EF4-FFF2-40B4-BE49-F238E27FC236}">
                <a16:creationId xmlns:a16="http://schemas.microsoft.com/office/drawing/2014/main" id="{B54FAC3A-AC97-4031-B1AA-9F585C1CD6C6}"/>
              </a:ext>
            </a:extLst>
          </p:cNvPr>
          <p:cNvPicPr>
            <a:picLocks noChangeAspect="1"/>
          </p:cNvPicPr>
          <p:nvPr/>
        </p:nvPicPr>
        <p:blipFill rotWithShape="1">
          <a:blip r:embed="rId2">
            <a:extLst>
              <a:ext uri="{28A0092B-C50C-407E-A947-70E740481C1C}">
                <a14:useLocalDpi xmlns:a14="http://schemas.microsoft.com/office/drawing/2010/main" val="0"/>
              </a:ext>
            </a:extLst>
          </a:blip>
          <a:srcRect l="2156" r="9798"/>
          <a:stretch/>
        </p:blipFill>
        <p:spPr>
          <a:xfrm>
            <a:off x="6298184" y="1442566"/>
            <a:ext cx="4833583" cy="3115532"/>
          </a:xfrm>
          <a:prstGeom prst="rect">
            <a:avLst/>
          </a:prstGeom>
        </p:spPr>
      </p:pic>
      <p:pic>
        <p:nvPicPr>
          <p:cNvPr id="3" name="Picture 2" descr="A picture containing bird, flower&#10;&#10;Description automatically generated">
            <a:extLst>
              <a:ext uri="{FF2B5EF4-FFF2-40B4-BE49-F238E27FC236}">
                <a16:creationId xmlns:a16="http://schemas.microsoft.com/office/drawing/2014/main" id="{DB87E478-063B-4B25-9349-0282982BCBF1}"/>
              </a:ext>
            </a:extLst>
          </p:cNvPr>
          <p:cNvPicPr>
            <a:picLocks noChangeAspect="1"/>
          </p:cNvPicPr>
          <p:nvPr/>
        </p:nvPicPr>
        <p:blipFill rotWithShape="1">
          <a:blip r:embed="rId3">
            <a:extLst>
              <a:ext uri="{28A0092B-C50C-407E-A947-70E740481C1C}">
                <a14:useLocalDpi xmlns:a14="http://schemas.microsoft.com/office/drawing/2010/main" val="0"/>
              </a:ext>
            </a:extLst>
          </a:blip>
          <a:srcRect l="1838" r="2179"/>
          <a:stretch/>
        </p:blipFill>
        <p:spPr>
          <a:xfrm>
            <a:off x="699615" y="1452840"/>
            <a:ext cx="5079405" cy="2626436"/>
          </a:xfrm>
          <a:prstGeom prst="rect">
            <a:avLst/>
          </a:prstGeom>
        </p:spPr>
      </p:pic>
    </p:spTree>
    <p:extLst>
      <p:ext uri="{BB962C8B-B14F-4D97-AF65-F5344CB8AC3E}">
        <p14:creationId xmlns:p14="http://schemas.microsoft.com/office/powerpoint/2010/main" val="2125974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D55CA618-78A6-47F6-B865-E9315164F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B83D307E-DF68-43F8-97CE-0AAE950A71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71255" y="-1"/>
            <a:ext cx="7649490" cy="5728133"/>
            <a:chOff x="329184" y="1"/>
            <a:chExt cx="524256" cy="5728133"/>
          </a:xfrm>
        </p:grpSpPr>
        <p:cxnSp>
          <p:nvCxnSpPr>
            <p:cNvPr id="39" name="Straight Connector 38">
              <a:extLst>
                <a:ext uri="{FF2B5EF4-FFF2-40B4-BE49-F238E27FC236}">
                  <a16:creationId xmlns:a16="http://schemas.microsoft.com/office/drawing/2014/main" id="{5546E3D2-37BF-4528-9851-2B2F628234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28134"/>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752A0C69-DC4E-4FC0-843C-BAA27B3A56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2" name="Rectangle 41">
            <a:extLst>
              <a:ext uri="{FF2B5EF4-FFF2-40B4-BE49-F238E27FC236}">
                <a16:creationId xmlns:a16="http://schemas.microsoft.com/office/drawing/2014/main" id="{8ED94938-268E-4C0A-A08A-B3980C78BA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318045"/>
            <a:ext cx="10999072" cy="532513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5EF5A52F-8BD4-4386-9BB4-BE924460D7ED}"/>
              </a:ext>
            </a:extLst>
          </p:cNvPr>
          <p:cNvSpPr>
            <a:spLocks noGrp="1"/>
          </p:cNvSpPr>
          <p:nvPr>
            <p:ph type="title"/>
          </p:nvPr>
        </p:nvSpPr>
        <p:spPr>
          <a:xfrm>
            <a:off x="1457324" y="504825"/>
            <a:ext cx="9674443" cy="821057"/>
          </a:xfrm>
        </p:spPr>
        <p:txBody>
          <a:bodyPr vert="horz" lIns="91440" tIns="45720" rIns="91440" bIns="45720" rtlCol="0" anchor="b">
            <a:noAutofit/>
          </a:bodyPr>
          <a:lstStyle/>
          <a:p>
            <a:pPr algn="ctr"/>
            <a:r>
              <a:rPr lang="en-US" sz="5400" dirty="0"/>
              <a:t>SQL DDL STATEMENTS:</a:t>
            </a:r>
          </a:p>
        </p:txBody>
      </p:sp>
      <p:pic>
        <p:nvPicPr>
          <p:cNvPr id="5" name="Picture 4" descr="A screenshot of a social media post&#10;&#10;Description automatically generated">
            <a:extLst>
              <a:ext uri="{FF2B5EF4-FFF2-40B4-BE49-F238E27FC236}">
                <a16:creationId xmlns:a16="http://schemas.microsoft.com/office/drawing/2014/main" id="{D0F4006D-A880-48FF-B9D4-812B46491948}"/>
              </a:ext>
            </a:extLst>
          </p:cNvPr>
          <p:cNvPicPr>
            <a:picLocks noChangeAspect="1"/>
          </p:cNvPicPr>
          <p:nvPr/>
        </p:nvPicPr>
        <p:blipFill rotWithShape="1">
          <a:blip r:embed="rId2">
            <a:extLst>
              <a:ext uri="{28A0092B-C50C-407E-A947-70E740481C1C}">
                <a14:useLocalDpi xmlns:a14="http://schemas.microsoft.com/office/drawing/2010/main" val="0"/>
              </a:ext>
            </a:extLst>
          </a:blip>
          <a:srcRect l="2016" t="573"/>
          <a:stretch/>
        </p:blipFill>
        <p:spPr>
          <a:xfrm>
            <a:off x="860861" y="1214815"/>
            <a:ext cx="7407295" cy="4402251"/>
          </a:xfrm>
          <a:prstGeom prst="rect">
            <a:avLst/>
          </a:prstGeom>
        </p:spPr>
      </p:pic>
    </p:spTree>
    <p:extLst>
      <p:ext uri="{BB962C8B-B14F-4D97-AF65-F5344CB8AC3E}">
        <p14:creationId xmlns:p14="http://schemas.microsoft.com/office/powerpoint/2010/main" val="907529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D55CA618-78A6-47F6-B865-E9315164F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B83D307E-DF68-43F8-97CE-0AAE950A71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71255" y="-1"/>
            <a:ext cx="7649490" cy="5728133"/>
            <a:chOff x="329184" y="1"/>
            <a:chExt cx="524256" cy="5728133"/>
          </a:xfrm>
        </p:grpSpPr>
        <p:cxnSp>
          <p:nvCxnSpPr>
            <p:cNvPr id="39" name="Straight Connector 38">
              <a:extLst>
                <a:ext uri="{FF2B5EF4-FFF2-40B4-BE49-F238E27FC236}">
                  <a16:creationId xmlns:a16="http://schemas.microsoft.com/office/drawing/2014/main" id="{5546E3D2-37BF-4528-9851-2B2F628234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28134"/>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752A0C69-DC4E-4FC0-843C-BAA27B3A56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2" name="Rectangle 41">
            <a:extLst>
              <a:ext uri="{FF2B5EF4-FFF2-40B4-BE49-F238E27FC236}">
                <a16:creationId xmlns:a16="http://schemas.microsoft.com/office/drawing/2014/main" id="{8ED94938-268E-4C0A-A08A-B3980C78BA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318045"/>
            <a:ext cx="10999072" cy="532513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5EF5A52F-8BD4-4386-9BB4-BE924460D7ED}"/>
              </a:ext>
            </a:extLst>
          </p:cNvPr>
          <p:cNvSpPr>
            <a:spLocks noGrp="1"/>
          </p:cNvSpPr>
          <p:nvPr>
            <p:ph type="title"/>
          </p:nvPr>
        </p:nvSpPr>
        <p:spPr>
          <a:xfrm>
            <a:off x="1457324" y="504825"/>
            <a:ext cx="9674443" cy="821057"/>
          </a:xfrm>
        </p:spPr>
        <p:txBody>
          <a:bodyPr vert="horz" lIns="91440" tIns="45720" rIns="91440" bIns="45720" rtlCol="0" anchor="b">
            <a:noAutofit/>
          </a:bodyPr>
          <a:lstStyle/>
          <a:p>
            <a:pPr algn="ctr"/>
            <a:r>
              <a:rPr lang="en-US" sz="5400" dirty="0"/>
              <a:t>SQL DDL STATEMENTS:</a:t>
            </a:r>
          </a:p>
        </p:txBody>
      </p:sp>
      <p:pic>
        <p:nvPicPr>
          <p:cNvPr id="3" name="Picture 2" descr="A screenshot of a social media post&#10;&#10;Description automatically generated">
            <a:extLst>
              <a:ext uri="{FF2B5EF4-FFF2-40B4-BE49-F238E27FC236}">
                <a16:creationId xmlns:a16="http://schemas.microsoft.com/office/drawing/2014/main" id="{620C57FC-961F-44D9-80BF-53B48A9301E6}"/>
              </a:ext>
            </a:extLst>
          </p:cNvPr>
          <p:cNvPicPr>
            <a:picLocks noChangeAspect="1"/>
          </p:cNvPicPr>
          <p:nvPr/>
        </p:nvPicPr>
        <p:blipFill rotWithShape="1">
          <a:blip r:embed="rId2">
            <a:extLst>
              <a:ext uri="{28A0092B-C50C-407E-A947-70E740481C1C}">
                <a14:useLocalDpi xmlns:a14="http://schemas.microsoft.com/office/drawing/2010/main" val="0"/>
              </a:ext>
            </a:extLst>
          </a:blip>
          <a:srcRect l="2963" r="1"/>
          <a:stretch/>
        </p:blipFill>
        <p:spPr>
          <a:xfrm>
            <a:off x="1219200" y="1168853"/>
            <a:ext cx="5206614" cy="4405739"/>
          </a:xfrm>
          <a:prstGeom prst="rect">
            <a:avLst/>
          </a:prstGeom>
        </p:spPr>
      </p:pic>
    </p:spTree>
    <p:extLst>
      <p:ext uri="{BB962C8B-B14F-4D97-AF65-F5344CB8AC3E}">
        <p14:creationId xmlns:p14="http://schemas.microsoft.com/office/powerpoint/2010/main" val="2671471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9">
            <a:extLst>
              <a:ext uri="{FF2B5EF4-FFF2-40B4-BE49-F238E27FC236}">
                <a16:creationId xmlns:a16="http://schemas.microsoft.com/office/drawing/2014/main" id="{E45B1D5C-0827-4AF0-8186-11FC5A8B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8C9FEA-1B7C-4B40-A13A-719A328FCD29}"/>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4800" dirty="0"/>
              <a:t>VIEWS</a:t>
            </a:r>
          </a:p>
        </p:txBody>
      </p:sp>
      <p:sp>
        <p:nvSpPr>
          <p:cNvPr id="22" name="Rectangle 11">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13">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06301275-F06E-4D40-8E16-2BB76982834C}"/>
              </a:ext>
            </a:extLst>
          </p:cNvPr>
          <p:cNvPicPr>
            <a:picLocks noChangeAspect="1"/>
          </p:cNvPicPr>
          <p:nvPr/>
        </p:nvPicPr>
        <p:blipFill>
          <a:blip r:embed="rId2"/>
          <a:stretch>
            <a:fillRect/>
          </a:stretch>
        </p:blipFill>
        <p:spPr>
          <a:xfrm>
            <a:off x="409543" y="1159771"/>
            <a:ext cx="7764338" cy="4609411"/>
          </a:xfrm>
          <a:prstGeom prst="rect">
            <a:avLst/>
          </a:prstGeom>
        </p:spPr>
      </p:pic>
    </p:spTree>
    <p:extLst>
      <p:ext uri="{BB962C8B-B14F-4D97-AF65-F5344CB8AC3E}">
        <p14:creationId xmlns:p14="http://schemas.microsoft.com/office/powerpoint/2010/main" val="18275067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248</TotalTime>
  <Words>181</Words>
  <Application>Microsoft Office PowerPoint</Application>
  <PresentationFormat>Widescreen</PresentationFormat>
  <Paragraphs>30</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BLOOD  BANK  MANAGEMENT  SYSTEM </vt:lpstr>
      <vt:lpstr>SUMMARY</vt:lpstr>
      <vt:lpstr>MISSION OBJECTIVES</vt:lpstr>
      <vt:lpstr>PowerPoint Presentation</vt:lpstr>
      <vt:lpstr>SQL DDL STATEMENTS:</vt:lpstr>
      <vt:lpstr>SQL DDL STATEMENTS:</vt:lpstr>
      <vt:lpstr>SQL DDL STATEMENTS:</vt:lpstr>
      <vt:lpstr>SQL DDL STATEMENTS:</vt:lpstr>
      <vt:lpstr>VIEWS</vt:lpstr>
      <vt:lpstr>VIEWS OUTPUT: </vt:lpstr>
      <vt:lpstr>TRIGGERS</vt:lpstr>
      <vt:lpstr>STORED PROCEDURE</vt:lpstr>
      <vt:lpstr>STORED PROCEDURE  CONTINUED:</vt:lpstr>
      <vt:lpstr>PowerPoint Presentation</vt:lpstr>
      <vt:lpstr>GEOGRAPHIC DISTRIBUTION OF HOSPITALS AND  BLOOD BANKS</vt:lpstr>
      <vt:lpstr>MOST BLOOD ORDERING HOSPITALS:</vt:lpstr>
      <vt:lpstr>AVAILABLE AND ORDERED QUANTITY OF BLOOD IN THE BLOOD BANKS: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BLOOD BANK MANAGEMENT SYSTEM </dc:title>
  <dc:creator>Sachin Manral</dc:creator>
  <cp:lastModifiedBy>Smit Patil</cp:lastModifiedBy>
  <cp:revision>19</cp:revision>
  <dcterms:created xsi:type="dcterms:W3CDTF">2020-04-20T20:14:06Z</dcterms:created>
  <dcterms:modified xsi:type="dcterms:W3CDTF">2020-04-21T00:58:14Z</dcterms:modified>
</cp:coreProperties>
</file>