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7" r:id="rId2"/>
    <p:sldId id="265" r:id="rId3"/>
    <p:sldId id="260" r:id="rId4"/>
    <p:sldId id="274" r:id="rId5"/>
    <p:sldId id="275" r:id="rId6"/>
    <p:sldId id="291" r:id="rId7"/>
    <p:sldId id="294" r:id="rId8"/>
    <p:sldId id="293" r:id="rId9"/>
    <p:sldId id="292" r:id="rId10"/>
    <p:sldId id="295" r:id="rId11"/>
    <p:sldId id="297" r:id="rId12"/>
    <p:sldId id="296" r:id="rId13"/>
    <p:sldId id="284"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6DFF"/>
    <a:srgbClr val="F89BFF"/>
    <a:srgbClr val="AC9160"/>
    <a:srgbClr val="A97263"/>
    <a:srgbClr val="5EEC3C"/>
    <a:srgbClr val="A40062"/>
    <a:srgbClr val="9EFF29"/>
    <a:srgbClr val="A4660C"/>
    <a:srgbClr val="952F69"/>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24" autoAdjust="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a:t>
            </a:fld>
            <a:endParaRPr lang="en-US"/>
          </a:p>
        </p:txBody>
      </p:sp>
    </p:spTree>
    <p:extLst>
      <p:ext uri="{BB962C8B-B14F-4D97-AF65-F5344CB8AC3E}">
        <p14:creationId xmlns:p14="http://schemas.microsoft.com/office/powerpoint/2010/main" val="218505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2441484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2614820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608384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a:p>
        </p:txBody>
      </p:sp>
    </p:spTree>
    <p:extLst>
      <p:ext uri="{BB962C8B-B14F-4D97-AF65-F5344CB8AC3E}">
        <p14:creationId xmlns:p14="http://schemas.microsoft.com/office/powerpoint/2010/main" val="770864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347244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3124090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166551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2514420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418496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4012295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7864" y="1555955"/>
            <a:ext cx="7989723" cy="1644446"/>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9330" y="3576493"/>
            <a:ext cx="7975483" cy="685791"/>
          </a:xfrm>
        </p:spPr>
        <p:txBody>
          <a:bodyPr>
            <a:normAutofit/>
          </a:bodyPr>
          <a:lstStyle>
            <a:lvl1pPr marL="0" indent="0" algn="r">
              <a:buNone/>
              <a:defRPr sz="2800" b="0" i="0">
                <a:solidFill>
                  <a:srgbClr val="F89B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590" y="349696"/>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415845"/>
            <a:ext cx="8246070" cy="31220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39065" y="450782"/>
            <a:ext cx="5847733" cy="725349"/>
          </a:xfrm>
        </p:spPr>
        <p:txBody>
          <a:bodyPr>
            <a:normAutofit/>
          </a:bodyPr>
          <a:lstStyle>
            <a:lvl1pPr algn="l">
              <a:defRPr sz="3600">
                <a:solidFill>
                  <a:srgbClr val="F89B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839065" y="1214307"/>
            <a:ext cx="5847733"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1" y="404378"/>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rgbClr val="F89B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rgbClr val="F89B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28" y="153757"/>
            <a:ext cx="9058940" cy="1152240"/>
          </a:xfrm>
        </p:spPr>
        <p:txBody>
          <a:bodyPr>
            <a:normAutofit fontScale="90000"/>
          </a:bodyPr>
          <a:lstStyle/>
          <a:p>
            <a:r>
              <a:rPr lang="en-AU" dirty="0"/>
              <a:t>  </a:t>
            </a:r>
            <a:br>
              <a:rPr lang="en-AU" dirty="0"/>
            </a:br>
            <a:r>
              <a:rPr lang="en-AU" dirty="0"/>
              <a:t>      Data Scientist Assessment Task – </a:t>
            </a:r>
            <a:r>
              <a:rPr lang="en-AU" dirty="0" err="1"/>
              <a:t>Shobhan</a:t>
            </a:r>
            <a:r>
              <a:rPr lang="en-AU" dirty="0"/>
              <a:t> _Mitra</a:t>
            </a:r>
            <a:br>
              <a:rPr lang="en-AU" dirty="0"/>
            </a:br>
            <a:r>
              <a:rPr lang="en-AU" dirty="0"/>
              <a:t>Finding the SA2s of Similar Age Structure</a:t>
            </a:r>
            <a:br>
              <a:rPr lang="en-AU" sz="2700" dirty="0"/>
            </a:br>
            <a:r>
              <a:rPr lang="en-AU" dirty="0"/>
              <a:t>               </a:t>
            </a:r>
            <a:endParaRPr lang="en-US" dirty="0"/>
          </a:p>
        </p:txBody>
      </p:sp>
      <p:sp>
        <p:nvSpPr>
          <p:cNvPr id="5" name="Content Placeholder 2">
            <a:extLst>
              <a:ext uri="{FF2B5EF4-FFF2-40B4-BE49-F238E27FC236}">
                <a16:creationId xmlns:a16="http://schemas.microsoft.com/office/drawing/2014/main" id="{04B2ECF2-33EB-46DD-ABCB-8381BA54BFFC}"/>
              </a:ext>
            </a:extLst>
          </p:cNvPr>
          <p:cNvSpPr txBox="1">
            <a:spLocks/>
          </p:cNvSpPr>
          <p:nvPr/>
        </p:nvSpPr>
        <p:spPr>
          <a:xfrm>
            <a:off x="426843" y="1415845"/>
            <a:ext cx="8246070" cy="3122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p:txBody>
      </p:sp>
      <p:sp>
        <p:nvSpPr>
          <p:cNvPr id="6" name="Content Placeholder 2">
            <a:extLst>
              <a:ext uri="{FF2B5EF4-FFF2-40B4-BE49-F238E27FC236}">
                <a16:creationId xmlns:a16="http://schemas.microsoft.com/office/drawing/2014/main" id="{CCFE37D1-4090-423C-BE64-FDD3D8880408}"/>
              </a:ext>
            </a:extLst>
          </p:cNvPr>
          <p:cNvSpPr txBox="1">
            <a:spLocks/>
          </p:cNvSpPr>
          <p:nvPr/>
        </p:nvSpPr>
        <p:spPr>
          <a:xfrm>
            <a:off x="471088" y="1548323"/>
            <a:ext cx="4781396" cy="3122012"/>
          </a:xfrm>
          <a:prstGeom prst="rect">
            <a:avLst/>
          </a:prstGeom>
          <a:solidFill>
            <a:schemeClr val="tx2"/>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AU" sz="1800" dirty="0"/>
              <a:t>.</a:t>
            </a:r>
          </a:p>
        </p:txBody>
      </p:sp>
      <p:sp>
        <p:nvSpPr>
          <p:cNvPr id="9" name="TextBox 8">
            <a:extLst>
              <a:ext uri="{FF2B5EF4-FFF2-40B4-BE49-F238E27FC236}">
                <a16:creationId xmlns:a16="http://schemas.microsoft.com/office/drawing/2014/main" id="{A85F3A15-2ED2-4C51-B228-5CF7D85B28B0}"/>
              </a:ext>
            </a:extLst>
          </p:cNvPr>
          <p:cNvSpPr txBox="1"/>
          <p:nvPr/>
        </p:nvSpPr>
        <p:spPr>
          <a:xfrm>
            <a:off x="874528" y="1983106"/>
            <a:ext cx="3551090" cy="1292662"/>
          </a:xfrm>
          <a:prstGeom prst="rect">
            <a:avLst/>
          </a:prstGeom>
          <a:noFill/>
        </p:spPr>
        <p:txBody>
          <a:bodyPr wrap="square">
            <a:spAutoFit/>
          </a:bodyPr>
          <a:lstStyle/>
          <a:p>
            <a:r>
              <a:rPr lang="en-AU" sz="2400" dirty="0">
                <a:solidFill>
                  <a:schemeClr val="bg1"/>
                </a:solidFill>
              </a:rPr>
              <a:t>Presented By :</a:t>
            </a:r>
          </a:p>
          <a:p>
            <a:r>
              <a:rPr lang="en-AU" sz="3600" dirty="0" err="1">
                <a:solidFill>
                  <a:schemeClr val="bg1"/>
                </a:solidFill>
              </a:rPr>
              <a:t>Shobhan</a:t>
            </a:r>
            <a:r>
              <a:rPr lang="en-AU" sz="3600" dirty="0">
                <a:solidFill>
                  <a:schemeClr val="bg1"/>
                </a:solidFill>
              </a:rPr>
              <a:t> Mitra</a:t>
            </a:r>
          </a:p>
          <a:p>
            <a:endParaRPr lang="en-AU" dirty="0">
              <a:solidFill>
                <a:schemeClr val="bg1"/>
              </a:solidFill>
            </a:endParaRPr>
          </a:p>
        </p:txBody>
      </p:sp>
      <p:sp>
        <p:nvSpPr>
          <p:cNvPr id="12" name="Content Placeholder 2">
            <a:extLst>
              <a:ext uri="{FF2B5EF4-FFF2-40B4-BE49-F238E27FC236}">
                <a16:creationId xmlns:a16="http://schemas.microsoft.com/office/drawing/2014/main" id="{21C0C3C4-D359-44C5-BEC1-B0FD985A2BA2}"/>
              </a:ext>
            </a:extLst>
          </p:cNvPr>
          <p:cNvSpPr>
            <a:spLocks noGrp="1"/>
          </p:cNvSpPr>
          <p:nvPr>
            <p:ph idx="1"/>
          </p:nvPr>
        </p:nvSpPr>
        <p:spPr>
          <a:xfrm>
            <a:off x="5296729" y="1548324"/>
            <a:ext cx="3251848" cy="3122012"/>
          </a:xfrm>
          <a:solidFill>
            <a:schemeClr val="tx2"/>
          </a:solidFill>
        </p:spPr>
        <p:txBody>
          <a:bodyPr>
            <a:normAutofit/>
          </a:bodyPr>
          <a:lstStyle/>
          <a:p>
            <a:pPr marL="0" indent="0">
              <a:buNone/>
            </a:pPr>
            <a:r>
              <a:rPr lang="en-US" sz="2200" dirty="0"/>
              <a:t>Presented To</a:t>
            </a:r>
            <a:r>
              <a:rPr lang="en-US" dirty="0"/>
              <a:t>:</a:t>
            </a:r>
          </a:p>
          <a:p>
            <a:pPr marL="0" indent="0">
              <a:buNone/>
            </a:pPr>
            <a:r>
              <a:rPr lang="en-US" dirty="0"/>
              <a:t>Dept of Planning, Industry&amp; Environment.</a:t>
            </a:r>
          </a:p>
          <a:p>
            <a:pPr marL="0" indent="0">
              <a:buNone/>
            </a:pPr>
            <a:r>
              <a:rPr lang="en-US" dirty="0"/>
              <a:t>NSW Government.</a:t>
            </a:r>
          </a:p>
        </p:txBody>
      </p:sp>
    </p:spTree>
    <p:extLst>
      <p:ext uri="{BB962C8B-B14F-4D97-AF65-F5344CB8AC3E}">
        <p14:creationId xmlns:p14="http://schemas.microsoft.com/office/powerpoint/2010/main" val="4103309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8" name="Rectangle 7">
            <a:extLst>
              <a:ext uri="{FF2B5EF4-FFF2-40B4-BE49-F238E27FC236}">
                <a16:creationId xmlns:a16="http://schemas.microsoft.com/office/drawing/2014/main" id="{4BF84899-DB70-4838-BEEE-1C52839A9387}"/>
              </a:ext>
            </a:extLst>
          </p:cNvPr>
          <p:cNvSpPr/>
          <p:nvPr/>
        </p:nvSpPr>
        <p:spPr>
          <a:xfrm>
            <a:off x="0" y="1517843"/>
            <a:ext cx="5210978" cy="3508653"/>
          </a:xfrm>
          <a:prstGeom prst="rect">
            <a:avLst/>
          </a:prstGeom>
          <a:solidFill>
            <a:schemeClr val="tx2"/>
          </a:solidFill>
        </p:spPr>
        <p:txBody>
          <a:bodyPr wrap="square">
            <a:spAutoFit/>
          </a:bodyPr>
          <a:lstStyle/>
          <a:p>
            <a:r>
              <a:rPr lang="en-AU" sz="2000" b="1" dirty="0">
                <a:solidFill>
                  <a:schemeClr val="bg1"/>
                </a:solidFill>
              </a:rPr>
              <a:t>Affinity Propagation Clustering Algorithm:</a:t>
            </a:r>
          </a:p>
          <a:p>
            <a:endParaRPr lang="en-AU" sz="2000" b="1" dirty="0">
              <a:solidFill>
                <a:schemeClr val="bg1"/>
              </a:solidFill>
            </a:endParaRPr>
          </a:p>
          <a:p>
            <a:r>
              <a:rPr lang="en-AU" b="1" dirty="0">
                <a:solidFill>
                  <a:schemeClr val="bg1"/>
                </a:solidFill>
              </a:rPr>
              <a:t>The main drawbacks of K-Means and similar algorithms are having to select the number of clusters, and choosing the initial set of points.</a:t>
            </a:r>
          </a:p>
          <a:p>
            <a:endParaRPr lang="en-AU" b="1" dirty="0">
              <a:solidFill>
                <a:schemeClr val="bg1"/>
              </a:solidFill>
            </a:endParaRPr>
          </a:p>
          <a:p>
            <a:r>
              <a:rPr lang="en-AU" b="1" dirty="0">
                <a:solidFill>
                  <a:schemeClr val="bg1"/>
                </a:solidFill>
              </a:rPr>
              <a:t>Affinity Propagation does not need to select clusters before running. </a:t>
            </a:r>
            <a:r>
              <a:rPr lang="en-AU" b="1" dirty="0" err="1">
                <a:solidFill>
                  <a:schemeClr val="bg1"/>
                </a:solidFill>
              </a:rPr>
              <a:t>Instead,it</a:t>
            </a:r>
            <a:r>
              <a:rPr lang="en-AU" b="1" dirty="0">
                <a:solidFill>
                  <a:schemeClr val="bg1"/>
                </a:solidFill>
              </a:rPr>
              <a:t> takes a set of pairwise similarities between data points, and finds clusters on by maximizing the total similarity between Data Points.</a:t>
            </a:r>
          </a:p>
          <a:p>
            <a:endParaRPr lang="en-AU" sz="2000" b="1" dirty="0">
              <a:solidFill>
                <a:schemeClr val="bg1"/>
              </a:solidFill>
            </a:endParaRPr>
          </a:p>
        </p:txBody>
      </p:sp>
      <p:sp>
        <p:nvSpPr>
          <p:cNvPr id="5" name="Title 1">
            <a:extLst>
              <a:ext uri="{FF2B5EF4-FFF2-40B4-BE49-F238E27FC236}">
                <a16:creationId xmlns:a16="http://schemas.microsoft.com/office/drawing/2014/main" id="{6E23A5BA-ED44-4B2C-8BE1-C73CA03B563C}"/>
              </a:ext>
            </a:extLst>
          </p:cNvPr>
          <p:cNvSpPr txBox="1">
            <a:spLocks/>
          </p:cNvSpPr>
          <p:nvPr/>
        </p:nvSpPr>
        <p:spPr>
          <a:xfrm>
            <a:off x="-226828" y="349695"/>
            <a:ext cx="9058940" cy="956301"/>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  </a:t>
            </a:r>
            <a:br>
              <a:rPr lang="en-AU" dirty="0"/>
            </a:br>
            <a:r>
              <a:rPr lang="en-AU" sz="12800" dirty="0">
                <a:solidFill>
                  <a:schemeClr val="bg1"/>
                </a:solidFill>
              </a:rPr>
              <a:t>         </a:t>
            </a:r>
            <a:r>
              <a:rPr lang="en-AU" sz="11200" dirty="0">
                <a:solidFill>
                  <a:schemeClr val="bg1"/>
                </a:solidFill>
              </a:rPr>
              <a:t>Finding the SA2s of Similar Age Structure-4.Data Confession with Affinity Propagation Clustering Algorithm </a:t>
            </a:r>
            <a:br>
              <a:rPr lang="en-AU" sz="12800" dirty="0">
                <a:solidFill>
                  <a:schemeClr val="bg1"/>
                </a:solidFill>
              </a:rPr>
            </a:br>
            <a:r>
              <a:rPr lang="en-AU" sz="12800" dirty="0"/>
              <a:t>               </a:t>
            </a:r>
            <a:endParaRPr lang="en-US" sz="12800" dirty="0"/>
          </a:p>
        </p:txBody>
      </p:sp>
      <p:pic>
        <p:nvPicPr>
          <p:cNvPr id="3" name="Picture 2" descr="Chart, scatter chart&#10;&#10;Description automatically generated">
            <a:extLst>
              <a:ext uri="{FF2B5EF4-FFF2-40B4-BE49-F238E27FC236}">
                <a16:creationId xmlns:a16="http://schemas.microsoft.com/office/drawing/2014/main" id="{709761A1-4CAA-4C79-9946-6D3F7DD44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571" y="1517843"/>
            <a:ext cx="4204755" cy="2823782"/>
          </a:xfrm>
          <a:prstGeom prst="rect">
            <a:avLst/>
          </a:prstGeom>
        </p:spPr>
      </p:pic>
    </p:spTree>
    <p:extLst>
      <p:ext uri="{BB962C8B-B14F-4D97-AF65-F5344CB8AC3E}">
        <p14:creationId xmlns:p14="http://schemas.microsoft.com/office/powerpoint/2010/main" val="294091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8" name="Rectangle 7">
            <a:extLst>
              <a:ext uri="{FF2B5EF4-FFF2-40B4-BE49-F238E27FC236}">
                <a16:creationId xmlns:a16="http://schemas.microsoft.com/office/drawing/2014/main" id="{4BF84899-DB70-4838-BEEE-1C52839A9387}"/>
              </a:ext>
            </a:extLst>
          </p:cNvPr>
          <p:cNvSpPr/>
          <p:nvPr/>
        </p:nvSpPr>
        <p:spPr>
          <a:xfrm>
            <a:off x="0" y="1517843"/>
            <a:ext cx="5210978" cy="1323439"/>
          </a:xfrm>
          <a:prstGeom prst="rect">
            <a:avLst/>
          </a:prstGeom>
          <a:solidFill>
            <a:schemeClr val="tx2"/>
          </a:solidFill>
        </p:spPr>
        <p:txBody>
          <a:bodyPr wrap="square">
            <a:spAutoFit/>
          </a:bodyPr>
          <a:lstStyle/>
          <a:p>
            <a:r>
              <a:rPr lang="en-AU" sz="2000" b="1" dirty="0">
                <a:solidFill>
                  <a:schemeClr val="bg1"/>
                </a:solidFill>
              </a:rPr>
              <a:t>Some Special Insights and Findings Of The Model:</a:t>
            </a:r>
          </a:p>
          <a:p>
            <a:endParaRPr lang="en-AU" sz="2000" b="1" dirty="0">
              <a:solidFill>
                <a:schemeClr val="bg1"/>
              </a:solidFill>
            </a:endParaRPr>
          </a:p>
          <a:p>
            <a:endParaRPr lang="en-AU" sz="2000" b="1" dirty="0">
              <a:solidFill>
                <a:schemeClr val="bg1"/>
              </a:solidFill>
            </a:endParaRPr>
          </a:p>
        </p:txBody>
      </p:sp>
      <p:sp>
        <p:nvSpPr>
          <p:cNvPr id="5" name="Title 1">
            <a:extLst>
              <a:ext uri="{FF2B5EF4-FFF2-40B4-BE49-F238E27FC236}">
                <a16:creationId xmlns:a16="http://schemas.microsoft.com/office/drawing/2014/main" id="{6E23A5BA-ED44-4B2C-8BE1-C73CA03B563C}"/>
              </a:ext>
            </a:extLst>
          </p:cNvPr>
          <p:cNvSpPr txBox="1">
            <a:spLocks/>
          </p:cNvSpPr>
          <p:nvPr/>
        </p:nvSpPr>
        <p:spPr>
          <a:xfrm>
            <a:off x="-226828" y="349695"/>
            <a:ext cx="9058940" cy="956301"/>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  </a:t>
            </a:r>
            <a:br>
              <a:rPr lang="en-AU" dirty="0"/>
            </a:br>
            <a:r>
              <a:rPr lang="en-AU" sz="12800" dirty="0">
                <a:solidFill>
                  <a:schemeClr val="bg1"/>
                </a:solidFill>
              </a:rPr>
              <a:t>         </a:t>
            </a:r>
            <a:r>
              <a:rPr lang="en-AU" sz="11200" dirty="0">
                <a:solidFill>
                  <a:schemeClr val="bg1"/>
                </a:solidFill>
              </a:rPr>
              <a:t>Finding the SA2s of Similar Age Structure-5.Insights/Result</a:t>
            </a:r>
            <a:br>
              <a:rPr lang="en-AU" sz="12800" dirty="0">
                <a:solidFill>
                  <a:schemeClr val="bg1"/>
                </a:solidFill>
              </a:rPr>
            </a:br>
            <a:r>
              <a:rPr lang="en-AU" sz="12800" dirty="0"/>
              <a:t>               </a:t>
            </a:r>
            <a:endParaRPr lang="en-US" sz="12800" dirty="0"/>
          </a:p>
        </p:txBody>
      </p:sp>
      <p:pic>
        <p:nvPicPr>
          <p:cNvPr id="3" name="Picture 2" descr="Chart&#10;&#10;Description automatically generated with low confidence">
            <a:extLst>
              <a:ext uri="{FF2B5EF4-FFF2-40B4-BE49-F238E27FC236}">
                <a16:creationId xmlns:a16="http://schemas.microsoft.com/office/drawing/2014/main" id="{C5238EAA-F4B8-45A7-825A-369EDA61A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322" y="2035404"/>
            <a:ext cx="4714286" cy="2476190"/>
          </a:xfrm>
          <a:prstGeom prst="rect">
            <a:avLst/>
          </a:prstGeom>
        </p:spPr>
      </p:pic>
    </p:spTree>
    <p:extLst>
      <p:ext uri="{BB962C8B-B14F-4D97-AF65-F5344CB8AC3E}">
        <p14:creationId xmlns:p14="http://schemas.microsoft.com/office/powerpoint/2010/main" val="408769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8" name="Rectangle 7">
            <a:extLst>
              <a:ext uri="{FF2B5EF4-FFF2-40B4-BE49-F238E27FC236}">
                <a16:creationId xmlns:a16="http://schemas.microsoft.com/office/drawing/2014/main" id="{4BF84899-DB70-4838-BEEE-1C52839A9387}"/>
              </a:ext>
            </a:extLst>
          </p:cNvPr>
          <p:cNvSpPr/>
          <p:nvPr/>
        </p:nvSpPr>
        <p:spPr>
          <a:xfrm>
            <a:off x="0" y="1517843"/>
            <a:ext cx="5210978" cy="1323439"/>
          </a:xfrm>
          <a:prstGeom prst="rect">
            <a:avLst/>
          </a:prstGeom>
          <a:solidFill>
            <a:schemeClr val="tx2"/>
          </a:solidFill>
        </p:spPr>
        <p:txBody>
          <a:bodyPr wrap="square">
            <a:spAutoFit/>
          </a:bodyPr>
          <a:lstStyle/>
          <a:p>
            <a:r>
              <a:rPr lang="en-AU" sz="2000" b="1" dirty="0">
                <a:solidFill>
                  <a:schemeClr val="bg1"/>
                </a:solidFill>
              </a:rPr>
              <a:t>Some Special Insights and Findings Of The Model:</a:t>
            </a:r>
          </a:p>
          <a:p>
            <a:endParaRPr lang="en-AU" sz="2000" b="1" dirty="0">
              <a:solidFill>
                <a:schemeClr val="bg1"/>
              </a:solidFill>
            </a:endParaRPr>
          </a:p>
          <a:p>
            <a:endParaRPr lang="en-AU" sz="2000" b="1" dirty="0">
              <a:solidFill>
                <a:schemeClr val="bg1"/>
              </a:solidFill>
            </a:endParaRPr>
          </a:p>
        </p:txBody>
      </p:sp>
      <p:sp>
        <p:nvSpPr>
          <p:cNvPr id="5" name="Title 1">
            <a:extLst>
              <a:ext uri="{FF2B5EF4-FFF2-40B4-BE49-F238E27FC236}">
                <a16:creationId xmlns:a16="http://schemas.microsoft.com/office/drawing/2014/main" id="{6E23A5BA-ED44-4B2C-8BE1-C73CA03B563C}"/>
              </a:ext>
            </a:extLst>
          </p:cNvPr>
          <p:cNvSpPr txBox="1">
            <a:spLocks/>
          </p:cNvSpPr>
          <p:nvPr/>
        </p:nvSpPr>
        <p:spPr>
          <a:xfrm>
            <a:off x="-226828" y="349695"/>
            <a:ext cx="9058940" cy="956301"/>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  </a:t>
            </a:r>
            <a:br>
              <a:rPr lang="en-AU" dirty="0"/>
            </a:br>
            <a:r>
              <a:rPr lang="en-AU" sz="12800" dirty="0">
                <a:solidFill>
                  <a:schemeClr val="bg1"/>
                </a:solidFill>
              </a:rPr>
              <a:t>         </a:t>
            </a:r>
            <a:r>
              <a:rPr lang="en-AU" sz="11200" dirty="0">
                <a:solidFill>
                  <a:schemeClr val="bg1"/>
                </a:solidFill>
              </a:rPr>
              <a:t>Finding the SA2s of Similar Age Structure-5.Insights/Result</a:t>
            </a:r>
            <a:br>
              <a:rPr lang="en-AU" sz="12800" dirty="0">
                <a:solidFill>
                  <a:schemeClr val="bg1"/>
                </a:solidFill>
              </a:rPr>
            </a:br>
            <a:r>
              <a:rPr lang="en-AU" sz="12800" dirty="0"/>
              <a:t>               </a:t>
            </a:r>
            <a:endParaRPr lang="en-US" sz="12800" dirty="0"/>
          </a:p>
        </p:txBody>
      </p:sp>
      <p:pic>
        <p:nvPicPr>
          <p:cNvPr id="6" name="Picture 5" descr="A picture containing diagram&#10;&#10;Description automatically generated">
            <a:extLst>
              <a:ext uri="{FF2B5EF4-FFF2-40B4-BE49-F238E27FC236}">
                <a16:creationId xmlns:a16="http://schemas.microsoft.com/office/drawing/2014/main" id="{A473E644-4103-44DD-AE30-5331CBFA4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271" y="2179562"/>
            <a:ext cx="5371429" cy="2495238"/>
          </a:xfrm>
          <a:prstGeom prst="rect">
            <a:avLst/>
          </a:prstGeom>
        </p:spPr>
      </p:pic>
    </p:spTree>
    <p:extLst>
      <p:ext uri="{BB962C8B-B14F-4D97-AF65-F5344CB8AC3E}">
        <p14:creationId xmlns:p14="http://schemas.microsoft.com/office/powerpoint/2010/main" val="81026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5" name="Title 1">
            <a:extLst>
              <a:ext uri="{FF2B5EF4-FFF2-40B4-BE49-F238E27FC236}">
                <a16:creationId xmlns:a16="http://schemas.microsoft.com/office/drawing/2014/main" id="{6E23A5BA-ED44-4B2C-8BE1-C73CA03B563C}"/>
              </a:ext>
            </a:extLst>
          </p:cNvPr>
          <p:cNvSpPr txBox="1">
            <a:spLocks/>
          </p:cNvSpPr>
          <p:nvPr/>
        </p:nvSpPr>
        <p:spPr>
          <a:xfrm>
            <a:off x="-226828" y="349695"/>
            <a:ext cx="9058940" cy="956301"/>
          </a:xfrm>
          <a:prstGeom prst="rect">
            <a:avLst/>
          </a:prstGeom>
        </p:spPr>
        <p:txBody>
          <a:bodyP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  </a:t>
            </a:r>
            <a:br>
              <a:rPr lang="en-AU" dirty="0"/>
            </a:br>
            <a:r>
              <a:rPr lang="en-AU" sz="12800" dirty="0">
                <a:solidFill>
                  <a:schemeClr val="bg1"/>
                </a:solidFill>
              </a:rPr>
              <a:t> </a:t>
            </a:r>
            <a:r>
              <a:rPr lang="en-US" sz="8000" dirty="0">
                <a:solidFill>
                  <a:schemeClr val="bg1"/>
                </a:solidFill>
              </a:rPr>
              <a:t>Thank you</a:t>
            </a:r>
            <a:endParaRPr lang="en-US" sz="12800" dirty="0">
              <a:solidFill>
                <a:schemeClr val="bg1"/>
              </a:solidFill>
            </a:endParaRPr>
          </a:p>
        </p:txBody>
      </p:sp>
      <p:sp>
        <p:nvSpPr>
          <p:cNvPr id="9" name="TextBox 8">
            <a:extLst>
              <a:ext uri="{FF2B5EF4-FFF2-40B4-BE49-F238E27FC236}">
                <a16:creationId xmlns:a16="http://schemas.microsoft.com/office/drawing/2014/main" id="{55821761-5052-4023-BC6C-2B7793FAC276}"/>
              </a:ext>
            </a:extLst>
          </p:cNvPr>
          <p:cNvSpPr txBox="1"/>
          <p:nvPr/>
        </p:nvSpPr>
        <p:spPr>
          <a:xfrm>
            <a:off x="960068" y="2647921"/>
            <a:ext cx="531628" cy="369332"/>
          </a:xfrm>
          <a:prstGeom prst="rect">
            <a:avLst/>
          </a:prstGeom>
          <a:noFill/>
        </p:spPr>
        <p:txBody>
          <a:bodyPr wrap="square" rtlCol="0">
            <a:spAutoFit/>
          </a:bodyPr>
          <a:lstStyle/>
          <a:p>
            <a:r>
              <a:rPr lang="en-US" dirty="0"/>
              <a:t>268</a:t>
            </a:r>
          </a:p>
        </p:txBody>
      </p:sp>
      <p:sp>
        <p:nvSpPr>
          <p:cNvPr id="13" name="TextBox 12">
            <a:extLst>
              <a:ext uri="{FF2B5EF4-FFF2-40B4-BE49-F238E27FC236}">
                <a16:creationId xmlns:a16="http://schemas.microsoft.com/office/drawing/2014/main" id="{8D2ECCA2-B4EB-44B7-BB91-DE977339FD0E}"/>
              </a:ext>
            </a:extLst>
          </p:cNvPr>
          <p:cNvSpPr txBox="1"/>
          <p:nvPr/>
        </p:nvSpPr>
        <p:spPr>
          <a:xfrm>
            <a:off x="3464031" y="4083793"/>
            <a:ext cx="531628" cy="369332"/>
          </a:xfrm>
          <a:prstGeom prst="rect">
            <a:avLst/>
          </a:prstGeom>
          <a:noFill/>
        </p:spPr>
        <p:txBody>
          <a:bodyPr wrap="square" rtlCol="0">
            <a:spAutoFit/>
          </a:bodyPr>
          <a:lstStyle/>
          <a:p>
            <a:r>
              <a:rPr lang="en-US" dirty="0"/>
              <a:t>95</a:t>
            </a:r>
          </a:p>
        </p:txBody>
      </p:sp>
      <p:sp>
        <p:nvSpPr>
          <p:cNvPr id="14" name="TextBox 13">
            <a:extLst>
              <a:ext uri="{FF2B5EF4-FFF2-40B4-BE49-F238E27FC236}">
                <a16:creationId xmlns:a16="http://schemas.microsoft.com/office/drawing/2014/main" id="{C0C36E42-423B-4979-9EDF-DE3BE447F008}"/>
              </a:ext>
            </a:extLst>
          </p:cNvPr>
          <p:cNvSpPr txBox="1"/>
          <p:nvPr/>
        </p:nvSpPr>
        <p:spPr>
          <a:xfrm>
            <a:off x="2473040" y="4094686"/>
            <a:ext cx="531628" cy="369332"/>
          </a:xfrm>
          <a:prstGeom prst="rect">
            <a:avLst/>
          </a:prstGeom>
          <a:noFill/>
        </p:spPr>
        <p:txBody>
          <a:bodyPr wrap="square" rtlCol="0">
            <a:spAutoFit/>
          </a:bodyPr>
          <a:lstStyle/>
          <a:p>
            <a:r>
              <a:rPr lang="en-US" dirty="0"/>
              <a:t>38</a:t>
            </a:r>
          </a:p>
        </p:txBody>
      </p:sp>
      <p:sp>
        <p:nvSpPr>
          <p:cNvPr id="16" name="TextBox 15">
            <a:extLst>
              <a:ext uri="{FF2B5EF4-FFF2-40B4-BE49-F238E27FC236}">
                <a16:creationId xmlns:a16="http://schemas.microsoft.com/office/drawing/2014/main" id="{24B24699-58F2-45A4-9404-45DD7E4848CB}"/>
              </a:ext>
            </a:extLst>
          </p:cNvPr>
          <p:cNvSpPr txBox="1"/>
          <p:nvPr/>
        </p:nvSpPr>
        <p:spPr>
          <a:xfrm>
            <a:off x="3479755" y="3453046"/>
            <a:ext cx="531628" cy="369332"/>
          </a:xfrm>
          <a:prstGeom prst="rect">
            <a:avLst/>
          </a:prstGeom>
          <a:noFill/>
        </p:spPr>
        <p:txBody>
          <a:bodyPr wrap="square" rtlCol="0">
            <a:spAutoFit/>
          </a:bodyPr>
          <a:lstStyle/>
          <a:p>
            <a:r>
              <a:rPr lang="en-US" dirty="0"/>
              <a:t>30</a:t>
            </a:r>
          </a:p>
        </p:txBody>
      </p:sp>
      <p:sp>
        <p:nvSpPr>
          <p:cNvPr id="17" name="TextBox 16">
            <a:extLst>
              <a:ext uri="{FF2B5EF4-FFF2-40B4-BE49-F238E27FC236}">
                <a16:creationId xmlns:a16="http://schemas.microsoft.com/office/drawing/2014/main" id="{054F8C6F-4DF2-4151-92B0-DFB51C1E3A34}"/>
              </a:ext>
            </a:extLst>
          </p:cNvPr>
          <p:cNvSpPr txBox="1"/>
          <p:nvPr/>
        </p:nvSpPr>
        <p:spPr>
          <a:xfrm>
            <a:off x="6131292" y="4599614"/>
            <a:ext cx="1009600" cy="369332"/>
          </a:xfrm>
          <a:prstGeom prst="rect">
            <a:avLst/>
          </a:prstGeom>
          <a:noFill/>
        </p:spPr>
        <p:txBody>
          <a:bodyPr wrap="square" rtlCol="0">
            <a:spAutoFit/>
          </a:bodyPr>
          <a:lstStyle/>
          <a:p>
            <a:r>
              <a:rPr lang="en-US" dirty="0"/>
              <a:t>=74.94%</a:t>
            </a:r>
          </a:p>
        </p:txBody>
      </p:sp>
      <p:sp>
        <p:nvSpPr>
          <p:cNvPr id="18" name="TextBox 17">
            <a:extLst>
              <a:ext uri="{FF2B5EF4-FFF2-40B4-BE49-F238E27FC236}">
                <a16:creationId xmlns:a16="http://schemas.microsoft.com/office/drawing/2014/main" id="{36609599-AE79-4664-B567-5BC815A8192D}"/>
              </a:ext>
            </a:extLst>
          </p:cNvPr>
          <p:cNvSpPr txBox="1"/>
          <p:nvPr/>
        </p:nvSpPr>
        <p:spPr>
          <a:xfrm>
            <a:off x="7576428" y="3523069"/>
            <a:ext cx="741141" cy="369332"/>
          </a:xfrm>
          <a:prstGeom prst="rect">
            <a:avLst/>
          </a:prstGeom>
          <a:noFill/>
        </p:spPr>
        <p:txBody>
          <a:bodyPr wrap="square" rtlCol="0">
            <a:spAutoFit/>
          </a:bodyPr>
          <a:lstStyle/>
          <a:p>
            <a:r>
              <a:rPr lang="en-US" dirty="0"/>
              <a:t>=73%</a:t>
            </a:r>
          </a:p>
        </p:txBody>
      </p:sp>
      <p:sp>
        <p:nvSpPr>
          <p:cNvPr id="19" name="TextBox 18">
            <a:extLst>
              <a:ext uri="{FF2B5EF4-FFF2-40B4-BE49-F238E27FC236}">
                <a16:creationId xmlns:a16="http://schemas.microsoft.com/office/drawing/2014/main" id="{41B47D31-88FC-4695-AFF8-2EF748B77A3C}"/>
              </a:ext>
            </a:extLst>
          </p:cNvPr>
          <p:cNvSpPr txBox="1"/>
          <p:nvPr/>
        </p:nvSpPr>
        <p:spPr>
          <a:xfrm>
            <a:off x="7708605" y="2648010"/>
            <a:ext cx="741141" cy="369332"/>
          </a:xfrm>
          <a:prstGeom prst="rect">
            <a:avLst/>
          </a:prstGeom>
          <a:noFill/>
        </p:spPr>
        <p:txBody>
          <a:bodyPr wrap="square" rtlCol="0">
            <a:spAutoFit/>
          </a:bodyPr>
          <a:lstStyle/>
          <a:p>
            <a:r>
              <a:rPr lang="en-US" dirty="0"/>
              <a:t>=77%</a:t>
            </a:r>
          </a:p>
        </p:txBody>
      </p:sp>
      <p:sp>
        <p:nvSpPr>
          <p:cNvPr id="20" name="TextBox 19">
            <a:extLst>
              <a:ext uri="{FF2B5EF4-FFF2-40B4-BE49-F238E27FC236}">
                <a16:creationId xmlns:a16="http://schemas.microsoft.com/office/drawing/2014/main" id="{A216AB9E-C9F2-479B-B680-2064C98923A3}"/>
              </a:ext>
            </a:extLst>
          </p:cNvPr>
          <p:cNvSpPr txBox="1"/>
          <p:nvPr/>
        </p:nvSpPr>
        <p:spPr>
          <a:xfrm>
            <a:off x="6636092" y="2237249"/>
            <a:ext cx="1210735" cy="369332"/>
          </a:xfrm>
          <a:prstGeom prst="rect">
            <a:avLst/>
          </a:prstGeom>
          <a:noFill/>
        </p:spPr>
        <p:txBody>
          <a:bodyPr wrap="square" rtlCol="0">
            <a:spAutoFit/>
          </a:bodyPr>
          <a:lstStyle/>
          <a:p>
            <a:r>
              <a:rPr lang="en-US" dirty="0"/>
              <a:t>=74.62%</a:t>
            </a:r>
          </a:p>
        </p:txBody>
      </p:sp>
      <p:sp>
        <p:nvSpPr>
          <p:cNvPr id="2" name="TextBox 1">
            <a:extLst>
              <a:ext uri="{FF2B5EF4-FFF2-40B4-BE49-F238E27FC236}">
                <a16:creationId xmlns:a16="http://schemas.microsoft.com/office/drawing/2014/main" id="{6B5E1DF0-DC89-4864-B0CF-5CCB60B77534}"/>
              </a:ext>
            </a:extLst>
          </p:cNvPr>
          <p:cNvSpPr txBox="1"/>
          <p:nvPr/>
        </p:nvSpPr>
        <p:spPr>
          <a:xfrm>
            <a:off x="3249825" y="2555934"/>
            <a:ext cx="5376231" cy="369332"/>
          </a:xfrm>
          <a:prstGeom prst="rect">
            <a:avLst/>
          </a:prstGeom>
          <a:noFill/>
        </p:spPr>
        <p:txBody>
          <a:bodyPr wrap="square" rtlCol="0">
            <a:spAutoFit/>
          </a:bodyPr>
          <a:lstStyle/>
          <a:p>
            <a:r>
              <a:rPr lang="en-US" dirty="0">
                <a:solidFill>
                  <a:schemeClr val="bg1"/>
                </a:solidFill>
              </a:rPr>
              <a:t> Thank you very much !</a:t>
            </a:r>
          </a:p>
        </p:txBody>
      </p:sp>
    </p:spTree>
    <p:extLst>
      <p:ext uri="{BB962C8B-B14F-4D97-AF65-F5344CB8AC3E}">
        <p14:creationId xmlns:p14="http://schemas.microsoft.com/office/powerpoint/2010/main" val="115967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11200" dirty="0">
                <a:solidFill>
                  <a:schemeClr val="bg1"/>
                </a:solidFill>
              </a:rPr>
              <a:t>Finding the SA2s of Similar Age Structure</a:t>
            </a:r>
            <a:br>
              <a:rPr kumimoji="0" lang="en-AU" sz="11200" b="0"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libri"/>
                <a:ea typeface="+mj-ea"/>
                <a:cs typeface="+mj-cs"/>
              </a:rPr>
            </a:br>
            <a:br>
              <a:rPr lang="en-AU" b="1" dirty="0">
                <a:solidFill>
                  <a:schemeClr val="bg1"/>
                </a:solidFill>
              </a:rPr>
            </a:br>
            <a:endParaRPr lang="en-US" dirty="0">
              <a:solidFill>
                <a:schemeClr val="bg1"/>
              </a:solidFill>
            </a:endParaRPr>
          </a:p>
        </p:txBody>
      </p:sp>
      <p:sp>
        <p:nvSpPr>
          <p:cNvPr id="7" name="Rectangle 6">
            <a:extLst>
              <a:ext uri="{FF2B5EF4-FFF2-40B4-BE49-F238E27FC236}">
                <a16:creationId xmlns:a16="http://schemas.microsoft.com/office/drawing/2014/main" id="{BD977708-2772-4E4A-9A9A-75E415AD70D6}"/>
              </a:ext>
            </a:extLst>
          </p:cNvPr>
          <p:cNvSpPr/>
          <p:nvPr/>
        </p:nvSpPr>
        <p:spPr>
          <a:xfrm>
            <a:off x="413838" y="1747232"/>
            <a:ext cx="6667446" cy="3293209"/>
          </a:xfrm>
          <a:prstGeom prst="rect">
            <a:avLst/>
          </a:prstGeom>
          <a:solidFill>
            <a:schemeClr val="accent1"/>
          </a:solidFill>
        </p:spPr>
        <p:txBody>
          <a:bodyPr wrap="square">
            <a:spAutoFit/>
          </a:bodyPr>
          <a:lstStyle/>
          <a:p>
            <a:r>
              <a:rPr lang="en-AU" sz="2400" b="1" dirty="0">
                <a:solidFill>
                  <a:schemeClr val="bg1"/>
                </a:solidFill>
              </a:rPr>
              <a:t>To find the SA2s of similar</a:t>
            </a:r>
          </a:p>
          <a:p>
            <a:r>
              <a:rPr lang="en-AU" sz="2400" b="1" dirty="0">
                <a:solidFill>
                  <a:schemeClr val="bg1"/>
                </a:solidFill>
              </a:rPr>
              <a:t>age Structure.</a:t>
            </a:r>
          </a:p>
          <a:p>
            <a:endParaRPr lang="en-AU" sz="2400" b="1" dirty="0">
              <a:solidFill>
                <a:schemeClr val="bg1"/>
              </a:solidFill>
            </a:endParaRPr>
          </a:p>
          <a:p>
            <a:r>
              <a:rPr lang="en-AU" sz="1600" b="1" dirty="0">
                <a:solidFill>
                  <a:schemeClr val="bg1"/>
                </a:solidFill>
              </a:rPr>
              <a:t>Five Steps To Follow:</a:t>
            </a:r>
          </a:p>
          <a:p>
            <a:endParaRPr lang="en-AU" sz="1600" dirty="0">
              <a:solidFill>
                <a:schemeClr val="bg1"/>
              </a:solidFill>
            </a:endParaRPr>
          </a:p>
          <a:p>
            <a:pPr marL="228600" indent="-228600">
              <a:buAutoNum type="arabicPeriod"/>
            </a:pPr>
            <a:r>
              <a:rPr lang="en-AU" sz="1600" dirty="0">
                <a:solidFill>
                  <a:schemeClr val="bg1"/>
                </a:solidFill>
              </a:rPr>
              <a:t>Objective.</a:t>
            </a:r>
          </a:p>
          <a:p>
            <a:pPr marL="228600" indent="-228600">
              <a:buAutoNum type="arabicPeriod" startAt="2"/>
            </a:pPr>
            <a:r>
              <a:rPr lang="en-AU" sz="1600" dirty="0">
                <a:solidFill>
                  <a:schemeClr val="bg1"/>
                </a:solidFill>
              </a:rPr>
              <a:t>Data ingestion (Getting The Data).</a:t>
            </a:r>
          </a:p>
          <a:p>
            <a:pPr marL="228600" indent="-228600">
              <a:buAutoNum type="arabicPeriod" startAt="2"/>
            </a:pPr>
            <a:r>
              <a:rPr lang="en-AU" sz="1600" dirty="0">
                <a:solidFill>
                  <a:schemeClr val="bg1"/>
                </a:solidFill>
              </a:rPr>
              <a:t>Data Exploration and Transformation (Fitting The Data).</a:t>
            </a:r>
          </a:p>
          <a:p>
            <a:pPr marL="228600" indent="-228600">
              <a:buAutoNum type="arabicPeriod" startAt="4"/>
            </a:pPr>
            <a:r>
              <a:rPr lang="en-AU" sz="1600" dirty="0">
                <a:solidFill>
                  <a:schemeClr val="bg1"/>
                </a:solidFill>
              </a:rPr>
              <a:t>Data Confession.</a:t>
            </a:r>
          </a:p>
          <a:p>
            <a:r>
              <a:rPr lang="en-AU" sz="1600" dirty="0">
                <a:solidFill>
                  <a:schemeClr val="bg1"/>
                </a:solidFill>
              </a:rPr>
              <a:t>5.  Getting the Result.</a:t>
            </a:r>
          </a:p>
          <a:p>
            <a:pPr marL="228600" indent="-228600">
              <a:buAutoNum type="arabicPeriod" startAt="2"/>
            </a:pPr>
            <a:endParaRPr lang="en-AU" sz="1200" dirty="0">
              <a:solidFill>
                <a:schemeClr val="bg1"/>
              </a:solidFill>
            </a:endParaRPr>
          </a:p>
          <a:p>
            <a:pPr marL="228600" indent="-228600">
              <a:buAutoNum type="arabicPeriod" startAt="2"/>
            </a:pPr>
            <a:endParaRPr lang="en-AU" sz="1200" dirty="0">
              <a:solidFill>
                <a:schemeClr val="bg1"/>
              </a:solidFill>
            </a:endParaRPr>
          </a:p>
        </p:txBody>
      </p:sp>
    </p:spTree>
    <p:extLst>
      <p:ext uri="{BB962C8B-B14F-4D97-AF65-F5344CB8AC3E}">
        <p14:creationId xmlns:p14="http://schemas.microsoft.com/office/powerpoint/2010/main" val="229845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8" name="Rectangle 7">
            <a:extLst>
              <a:ext uri="{FF2B5EF4-FFF2-40B4-BE49-F238E27FC236}">
                <a16:creationId xmlns:a16="http://schemas.microsoft.com/office/drawing/2014/main" id="{4BF84899-DB70-4838-BEEE-1C52839A9387}"/>
              </a:ext>
            </a:extLst>
          </p:cNvPr>
          <p:cNvSpPr/>
          <p:nvPr/>
        </p:nvSpPr>
        <p:spPr>
          <a:xfrm>
            <a:off x="95693" y="1732818"/>
            <a:ext cx="8970620" cy="3785652"/>
          </a:xfrm>
          <a:prstGeom prst="rect">
            <a:avLst/>
          </a:prstGeom>
          <a:solidFill>
            <a:schemeClr val="accent1"/>
          </a:solidFill>
          <a:ln>
            <a:solidFill>
              <a:srgbClr val="F56DFF"/>
            </a:solidFill>
          </a:ln>
        </p:spPr>
        <p:txBody>
          <a:bodyPr wrap="square">
            <a:spAutoFit/>
          </a:bodyPr>
          <a:lstStyle/>
          <a:p>
            <a:r>
              <a:rPr lang="en-AU" sz="2400" b="1" dirty="0">
                <a:solidFill>
                  <a:schemeClr val="bg1"/>
                </a:solidFill>
              </a:rPr>
              <a:t>1.Objective with background:</a:t>
            </a:r>
          </a:p>
          <a:p>
            <a:r>
              <a:rPr lang="en-AU" dirty="0">
                <a:solidFill>
                  <a:schemeClr val="bg1"/>
                </a:solidFill>
              </a:rPr>
              <a:t>The Department has a responsibility for determine the future population of NSW and its localities through population projections. As part of this process it is important to understand how age structures vary across different locations in the State.</a:t>
            </a:r>
          </a:p>
          <a:p>
            <a:endParaRPr lang="en-AU" dirty="0">
              <a:solidFill>
                <a:schemeClr val="bg1"/>
              </a:solidFill>
            </a:endParaRPr>
          </a:p>
          <a:p>
            <a:r>
              <a:rPr lang="en-AU" dirty="0">
                <a:solidFill>
                  <a:schemeClr val="bg1"/>
                </a:solidFill>
              </a:rPr>
              <a:t>Part of the preparation for population projections is determining which localities in NSW have </a:t>
            </a:r>
          </a:p>
          <a:p>
            <a:r>
              <a:rPr lang="en-AU" dirty="0">
                <a:solidFill>
                  <a:schemeClr val="bg1"/>
                </a:solidFill>
              </a:rPr>
              <a:t>similar age structures.</a:t>
            </a:r>
          </a:p>
          <a:p>
            <a:endParaRPr lang="en-AU" dirty="0">
              <a:solidFill>
                <a:schemeClr val="bg1"/>
              </a:solidFill>
            </a:endParaRPr>
          </a:p>
          <a:p>
            <a:r>
              <a:rPr lang="en-AU" dirty="0">
                <a:solidFill>
                  <a:schemeClr val="bg1"/>
                </a:solidFill>
              </a:rPr>
              <a:t>To find this similar age structure among NSW SA2s, I will apply two different clustering algorithms.</a:t>
            </a:r>
          </a:p>
          <a:p>
            <a:endParaRPr lang="en-AU" dirty="0">
              <a:solidFill>
                <a:schemeClr val="bg1"/>
              </a:solidFill>
            </a:endParaRPr>
          </a:p>
          <a:p>
            <a:endParaRPr lang="en-AU" dirty="0">
              <a:solidFill>
                <a:schemeClr val="bg1"/>
              </a:solidFill>
            </a:endParaRPr>
          </a:p>
          <a:p>
            <a:r>
              <a:rPr lang="en-AU" dirty="0">
                <a:solidFill>
                  <a:schemeClr val="bg1"/>
                </a:solidFill>
              </a:rPr>
              <a:t> </a:t>
            </a:r>
          </a:p>
        </p:txBody>
      </p:sp>
      <p:sp>
        <p:nvSpPr>
          <p:cNvPr id="5" name="Title 1">
            <a:extLst>
              <a:ext uri="{FF2B5EF4-FFF2-40B4-BE49-F238E27FC236}">
                <a16:creationId xmlns:a16="http://schemas.microsoft.com/office/drawing/2014/main" id="{6E23A5BA-ED44-4B2C-8BE1-C73CA03B563C}"/>
              </a:ext>
            </a:extLst>
          </p:cNvPr>
          <p:cNvSpPr txBox="1">
            <a:spLocks/>
          </p:cNvSpPr>
          <p:nvPr/>
        </p:nvSpPr>
        <p:spPr>
          <a:xfrm>
            <a:off x="-226828" y="349695"/>
            <a:ext cx="9058940" cy="956301"/>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  </a:t>
            </a:r>
            <a:br>
              <a:rPr lang="en-AU" dirty="0"/>
            </a:br>
            <a:r>
              <a:rPr lang="en-AU" sz="12800" dirty="0">
                <a:solidFill>
                  <a:schemeClr val="bg1"/>
                </a:solidFill>
              </a:rPr>
              <a:t>         Finding the SA2s of Similar Age Structure-1.Objective</a:t>
            </a:r>
            <a:endParaRPr lang="en-US" sz="12800" dirty="0"/>
          </a:p>
        </p:txBody>
      </p:sp>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8" name="Rectangle 7">
            <a:extLst>
              <a:ext uri="{FF2B5EF4-FFF2-40B4-BE49-F238E27FC236}">
                <a16:creationId xmlns:a16="http://schemas.microsoft.com/office/drawing/2014/main" id="{4BF84899-DB70-4838-BEEE-1C52839A9387}"/>
              </a:ext>
            </a:extLst>
          </p:cNvPr>
          <p:cNvSpPr/>
          <p:nvPr/>
        </p:nvSpPr>
        <p:spPr>
          <a:xfrm>
            <a:off x="0" y="1517843"/>
            <a:ext cx="2641325" cy="1015663"/>
          </a:xfrm>
          <a:prstGeom prst="rect">
            <a:avLst/>
          </a:prstGeom>
          <a:solidFill>
            <a:schemeClr val="accent1"/>
          </a:solidFill>
        </p:spPr>
        <p:txBody>
          <a:bodyPr wrap="square">
            <a:spAutoFit/>
          </a:bodyPr>
          <a:lstStyle/>
          <a:p>
            <a:r>
              <a:rPr lang="en-AU" sz="2400" b="1" dirty="0">
                <a:solidFill>
                  <a:schemeClr val="bg1"/>
                </a:solidFill>
              </a:rPr>
              <a:t>2.Getting the Data:</a:t>
            </a:r>
          </a:p>
          <a:p>
            <a:endParaRPr lang="en-AU" dirty="0">
              <a:solidFill>
                <a:schemeClr val="bg1"/>
              </a:solidFill>
            </a:endParaRPr>
          </a:p>
          <a:p>
            <a:r>
              <a:rPr lang="en-AU" dirty="0">
                <a:solidFill>
                  <a:schemeClr val="bg1"/>
                </a:solidFill>
              </a:rPr>
              <a:t> </a:t>
            </a:r>
          </a:p>
        </p:txBody>
      </p:sp>
      <p:sp>
        <p:nvSpPr>
          <p:cNvPr id="5" name="Title 1">
            <a:extLst>
              <a:ext uri="{FF2B5EF4-FFF2-40B4-BE49-F238E27FC236}">
                <a16:creationId xmlns:a16="http://schemas.microsoft.com/office/drawing/2014/main" id="{6E23A5BA-ED44-4B2C-8BE1-C73CA03B563C}"/>
              </a:ext>
            </a:extLst>
          </p:cNvPr>
          <p:cNvSpPr txBox="1">
            <a:spLocks/>
          </p:cNvSpPr>
          <p:nvPr/>
        </p:nvSpPr>
        <p:spPr>
          <a:xfrm>
            <a:off x="-226828" y="349695"/>
            <a:ext cx="9058940" cy="956301"/>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  </a:t>
            </a:r>
            <a:br>
              <a:rPr lang="en-AU" dirty="0"/>
            </a:br>
            <a:r>
              <a:rPr lang="en-AU" sz="12800" dirty="0">
                <a:solidFill>
                  <a:schemeClr val="bg1"/>
                </a:solidFill>
              </a:rPr>
              <a:t>         Finding the SA2s of Similar Age Structure-2. Getting the Data</a:t>
            </a:r>
            <a:br>
              <a:rPr lang="en-AU" sz="12800" dirty="0">
                <a:solidFill>
                  <a:schemeClr val="bg1"/>
                </a:solidFill>
              </a:rPr>
            </a:br>
            <a:r>
              <a:rPr lang="en-AU" sz="12800" dirty="0"/>
              <a:t>               </a:t>
            </a:r>
            <a:endParaRPr lang="en-US" sz="12800" dirty="0"/>
          </a:p>
        </p:txBody>
      </p:sp>
      <p:pic>
        <p:nvPicPr>
          <p:cNvPr id="3" name="Picture 2" descr="Graphical user interface&#10;&#10;Description automatically generated with low confidence">
            <a:extLst>
              <a:ext uri="{FF2B5EF4-FFF2-40B4-BE49-F238E27FC236}">
                <a16:creationId xmlns:a16="http://schemas.microsoft.com/office/drawing/2014/main" id="{13CC781E-9C3C-42AE-92A1-B731DE49F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09" y="2820284"/>
            <a:ext cx="1085980" cy="593669"/>
          </a:xfrm>
          <a:prstGeom prst="rect">
            <a:avLst/>
          </a:prstGeom>
          <a:solidFill>
            <a:schemeClr val="accent1"/>
          </a:solidFill>
        </p:spPr>
      </p:pic>
      <p:pic>
        <p:nvPicPr>
          <p:cNvPr id="13" name="Picture 12" descr="Icon&#10;&#10;Description automatically generated">
            <a:extLst>
              <a:ext uri="{FF2B5EF4-FFF2-40B4-BE49-F238E27FC236}">
                <a16:creationId xmlns:a16="http://schemas.microsoft.com/office/drawing/2014/main" id="{0A7ED707-691E-44E1-956C-3E1DCE42E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1407" y="2571750"/>
            <a:ext cx="1121933" cy="1195796"/>
          </a:xfrm>
          <a:prstGeom prst="rect">
            <a:avLst/>
          </a:prstGeom>
          <a:solidFill>
            <a:schemeClr val="accent1"/>
          </a:solidFill>
        </p:spPr>
      </p:pic>
      <p:cxnSp>
        <p:nvCxnSpPr>
          <p:cNvPr id="17" name="Straight Arrow Connector 16">
            <a:extLst>
              <a:ext uri="{FF2B5EF4-FFF2-40B4-BE49-F238E27FC236}">
                <a16:creationId xmlns:a16="http://schemas.microsoft.com/office/drawing/2014/main" id="{C32721D0-9560-42C7-B5CA-2B8079390A94}"/>
              </a:ext>
            </a:extLst>
          </p:cNvPr>
          <p:cNvCxnSpPr>
            <a:cxnSpLocks/>
            <a:endCxn id="13" idx="1"/>
          </p:cNvCxnSpPr>
          <p:nvPr/>
        </p:nvCxnSpPr>
        <p:spPr>
          <a:xfrm>
            <a:off x="1834189" y="3169648"/>
            <a:ext cx="717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57141A9-F381-42FF-983F-98B0E529DF16}"/>
              </a:ext>
            </a:extLst>
          </p:cNvPr>
          <p:cNvSpPr txBox="1"/>
          <p:nvPr/>
        </p:nvSpPr>
        <p:spPr>
          <a:xfrm>
            <a:off x="4084422" y="2413679"/>
            <a:ext cx="4311369" cy="2492990"/>
          </a:xfrm>
          <a:prstGeom prst="rect">
            <a:avLst/>
          </a:prstGeom>
          <a:solidFill>
            <a:schemeClr val="accent1"/>
          </a:solidFill>
          <a:ln>
            <a:solidFill>
              <a:srgbClr val="F56DFF"/>
            </a:solidFill>
          </a:ln>
        </p:spPr>
        <p:txBody>
          <a:bodyPr wrap="square" rtlCol="0">
            <a:spAutoFit/>
          </a:bodyPr>
          <a:lstStyle/>
          <a:p>
            <a:pPr marL="342900" indent="-342900">
              <a:buAutoNum type="arabicPeriod"/>
            </a:pPr>
            <a:r>
              <a:rPr lang="en-AU" dirty="0">
                <a:solidFill>
                  <a:schemeClr val="bg1"/>
                </a:solidFill>
              </a:rPr>
              <a:t>ABS Estimated Resident Population for 30 June 2019, for ABS Statistical Area 2 (SA2) spatial units</a:t>
            </a:r>
            <a:r>
              <a:rPr lang="en-US" dirty="0">
                <a:solidFill>
                  <a:schemeClr val="bg1"/>
                </a:solidFill>
              </a:rPr>
              <a:t>.</a:t>
            </a:r>
          </a:p>
          <a:p>
            <a:endParaRPr lang="en-US" dirty="0">
              <a:solidFill>
                <a:schemeClr val="bg1"/>
              </a:solidFill>
            </a:endParaRPr>
          </a:p>
          <a:p>
            <a:r>
              <a:rPr lang="en-US" sz="1400" u="sng" dirty="0">
                <a:solidFill>
                  <a:srgbClr val="92D050"/>
                </a:solidFill>
              </a:rPr>
              <a:t>Data Source:</a:t>
            </a:r>
          </a:p>
          <a:p>
            <a:r>
              <a:rPr lang="en-US" sz="1400" u="sng" dirty="0">
                <a:solidFill>
                  <a:srgbClr val="92D050"/>
                </a:solidFill>
              </a:rPr>
              <a:t>https://data.gov.au/dataset/ds-aurin-aurin%3Adatasource-AU_Govt_ABS-UoM_AURIN_DB_3_abs_regional_population_summary_sa2_2019/details?q=ABS%20Statistical%20Area%202%20(SA2)%20spatial%20%20units</a:t>
            </a:r>
          </a:p>
        </p:txBody>
      </p:sp>
    </p:spTree>
    <p:extLst>
      <p:ext uri="{BB962C8B-B14F-4D97-AF65-F5344CB8AC3E}">
        <p14:creationId xmlns:p14="http://schemas.microsoft.com/office/powerpoint/2010/main" val="424089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8" name="Rectangle 7">
            <a:extLst>
              <a:ext uri="{FF2B5EF4-FFF2-40B4-BE49-F238E27FC236}">
                <a16:creationId xmlns:a16="http://schemas.microsoft.com/office/drawing/2014/main" id="{4BF84899-DB70-4838-BEEE-1C52839A9387}"/>
              </a:ext>
            </a:extLst>
          </p:cNvPr>
          <p:cNvSpPr/>
          <p:nvPr/>
        </p:nvSpPr>
        <p:spPr>
          <a:xfrm>
            <a:off x="0" y="1517843"/>
            <a:ext cx="5210978" cy="400110"/>
          </a:xfrm>
          <a:prstGeom prst="rect">
            <a:avLst/>
          </a:prstGeom>
          <a:solidFill>
            <a:schemeClr val="tx2"/>
          </a:solidFill>
        </p:spPr>
        <p:txBody>
          <a:bodyPr wrap="square">
            <a:spAutoFit/>
          </a:bodyPr>
          <a:lstStyle/>
          <a:p>
            <a:r>
              <a:rPr lang="en-AU" sz="2000" b="1" dirty="0">
                <a:solidFill>
                  <a:schemeClr val="bg1"/>
                </a:solidFill>
              </a:rPr>
              <a:t>3. Data Exploration &amp;  Transformation:</a:t>
            </a:r>
          </a:p>
        </p:txBody>
      </p:sp>
      <p:sp>
        <p:nvSpPr>
          <p:cNvPr id="5" name="Title 1">
            <a:extLst>
              <a:ext uri="{FF2B5EF4-FFF2-40B4-BE49-F238E27FC236}">
                <a16:creationId xmlns:a16="http://schemas.microsoft.com/office/drawing/2014/main" id="{6E23A5BA-ED44-4B2C-8BE1-C73CA03B563C}"/>
              </a:ext>
            </a:extLst>
          </p:cNvPr>
          <p:cNvSpPr txBox="1">
            <a:spLocks/>
          </p:cNvSpPr>
          <p:nvPr/>
        </p:nvSpPr>
        <p:spPr>
          <a:xfrm>
            <a:off x="-226828" y="349695"/>
            <a:ext cx="9058940" cy="956301"/>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  </a:t>
            </a:r>
            <a:br>
              <a:rPr lang="en-AU" dirty="0"/>
            </a:br>
            <a:r>
              <a:rPr lang="en-AU" sz="12800" dirty="0">
                <a:solidFill>
                  <a:schemeClr val="bg1"/>
                </a:solidFill>
              </a:rPr>
              <a:t>         Finding the SA2s of Similar Age Structure-3.  Data Exploration &amp; Transformation</a:t>
            </a:r>
            <a:br>
              <a:rPr lang="en-AU" sz="12800" dirty="0">
                <a:solidFill>
                  <a:schemeClr val="bg1"/>
                </a:solidFill>
              </a:rPr>
            </a:br>
            <a:r>
              <a:rPr lang="en-AU" sz="12800" dirty="0"/>
              <a:t>               </a:t>
            </a:r>
            <a:endParaRPr lang="en-US" sz="12800" dirty="0"/>
          </a:p>
        </p:txBody>
      </p:sp>
      <p:sp>
        <p:nvSpPr>
          <p:cNvPr id="6" name="TextBox 5">
            <a:extLst>
              <a:ext uri="{FF2B5EF4-FFF2-40B4-BE49-F238E27FC236}">
                <a16:creationId xmlns:a16="http://schemas.microsoft.com/office/drawing/2014/main" id="{47BB8720-D119-4DAD-A942-EC907F4BC296}"/>
              </a:ext>
            </a:extLst>
          </p:cNvPr>
          <p:cNvSpPr txBox="1"/>
          <p:nvPr/>
        </p:nvSpPr>
        <p:spPr>
          <a:xfrm>
            <a:off x="-1" y="1843525"/>
            <a:ext cx="5762847" cy="3416320"/>
          </a:xfrm>
          <a:prstGeom prst="rect">
            <a:avLst/>
          </a:prstGeom>
          <a:solidFill>
            <a:schemeClr val="tx2"/>
          </a:solidFill>
        </p:spPr>
        <p:txBody>
          <a:bodyPr wrap="square" rtlCol="0">
            <a:spAutoFit/>
          </a:bodyPr>
          <a:lstStyle/>
          <a:p>
            <a:r>
              <a:rPr lang="en-US" sz="1200" dirty="0">
                <a:solidFill>
                  <a:schemeClr val="bg1"/>
                </a:solidFill>
              </a:rPr>
              <a:t>The imported data has 2292 rows with all states.</a:t>
            </a:r>
          </a:p>
          <a:p>
            <a:endParaRPr lang="en-US" sz="1200" dirty="0">
              <a:solidFill>
                <a:schemeClr val="bg1"/>
              </a:solidFill>
            </a:endParaRPr>
          </a:p>
          <a:p>
            <a:r>
              <a:rPr lang="en-US" sz="1200" dirty="0">
                <a:solidFill>
                  <a:schemeClr val="bg1"/>
                </a:solidFill>
              </a:rPr>
              <a:t>Filtered only NSW states and this data has  </a:t>
            </a:r>
          </a:p>
          <a:p>
            <a:r>
              <a:rPr lang="en-US" sz="1200" dirty="0">
                <a:solidFill>
                  <a:schemeClr val="bg1"/>
                </a:solidFill>
              </a:rPr>
              <a:t>576 NSW entries &amp; 13 Attributes. The Attributes are:</a:t>
            </a:r>
          </a:p>
          <a:p>
            <a:endParaRPr lang="en-US" sz="1200" dirty="0">
              <a:solidFill>
                <a:schemeClr val="bg1"/>
              </a:solidFill>
            </a:endParaRPr>
          </a:p>
          <a:p>
            <a:r>
              <a:rPr lang="en-US" sz="1200" dirty="0">
                <a:solidFill>
                  <a:schemeClr val="bg1"/>
                </a:solidFill>
              </a:rPr>
              <a:t>1.STATE_NAME;</a:t>
            </a:r>
          </a:p>
          <a:p>
            <a:r>
              <a:rPr lang="en-US" sz="1200" dirty="0">
                <a:solidFill>
                  <a:schemeClr val="bg1"/>
                </a:solidFill>
              </a:rPr>
              <a:t>2.STATE_CODE;</a:t>
            </a:r>
          </a:p>
          <a:p>
            <a:r>
              <a:rPr lang="en-US" sz="1200" dirty="0">
                <a:solidFill>
                  <a:schemeClr val="bg1"/>
                </a:solidFill>
              </a:rPr>
              <a:t>3.SA2_MAIN16;</a:t>
            </a:r>
          </a:p>
          <a:p>
            <a:r>
              <a:rPr lang="en-US" sz="1200" dirty="0">
                <a:solidFill>
                  <a:schemeClr val="bg1"/>
                </a:solidFill>
              </a:rPr>
              <a:t>4.SA2_NAME16;</a:t>
            </a:r>
          </a:p>
          <a:p>
            <a:r>
              <a:rPr lang="en-US" sz="1200" dirty="0">
                <a:solidFill>
                  <a:schemeClr val="bg1"/>
                </a:solidFill>
              </a:rPr>
              <a:t>5.MALES_NUM;</a:t>
            </a:r>
          </a:p>
          <a:p>
            <a:r>
              <a:rPr lang="en-US" sz="1200" dirty="0">
                <a:solidFill>
                  <a:schemeClr val="bg1"/>
                </a:solidFill>
              </a:rPr>
              <a:t>6.FEMALES_NU;</a:t>
            </a:r>
          </a:p>
          <a:p>
            <a:r>
              <a:rPr lang="en-US" sz="1200" dirty="0">
                <a:solidFill>
                  <a:schemeClr val="bg1"/>
                </a:solidFill>
              </a:rPr>
              <a:t>7.PERSONS_NU;</a:t>
            </a:r>
          </a:p>
          <a:p>
            <a:r>
              <a:rPr lang="en-US" sz="1200" dirty="0">
                <a:solidFill>
                  <a:schemeClr val="bg1"/>
                </a:solidFill>
              </a:rPr>
              <a:t>8.SEX_RATIO;</a:t>
            </a:r>
          </a:p>
          <a:p>
            <a:r>
              <a:rPr lang="en-US" sz="1200" dirty="0">
                <a:solidFill>
                  <a:schemeClr val="bg1"/>
                </a:solidFill>
              </a:rPr>
              <a:t>9.MEDIAN_AGE;</a:t>
            </a:r>
          </a:p>
          <a:p>
            <a:r>
              <a:rPr lang="en-US" sz="1200" dirty="0">
                <a:solidFill>
                  <a:schemeClr val="bg1"/>
                </a:solidFill>
              </a:rPr>
              <a:t>10.PERCENTAGE;</a:t>
            </a:r>
          </a:p>
          <a:p>
            <a:r>
              <a:rPr lang="en-US" sz="1200" dirty="0">
                <a:solidFill>
                  <a:schemeClr val="bg1"/>
                </a:solidFill>
              </a:rPr>
              <a:t>11.PERCENTAG0;</a:t>
            </a:r>
          </a:p>
          <a:p>
            <a:r>
              <a:rPr lang="en-US" sz="1200" dirty="0">
                <a:solidFill>
                  <a:schemeClr val="bg1"/>
                </a:solidFill>
              </a:rPr>
              <a:t>12.PERCENTAG1;</a:t>
            </a:r>
          </a:p>
          <a:p>
            <a:r>
              <a:rPr lang="en-US" sz="1200" dirty="0">
                <a:solidFill>
                  <a:schemeClr val="bg1"/>
                </a:solidFill>
              </a:rPr>
              <a:t>13.CPU</a:t>
            </a:r>
          </a:p>
        </p:txBody>
      </p:sp>
      <p:pic>
        <p:nvPicPr>
          <p:cNvPr id="11" name="Picture 10" descr="Graphical user interface&#10;&#10;Description automatically generated">
            <a:extLst>
              <a:ext uri="{FF2B5EF4-FFF2-40B4-BE49-F238E27FC236}">
                <a16:creationId xmlns:a16="http://schemas.microsoft.com/office/drawing/2014/main" id="{C109037C-C0BA-424A-9013-B1549AF30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284" y="1631677"/>
            <a:ext cx="3923968" cy="3443501"/>
          </a:xfrm>
          <a:prstGeom prst="rect">
            <a:avLst/>
          </a:prstGeom>
        </p:spPr>
      </p:pic>
    </p:spTree>
    <p:extLst>
      <p:ext uri="{BB962C8B-B14F-4D97-AF65-F5344CB8AC3E}">
        <p14:creationId xmlns:p14="http://schemas.microsoft.com/office/powerpoint/2010/main" val="269760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8" name="Rectangle 7">
            <a:extLst>
              <a:ext uri="{FF2B5EF4-FFF2-40B4-BE49-F238E27FC236}">
                <a16:creationId xmlns:a16="http://schemas.microsoft.com/office/drawing/2014/main" id="{4BF84899-DB70-4838-BEEE-1C52839A9387}"/>
              </a:ext>
            </a:extLst>
          </p:cNvPr>
          <p:cNvSpPr/>
          <p:nvPr/>
        </p:nvSpPr>
        <p:spPr>
          <a:xfrm>
            <a:off x="-1" y="1517843"/>
            <a:ext cx="5688419" cy="400110"/>
          </a:xfrm>
          <a:prstGeom prst="rect">
            <a:avLst/>
          </a:prstGeom>
          <a:solidFill>
            <a:schemeClr val="tx2"/>
          </a:solidFill>
        </p:spPr>
        <p:txBody>
          <a:bodyPr wrap="square">
            <a:spAutoFit/>
          </a:bodyPr>
          <a:lstStyle/>
          <a:p>
            <a:r>
              <a:rPr lang="en-AU" sz="2000" b="1" dirty="0">
                <a:solidFill>
                  <a:schemeClr val="bg1"/>
                </a:solidFill>
              </a:rPr>
              <a:t>3. Data Exploration &amp;  Transformation:</a:t>
            </a:r>
          </a:p>
        </p:txBody>
      </p:sp>
      <p:sp>
        <p:nvSpPr>
          <p:cNvPr id="5" name="Title 1">
            <a:extLst>
              <a:ext uri="{FF2B5EF4-FFF2-40B4-BE49-F238E27FC236}">
                <a16:creationId xmlns:a16="http://schemas.microsoft.com/office/drawing/2014/main" id="{6E23A5BA-ED44-4B2C-8BE1-C73CA03B563C}"/>
              </a:ext>
            </a:extLst>
          </p:cNvPr>
          <p:cNvSpPr txBox="1">
            <a:spLocks/>
          </p:cNvSpPr>
          <p:nvPr/>
        </p:nvSpPr>
        <p:spPr>
          <a:xfrm>
            <a:off x="-226828" y="349695"/>
            <a:ext cx="9058940" cy="956301"/>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  </a:t>
            </a:r>
            <a:br>
              <a:rPr lang="en-AU" dirty="0"/>
            </a:br>
            <a:r>
              <a:rPr lang="en-AU" sz="12800" dirty="0">
                <a:solidFill>
                  <a:schemeClr val="bg1"/>
                </a:solidFill>
              </a:rPr>
              <a:t>         Finding the SA2s of Similar Age Structure-3.  Data Exploration &amp; Transformation</a:t>
            </a:r>
            <a:br>
              <a:rPr lang="en-AU" sz="12800" dirty="0">
                <a:solidFill>
                  <a:schemeClr val="bg1"/>
                </a:solidFill>
              </a:rPr>
            </a:br>
            <a:r>
              <a:rPr lang="en-AU" sz="12800" dirty="0"/>
              <a:t>               </a:t>
            </a:r>
            <a:endParaRPr lang="en-US" sz="12800" dirty="0"/>
          </a:p>
        </p:txBody>
      </p:sp>
      <p:sp>
        <p:nvSpPr>
          <p:cNvPr id="12" name="TextBox 11">
            <a:extLst>
              <a:ext uri="{FF2B5EF4-FFF2-40B4-BE49-F238E27FC236}">
                <a16:creationId xmlns:a16="http://schemas.microsoft.com/office/drawing/2014/main" id="{D407888B-C61E-4842-8370-C375CEC48B81}"/>
              </a:ext>
            </a:extLst>
          </p:cNvPr>
          <p:cNvSpPr txBox="1"/>
          <p:nvPr/>
        </p:nvSpPr>
        <p:spPr>
          <a:xfrm>
            <a:off x="-1" y="2024283"/>
            <a:ext cx="5560829" cy="2862322"/>
          </a:xfrm>
          <a:prstGeom prst="rect">
            <a:avLst/>
          </a:prstGeom>
          <a:solidFill>
            <a:schemeClr val="accent1"/>
          </a:solidFill>
        </p:spPr>
        <p:txBody>
          <a:bodyPr wrap="square" rtlCol="0">
            <a:spAutoFit/>
          </a:bodyPr>
          <a:lstStyle/>
          <a:p>
            <a:r>
              <a:rPr lang="en-US" dirty="0">
                <a:solidFill>
                  <a:schemeClr val="bg1"/>
                </a:solidFill>
              </a:rPr>
              <a:t>To build a two dimensional clustering model, I have considered MEDIAN_AGE and PERCENTAGE attributes.(They together will give a rational correlation regards age similar clusters.)</a:t>
            </a:r>
          </a:p>
          <a:p>
            <a:endParaRPr lang="en-US" dirty="0">
              <a:solidFill>
                <a:schemeClr val="bg1"/>
              </a:solidFill>
            </a:endParaRPr>
          </a:p>
          <a:p>
            <a:r>
              <a:rPr lang="en-US" dirty="0">
                <a:solidFill>
                  <a:schemeClr val="bg1"/>
                </a:solidFill>
              </a:rPr>
              <a:t>I  got rid of some Null values in the data and finally get the data as follow ready to be clustered.</a:t>
            </a:r>
          </a:p>
          <a:p>
            <a:endParaRPr lang="en-US" dirty="0">
              <a:solidFill>
                <a:schemeClr val="bg1"/>
              </a:solidFill>
            </a:endParaRPr>
          </a:p>
          <a:p>
            <a:r>
              <a:rPr lang="en-US" dirty="0">
                <a:solidFill>
                  <a:schemeClr val="bg1"/>
                </a:solidFill>
              </a:rPr>
              <a:t>Explored the Min and Max of MEDIAN_AGE along with Bin creation.</a:t>
            </a:r>
          </a:p>
        </p:txBody>
      </p:sp>
      <p:pic>
        <p:nvPicPr>
          <p:cNvPr id="15" name="Picture 14" descr="Chart, histogram&#10;&#10;Description automatically generated">
            <a:extLst>
              <a:ext uri="{FF2B5EF4-FFF2-40B4-BE49-F238E27FC236}">
                <a16:creationId xmlns:a16="http://schemas.microsoft.com/office/drawing/2014/main" id="{9287422F-914F-4D29-8B35-CA1C9161B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828" y="1562786"/>
            <a:ext cx="3583172" cy="3352727"/>
          </a:xfrm>
          <a:prstGeom prst="rect">
            <a:avLst/>
          </a:prstGeom>
        </p:spPr>
      </p:pic>
      <p:pic>
        <p:nvPicPr>
          <p:cNvPr id="17" name="Picture 16" descr="Graphical user interface, text, application, email&#10;&#10;Description automatically generated">
            <a:extLst>
              <a:ext uri="{FF2B5EF4-FFF2-40B4-BE49-F238E27FC236}">
                <a16:creationId xmlns:a16="http://schemas.microsoft.com/office/drawing/2014/main" id="{D7B3E5D1-7462-4CA3-ABF3-2CB9BAB8E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0430" y="1717898"/>
            <a:ext cx="1501681" cy="940242"/>
          </a:xfrm>
          <a:prstGeom prst="rect">
            <a:avLst/>
          </a:prstGeom>
        </p:spPr>
      </p:pic>
    </p:spTree>
    <p:extLst>
      <p:ext uri="{BB962C8B-B14F-4D97-AF65-F5344CB8AC3E}">
        <p14:creationId xmlns:p14="http://schemas.microsoft.com/office/powerpoint/2010/main" val="295794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8" name="Rectangle 7">
            <a:extLst>
              <a:ext uri="{FF2B5EF4-FFF2-40B4-BE49-F238E27FC236}">
                <a16:creationId xmlns:a16="http://schemas.microsoft.com/office/drawing/2014/main" id="{4BF84899-DB70-4838-BEEE-1C52839A9387}"/>
              </a:ext>
            </a:extLst>
          </p:cNvPr>
          <p:cNvSpPr/>
          <p:nvPr/>
        </p:nvSpPr>
        <p:spPr>
          <a:xfrm>
            <a:off x="0" y="1517843"/>
            <a:ext cx="5210978" cy="400110"/>
          </a:xfrm>
          <a:prstGeom prst="rect">
            <a:avLst/>
          </a:prstGeom>
          <a:solidFill>
            <a:schemeClr val="tx2"/>
          </a:solidFill>
        </p:spPr>
        <p:txBody>
          <a:bodyPr wrap="square">
            <a:spAutoFit/>
          </a:bodyPr>
          <a:lstStyle/>
          <a:p>
            <a:r>
              <a:rPr lang="en-AU" sz="2000" b="1" dirty="0">
                <a:solidFill>
                  <a:schemeClr val="bg1"/>
                </a:solidFill>
              </a:rPr>
              <a:t>3. Data Exploration &amp;  Transformation:</a:t>
            </a:r>
          </a:p>
        </p:txBody>
      </p:sp>
      <p:sp>
        <p:nvSpPr>
          <p:cNvPr id="5" name="Title 1">
            <a:extLst>
              <a:ext uri="{FF2B5EF4-FFF2-40B4-BE49-F238E27FC236}">
                <a16:creationId xmlns:a16="http://schemas.microsoft.com/office/drawing/2014/main" id="{6E23A5BA-ED44-4B2C-8BE1-C73CA03B563C}"/>
              </a:ext>
            </a:extLst>
          </p:cNvPr>
          <p:cNvSpPr txBox="1">
            <a:spLocks/>
          </p:cNvSpPr>
          <p:nvPr/>
        </p:nvSpPr>
        <p:spPr>
          <a:xfrm>
            <a:off x="-226828" y="349695"/>
            <a:ext cx="9058940" cy="956301"/>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  </a:t>
            </a:r>
            <a:br>
              <a:rPr lang="en-AU" dirty="0"/>
            </a:br>
            <a:r>
              <a:rPr lang="en-AU" sz="12800" dirty="0">
                <a:solidFill>
                  <a:schemeClr val="bg1"/>
                </a:solidFill>
              </a:rPr>
              <a:t>         Finding the SA2s of Similar Age Structure-3.  Data Exploration &amp; Transformation</a:t>
            </a:r>
            <a:br>
              <a:rPr lang="en-AU" sz="12800" dirty="0">
                <a:solidFill>
                  <a:schemeClr val="bg1"/>
                </a:solidFill>
              </a:rPr>
            </a:br>
            <a:r>
              <a:rPr lang="en-AU" sz="12800" dirty="0"/>
              <a:t>               </a:t>
            </a:r>
            <a:endParaRPr lang="en-US" sz="12800" dirty="0"/>
          </a:p>
        </p:txBody>
      </p:sp>
      <p:sp>
        <p:nvSpPr>
          <p:cNvPr id="12" name="TextBox 11">
            <a:extLst>
              <a:ext uri="{FF2B5EF4-FFF2-40B4-BE49-F238E27FC236}">
                <a16:creationId xmlns:a16="http://schemas.microsoft.com/office/drawing/2014/main" id="{D407888B-C61E-4842-8370-C375CEC48B81}"/>
              </a:ext>
            </a:extLst>
          </p:cNvPr>
          <p:cNvSpPr txBox="1"/>
          <p:nvPr/>
        </p:nvSpPr>
        <p:spPr>
          <a:xfrm>
            <a:off x="-1" y="1948788"/>
            <a:ext cx="4448371" cy="923330"/>
          </a:xfrm>
          <a:prstGeom prst="rect">
            <a:avLst/>
          </a:prstGeom>
          <a:solidFill>
            <a:schemeClr val="accent1"/>
          </a:solidFill>
        </p:spPr>
        <p:txBody>
          <a:bodyPr wrap="square" rtlCol="0">
            <a:spAutoFit/>
          </a:bodyPr>
          <a:lstStyle/>
          <a:p>
            <a:r>
              <a:rPr lang="en-US" dirty="0">
                <a:solidFill>
                  <a:schemeClr val="bg1"/>
                </a:solidFill>
              </a:rPr>
              <a:t>Finally, I Plotted the Dataset as follows which is ready to be clustered</a:t>
            </a:r>
          </a:p>
          <a:p>
            <a:endParaRPr lang="en-US" dirty="0">
              <a:solidFill>
                <a:schemeClr val="bg1"/>
              </a:solidFill>
            </a:endParaRPr>
          </a:p>
        </p:txBody>
      </p:sp>
      <p:pic>
        <p:nvPicPr>
          <p:cNvPr id="3" name="Picture 2" descr="Chart, scatter chart&#10;&#10;Description automatically generated">
            <a:extLst>
              <a:ext uri="{FF2B5EF4-FFF2-40B4-BE49-F238E27FC236}">
                <a16:creationId xmlns:a16="http://schemas.microsoft.com/office/drawing/2014/main" id="{083306D1-83E6-432F-8D4A-EB8077356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371" y="1517844"/>
            <a:ext cx="4383741" cy="3532354"/>
          </a:xfrm>
          <a:prstGeom prst="rect">
            <a:avLst/>
          </a:prstGeom>
        </p:spPr>
      </p:pic>
    </p:spTree>
    <p:extLst>
      <p:ext uri="{BB962C8B-B14F-4D97-AF65-F5344CB8AC3E}">
        <p14:creationId xmlns:p14="http://schemas.microsoft.com/office/powerpoint/2010/main" val="415202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8" name="Rectangle 7">
            <a:extLst>
              <a:ext uri="{FF2B5EF4-FFF2-40B4-BE49-F238E27FC236}">
                <a16:creationId xmlns:a16="http://schemas.microsoft.com/office/drawing/2014/main" id="{4BF84899-DB70-4838-BEEE-1C52839A9387}"/>
              </a:ext>
            </a:extLst>
          </p:cNvPr>
          <p:cNvSpPr/>
          <p:nvPr/>
        </p:nvSpPr>
        <p:spPr>
          <a:xfrm>
            <a:off x="0" y="1517843"/>
            <a:ext cx="5210978" cy="400110"/>
          </a:xfrm>
          <a:prstGeom prst="rect">
            <a:avLst/>
          </a:prstGeom>
          <a:solidFill>
            <a:schemeClr val="tx2"/>
          </a:solidFill>
        </p:spPr>
        <p:txBody>
          <a:bodyPr wrap="square">
            <a:spAutoFit/>
          </a:bodyPr>
          <a:lstStyle/>
          <a:p>
            <a:r>
              <a:rPr lang="en-AU" sz="2000" b="1" dirty="0">
                <a:solidFill>
                  <a:schemeClr val="bg1"/>
                </a:solidFill>
              </a:rPr>
              <a:t>4. Finding The optimum K value:</a:t>
            </a:r>
          </a:p>
        </p:txBody>
      </p:sp>
      <p:sp>
        <p:nvSpPr>
          <p:cNvPr id="5" name="Title 1">
            <a:extLst>
              <a:ext uri="{FF2B5EF4-FFF2-40B4-BE49-F238E27FC236}">
                <a16:creationId xmlns:a16="http://schemas.microsoft.com/office/drawing/2014/main" id="{6E23A5BA-ED44-4B2C-8BE1-C73CA03B563C}"/>
              </a:ext>
            </a:extLst>
          </p:cNvPr>
          <p:cNvSpPr txBox="1">
            <a:spLocks/>
          </p:cNvSpPr>
          <p:nvPr/>
        </p:nvSpPr>
        <p:spPr>
          <a:xfrm>
            <a:off x="-226828" y="349695"/>
            <a:ext cx="9058940" cy="956301"/>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  </a:t>
            </a:r>
            <a:br>
              <a:rPr lang="en-AU" dirty="0"/>
            </a:br>
            <a:r>
              <a:rPr lang="en-AU" sz="12800" dirty="0">
                <a:solidFill>
                  <a:schemeClr val="bg1"/>
                </a:solidFill>
              </a:rPr>
              <a:t>         Finding the SA2s of Similar Age Structure-4.  Data Confession with K-Means Clustering Algorithm</a:t>
            </a:r>
            <a:br>
              <a:rPr lang="en-AU" sz="12800" dirty="0">
                <a:solidFill>
                  <a:schemeClr val="bg1"/>
                </a:solidFill>
              </a:rPr>
            </a:br>
            <a:r>
              <a:rPr lang="en-AU" sz="12800" dirty="0"/>
              <a:t>               </a:t>
            </a:r>
            <a:endParaRPr lang="en-US" sz="12800" dirty="0"/>
          </a:p>
        </p:txBody>
      </p:sp>
      <p:sp>
        <p:nvSpPr>
          <p:cNvPr id="12" name="TextBox 11">
            <a:extLst>
              <a:ext uri="{FF2B5EF4-FFF2-40B4-BE49-F238E27FC236}">
                <a16:creationId xmlns:a16="http://schemas.microsoft.com/office/drawing/2014/main" id="{D407888B-C61E-4842-8370-C375CEC48B81}"/>
              </a:ext>
            </a:extLst>
          </p:cNvPr>
          <p:cNvSpPr txBox="1"/>
          <p:nvPr/>
        </p:nvSpPr>
        <p:spPr>
          <a:xfrm>
            <a:off x="-1" y="1915340"/>
            <a:ext cx="3827721" cy="3477875"/>
          </a:xfrm>
          <a:prstGeom prst="rect">
            <a:avLst/>
          </a:prstGeom>
          <a:solidFill>
            <a:schemeClr val="accent1"/>
          </a:solidFill>
        </p:spPr>
        <p:txBody>
          <a:bodyPr wrap="square" rtlCol="0">
            <a:spAutoFit/>
          </a:bodyPr>
          <a:lstStyle/>
          <a:p>
            <a:r>
              <a:rPr lang="en-AU" dirty="0">
                <a:solidFill>
                  <a:schemeClr val="bg1"/>
                </a:solidFill>
              </a:rPr>
              <a:t>Elbow method is one of the robust one used to find out the optimal number of clusters.</a:t>
            </a:r>
          </a:p>
          <a:p>
            <a:endParaRPr lang="en-AU" dirty="0">
              <a:solidFill>
                <a:schemeClr val="bg1"/>
              </a:solidFill>
            </a:endParaRPr>
          </a:p>
          <a:p>
            <a:r>
              <a:rPr lang="en-AU" sz="1400" dirty="0">
                <a:solidFill>
                  <a:schemeClr val="bg1"/>
                </a:solidFill>
              </a:rPr>
              <a:t>Within-Cluster-Sum-of-Squares (WCSS) is computed as</a:t>
            </a: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r>
              <a:rPr lang="en-AU" sz="1200" dirty="0">
                <a:solidFill>
                  <a:schemeClr val="bg1"/>
                </a:solidFill>
              </a:rPr>
              <a:t>Yi is centroid for observation Xi. </a:t>
            </a:r>
          </a:p>
          <a:p>
            <a:r>
              <a:rPr lang="en-AU" dirty="0">
                <a:solidFill>
                  <a:schemeClr val="bg1"/>
                </a:solidFill>
              </a:rPr>
              <a:t>Here, the elbow point is 5, so the considered cluster will be k=5.</a:t>
            </a:r>
            <a:endParaRPr lang="en-US" dirty="0">
              <a:solidFill>
                <a:schemeClr val="bg1"/>
              </a:solidFill>
            </a:endParaRPr>
          </a:p>
        </p:txBody>
      </p:sp>
      <p:pic>
        <p:nvPicPr>
          <p:cNvPr id="6" name="Picture 5" descr="Chart, line chart&#10;&#10;Description automatically generated">
            <a:extLst>
              <a:ext uri="{FF2B5EF4-FFF2-40B4-BE49-F238E27FC236}">
                <a16:creationId xmlns:a16="http://schemas.microsoft.com/office/drawing/2014/main" id="{9DB101C9-3FF4-4BB8-B070-E85A20A32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7720" y="1517843"/>
            <a:ext cx="5210978" cy="3720337"/>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AFB2887C-36C2-4927-9369-18B6A7FBE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02" y="3548132"/>
            <a:ext cx="2797386" cy="944819"/>
          </a:xfrm>
          <a:prstGeom prst="rect">
            <a:avLst/>
          </a:prstGeom>
        </p:spPr>
      </p:pic>
    </p:spTree>
    <p:extLst>
      <p:ext uri="{BB962C8B-B14F-4D97-AF65-F5344CB8AC3E}">
        <p14:creationId xmlns:p14="http://schemas.microsoft.com/office/powerpoint/2010/main" val="315530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0E08B-51B0-40DB-A574-1E78CCD43FF7}"/>
              </a:ext>
            </a:extLst>
          </p:cNvPr>
          <p:cNvSpPr txBox="1">
            <a:spLocks/>
          </p:cNvSpPr>
          <p:nvPr/>
        </p:nvSpPr>
        <p:spPr>
          <a:xfrm>
            <a:off x="532691" y="404378"/>
            <a:ext cx="809336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5" name="Title 1">
            <a:extLst>
              <a:ext uri="{FF2B5EF4-FFF2-40B4-BE49-F238E27FC236}">
                <a16:creationId xmlns:a16="http://schemas.microsoft.com/office/drawing/2014/main" id="{6E23A5BA-ED44-4B2C-8BE1-C73CA03B563C}"/>
              </a:ext>
            </a:extLst>
          </p:cNvPr>
          <p:cNvSpPr txBox="1">
            <a:spLocks/>
          </p:cNvSpPr>
          <p:nvPr/>
        </p:nvSpPr>
        <p:spPr>
          <a:xfrm>
            <a:off x="-226828" y="349695"/>
            <a:ext cx="9058940" cy="956301"/>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  </a:t>
            </a:r>
            <a:br>
              <a:rPr lang="en-AU" dirty="0"/>
            </a:br>
            <a:r>
              <a:rPr lang="en-AU" sz="12800" dirty="0">
                <a:solidFill>
                  <a:schemeClr val="bg1"/>
                </a:solidFill>
              </a:rPr>
              <a:t>         Finding the SA2s of Similar Age Structure-4. Data Confession with K-Means Clustering Algorithm</a:t>
            </a:r>
            <a:br>
              <a:rPr lang="en-AU" sz="12800" dirty="0">
                <a:solidFill>
                  <a:schemeClr val="bg1"/>
                </a:solidFill>
              </a:rPr>
            </a:br>
            <a:r>
              <a:rPr lang="en-AU" sz="12800" dirty="0"/>
              <a:t>               </a:t>
            </a:r>
            <a:endParaRPr lang="en-US" sz="12800" dirty="0"/>
          </a:p>
        </p:txBody>
      </p:sp>
      <p:pic>
        <p:nvPicPr>
          <p:cNvPr id="6" name="Picture 5" descr="Chart, scatter chart&#10;&#10;Description automatically generated">
            <a:extLst>
              <a:ext uri="{FF2B5EF4-FFF2-40B4-BE49-F238E27FC236}">
                <a16:creationId xmlns:a16="http://schemas.microsoft.com/office/drawing/2014/main" id="{8BCA54AE-D355-4C9D-9E78-5F72149D9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069" y="1539111"/>
            <a:ext cx="4476309" cy="2999603"/>
          </a:xfrm>
          <a:prstGeom prst="rect">
            <a:avLst/>
          </a:prstGeom>
        </p:spPr>
      </p:pic>
      <p:sp>
        <p:nvSpPr>
          <p:cNvPr id="7" name="TextBox 6">
            <a:extLst>
              <a:ext uri="{FF2B5EF4-FFF2-40B4-BE49-F238E27FC236}">
                <a16:creationId xmlns:a16="http://schemas.microsoft.com/office/drawing/2014/main" id="{2C4575D0-D5B0-4A11-A6BA-9DCCEFD2DBBA}"/>
              </a:ext>
            </a:extLst>
          </p:cNvPr>
          <p:cNvSpPr txBox="1"/>
          <p:nvPr/>
        </p:nvSpPr>
        <p:spPr>
          <a:xfrm>
            <a:off x="233915" y="1539111"/>
            <a:ext cx="3381153" cy="646331"/>
          </a:xfrm>
          <a:prstGeom prst="rect">
            <a:avLst/>
          </a:prstGeom>
          <a:solidFill>
            <a:schemeClr val="accent1">
              <a:lumMod val="75000"/>
            </a:schemeClr>
          </a:solidFill>
        </p:spPr>
        <p:txBody>
          <a:bodyPr wrap="square" rtlCol="0">
            <a:spAutoFit/>
          </a:bodyPr>
          <a:lstStyle/>
          <a:p>
            <a:r>
              <a:rPr lang="en-US" dirty="0">
                <a:solidFill>
                  <a:schemeClr val="bg1"/>
                </a:solidFill>
              </a:rPr>
              <a:t>Here we are seeing 5 clusters. </a:t>
            </a:r>
          </a:p>
          <a:p>
            <a:r>
              <a:rPr lang="en-US" dirty="0">
                <a:solidFill>
                  <a:schemeClr val="bg1"/>
                </a:solidFill>
              </a:rPr>
              <a:t>Not covering all nodes very well.</a:t>
            </a:r>
          </a:p>
        </p:txBody>
      </p:sp>
    </p:spTree>
    <p:extLst>
      <p:ext uri="{BB962C8B-B14F-4D97-AF65-F5344CB8AC3E}">
        <p14:creationId xmlns:p14="http://schemas.microsoft.com/office/powerpoint/2010/main" val="2804297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On-screen Show (16:9)</PresentationFormat>
  <Paragraphs>113</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         Data Scientist Assessment Task – Shobhan _Mitra Finding the SA2s of Similar Age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2021-05-11T13:42:58Z</dcterms:modified>
</cp:coreProperties>
</file>