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 id="2147483672" r:id="rId6"/>
    <p:sldMasterId id="2147483684" r:id="rId7"/>
  </p:sldMasterIdLst>
  <p:notesMasterIdLst>
    <p:notesMasterId r:id="rId21"/>
  </p:notesMasterIdLst>
  <p:sldIdLst>
    <p:sldId id="786" r:id="rId8"/>
    <p:sldId id="810" r:id="rId9"/>
    <p:sldId id="816" r:id="rId10"/>
    <p:sldId id="815" r:id="rId11"/>
    <p:sldId id="788" r:id="rId12"/>
    <p:sldId id="791" r:id="rId13"/>
    <p:sldId id="266" r:id="rId14"/>
    <p:sldId id="268" r:id="rId15"/>
    <p:sldId id="270" r:id="rId16"/>
    <p:sldId id="274" r:id="rId17"/>
    <p:sldId id="279" r:id="rId18"/>
    <p:sldId id="80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8E6BA1-14A1-550B-4833-3BFD95DC59E9}" name="Paglia, Mike (BOS-MLW)" initials="PM(M" userId="S::mike.paglia@mullenlowe.com::46e7fec4-7cc9-4368-9a6c-ac7f8235123d" providerId="AD"/>
  <p188:author id="{A48093DD-2DC7-7497-1432-969AFB6E2B54}" name="Lakshya Chaudhary" initials="LC" userId="S::chaudhary.l@northeastern.edu::547ebf30-9efb-46c6-b65b-ff75f3b79cb5" providerId="AD"/>
  <p188:author id="{688506EC-E7A2-90DB-BBCE-65EEA2805307}" name="Smit Atulbhai Shah" initials="SAS" userId="S::shah.sm@northeastern.edu::6a20dd39-9279-4e9b-8a33-1c5540d769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BC1D9"/>
    <a:srgbClr val="EAE159"/>
    <a:srgbClr val="F79646"/>
    <a:srgbClr val="D8D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D1106-BC2C-F84C-8D14-7FBB3171A5C0}" v="973" dt="2021-12-17T00:37:52.759"/>
    <p1510:client id="{5275E5B2-2AE5-4119-8E02-AADC51031C9E}" v="868" dt="2021-12-17T00:47:44.490"/>
    <p1510:client id="{89106ACD-258C-4DDB-916C-B12C32022477}" v="102" dt="2021-12-17T00:52:26.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84441"/>
  </p:normalViewPr>
  <p:slideViewPr>
    <p:cSldViewPr snapToGrid="0">
      <p:cViewPr varScale="1">
        <p:scale>
          <a:sx n="84" d="100"/>
          <a:sy n="84" d="100"/>
        </p:scale>
        <p:origin x="200"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 Atulbhai Shah" userId="6a20dd39-9279-4e9b-8a33-1c5540d769b2" providerId="ADAL" clId="{72E39ABD-EC1C-4746-8E8A-D50A35B804C2}"/>
    <pc:docChg chg="custSel modSld">
      <pc:chgData name="Smit Atulbhai Shah" userId="6a20dd39-9279-4e9b-8a33-1c5540d769b2" providerId="ADAL" clId="{72E39ABD-EC1C-4746-8E8A-D50A35B804C2}" dt="2021-12-16T12:00:04.317" v="664" actId="20577"/>
      <pc:docMkLst>
        <pc:docMk/>
      </pc:docMkLst>
      <pc:sldChg chg="modSp">
        <pc:chgData name="Smit Atulbhai Shah" userId="6a20dd39-9279-4e9b-8a33-1c5540d769b2" providerId="ADAL" clId="{72E39ABD-EC1C-4746-8E8A-D50A35B804C2}" dt="2021-12-16T12:00:04.317" v="664" actId="20577"/>
        <pc:sldMkLst>
          <pc:docMk/>
          <pc:sldMk cId="3796715226" sldId="279"/>
        </pc:sldMkLst>
        <pc:graphicFrameChg chg="modGraphic">
          <ac:chgData name="Smit Atulbhai Shah" userId="6a20dd39-9279-4e9b-8a33-1c5540d769b2" providerId="ADAL" clId="{72E39ABD-EC1C-4746-8E8A-D50A35B804C2}" dt="2021-12-16T12:00:04.317" v="664" actId="20577"/>
          <ac:graphicFrameMkLst>
            <pc:docMk/>
            <pc:sldMk cId="3796715226" sldId="279"/>
            <ac:graphicFrameMk id="7" creationId="{62FFB000-A142-4863-B562-09CE9BD97362}"/>
          </ac:graphicFrameMkLst>
        </pc:graphicFrameChg>
      </pc:sldChg>
    </pc:docChg>
  </pc:docChgLst>
  <pc:docChgLst>
    <pc:chgData name="Smit Atulbhai Shah" userId="6a20dd39-9279-4e9b-8a33-1c5540d769b2" providerId="ADAL" clId="{310D1106-BC2C-F84C-8D14-7FBB3171A5C0}"/>
    <pc:docChg chg="custSel delSld modSld">
      <pc:chgData name="Smit Atulbhai Shah" userId="6a20dd39-9279-4e9b-8a33-1c5540d769b2" providerId="ADAL" clId="{310D1106-BC2C-F84C-8D14-7FBB3171A5C0}" dt="2021-12-17T00:37:52.760" v="2894" actId="14734"/>
      <pc:docMkLst>
        <pc:docMk/>
      </pc:docMkLst>
      <pc:sldChg chg="modSp mod modCm">
        <pc:chgData name="Smit Atulbhai Shah" userId="6a20dd39-9279-4e9b-8a33-1c5540d769b2" providerId="ADAL" clId="{310D1106-BC2C-F84C-8D14-7FBB3171A5C0}" dt="2021-12-15T04:41:53.252" v="1173" actId="14100"/>
        <pc:sldMkLst>
          <pc:docMk/>
          <pc:sldMk cId="423959980" sldId="266"/>
        </pc:sldMkLst>
        <pc:spChg chg="mod">
          <ac:chgData name="Smit Atulbhai Shah" userId="6a20dd39-9279-4e9b-8a33-1c5540d769b2" providerId="ADAL" clId="{310D1106-BC2C-F84C-8D14-7FBB3171A5C0}" dt="2021-12-15T04:41:03.583" v="1167" actId="20577"/>
          <ac:spMkLst>
            <pc:docMk/>
            <pc:sldMk cId="423959980" sldId="266"/>
            <ac:spMk id="2" creationId="{9B5556A4-5CF7-3C4D-8A04-3D038DD731F9}"/>
          </ac:spMkLst>
        </pc:spChg>
        <pc:spChg chg="mod">
          <ac:chgData name="Smit Atulbhai Shah" userId="6a20dd39-9279-4e9b-8a33-1c5540d769b2" providerId="ADAL" clId="{310D1106-BC2C-F84C-8D14-7FBB3171A5C0}" dt="2021-12-15T04:41:29.386" v="1169" actId="1076"/>
          <ac:spMkLst>
            <pc:docMk/>
            <pc:sldMk cId="423959980" sldId="266"/>
            <ac:spMk id="28" creationId="{CF8D4D67-415C-4BEA-8FFC-D552E208A020}"/>
          </ac:spMkLst>
        </pc:spChg>
        <pc:spChg chg="mod">
          <ac:chgData name="Smit Atulbhai Shah" userId="6a20dd39-9279-4e9b-8a33-1c5540d769b2" providerId="ADAL" clId="{310D1106-BC2C-F84C-8D14-7FBB3171A5C0}" dt="2021-12-15T04:41:53.252" v="1173" actId="14100"/>
          <ac:spMkLst>
            <pc:docMk/>
            <pc:sldMk cId="423959980" sldId="266"/>
            <ac:spMk id="30" creationId="{71C5105C-F83D-4894-A455-94C6850315E6}"/>
          </ac:spMkLst>
        </pc:spChg>
        <pc:cxnChg chg="mod">
          <ac:chgData name="Smit Atulbhai Shah" userId="6a20dd39-9279-4e9b-8a33-1c5540d769b2" providerId="ADAL" clId="{310D1106-BC2C-F84C-8D14-7FBB3171A5C0}" dt="2021-12-15T04:41:34.199" v="1170" actId="1076"/>
          <ac:cxnSpMkLst>
            <pc:docMk/>
            <pc:sldMk cId="423959980" sldId="266"/>
            <ac:cxnSpMk id="27" creationId="{F877FE48-00C1-4E72-B49C-82D198DAF265}"/>
          </ac:cxnSpMkLst>
        </pc:cxnChg>
      </pc:sldChg>
      <pc:sldChg chg="modSp mod modCm">
        <pc:chgData name="Smit Atulbhai Shah" userId="6a20dd39-9279-4e9b-8a33-1c5540d769b2" providerId="ADAL" clId="{310D1106-BC2C-F84C-8D14-7FBB3171A5C0}" dt="2021-12-15T04:44:41.990" v="1269"/>
        <pc:sldMkLst>
          <pc:docMk/>
          <pc:sldMk cId="1561912541" sldId="268"/>
        </pc:sldMkLst>
        <pc:graphicFrameChg chg="modGraphic">
          <ac:chgData name="Smit Atulbhai Shah" userId="6a20dd39-9279-4e9b-8a33-1c5540d769b2" providerId="ADAL" clId="{310D1106-BC2C-F84C-8D14-7FBB3171A5C0}" dt="2021-12-15T04:43:39.494" v="1268" actId="20577"/>
          <ac:graphicFrameMkLst>
            <pc:docMk/>
            <pc:sldMk cId="1561912541" sldId="268"/>
            <ac:graphicFrameMk id="7" creationId="{62FFB000-A142-4863-B562-09CE9BD97362}"/>
          </ac:graphicFrameMkLst>
        </pc:graphicFrameChg>
      </pc:sldChg>
      <pc:sldChg chg="modSp mod">
        <pc:chgData name="Smit Atulbhai Shah" userId="6a20dd39-9279-4e9b-8a33-1c5540d769b2" providerId="ADAL" clId="{310D1106-BC2C-F84C-8D14-7FBB3171A5C0}" dt="2021-12-17T00:37:52.760" v="2894" actId="14734"/>
        <pc:sldMkLst>
          <pc:docMk/>
          <pc:sldMk cId="3661178031" sldId="270"/>
        </pc:sldMkLst>
        <pc:graphicFrameChg chg="mod modGraphic">
          <ac:chgData name="Smit Atulbhai Shah" userId="6a20dd39-9279-4e9b-8a33-1c5540d769b2" providerId="ADAL" clId="{310D1106-BC2C-F84C-8D14-7FBB3171A5C0}" dt="2021-12-17T00:37:52.760" v="2894" actId="14734"/>
          <ac:graphicFrameMkLst>
            <pc:docMk/>
            <pc:sldMk cId="3661178031" sldId="270"/>
            <ac:graphicFrameMk id="6" creationId="{6FDC74BE-4751-4076-890C-D08C3027C577}"/>
          </ac:graphicFrameMkLst>
        </pc:graphicFrameChg>
      </pc:sldChg>
      <pc:sldChg chg="delSp modSp mod">
        <pc:chgData name="Smit Atulbhai Shah" userId="6a20dd39-9279-4e9b-8a33-1c5540d769b2" providerId="ADAL" clId="{310D1106-BC2C-F84C-8D14-7FBB3171A5C0}" dt="2021-12-16T03:23:49.289" v="1918" actId="20577"/>
        <pc:sldMkLst>
          <pc:docMk/>
          <pc:sldMk cId="3902398508" sldId="274"/>
        </pc:sldMkLst>
        <pc:graphicFrameChg chg="mod modGraphic">
          <ac:chgData name="Smit Atulbhai Shah" userId="6a20dd39-9279-4e9b-8a33-1c5540d769b2" providerId="ADAL" clId="{310D1106-BC2C-F84C-8D14-7FBB3171A5C0}" dt="2021-12-16T03:23:49.289" v="1918" actId="20577"/>
          <ac:graphicFrameMkLst>
            <pc:docMk/>
            <pc:sldMk cId="3902398508" sldId="274"/>
            <ac:graphicFrameMk id="7" creationId="{62FFB000-A142-4863-B562-09CE9BD97362}"/>
          </ac:graphicFrameMkLst>
        </pc:graphicFrameChg>
        <pc:picChg chg="del mod">
          <ac:chgData name="Smit Atulbhai Shah" userId="6a20dd39-9279-4e9b-8a33-1c5540d769b2" providerId="ADAL" clId="{310D1106-BC2C-F84C-8D14-7FBB3171A5C0}" dt="2021-12-15T05:17:24.651" v="1897" actId="478"/>
          <ac:picMkLst>
            <pc:docMk/>
            <pc:sldMk cId="3902398508" sldId="274"/>
            <ac:picMk id="3" creationId="{E9D94783-683F-EA4A-B07B-1D8B548DD3CD}"/>
          </ac:picMkLst>
        </pc:picChg>
      </pc:sldChg>
      <pc:sldChg chg="modSp mod modCm">
        <pc:chgData name="Smit Atulbhai Shah" userId="6a20dd39-9279-4e9b-8a33-1c5540d769b2" providerId="ADAL" clId="{310D1106-BC2C-F84C-8D14-7FBB3171A5C0}" dt="2021-12-17T00:36:40.076" v="2890" actId="6549"/>
        <pc:sldMkLst>
          <pc:docMk/>
          <pc:sldMk cId="3796715226" sldId="279"/>
        </pc:sldMkLst>
        <pc:spChg chg="mod">
          <ac:chgData name="Smit Atulbhai Shah" userId="6a20dd39-9279-4e9b-8a33-1c5540d769b2" providerId="ADAL" clId="{310D1106-BC2C-F84C-8D14-7FBB3171A5C0}" dt="2021-12-17T00:06:23.022" v="1939" actId="14100"/>
          <ac:spMkLst>
            <pc:docMk/>
            <pc:sldMk cId="3796715226" sldId="279"/>
            <ac:spMk id="2" creationId="{00000000-0000-0000-0000-000000000000}"/>
          </ac:spMkLst>
        </pc:spChg>
        <pc:graphicFrameChg chg="mod modGraphic">
          <ac:chgData name="Smit Atulbhai Shah" userId="6a20dd39-9279-4e9b-8a33-1c5540d769b2" providerId="ADAL" clId="{310D1106-BC2C-F84C-8D14-7FBB3171A5C0}" dt="2021-12-17T00:36:40.076" v="2890" actId="6549"/>
          <ac:graphicFrameMkLst>
            <pc:docMk/>
            <pc:sldMk cId="3796715226" sldId="279"/>
            <ac:graphicFrameMk id="7" creationId="{62FFB000-A142-4863-B562-09CE9BD97362}"/>
          </ac:graphicFrameMkLst>
        </pc:graphicFrameChg>
      </pc:sldChg>
      <pc:sldChg chg="modSp mod">
        <pc:chgData name="Smit Atulbhai Shah" userId="6a20dd39-9279-4e9b-8a33-1c5540d769b2" providerId="ADAL" clId="{310D1106-BC2C-F84C-8D14-7FBB3171A5C0}" dt="2021-12-16T03:16:30.923" v="1908" actId="255"/>
        <pc:sldMkLst>
          <pc:docMk/>
          <pc:sldMk cId="2719489300" sldId="786"/>
        </pc:sldMkLst>
        <pc:spChg chg="mod">
          <ac:chgData name="Smit Atulbhai Shah" userId="6a20dd39-9279-4e9b-8a33-1c5540d769b2" providerId="ADAL" clId="{310D1106-BC2C-F84C-8D14-7FBB3171A5C0}" dt="2021-12-16T03:16:30.923" v="1908" actId="255"/>
          <ac:spMkLst>
            <pc:docMk/>
            <pc:sldMk cId="2719489300" sldId="786"/>
            <ac:spMk id="12" creationId="{5E322524-49F6-864C-90B8-C3342213569B}"/>
          </ac:spMkLst>
        </pc:spChg>
      </pc:sldChg>
      <pc:sldChg chg="modSp mod modCm">
        <pc:chgData name="Smit Atulbhai Shah" userId="6a20dd39-9279-4e9b-8a33-1c5540d769b2" providerId="ADAL" clId="{310D1106-BC2C-F84C-8D14-7FBB3171A5C0}" dt="2021-12-15T04:40:11.982" v="1152"/>
        <pc:sldMkLst>
          <pc:docMk/>
          <pc:sldMk cId="3912938826" sldId="788"/>
        </pc:sldMkLst>
        <pc:graphicFrameChg chg="mod modGraphic">
          <ac:chgData name="Smit Atulbhai Shah" userId="6a20dd39-9279-4e9b-8a33-1c5540d769b2" providerId="ADAL" clId="{310D1106-BC2C-F84C-8D14-7FBB3171A5C0}" dt="2021-12-15T04:39:50.128" v="1151" actId="20577"/>
          <ac:graphicFrameMkLst>
            <pc:docMk/>
            <pc:sldMk cId="3912938826" sldId="788"/>
            <ac:graphicFrameMk id="5" creationId="{117FE11C-65D2-3545-82E1-44205C48339F}"/>
          </ac:graphicFrameMkLst>
        </pc:graphicFrameChg>
      </pc:sldChg>
      <pc:sldChg chg="del">
        <pc:chgData name="Smit Atulbhai Shah" userId="6a20dd39-9279-4e9b-8a33-1c5540d769b2" providerId="ADAL" clId="{310D1106-BC2C-F84C-8D14-7FBB3171A5C0}" dt="2021-12-15T05:13:13.315" v="1786" actId="2696"/>
        <pc:sldMkLst>
          <pc:docMk/>
          <pc:sldMk cId="2546831627" sldId="805"/>
        </pc:sldMkLst>
      </pc:sldChg>
      <pc:sldChg chg="modSp mod modCm">
        <pc:chgData name="Smit Atulbhai Shah" userId="6a20dd39-9279-4e9b-8a33-1c5540d769b2" providerId="ADAL" clId="{310D1106-BC2C-F84C-8D14-7FBB3171A5C0}" dt="2021-12-15T04:52:42.342" v="1475"/>
        <pc:sldMkLst>
          <pc:docMk/>
          <pc:sldMk cId="772247745" sldId="808"/>
        </pc:sldMkLst>
        <pc:graphicFrameChg chg="modGraphic">
          <ac:chgData name="Smit Atulbhai Shah" userId="6a20dd39-9279-4e9b-8a33-1c5540d769b2" providerId="ADAL" clId="{310D1106-BC2C-F84C-8D14-7FBB3171A5C0}" dt="2021-12-15T04:50:42.084" v="1474" actId="20577"/>
          <ac:graphicFrameMkLst>
            <pc:docMk/>
            <pc:sldMk cId="772247745" sldId="808"/>
            <ac:graphicFrameMk id="5" creationId="{00000000-0000-0000-0000-000000000000}"/>
          </ac:graphicFrameMkLst>
        </pc:graphicFrameChg>
      </pc:sldChg>
      <pc:sldChg chg="modSp mod modCm">
        <pc:chgData name="Smit Atulbhai Shah" userId="6a20dd39-9279-4e9b-8a33-1c5540d769b2" providerId="ADAL" clId="{310D1106-BC2C-F84C-8D14-7FBB3171A5C0}" dt="2021-12-15T04:36:49.687" v="1083" actId="207"/>
        <pc:sldMkLst>
          <pc:docMk/>
          <pc:sldMk cId="2889490902" sldId="815"/>
        </pc:sldMkLst>
        <pc:graphicFrameChg chg="mod modGraphic">
          <ac:chgData name="Smit Atulbhai Shah" userId="6a20dd39-9279-4e9b-8a33-1c5540d769b2" providerId="ADAL" clId="{310D1106-BC2C-F84C-8D14-7FBB3171A5C0}" dt="2021-12-15T04:36:49.687" v="1083" actId="207"/>
          <ac:graphicFrameMkLst>
            <pc:docMk/>
            <pc:sldMk cId="2889490902" sldId="815"/>
            <ac:graphicFrameMk id="4" creationId="{C47A38F3-8BDD-2048-A9C8-F0CDBD57CA78}"/>
          </ac:graphicFrameMkLst>
        </pc:graphicFrameChg>
      </pc:sldChg>
      <pc:sldChg chg="modSp mod modCm">
        <pc:chgData name="Smit Atulbhai Shah" userId="6a20dd39-9279-4e9b-8a33-1c5540d769b2" providerId="ADAL" clId="{310D1106-BC2C-F84C-8D14-7FBB3171A5C0}" dt="2021-12-15T03:31:11.410" v="149" actId="403"/>
        <pc:sldMkLst>
          <pc:docMk/>
          <pc:sldMk cId="842600803" sldId="816"/>
        </pc:sldMkLst>
        <pc:graphicFrameChg chg="mod modGraphic">
          <ac:chgData name="Smit Atulbhai Shah" userId="6a20dd39-9279-4e9b-8a33-1c5540d769b2" providerId="ADAL" clId="{310D1106-BC2C-F84C-8D14-7FBB3171A5C0}" dt="2021-12-15T03:31:11.410" v="149" actId="403"/>
          <ac:graphicFrameMkLst>
            <pc:docMk/>
            <pc:sldMk cId="842600803" sldId="816"/>
            <ac:graphicFrameMk id="8" creationId="{48FF1C4D-BA69-164C-BD49-05951CD106C4}"/>
          </ac:graphicFrameMkLst>
        </pc:graphicFrameChg>
      </pc:sldChg>
    </pc:docChg>
  </pc:docChgLst>
  <pc:docChgLst>
    <pc:chgData name="Lakshya Chaudhary" userId="S::chaudhary.l@northeastern.edu::547ebf30-9efb-46c6-b65b-ff75f3b79cb5" providerId="AD" clId="Web-{5275E5B2-2AE5-4119-8E02-AADC51031C9E}"/>
    <pc:docChg chg="mod modSld">
      <pc:chgData name="Lakshya Chaudhary" userId="S::chaudhary.l@northeastern.edu::547ebf30-9efb-46c6-b65b-ff75f3b79cb5" providerId="AD" clId="Web-{5275E5B2-2AE5-4119-8E02-AADC51031C9E}" dt="2021-12-17T00:47:11.584" v="815"/>
      <pc:docMkLst>
        <pc:docMk/>
      </pc:docMkLst>
      <pc:sldChg chg="modCm">
        <pc:chgData name="Lakshya Chaudhary" userId="S::chaudhary.l@northeastern.edu::547ebf30-9efb-46c6-b65b-ff75f3b79cb5" providerId="AD" clId="Web-{5275E5B2-2AE5-4119-8E02-AADC51031C9E}" dt="2021-12-17T00:44:07.372" v="802"/>
        <pc:sldMkLst>
          <pc:docMk/>
          <pc:sldMk cId="1561912541" sldId="268"/>
        </pc:sldMkLst>
      </pc:sldChg>
      <pc:sldChg chg="modSp modCm">
        <pc:chgData name="Lakshya Chaudhary" userId="S::chaudhary.l@northeastern.edu::547ebf30-9efb-46c6-b65b-ff75f3b79cb5" providerId="AD" clId="Web-{5275E5B2-2AE5-4119-8E02-AADC51031C9E}" dt="2021-12-17T00:47:11.584" v="815"/>
        <pc:sldMkLst>
          <pc:docMk/>
          <pc:sldMk cId="3661178031" sldId="270"/>
        </pc:sldMkLst>
        <pc:graphicFrameChg chg="mod modGraphic">
          <ac:chgData name="Lakshya Chaudhary" userId="S::chaudhary.l@northeastern.edu::547ebf30-9efb-46c6-b65b-ff75f3b79cb5" providerId="AD" clId="Web-{5275E5B2-2AE5-4119-8E02-AADC51031C9E}" dt="2021-12-17T00:46:13.874" v="814"/>
          <ac:graphicFrameMkLst>
            <pc:docMk/>
            <pc:sldMk cId="3661178031" sldId="270"/>
            <ac:graphicFrameMk id="6" creationId="{6FDC74BE-4751-4076-890C-D08C3027C577}"/>
          </ac:graphicFrameMkLst>
        </pc:graphicFrameChg>
      </pc:sldChg>
      <pc:sldChg chg="modSp modCm">
        <pc:chgData name="Lakshya Chaudhary" userId="S::chaudhary.l@northeastern.edu::547ebf30-9efb-46c6-b65b-ff75f3b79cb5" providerId="AD" clId="Web-{5275E5B2-2AE5-4119-8E02-AADC51031C9E}" dt="2021-12-17T00:36:32.895" v="800"/>
        <pc:sldMkLst>
          <pc:docMk/>
          <pc:sldMk cId="3796715226" sldId="279"/>
        </pc:sldMkLst>
        <pc:graphicFrameChg chg="mod modGraphic">
          <ac:chgData name="Lakshya Chaudhary" userId="S::chaudhary.l@northeastern.edu::547ebf30-9efb-46c6-b65b-ff75f3b79cb5" providerId="AD" clId="Web-{5275E5B2-2AE5-4119-8E02-AADC51031C9E}" dt="2021-12-17T00:36:32.895" v="800"/>
          <ac:graphicFrameMkLst>
            <pc:docMk/>
            <pc:sldMk cId="3796715226" sldId="279"/>
            <ac:graphicFrameMk id="7" creationId="{62FFB000-A142-4863-B562-09CE9BD97362}"/>
          </ac:graphicFrameMkLst>
        </pc:graphicFrameChg>
      </pc:sldChg>
      <pc:sldChg chg="modCm">
        <pc:chgData name="Lakshya Chaudhary" userId="S::chaudhary.l@northeastern.edu::547ebf30-9efb-46c6-b65b-ff75f3b79cb5" providerId="AD" clId="Web-{5275E5B2-2AE5-4119-8E02-AADC51031C9E}" dt="2021-12-17T00:37:40.834" v="801"/>
        <pc:sldMkLst>
          <pc:docMk/>
          <pc:sldMk cId="772247745" sldId="808"/>
        </pc:sldMkLst>
      </pc:sldChg>
    </pc:docChg>
  </pc:docChgLst>
  <pc:docChgLst>
    <pc:chgData name="Smit Atulbhai Shah" userId="S::shah.sm@northeastern.edu::6a20dd39-9279-4e9b-8a33-1c5540d769b2" providerId="AD" clId="Web-{89106ACD-258C-4DDB-916C-B12C32022477}"/>
    <pc:docChg chg="modSld">
      <pc:chgData name="Smit Atulbhai Shah" userId="S::shah.sm@northeastern.edu::6a20dd39-9279-4e9b-8a33-1c5540d769b2" providerId="AD" clId="Web-{89106ACD-258C-4DDB-916C-B12C32022477}" dt="2021-12-17T00:52:26.742" v="58" actId="20577"/>
      <pc:docMkLst>
        <pc:docMk/>
      </pc:docMkLst>
      <pc:sldChg chg="modSp modCm">
        <pc:chgData name="Smit Atulbhai Shah" userId="S::shah.sm@northeastern.edu::6a20dd39-9279-4e9b-8a33-1c5540d769b2" providerId="AD" clId="Web-{89106ACD-258C-4DDB-916C-B12C32022477}" dt="2021-12-17T00:47:29.988" v="53"/>
        <pc:sldMkLst>
          <pc:docMk/>
          <pc:sldMk cId="3661178031" sldId="270"/>
        </pc:sldMkLst>
        <pc:spChg chg="mod">
          <ac:chgData name="Smit Atulbhai Shah" userId="S::shah.sm@northeastern.edu::6a20dd39-9279-4e9b-8a33-1c5540d769b2" providerId="AD" clId="Web-{89106ACD-258C-4DDB-916C-B12C32022477}" dt="2021-12-17T00:41:55.215" v="9" actId="14100"/>
          <ac:spMkLst>
            <pc:docMk/>
            <pc:sldMk cId="3661178031" sldId="270"/>
            <ac:spMk id="2" creationId="{B6915CC5-48FB-4A58-BE08-6B2CD94DA048}"/>
          </ac:spMkLst>
        </pc:spChg>
        <pc:spChg chg="mod">
          <ac:chgData name="Smit Atulbhai Shah" userId="S::shah.sm@northeastern.edu::6a20dd39-9279-4e9b-8a33-1c5540d769b2" providerId="AD" clId="Web-{89106ACD-258C-4DDB-916C-B12C32022477}" dt="2021-12-17T00:42:08.513" v="10" actId="14100"/>
          <ac:spMkLst>
            <pc:docMk/>
            <pc:sldMk cId="3661178031" sldId="270"/>
            <ac:spMk id="4" creationId="{57ECD59C-CB66-4A7E-943C-BBA0538DB6D7}"/>
          </ac:spMkLst>
        </pc:spChg>
        <pc:graphicFrameChg chg="mod modGraphic">
          <ac:chgData name="Smit Atulbhai Shah" userId="S::shah.sm@northeastern.edu::6a20dd39-9279-4e9b-8a33-1c5540d769b2" providerId="AD" clId="Web-{89106ACD-258C-4DDB-916C-B12C32022477}" dt="2021-12-17T00:47:29.988" v="53"/>
          <ac:graphicFrameMkLst>
            <pc:docMk/>
            <pc:sldMk cId="3661178031" sldId="270"/>
            <ac:graphicFrameMk id="6" creationId="{6FDC74BE-4751-4076-890C-D08C3027C577}"/>
          </ac:graphicFrameMkLst>
        </pc:graphicFrameChg>
      </pc:sldChg>
      <pc:sldChg chg="modSp">
        <pc:chgData name="Smit Atulbhai Shah" userId="S::shah.sm@northeastern.edu::6a20dd39-9279-4e9b-8a33-1c5540d769b2" providerId="AD" clId="Web-{89106ACD-258C-4DDB-916C-B12C32022477}" dt="2021-12-17T00:45:32.667" v="21"/>
        <pc:sldMkLst>
          <pc:docMk/>
          <pc:sldMk cId="3902398508" sldId="274"/>
        </pc:sldMkLst>
        <pc:graphicFrameChg chg="mod modGraphic">
          <ac:chgData name="Smit Atulbhai Shah" userId="S::shah.sm@northeastern.edu::6a20dd39-9279-4e9b-8a33-1c5540d769b2" providerId="AD" clId="Web-{89106ACD-258C-4DDB-916C-B12C32022477}" dt="2021-12-17T00:45:32.667" v="21"/>
          <ac:graphicFrameMkLst>
            <pc:docMk/>
            <pc:sldMk cId="3902398508" sldId="274"/>
            <ac:graphicFrameMk id="7" creationId="{62FFB000-A142-4863-B562-09CE9BD97362}"/>
          </ac:graphicFrameMkLst>
        </pc:graphicFrameChg>
      </pc:sldChg>
      <pc:sldChg chg="modSp">
        <pc:chgData name="Smit Atulbhai Shah" userId="S::shah.sm@northeastern.edu::6a20dd39-9279-4e9b-8a33-1c5540d769b2" providerId="AD" clId="Web-{89106ACD-258C-4DDB-916C-B12C32022477}" dt="2021-12-16T23:21:04.740" v="1"/>
        <pc:sldMkLst>
          <pc:docMk/>
          <pc:sldMk cId="3796715226" sldId="279"/>
        </pc:sldMkLst>
        <pc:graphicFrameChg chg="mod modGraphic">
          <ac:chgData name="Smit Atulbhai Shah" userId="S::shah.sm@northeastern.edu::6a20dd39-9279-4e9b-8a33-1c5540d769b2" providerId="AD" clId="Web-{89106ACD-258C-4DDB-916C-B12C32022477}" dt="2021-12-16T23:21:04.740" v="1"/>
          <ac:graphicFrameMkLst>
            <pc:docMk/>
            <pc:sldMk cId="3796715226" sldId="279"/>
            <ac:graphicFrameMk id="7" creationId="{62FFB000-A142-4863-B562-09CE9BD97362}"/>
          </ac:graphicFrameMkLst>
        </pc:graphicFrameChg>
      </pc:sldChg>
      <pc:sldChg chg="modSp">
        <pc:chgData name="Smit Atulbhai Shah" userId="S::shah.sm@northeastern.edu::6a20dd39-9279-4e9b-8a33-1c5540d769b2" providerId="AD" clId="Web-{89106ACD-258C-4DDB-916C-B12C32022477}" dt="2021-12-17T00:44:02.583" v="15"/>
        <pc:sldMkLst>
          <pc:docMk/>
          <pc:sldMk cId="3912938826" sldId="788"/>
        </pc:sldMkLst>
        <pc:graphicFrameChg chg="mod modGraphic">
          <ac:chgData name="Smit Atulbhai Shah" userId="S::shah.sm@northeastern.edu::6a20dd39-9279-4e9b-8a33-1c5540d769b2" providerId="AD" clId="Web-{89106ACD-258C-4DDB-916C-B12C32022477}" dt="2021-12-17T00:44:02.583" v="15"/>
          <ac:graphicFrameMkLst>
            <pc:docMk/>
            <pc:sldMk cId="3912938826" sldId="788"/>
            <ac:graphicFrameMk id="5" creationId="{117FE11C-65D2-3545-82E1-44205C48339F}"/>
          </ac:graphicFrameMkLst>
        </pc:graphicFrameChg>
      </pc:sldChg>
      <pc:sldChg chg="modSp">
        <pc:chgData name="Smit Atulbhai Shah" userId="S::shah.sm@northeastern.edu::6a20dd39-9279-4e9b-8a33-1c5540d769b2" providerId="AD" clId="Web-{89106ACD-258C-4DDB-916C-B12C32022477}" dt="2021-12-17T00:52:26.742" v="58" actId="20577"/>
        <pc:sldMkLst>
          <pc:docMk/>
          <pc:sldMk cId="1660842712" sldId="810"/>
        </pc:sldMkLst>
        <pc:spChg chg="mod">
          <ac:chgData name="Smit Atulbhai Shah" userId="S::shah.sm@northeastern.edu::6a20dd39-9279-4e9b-8a33-1c5540d769b2" providerId="AD" clId="Web-{89106ACD-258C-4DDB-916C-B12C32022477}" dt="2021-12-17T00:52:26.742" v="58" actId="20577"/>
          <ac:spMkLst>
            <pc:docMk/>
            <pc:sldMk cId="1660842712" sldId="810"/>
            <ac:spMk id="5" creationId="{63C1D721-F192-D243-B23A-56BF0A3B818D}"/>
          </ac:spMkLst>
        </pc:spChg>
      </pc:sldChg>
      <pc:sldChg chg="modSp">
        <pc:chgData name="Smit Atulbhai Shah" userId="S::shah.sm@northeastern.edu::6a20dd39-9279-4e9b-8a33-1c5540d769b2" providerId="AD" clId="Web-{89106ACD-258C-4DDB-916C-B12C32022477}" dt="2021-12-17T00:51:40.614" v="55" actId="14100"/>
        <pc:sldMkLst>
          <pc:docMk/>
          <pc:sldMk cId="2889490902" sldId="815"/>
        </pc:sldMkLst>
        <pc:spChg chg="mod">
          <ac:chgData name="Smit Atulbhai Shah" userId="S::shah.sm@northeastern.edu::6a20dd39-9279-4e9b-8a33-1c5540d769b2" providerId="AD" clId="Web-{89106ACD-258C-4DDB-916C-B12C32022477}" dt="2021-12-17T00:51:40.614" v="55" actId="14100"/>
          <ac:spMkLst>
            <pc:docMk/>
            <pc:sldMk cId="2889490902" sldId="815"/>
            <ac:spMk id="2" creationId="{5B85689F-D1BF-684C-87C2-4E3878D6FB4D}"/>
          </ac:spMkLst>
        </pc:spChg>
        <pc:graphicFrameChg chg="mod modGraphic">
          <ac:chgData name="Smit Atulbhai Shah" userId="S::shah.sm@northeastern.edu::6a20dd39-9279-4e9b-8a33-1c5540d769b2" providerId="AD" clId="Web-{89106ACD-258C-4DDB-916C-B12C32022477}" dt="2021-12-17T00:48:56.087" v="54"/>
          <ac:graphicFrameMkLst>
            <pc:docMk/>
            <pc:sldMk cId="2889490902" sldId="815"/>
            <ac:graphicFrameMk id="4" creationId="{C47A38F3-8BDD-2048-A9C8-F0CDBD57CA7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2F083-15C6-5142-90DD-A4F29AC76F57}" type="datetimeFigureOut">
              <a:rPr lang="en-US" smtClean="0"/>
              <a:t>2/25/23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9538C-E2A0-DC43-A3A0-54EAFCD28230}" type="slidenum">
              <a:rPr lang="en-US" smtClean="0"/>
              <a:t>‹#›</a:t>
            </a:fld>
            <a:endParaRPr lang="en-US"/>
          </a:p>
        </p:txBody>
      </p:sp>
    </p:spTree>
    <p:extLst>
      <p:ext uri="{BB962C8B-B14F-4D97-AF65-F5344CB8AC3E}">
        <p14:creationId xmlns:p14="http://schemas.microsoft.com/office/powerpoint/2010/main" val="77385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19538C-E2A0-DC43-A3A0-54EAFCD28230}" type="slidenum">
              <a:rPr lang="en-US" smtClean="0"/>
              <a:t>4</a:t>
            </a:fld>
            <a:endParaRPr lang="en-US"/>
          </a:p>
        </p:txBody>
      </p:sp>
    </p:spTree>
    <p:extLst>
      <p:ext uri="{BB962C8B-B14F-4D97-AF65-F5344CB8AC3E}">
        <p14:creationId xmlns:p14="http://schemas.microsoft.com/office/powerpoint/2010/main" val="110859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GB" smtClean="0"/>
              <a:pPr>
                <a:defRPr/>
              </a:pPr>
              <a:t>5</a:t>
            </a:fld>
            <a:endParaRPr lang="en-GB"/>
          </a:p>
        </p:txBody>
      </p:sp>
    </p:spTree>
    <p:extLst>
      <p:ext uri="{BB962C8B-B14F-4D97-AF65-F5344CB8AC3E}">
        <p14:creationId xmlns:p14="http://schemas.microsoft.com/office/powerpoint/2010/main" val="158698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19538C-E2A0-DC43-A3A0-54EAFCD28230}" type="slidenum">
              <a:rPr lang="en-US" smtClean="0"/>
              <a:t>7</a:t>
            </a:fld>
            <a:endParaRPr lang="en-US"/>
          </a:p>
        </p:txBody>
      </p:sp>
    </p:spTree>
    <p:extLst>
      <p:ext uri="{BB962C8B-B14F-4D97-AF65-F5344CB8AC3E}">
        <p14:creationId xmlns:p14="http://schemas.microsoft.com/office/powerpoint/2010/main" val="3755606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19538C-E2A0-DC43-A3A0-54EAFCD28230}" type="slidenum">
              <a:rPr lang="en-US" smtClean="0"/>
              <a:t>9</a:t>
            </a:fld>
            <a:endParaRPr lang="en-US"/>
          </a:p>
        </p:txBody>
      </p:sp>
    </p:spTree>
    <p:extLst>
      <p:ext uri="{BB962C8B-B14F-4D97-AF65-F5344CB8AC3E}">
        <p14:creationId xmlns:p14="http://schemas.microsoft.com/office/powerpoint/2010/main" val="76853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19538C-E2A0-DC43-A3A0-54EAFCD28230}" type="slidenum">
              <a:rPr lang="en-US" smtClean="0"/>
              <a:t>10</a:t>
            </a:fld>
            <a:endParaRPr lang="en-US"/>
          </a:p>
        </p:txBody>
      </p:sp>
    </p:spTree>
    <p:extLst>
      <p:ext uri="{BB962C8B-B14F-4D97-AF65-F5344CB8AC3E}">
        <p14:creationId xmlns:p14="http://schemas.microsoft.com/office/powerpoint/2010/main" val="1542837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AU" dirty="0"/>
          </a:p>
        </p:txBody>
      </p:sp>
      <p:sp>
        <p:nvSpPr>
          <p:cNvPr id="4" name="Slide Number Placeholder 3"/>
          <p:cNvSpPr>
            <a:spLocks noGrp="1"/>
          </p:cNvSpPr>
          <p:nvPr>
            <p:ph type="sldNum" sz="quarter" idx="10"/>
          </p:nvPr>
        </p:nvSpPr>
        <p:spPr/>
        <p:txBody>
          <a:bodyPr/>
          <a:lstStyle/>
          <a:p>
            <a:pPr>
              <a:defRPr/>
            </a:pPr>
            <a:fld id="{DB19E439-0A36-4389-B1D4-036D35E9F4EA}" type="slidenum">
              <a:rPr lang="en-GB" smtClean="0"/>
              <a:pPr>
                <a:defRPr/>
              </a:pPr>
              <a:t>12</a:t>
            </a:fld>
            <a:endParaRPr lang="en-GB"/>
          </a:p>
        </p:txBody>
      </p:sp>
    </p:spTree>
    <p:extLst>
      <p:ext uri="{BB962C8B-B14F-4D97-AF65-F5344CB8AC3E}">
        <p14:creationId xmlns:p14="http://schemas.microsoft.com/office/powerpoint/2010/main" val="243710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19538C-E2A0-DC43-A3A0-54EAFCD28230}" type="slidenum">
              <a:rPr lang="en-US" smtClean="0"/>
              <a:t>13</a:t>
            </a:fld>
            <a:endParaRPr lang="en-US"/>
          </a:p>
        </p:txBody>
      </p:sp>
    </p:spTree>
    <p:extLst>
      <p:ext uri="{BB962C8B-B14F-4D97-AF65-F5344CB8AC3E}">
        <p14:creationId xmlns:p14="http://schemas.microsoft.com/office/powerpoint/2010/main" val="168372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8.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1"/>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name="think-cell Slide" r:id="rId6" imgW="0" imgH="0" progId="">
                  <p:embed/>
                </p:oleObj>
              </mc:Choice>
              <mc:Fallback>
                <p:oleObj name="think-cell Slide" r:id="rId6" imgW="0" imgH="0" progId="">
                  <p:embed/>
                  <p:pic>
                    <p:nvPicPr>
                      <p:cNvPr id="24"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2"/>
            </p:custDataLst>
          </p:nvPr>
        </p:nvSpPr>
        <p:spPr>
          <a:xfrm>
            <a:off x="990600" y="2362200"/>
            <a:ext cx="10659393" cy="478401"/>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lang="en-AU" sz="4000" kern="1200" noProof="0" dirty="0">
                <a:solidFill>
                  <a:schemeClr val="tx1"/>
                </a:solidFill>
                <a:latin typeface="Roboto" pitchFamily="2" charset="0"/>
                <a:ea typeface="Roboto" pitchFamily="2" charset="0"/>
                <a:cs typeface="+mj-cs"/>
              </a:defRPr>
            </a:lvl1pPr>
          </a:lstStyle>
          <a:p>
            <a:pPr lvl="0"/>
            <a:r>
              <a:rPr lang="en-AU" noProof="0"/>
              <a:t>Title – Times New Roman 28pt (One line only)</a:t>
            </a:r>
          </a:p>
        </p:txBody>
      </p:sp>
      <p:sp>
        <p:nvSpPr>
          <p:cNvPr id="26" name="Text Placeholder 2"/>
          <p:cNvSpPr>
            <a:spLocks noGrp="1"/>
          </p:cNvSpPr>
          <p:nvPr>
            <p:ph type="subTitle" idx="1" hasCustomPrompt="1"/>
            <p:custDataLst>
              <p:tags r:id="rId3"/>
            </p:custDataLst>
          </p:nvPr>
        </p:nvSpPr>
        <p:spPr>
          <a:xfrm>
            <a:off x="529167" y="5997920"/>
            <a:ext cx="2632965" cy="312393"/>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lang="en-AU" sz="2000" b="1" kern="1200" noProof="0" dirty="0">
                <a:solidFill>
                  <a:schemeClr val="tx1"/>
                </a:solidFill>
                <a:latin typeface="Merriweather" pitchFamily="50" charset="0"/>
                <a:ea typeface="+mn-ea"/>
                <a:cs typeface="+mn-cs"/>
              </a:defRPr>
            </a:lvl1pPr>
          </a:lstStyle>
          <a:p>
            <a:pPr eaLnBrk="1" hangingPunct="1">
              <a:lnSpc>
                <a:spcPct val="106000"/>
              </a:lnSpc>
              <a:spcBef>
                <a:spcPct val="15000"/>
              </a:spcBef>
              <a:buFont typeface="Wingdings 2" pitchFamily="18" charset="2"/>
              <a:buNone/>
            </a:pPr>
            <a:r>
              <a:rPr lang="en-AU"/>
              <a:t>Location, </a:t>
            </a:r>
            <a:r>
              <a:rPr lang="en-AU" err="1"/>
              <a:t>dd</a:t>
            </a:r>
            <a:r>
              <a:rPr lang="en-AU"/>
              <a:t> Month </a:t>
            </a:r>
            <a:r>
              <a:rPr lang="en-AU" err="1"/>
              <a:t>yyyy</a:t>
            </a:r>
            <a:endParaRPr lang="en-AU"/>
          </a:p>
        </p:txBody>
      </p:sp>
      <p:sp>
        <p:nvSpPr>
          <p:cNvPr id="29" name="Text Placeholder 28"/>
          <p:cNvSpPr>
            <a:spLocks noGrp="1"/>
          </p:cNvSpPr>
          <p:nvPr>
            <p:ph type="body" sz="quarter" idx="10" hasCustomPrompt="1"/>
            <p:custDataLst>
              <p:tags r:id="rId4"/>
            </p:custDataLst>
          </p:nvPr>
        </p:nvSpPr>
        <p:spPr>
          <a:xfrm>
            <a:off x="1523761" y="3268721"/>
            <a:ext cx="3618748" cy="337015"/>
          </a:xfrm>
          <a:prstGeom prst="rect">
            <a:avLst/>
          </a:prstGeom>
        </p:spPr>
        <p:txBody>
          <a:bodyPr wrap="none" lIns="0" tIns="0" rIns="0" bIns="0">
            <a:spAutoFit/>
          </a:bodyPr>
          <a:lstStyle>
            <a:lvl1pPr marL="0" indent="0">
              <a:lnSpc>
                <a:spcPts val="2800"/>
              </a:lnSpc>
              <a:spcBef>
                <a:spcPts val="0"/>
              </a:spcBef>
              <a:buNone/>
              <a:defRPr lang="en-AU" sz="2000" kern="1200" noProof="0" dirty="0">
                <a:solidFill>
                  <a:schemeClr val="tx1"/>
                </a:solidFill>
                <a:latin typeface="Merriweather" pitchFamily="50" charset="0"/>
                <a:ea typeface="+mn-ea"/>
                <a:cs typeface="+mn-cs"/>
              </a:defRPr>
            </a:lvl1pPr>
          </a:lstStyle>
          <a:p>
            <a:pPr lvl="0"/>
            <a:r>
              <a:rPr lang="en-AU" noProof="0"/>
              <a:t>Subtitle – Times New Roman 28pt</a:t>
            </a:r>
          </a:p>
        </p:txBody>
      </p:sp>
    </p:spTree>
    <p:extLst>
      <p:ext uri="{BB962C8B-B14F-4D97-AF65-F5344CB8AC3E}">
        <p14:creationId xmlns:p14="http://schemas.microsoft.com/office/powerpoint/2010/main" val="35375319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8935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346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BC1D9">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a:solidFill>
            <a:srgbClr val="2BC1D9"/>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4761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189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71600"/>
          </a:xfrm>
          <a:prstGeom prst="rect">
            <a:avLst/>
          </a:prstGeom>
          <a:solidFill>
            <a:srgbClr val="2BC1D9"/>
          </a:solidFill>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73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09600" y="2438400"/>
            <a:ext cx="5386917" cy="3687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1201" y="1535113"/>
            <a:ext cx="10871200" cy="75088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5940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a:solidFill>
            <a:srgbClr val="2BC1D9"/>
          </a:solidFill>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508957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917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BC1D9">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a:solidFill>
            <a:srgbClr val="2BC1D9"/>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38400" y="4953000"/>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0694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9885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448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1"/>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name="think-cell Slide" r:id="rId6" imgW="0" imgH="0" progId="">
                  <p:embed/>
                </p:oleObj>
              </mc:Choice>
              <mc:Fallback>
                <p:oleObj name="think-cell Slide" r:id="rId6" imgW="0" imgH="0" progId="">
                  <p:embed/>
                  <p:pic>
                    <p:nvPicPr>
                      <p:cNvPr id="24"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2"/>
            </p:custDataLst>
          </p:nvPr>
        </p:nvSpPr>
        <p:spPr>
          <a:xfrm>
            <a:off x="990600" y="2362200"/>
            <a:ext cx="10659393" cy="478401"/>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lang="en-AU" sz="4000" kern="1200" noProof="0" dirty="0">
                <a:solidFill>
                  <a:schemeClr val="tx1"/>
                </a:solidFill>
                <a:latin typeface="Roboto" pitchFamily="2" charset="0"/>
                <a:ea typeface="Roboto" pitchFamily="2" charset="0"/>
                <a:cs typeface="+mj-cs"/>
              </a:defRPr>
            </a:lvl1pPr>
          </a:lstStyle>
          <a:p>
            <a:pPr lvl="0"/>
            <a:r>
              <a:rPr lang="en-AU" noProof="0"/>
              <a:t>Title – Times New Roman 28pt (One line only)</a:t>
            </a:r>
          </a:p>
        </p:txBody>
      </p:sp>
      <p:sp>
        <p:nvSpPr>
          <p:cNvPr id="26" name="Text Placeholder 2"/>
          <p:cNvSpPr>
            <a:spLocks noGrp="1"/>
          </p:cNvSpPr>
          <p:nvPr>
            <p:ph type="subTitle" idx="1" hasCustomPrompt="1"/>
            <p:custDataLst>
              <p:tags r:id="rId3"/>
            </p:custDataLst>
          </p:nvPr>
        </p:nvSpPr>
        <p:spPr>
          <a:xfrm>
            <a:off x="529167" y="5997920"/>
            <a:ext cx="2632965" cy="312393"/>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lang="en-AU" sz="2000" b="1" kern="1200" noProof="0" dirty="0">
                <a:solidFill>
                  <a:schemeClr val="tx1"/>
                </a:solidFill>
                <a:latin typeface="Merriweather" pitchFamily="50" charset="0"/>
                <a:ea typeface="+mn-ea"/>
                <a:cs typeface="+mn-cs"/>
              </a:defRPr>
            </a:lvl1pPr>
          </a:lstStyle>
          <a:p>
            <a:pPr eaLnBrk="1" hangingPunct="1">
              <a:lnSpc>
                <a:spcPct val="106000"/>
              </a:lnSpc>
              <a:spcBef>
                <a:spcPct val="15000"/>
              </a:spcBef>
              <a:buFont typeface="Wingdings 2" pitchFamily="18" charset="2"/>
              <a:buNone/>
            </a:pPr>
            <a:r>
              <a:rPr lang="en-AU"/>
              <a:t>Location, </a:t>
            </a:r>
            <a:r>
              <a:rPr lang="en-AU" err="1"/>
              <a:t>dd</a:t>
            </a:r>
            <a:r>
              <a:rPr lang="en-AU"/>
              <a:t> Month </a:t>
            </a:r>
            <a:r>
              <a:rPr lang="en-AU" err="1"/>
              <a:t>yyyy</a:t>
            </a:r>
            <a:endParaRPr lang="en-AU"/>
          </a:p>
        </p:txBody>
      </p:sp>
      <p:sp>
        <p:nvSpPr>
          <p:cNvPr id="29" name="Text Placeholder 28"/>
          <p:cNvSpPr>
            <a:spLocks noGrp="1"/>
          </p:cNvSpPr>
          <p:nvPr>
            <p:ph type="body" sz="quarter" idx="10" hasCustomPrompt="1"/>
            <p:custDataLst>
              <p:tags r:id="rId4"/>
            </p:custDataLst>
          </p:nvPr>
        </p:nvSpPr>
        <p:spPr>
          <a:xfrm>
            <a:off x="1523761" y="3268721"/>
            <a:ext cx="3618748" cy="337015"/>
          </a:xfrm>
          <a:prstGeom prst="rect">
            <a:avLst/>
          </a:prstGeom>
        </p:spPr>
        <p:txBody>
          <a:bodyPr wrap="none" lIns="0" tIns="0" rIns="0" bIns="0">
            <a:spAutoFit/>
          </a:bodyPr>
          <a:lstStyle>
            <a:lvl1pPr marL="0" indent="0">
              <a:lnSpc>
                <a:spcPts val="2800"/>
              </a:lnSpc>
              <a:spcBef>
                <a:spcPts val="0"/>
              </a:spcBef>
              <a:buNone/>
              <a:defRPr lang="en-AU" sz="2000" kern="1200" noProof="0" dirty="0">
                <a:solidFill>
                  <a:schemeClr val="tx1"/>
                </a:solidFill>
                <a:latin typeface="Merriweather" pitchFamily="50" charset="0"/>
                <a:ea typeface="+mn-ea"/>
                <a:cs typeface="+mn-cs"/>
              </a:defRPr>
            </a:lvl1pPr>
          </a:lstStyle>
          <a:p>
            <a:pPr lvl="0"/>
            <a:r>
              <a:rPr lang="en-AU" noProof="0"/>
              <a:t>Subtitle – Times New Roman 28pt</a:t>
            </a:r>
          </a:p>
        </p:txBody>
      </p:sp>
    </p:spTree>
    <p:extLst>
      <p:ext uri="{BB962C8B-B14F-4D97-AF65-F5344CB8AC3E}">
        <p14:creationId xmlns:p14="http://schemas.microsoft.com/office/powerpoint/2010/main" val="187754014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p:bg>
      <p:bgRef idx="1001">
        <a:schemeClr val="bg1"/>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1"/>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name="think-cell Slide" r:id="rId4" imgW="0" imgH="0" progId="">
                  <p:embed/>
                </p:oleObj>
              </mc:Choice>
              <mc:Fallback>
                <p:oleObj name="think-cell Slide" r:id="rId4" imgW="0" imgH="0" progId="">
                  <p:embed/>
                  <p:pic>
                    <p:nvPicPr>
                      <p:cNvPr id="3"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2"/>
            </p:custDataLst>
          </p:nvPr>
        </p:nvSpPr>
        <p:spPr>
          <a:xfrm>
            <a:off x="1523760" y="2618107"/>
            <a:ext cx="8276677" cy="1278000"/>
          </a:xfrm>
        </p:spPr>
        <p:txBody>
          <a:bodyPr/>
          <a:lstStyle>
            <a:lvl1pPr>
              <a:lnSpc>
                <a:spcPts val="4888"/>
              </a:lnSpc>
              <a:defRPr lang="en-AU" sz="4000" kern="1200" noProof="0" dirty="0">
                <a:solidFill>
                  <a:schemeClr val="tx1"/>
                </a:solidFill>
                <a:latin typeface="Roboto" pitchFamily="2" charset="0"/>
                <a:ea typeface="Roboto" pitchFamily="2" charset="0"/>
                <a:cs typeface="+mj-cs"/>
              </a:defRPr>
            </a:lvl1pPr>
          </a:lstStyle>
          <a:p>
            <a:r>
              <a:rPr lang="en-AU" noProof="0"/>
              <a:t>Click to edit Master title style</a:t>
            </a:r>
          </a:p>
        </p:txBody>
      </p:sp>
    </p:spTree>
    <p:extLst>
      <p:ext uri="{BB962C8B-B14F-4D97-AF65-F5344CB8AC3E}">
        <p14:creationId xmlns:p14="http://schemas.microsoft.com/office/powerpoint/2010/main" val="143685402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a:xfrm>
            <a:off x="609600" y="2196001"/>
            <a:ext cx="5390400" cy="3994963"/>
          </a:xfrm>
          <a:prstGeom prst="rect">
            <a:avLst/>
          </a:prstGeo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1600" y="2178000"/>
            <a:ext cx="5390400" cy="3994963"/>
          </a:xfrm>
          <a:prstGeom prst="rect">
            <a:avLst/>
          </a:prstGeo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a:xfrm>
            <a:off x="1028700" y="6554789"/>
            <a:ext cx="5757333" cy="142875"/>
          </a:xfrm>
          <a:prstGeom prst="rect">
            <a:avLst/>
          </a:prstGeom>
        </p:spPr>
        <p:txBody>
          <a:bodyPr/>
          <a:lstStyle/>
          <a:p>
            <a:r>
              <a:rPr lang="en-GB"/>
              <a:t>Presentation title</a:t>
            </a:r>
          </a:p>
        </p:txBody>
      </p:sp>
      <p:sp>
        <p:nvSpPr>
          <p:cNvPr id="10" name="Text Placeholder 9"/>
          <p:cNvSpPr>
            <a:spLocks noGrp="1"/>
          </p:cNvSpPr>
          <p:nvPr>
            <p:ph type="body" sz="quarter" idx="12"/>
          </p:nvPr>
        </p:nvSpPr>
        <p:spPr>
          <a:xfrm>
            <a:off x="609600" y="1490400"/>
            <a:ext cx="5390400" cy="640800"/>
          </a:xfrm>
          <a:prstGeom prst="rect">
            <a:avLst/>
          </a:prstGeo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201600" y="1490400"/>
            <a:ext cx="5390400" cy="640800"/>
          </a:xfrm>
          <a:prstGeom prst="rect">
            <a:avLst/>
          </a:prstGeom>
        </p:spPr>
        <p:txBody>
          <a:bodyPr anchor="b"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extLst>
      <p:ext uri="{BB962C8B-B14F-4D97-AF65-F5344CB8AC3E}">
        <p14:creationId xmlns:p14="http://schemas.microsoft.com/office/powerpoint/2010/main" val="1312072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1600200"/>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2895601"/>
            <a:ext cx="10972800" cy="3230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1371601"/>
            <a:ext cx="10363200" cy="4953000"/>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10972800" cy="914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2438401"/>
            <a:ext cx="5384800" cy="3687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438401"/>
            <a:ext cx="5384800" cy="3687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1371601"/>
            <a:ext cx="5386917" cy="47545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371601"/>
            <a:ext cx="5389033" cy="4754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10972800" cy="1828800"/>
          </a:xfrm>
          <a:prstGeom prst="rect">
            <a:avLst/>
          </a:prstGeom>
        </p:spPr>
        <p:txBody>
          <a:bodyPr/>
          <a:lstStyle/>
          <a:p>
            <a:r>
              <a:rPr lang="en-US"/>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19200"/>
            <a:ext cx="7315200" cy="3508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76401"/>
            <a:ext cx="8026400" cy="4449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267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71600"/>
          </a:xfrm>
          <a:prstGeom prst="rect">
            <a:avLst/>
          </a:prstGeom>
          <a:solidFill>
            <a:srgbClr val="2BC1D9"/>
          </a:solidFill>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09600" y="2438400"/>
            <a:ext cx="5386917" cy="3687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1201" y="1535113"/>
            <a:ext cx="10871200" cy="75088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a:solidFill>
            <a:srgbClr val="2BC1D9"/>
          </a:solidFill>
        </p:spPr>
        <p:txBody>
          <a:bodyPr/>
          <a:lstStyle>
            <a:lvl1pPr>
              <a:defRPr>
                <a:solidFill>
                  <a:schemeClr val="bg1"/>
                </a:solidFill>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38400" y="4953000"/>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5.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ractera_Logo_Primary_RGB-01.png"/>
          <p:cNvPicPr>
            <a:picLocks noChangeAspect="1"/>
          </p:cNvPicPr>
          <p:nvPr userDrawn="1"/>
        </p:nvPicPr>
        <p:blipFill>
          <a:blip r:embed="rId14"/>
          <a:stretch>
            <a:fillRect/>
          </a:stretch>
        </p:blipFill>
        <p:spPr>
          <a:xfrm>
            <a:off x="9525000" y="5791200"/>
            <a:ext cx="2437200" cy="9234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707" r:id="rId11"/>
    <p:sldLayoutId id="2147483713" r:id="rId12"/>
  </p:sldLayoutIdLst>
  <p:txStyles>
    <p:titleStyle>
      <a:lvl1pPr algn="ctr" defTabSz="914400" rtl="0" eaLnBrk="1" latinLnBrk="0" hangingPunct="1">
        <a:spcBef>
          <a:spcPct val="0"/>
        </a:spcBef>
        <a:buNone/>
        <a:defRPr sz="4000" kern="1200">
          <a:solidFill>
            <a:schemeClr val="tx1"/>
          </a:solidFill>
          <a:latin typeface="Roboto" pitchFamily="2" charset="0"/>
          <a:ea typeface="Roboto" pitchFamily="2" charset="0"/>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2FC6D1-40FC-CB49-8153-02108A613B95}"/>
              </a:ext>
            </a:extLst>
          </p:cNvPr>
          <p:cNvPicPr>
            <a:picLocks noChangeAspect="1"/>
          </p:cNvPicPr>
          <p:nvPr userDrawn="1"/>
        </p:nvPicPr>
        <p:blipFill rotWithShape="1">
          <a:blip r:embed="rId15">
            <a:alphaModFix amt="51000"/>
            <a:extLst>
              <a:ext uri="{28A0092B-C50C-407E-A947-70E740481C1C}">
                <a14:useLocalDpi xmlns:a14="http://schemas.microsoft.com/office/drawing/2010/main" val="0"/>
              </a:ext>
            </a:extLst>
          </a:blip>
          <a:srcRect r="78333" b="1250"/>
          <a:stretch/>
        </p:blipFill>
        <p:spPr>
          <a:xfrm>
            <a:off x="508000" y="1527457"/>
            <a:ext cx="3157200" cy="3196942"/>
          </a:xfrm>
          <a:prstGeom prst="rect">
            <a:avLst/>
          </a:prstGeom>
        </p:spPr>
      </p:pic>
      <p:pic>
        <p:nvPicPr>
          <p:cNvPr id="4" name="Picture 3" descr="Practera_Logo_Primary_RGB-01.png">
            <a:extLst>
              <a:ext uri="{FF2B5EF4-FFF2-40B4-BE49-F238E27FC236}">
                <a16:creationId xmlns:a16="http://schemas.microsoft.com/office/drawing/2014/main" id="{42510F32-6F04-074F-9432-8DAE5C2706D1}"/>
              </a:ext>
            </a:extLst>
          </p:cNvPr>
          <p:cNvPicPr>
            <a:picLocks noChangeAspect="1"/>
          </p:cNvPicPr>
          <p:nvPr userDrawn="1"/>
        </p:nvPicPr>
        <p:blipFill>
          <a:blip r:embed="rId16"/>
          <a:stretch>
            <a:fillRect/>
          </a:stretch>
        </p:blipFill>
        <p:spPr>
          <a:xfrm>
            <a:off x="9601200" y="5934520"/>
            <a:ext cx="2437200" cy="923480"/>
          </a:xfrm>
          <a:prstGeom prst="rect">
            <a:avLst/>
          </a:prstGeom>
        </p:spPr>
      </p:pic>
    </p:spTree>
    <p:extLst>
      <p:ext uri="{BB962C8B-B14F-4D97-AF65-F5344CB8AC3E}">
        <p14:creationId xmlns:p14="http://schemas.microsoft.com/office/powerpoint/2010/main" val="9552298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10" r:id="rId11"/>
    <p:sldLayoutId id="2147483711" r:id="rId12"/>
    <p:sldLayoutId id="2147483712" r:id="rId13"/>
  </p:sldLayoutIdLst>
  <p:txStyles>
    <p:titleStyle>
      <a:lvl1pPr algn="ctr" defTabSz="914400" rtl="0" eaLnBrk="1" latinLnBrk="0" hangingPunct="1">
        <a:spcBef>
          <a:spcPct val="0"/>
        </a:spcBef>
        <a:buNone/>
        <a:defRPr sz="4000" kern="1200">
          <a:solidFill>
            <a:schemeClr val="tx1"/>
          </a:solidFill>
          <a:latin typeface="Roboto" pitchFamily="2" charset="0"/>
          <a:ea typeface="Roboto" pitchFamily="2" charset="0"/>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C1D9"/>
        </a:solidFill>
        <a:effectLst/>
      </p:bgPr>
    </p:bg>
    <p:spTree>
      <p:nvGrpSpPr>
        <p:cNvPr id="1" name=""/>
        <p:cNvGrpSpPr/>
        <p:nvPr/>
      </p:nvGrpSpPr>
      <p:grpSpPr>
        <a:xfrm>
          <a:off x="0" y="0"/>
          <a:ext cx="0" cy="0"/>
          <a:chOff x="0" y="0"/>
          <a:chExt cx="0" cy="0"/>
        </a:xfrm>
      </p:grpSpPr>
      <p:pic>
        <p:nvPicPr>
          <p:cNvPr id="10" name="Picture 9" descr="sdadsw.png"/>
          <p:cNvPicPr>
            <a:picLocks noChangeAspect="1"/>
          </p:cNvPicPr>
          <p:nvPr userDrawn="1"/>
        </p:nvPicPr>
        <p:blipFill>
          <a:blip r:embed="rId13"/>
          <a:stretch>
            <a:fillRect/>
          </a:stretch>
        </p:blipFill>
        <p:spPr>
          <a:xfrm>
            <a:off x="0" y="152401"/>
            <a:ext cx="3581999" cy="1356361"/>
          </a:xfrm>
          <a:prstGeom prst="rect">
            <a:avLst/>
          </a:prstGeom>
        </p:spPr>
      </p:pic>
      <p:pic>
        <p:nvPicPr>
          <p:cNvPr id="8" name="Picture 7">
            <a:extLst>
              <a:ext uri="{FF2B5EF4-FFF2-40B4-BE49-F238E27FC236}">
                <a16:creationId xmlns:a16="http://schemas.microsoft.com/office/drawing/2014/main" id="{CC162486-5AD0-F34F-8BE4-5104CF93992B}"/>
              </a:ext>
            </a:extLst>
          </p:cNvPr>
          <p:cNvPicPr>
            <a:picLocks noChangeAspect="1"/>
          </p:cNvPicPr>
          <p:nvPr userDrawn="1"/>
        </p:nvPicPr>
        <p:blipFill rotWithShape="1">
          <a:blip r:embed="rId14">
            <a:alphaModFix amt="51000"/>
            <a:extLst>
              <a:ext uri="{28A0092B-C50C-407E-A947-70E740481C1C}">
                <a14:useLocalDpi xmlns:a14="http://schemas.microsoft.com/office/drawing/2010/main" val="0"/>
              </a:ext>
            </a:extLst>
          </a:blip>
          <a:srcRect r="78333" b="1250"/>
          <a:stretch/>
        </p:blipFill>
        <p:spPr>
          <a:xfrm>
            <a:off x="508000" y="1527457"/>
            <a:ext cx="3157200" cy="3196766"/>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000" kern="1200">
          <a:solidFill>
            <a:schemeClr val="bg1"/>
          </a:solidFill>
          <a:latin typeface="Roboto" pitchFamily="2" charset="0"/>
          <a:ea typeface="Roboto" pitchFamily="2" charset="0"/>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bg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bg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bg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8DBEB"/>
        </a:solidFill>
        <a:effectLst/>
      </p:bgPr>
    </p:bg>
    <p:spTree>
      <p:nvGrpSpPr>
        <p:cNvPr id="1" name=""/>
        <p:cNvGrpSpPr/>
        <p:nvPr/>
      </p:nvGrpSpPr>
      <p:grpSpPr>
        <a:xfrm>
          <a:off x="0" y="0"/>
          <a:ext cx="0" cy="0"/>
          <a:chOff x="0" y="0"/>
          <a:chExt cx="0" cy="0"/>
        </a:xfrm>
      </p:grpSpPr>
      <p:pic>
        <p:nvPicPr>
          <p:cNvPr id="3" name="Picture 2" descr="f.png">
            <a:extLst>
              <a:ext uri="{FF2B5EF4-FFF2-40B4-BE49-F238E27FC236}">
                <a16:creationId xmlns:a16="http://schemas.microsoft.com/office/drawing/2014/main" id="{D02BEC8F-40CD-3845-BA74-D9D37E43AE58}"/>
              </a:ext>
            </a:extLst>
          </p:cNvPr>
          <p:cNvPicPr>
            <a:picLocks noChangeAspect="1"/>
          </p:cNvPicPr>
          <p:nvPr userDrawn="1"/>
        </p:nvPicPr>
        <p:blipFill>
          <a:blip r:embed="rId13">
            <a:lum bright="5000"/>
          </a:blip>
          <a:stretch>
            <a:fillRect/>
          </a:stretch>
        </p:blipFill>
        <p:spPr>
          <a:xfrm>
            <a:off x="609600" y="1600200"/>
            <a:ext cx="3157200" cy="3196800"/>
          </a:xfrm>
          <a:prstGeom prst="rect">
            <a:avLst/>
          </a:prstGeom>
        </p:spPr>
      </p:pic>
      <p:pic>
        <p:nvPicPr>
          <p:cNvPr id="4" name="Picture 3" descr="Practera_Logo_Primary_RGB-01.png">
            <a:extLst>
              <a:ext uri="{FF2B5EF4-FFF2-40B4-BE49-F238E27FC236}">
                <a16:creationId xmlns:a16="http://schemas.microsoft.com/office/drawing/2014/main" id="{C50276D0-15BE-B74F-9034-322B223B2C3F}"/>
              </a:ext>
            </a:extLst>
          </p:cNvPr>
          <p:cNvPicPr>
            <a:picLocks noChangeAspect="1"/>
          </p:cNvPicPr>
          <p:nvPr userDrawn="1"/>
        </p:nvPicPr>
        <p:blipFill>
          <a:blip r:embed="rId14"/>
          <a:stretch>
            <a:fillRect/>
          </a:stretch>
        </p:blipFill>
        <p:spPr>
          <a:xfrm>
            <a:off x="9525000" y="5791200"/>
            <a:ext cx="2437200" cy="92348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000" kern="1200">
          <a:solidFill>
            <a:schemeClr val="tx1"/>
          </a:solidFill>
          <a:latin typeface="Roboto" pitchFamily="2" charset="0"/>
          <a:ea typeface="Roboto" pitchFamily="2" charset="0"/>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hyperlink" Target="https://nam12.safelinks.protection.outlook.com/?url=https%3A%2F%2Fbluehill.org%2Fobservatory%2F&amp;data=04%7C01%7Cshah.sm%40northeastern.edu%7C249442548f404bbef7c808d995983095%7Ca8eec281aaa34daeac9b9a398b9215e7%7C0%7C0%7C637705303164690913%7CUnknown%7CTWFpbGZsb3d8eyJWIjoiMC4wLjAwMDAiLCJQIjoiV2luMzIiLCJBTiI6Ik1haWwiLCJXVCI6Mn0%3D%7C1000&amp;sdata=MBt%2BskAXb0EDdFvxjpq%2BwpqSaAV%2FbpX5uiEE7HYfJIs%3D&amp;reserved=0" TargetMode="External"/><Relationship Id="rId3" Type="http://schemas.openxmlformats.org/officeDocument/2006/relationships/hyperlink" Target="https://nam12.safelinks.protection.outlook.com/?url=https%3A%2F%2Fwww.neponset.org%2F&amp;data=04%7C01%7Cshah.sm%40northeastern.edu%7C249442548f404bbef7c808d995983095%7Ca8eec281aaa34daeac9b9a398b9215e7%7C0%7C0%7C637705303164671003%7CUnknown%7CTWFpbGZsb3d8eyJWIjoiMC4wLjAwMDAiLCJQIjoiV2luMzIiLCJBTiI6Ik1haWwiLCJXVCI6Mn0%3D%7C1000&amp;sdata=Kxq0BDuZQW3U7DdkwRDjhy5VDrjO9E4swtXq66NAUpo%3D&amp;reserved=0" TargetMode="External"/><Relationship Id="rId7" Type="http://schemas.openxmlformats.org/officeDocument/2006/relationships/hyperlink" Target="https://nam12.safelinks.protection.outlook.com/?url=https%3A%2F%2Fwww.mass.gov%2Forgs%2Fdepartment-of-conservation-recreation&amp;data=04%7C01%7Cshah.sm%40northeastern.edu%7C249442548f404bbef7c808d995983095%7Ca8eec281aaa34daeac9b9a398b9215e7%7C0%7C0%7C637705303164690913%7CUnknown%7CTWFpbGZsb3d8eyJWIjoiMC4wLjAwMDAiLCJQIjoiV2luMzIiLCJBTiI6Ik1haWwiLCJXVCI6Mn0%3D%7C1000&amp;sdata=H%2FDgzVCCdCdl6XKAluhRfMV%2FaItF1lPtCqYXOKuGIn0%3D&amp;reserved=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nam12.safelinks.protection.outlook.com/?url=https%3A%2F%2Fwww.massaudubon.org%2Fget-outdoors%2Fwildlife-sanctuaries%2Fblue-hills-trailside-museum&amp;data=04%7C01%7Cshah.sm%40northeastern.edu%7C249442548f404bbef7c808d995983095%7Ca8eec281aaa34daeac9b9a398b9215e7%7C0%7C0%7C637705303164690913%7CUnknown%7CTWFpbGZsb3d8eyJWIjoiMC4wLjAwMDAiLCJQIjoiV2luMzIiLCJBTiI6Ik1haWwiLCJXVCI6Mn0%3D%7C1000&amp;sdata=aQuwWih5Qa8QOMStmpt9bJiD3ETKW46qf6X1mJ1UGF0%3D&amp;reserved=0" TargetMode="External"/><Relationship Id="rId5" Type="http://schemas.openxmlformats.org/officeDocument/2006/relationships/hyperlink" Target="https://nam12.safelinks.protection.outlook.com/?url=https%3A%2F%2Fwww.massaudubon.org%2F&amp;data=04%7C01%7Cshah.sm%40northeastern.edu%7C249442548f404bbef7c808d995983095%7Ca8eec281aaa34daeac9b9a398b9215e7%7C0%7C0%7C637705303164680957%7CUnknown%7CTWFpbGZsb3d8eyJWIjoiMC4wLjAwMDAiLCJQIjoiV2luMzIiLCJBTiI6Ik1haWwiLCJXVCI6Mn0%3D%7C1000&amp;sdata=cQx2v4RzDDsSjkMYJFHZtWEunxwelJRrBjg0zdc4Vv4%3D&amp;reserved=0" TargetMode="External"/><Relationship Id="rId4" Type="http://schemas.openxmlformats.org/officeDocument/2006/relationships/hyperlink" Target="https://nam12.safelinks.protection.outlook.com/?url=https%3A%2F%2Fwww.brookwoodcommunityfarm.org%2F&amp;data=04%7C01%7Cshah.sm%40northeastern.edu%7C249442548f404bbef7c808d995983095%7Ca8eec281aaa34daeac9b9a398b9215e7%7C0%7C0%7C637705303164680957%7CUnknown%7CTWFpbGZsb3d8eyJWIjoiMC4wLjAwMDAiLCJQIjoiV2luMzIiLCJBTiI6Ik1haWwiLCJXVCI6Mn0%3D%7C1000&amp;sdata=ARPXQYTmxfLNmNbt6mK%2F6Z4P%2FdS5xqZwLTc6VI4w9tk%3D&amp;reserved=0" TargetMode="External"/><Relationship Id="rId9" Type="http://schemas.openxmlformats.org/officeDocument/2006/relationships/hyperlink" Target="https://nam12.safelinks.protection.outlook.com/?url=https%3A%2F%2Fwww.bluehillsboston.com%2F&amp;data=04%7C01%7Cshah.sm%40northeastern.edu%7C249442548f404bbef7c808d995983095%7Ca8eec281aaa34daeac9b9a398b9215e7%7C0%7C0%7C637705303164700870%7CUnknown%7CTWFpbGZsb3d8eyJWIjoiMC4wLjAwMDAiLCJQIjoiV2luMzIiLCJBTiI6Ik1haWwiLCJXVCI6Mn0%3D%7C1000&amp;sdata=w8v2qCVrPRvrmxSk1HDcbX0P9CF1jgjXrCysaviYJ0Q%3D&amp;reserve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hyperlink" Target="https://estimatemyapp.com/" TargetMode="External"/><Relationship Id="rId4" Type="http://schemas.openxmlformats.org/officeDocument/2006/relationships/hyperlink" Target="https://northeastern.sharepoint.com/:b:/r/sites/INT5964-XNProject/Shared%20Documents/General/Blue%20Hills%20App%20development%20Estimation.pdf?csf=1&amp;web=1&amp;e=n7xXI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C4CB8E-A837-7445-AB52-F26792DB48E9}"/>
              </a:ext>
            </a:extLst>
          </p:cNvPr>
          <p:cNvSpPr/>
          <p:nvPr/>
        </p:nvSpPr>
        <p:spPr>
          <a:xfrm>
            <a:off x="9067800" y="450920"/>
            <a:ext cx="2481943" cy="653143"/>
          </a:xfrm>
          <a:prstGeom prst="rect">
            <a:avLst/>
          </a:prstGeom>
          <a:noFill/>
          <a:ln w="12700">
            <a:solidFill>
              <a:srgbClr val="00C3D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2" name="Title 11">
            <a:extLst>
              <a:ext uri="{FF2B5EF4-FFF2-40B4-BE49-F238E27FC236}">
                <a16:creationId xmlns:a16="http://schemas.microsoft.com/office/drawing/2014/main" id="{5E322524-49F6-864C-90B8-C3342213569B}"/>
              </a:ext>
            </a:extLst>
          </p:cNvPr>
          <p:cNvSpPr>
            <a:spLocks noGrp="1"/>
          </p:cNvSpPr>
          <p:nvPr>
            <p:ph type="ctrTitle"/>
          </p:nvPr>
        </p:nvSpPr>
        <p:spPr>
          <a:xfrm>
            <a:off x="3476978" y="2057400"/>
            <a:ext cx="8257822" cy="3733800"/>
          </a:xfrm>
          <a:prstGeom prst="rect">
            <a:avLst/>
          </a:prstGeom>
        </p:spPr>
        <p:txBody>
          <a:bodyPr lIns="91440" tIns="45720" rIns="91440" bIns="45720" anchor="t"/>
          <a:lstStyle/>
          <a:p>
            <a:r>
              <a:rPr lang="en-AU" b="1" dirty="0">
                <a:latin typeface="Times New Roman"/>
                <a:ea typeface="Roboto"/>
                <a:cs typeface="Times New Roman"/>
              </a:rPr>
              <a:t>Project Report</a:t>
            </a:r>
            <a:br>
              <a:rPr lang="en-AU" dirty="0">
                <a:latin typeface="Times New Roman"/>
                <a:ea typeface="Roboto"/>
                <a:cs typeface="Times New Roman"/>
              </a:rPr>
            </a:br>
            <a:r>
              <a:rPr lang="en-AU" b="1" dirty="0">
                <a:latin typeface="Times New Roman"/>
                <a:ea typeface="Roboto"/>
                <a:cs typeface="Times New Roman"/>
              </a:rPr>
              <a:t>Blue Hills App Development Project</a:t>
            </a:r>
            <a:br>
              <a:rPr lang="en-AU" dirty="0">
                <a:latin typeface="Times New Roman"/>
              </a:rPr>
            </a:br>
            <a:br>
              <a:rPr lang="en-AU" dirty="0">
                <a:latin typeface="Times New Roman"/>
              </a:rPr>
            </a:br>
            <a:r>
              <a:rPr lang="en-AU" sz="3600" dirty="0">
                <a:latin typeface="Times New Roman"/>
                <a:ea typeface="Roboto"/>
              </a:rPr>
              <a:t>By</a:t>
            </a:r>
            <a:br>
              <a:rPr lang="en-AU" sz="3600" dirty="0">
                <a:latin typeface="Times New Roman"/>
                <a:ea typeface="Roboto"/>
              </a:rPr>
            </a:br>
            <a:r>
              <a:rPr lang="en-AU" sz="2800" dirty="0">
                <a:latin typeface="Times New Roman"/>
                <a:ea typeface="Roboto"/>
              </a:rPr>
              <a:t>Smit Shah</a:t>
            </a:r>
            <a:br>
              <a:rPr lang="en-AU" sz="2800" dirty="0">
                <a:latin typeface="Times New Roman"/>
              </a:rPr>
            </a:br>
            <a:endParaRPr lang="en-US" sz="2400" dirty="0">
              <a:latin typeface="Times New Roman"/>
              <a:ea typeface="Roboto"/>
              <a:cs typeface="Times New Roman"/>
            </a:endParaRPr>
          </a:p>
        </p:txBody>
      </p:sp>
      <p:sp>
        <p:nvSpPr>
          <p:cNvPr id="14" name="Subtitle 13">
            <a:extLst>
              <a:ext uri="{FF2B5EF4-FFF2-40B4-BE49-F238E27FC236}">
                <a16:creationId xmlns:a16="http://schemas.microsoft.com/office/drawing/2014/main" id="{69AB6882-AE90-B446-B7DD-E0399C34B352}"/>
              </a:ext>
            </a:extLst>
          </p:cNvPr>
          <p:cNvSpPr>
            <a:spLocks noGrp="1"/>
          </p:cNvSpPr>
          <p:nvPr>
            <p:ph type="subTitle" idx="1"/>
          </p:nvPr>
        </p:nvSpPr>
        <p:spPr>
          <a:xfrm>
            <a:off x="3581400" y="4738864"/>
            <a:ext cx="8153400" cy="1470025"/>
          </a:xfrm>
        </p:spPr>
        <p:txBody>
          <a:bodyPr lIns="91440" tIns="45720" rIns="91440" bIns="45720" anchor="t"/>
          <a:lstStyle/>
          <a:p>
            <a:pPr algn="l"/>
            <a:endParaRPr lang="en-AU" sz="1800" b="1" dirty="0"/>
          </a:p>
          <a:p>
            <a:pPr algn="l"/>
            <a:endParaRPr lang="en-AU" sz="1800" b="1" dirty="0"/>
          </a:p>
        </p:txBody>
      </p:sp>
      <p:pic>
        <p:nvPicPr>
          <p:cNvPr id="2" name="Picture 2" descr="Text&#10;&#10;Description automatically generated">
            <a:extLst>
              <a:ext uri="{FF2B5EF4-FFF2-40B4-BE49-F238E27FC236}">
                <a16:creationId xmlns:a16="http://schemas.microsoft.com/office/drawing/2014/main" id="{9B45A057-845B-4821-9520-94E42E2EEF65}"/>
              </a:ext>
            </a:extLst>
          </p:cNvPr>
          <p:cNvPicPr>
            <a:picLocks noChangeAspect="1"/>
          </p:cNvPicPr>
          <p:nvPr/>
        </p:nvPicPr>
        <p:blipFill>
          <a:blip r:embed="rId2"/>
          <a:stretch>
            <a:fillRect/>
          </a:stretch>
        </p:blipFill>
        <p:spPr>
          <a:xfrm>
            <a:off x="9067800" y="419100"/>
            <a:ext cx="2650034" cy="952500"/>
          </a:xfrm>
          <a:prstGeom prst="rect">
            <a:avLst/>
          </a:prstGeom>
        </p:spPr>
      </p:pic>
    </p:spTree>
    <p:extLst>
      <p:ext uri="{BB962C8B-B14F-4D97-AF65-F5344CB8AC3E}">
        <p14:creationId xmlns:p14="http://schemas.microsoft.com/office/powerpoint/2010/main" val="271948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38578"/>
          </a:xfrm>
        </p:spPr>
        <p:txBody>
          <a:bodyPr lIns="91440" tIns="45720" rIns="91440" bIns="45720" anchor="t"/>
          <a:lstStyle/>
          <a:p>
            <a:r>
              <a:rPr lang="nl-NL" b="1">
                <a:latin typeface="Times New Roman"/>
                <a:ea typeface="Roboto"/>
                <a:cs typeface="Times New Roman"/>
              </a:rPr>
              <a:t>Research Summary</a:t>
            </a:r>
            <a:endParaRPr lang="en-US" b="1">
              <a:latin typeface="Times New Roman"/>
              <a:ea typeface="Roboto"/>
              <a:cs typeface="Times New Roman"/>
            </a:endParaRPr>
          </a:p>
        </p:txBody>
      </p:sp>
      <p:graphicFrame>
        <p:nvGraphicFramePr>
          <p:cNvPr id="7" name="Content Placeholder 6">
            <a:extLst>
              <a:ext uri="{FF2B5EF4-FFF2-40B4-BE49-F238E27FC236}">
                <a16:creationId xmlns:a16="http://schemas.microsoft.com/office/drawing/2014/main" id="{62FFB000-A142-4863-B562-09CE9BD97362}"/>
              </a:ext>
            </a:extLst>
          </p:cNvPr>
          <p:cNvGraphicFramePr>
            <a:graphicFrameLocks noGrp="1"/>
          </p:cNvGraphicFramePr>
          <p:nvPr>
            <p:ph idx="1"/>
            <p:extLst>
              <p:ext uri="{D42A27DB-BD31-4B8C-83A1-F6EECF244321}">
                <p14:modId xmlns:p14="http://schemas.microsoft.com/office/powerpoint/2010/main" val="1097668256"/>
              </p:ext>
            </p:extLst>
          </p:nvPr>
        </p:nvGraphicFramePr>
        <p:xfrm>
          <a:off x="609599" y="1184031"/>
          <a:ext cx="11183816" cy="5328432"/>
        </p:xfrm>
        <a:graphic>
          <a:graphicData uri="http://schemas.openxmlformats.org/drawingml/2006/table">
            <a:tbl>
              <a:tblPr bandRow="1">
                <a:tableStyleId>{5940675A-B579-460E-94D1-54222C63F5DA}</a:tableStyleId>
              </a:tblPr>
              <a:tblGrid>
                <a:gridCol w="3695230">
                  <a:extLst>
                    <a:ext uri="{9D8B030D-6E8A-4147-A177-3AD203B41FA5}">
                      <a16:colId xmlns:a16="http://schemas.microsoft.com/office/drawing/2014/main" val="2296928321"/>
                    </a:ext>
                  </a:extLst>
                </a:gridCol>
                <a:gridCol w="3695230">
                  <a:extLst>
                    <a:ext uri="{9D8B030D-6E8A-4147-A177-3AD203B41FA5}">
                      <a16:colId xmlns:a16="http://schemas.microsoft.com/office/drawing/2014/main" val="2748129244"/>
                    </a:ext>
                  </a:extLst>
                </a:gridCol>
                <a:gridCol w="3793356">
                  <a:extLst>
                    <a:ext uri="{9D8B030D-6E8A-4147-A177-3AD203B41FA5}">
                      <a16:colId xmlns:a16="http://schemas.microsoft.com/office/drawing/2014/main" val="2963767146"/>
                    </a:ext>
                  </a:extLst>
                </a:gridCol>
              </a:tblGrid>
              <a:tr h="436059">
                <a:tc>
                  <a:txBody>
                    <a:bodyPr/>
                    <a:lstStyle/>
                    <a:p>
                      <a:pPr marL="1270" marR="0" lvl="1" indent="0" algn="l" rtl="0" eaLnBrk="1" fontAlgn="base" latinLnBrk="0" hangingPunct="1">
                        <a:lnSpc>
                          <a:spcPct val="100000"/>
                        </a:lnSpc>
                        <a:spcBef>
                          <a:spcPts val="0"/>
                        </a:spcBef>
                        <a:spcAft>
                          <a:spcPct val="0"/>
                        </a:spcAft>
                        <a:buClrTx/>
                        <a:buSzTx/>
                        <a:buFont typeface="Arial" pitchFamily="34" charset="0"/>
                        <a:buNone/>
                      </a:pPr>
                      <a:r>
                        <a:rPr kumimoji="0" lang="en-AU" sz="1800" b="1" i="0" u="none" strike="noStrike" kern="1200" cap="none" normalizeH="0" baseline="0">
                          <a:ln>
                            <a:noFill/>
                          </a:ln>
                          <a:solidFill>
                            <a:schemeClr val="bg1"/>
                          </a:solidFill>
                          <a:effectLst/>
                          <a:latin typeface="Times New Roman"/>
                          <a:ea typeface="+mn-ea"/>
                          <a:cs typeface="Times New Roman"/>
                        </a:rPr>
                        <a:t>Key research finding 1</a:t>
                      </a:r>
                      <a:r>
                        <a:rPr kumimoji="0" lang="en-AU" sz="1800" b="0" i="0" u="none" strike="noStrike" kern="1200" cap="none" normalizeH="0" baseline="0">
                          <a:ln>
                            <a:noFill/>
                          </a:ln>
                          <a:solidFill>
                            <a:schemeClr val="bg1"/>
                          </a:solidFill>
                          <a:effectLst/>
                          <a:latin typeface="Times New Roman"/>
                          <a:ea typeface="+mn-ea"/>
                          <a:cs typeface="Times New Roman"/>
                        </a:rPr>
                        <a:t>:</a:t>
                      </a:r>
                      <a:r>
                        <a:rPr lang="en-AU" sz="1800" b="0" i="0" u="none" strike="noStrike" kern="1200" cap="none" normalizeH="0" baseline="0">
                          <a:ln>
                            <a:noFill/>
                          </a:ln>
                          <a:solidFill>
                            <a:schemeClr val="bg1"/>
                          </a:solidFill>
                          <a:effectLst/>
                          <a:latin typeface="Times New Roman"/>
                          <a:ea typeface="+mn-ea"/>
                          <a:cs typeface="Times New Roman"/>
                        </a:rPr>
                        <a:t> </a:t>
                      </a:r>
                      <a:endParaRPr kumimoji="0" lang="en-AU" sz="1800" b="0" i="1" u="none" strike="noStrike" kern="1200" cap="none" normalizeH="0" baseline="0">
                        <a:ln>
                          <a:noFill/>
                        </a:ln>
                        <a:solidFill>
                          <a:schemeClr val="bg1"/>
                        </a:solidFill>
                        <a:effectLst/>
                        <a:latin typeface="Times New Roman"/>
                        <a:ea typeface="+mn-ea"/>
                        <a:cs typeface="Times New Roman"/>
                      </a:endParaRPr>
                    </a:p>
                  </a:txBody>
                  <a:tcPr marL="121920" marR="121920">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l"/>
                      <a:r>
                        <a:rPr lang="en-AU" sz="1800" b="1">
                          <a:solidFill>
                            <a:schemeClr val="bg1"/>
                          </a:solidFill>
                          <a:latin typeface="Times New Roman"/>
                          <a:cs typeface="Times New Roman"/>
                        </a:rPr>
                        <a:t>Key research finding 2</a:t>
                      </a:r>
                      <a:endParaRPr lang="en-AU" sz="1800" b="0" i="1">
                        <a:solidFill>
                          <a:schemeClr val="bg1"/>
                        </a:solidFill>
                        <a:latin typeface="Times New Roman"/>
                        <a:cs typeface="Times New Roman"/>
                      </a:endParaRPr>
                    </a:p>
                  </a:txBody>
                  <a:tcPr marL="121920" marR="121920">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l"/>
                      <a:r>
                        <a:rPr lang="en-AU" sz="1800" b="1">
                          <a:solidFill>
                            <a:schemeClr val="bg1"/>
                          </a:solidFill>
                          <a:latin typeface="Times New Roman"/>
                          <a:cs typeface="Times New Roman"/>
                        </a:rPr>
                        <a:t>Key research finding 3</a:t>
                      </a:r>
                      <a:endParaRPr lang="en-AU" sz="1800" b="0" i="1">
                        <a:solidFill>
                          <a:schemeClr val="bg1"/>
                        </a:solidFill>
                        <a:latin typeface="Times New Roman"/>
                        <a:cs typeface="Times New Roman"/>
                      </a:endParaRPr>
                    </a:p>
                  </a:txBody>
                  <a:tcPr marL="121920" marR="121920">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4892373">
                <a:tc>
                  <a:txBody>
                    <a:bodyPr/>
                    <a:lstStyle/>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Based on following NGO websites we collected the features that can be integrated within our App for UX enhancement and fast growth of the reservation.</a:t>
                      </a:r>
                    </a:p>
                    <a:p>
                      <a:pPr marL="285750" marR="0" lvl="0" indent="-285750" algn="l">
                        <a:lnSpc>
                          <a:spcPct val="100000"/>
                        </a:lnSpc>
                        <a:spcBef>
                          <a:spcPts val="0"/>
                        </a:spcBef>
                        <a:spcAft>
                          <a:spcPts val="0"/>
                        </a:spcAft>
                        <a:buClrTx/>
                        <a:buSzTx/>
                        <a:buFont typeface="Arial" panose="020B0604020202020204" pitchFamily="34" charset="0"/>
                        <a:buChar char="•"/>
                      </a:pPr>
                      <a:endParaRPr lang="en-AU" sz="1800" b="0" u="none" strike="noStrike" kern="1200" cap="none" normalizeH="0" baseline="0">
                        <a:ln>
                          <a:noFill/>
                        </a:ln>
                        <a:effectLst/>
                        <a:latin typeface="Times New Roman" panose="02020603050405020304" pitchFamily="18" charset="0"/>
                        <a:cs typeface="Times New Roman" panose="02020603050405020304" pitchFamily="18" charset="0"/>
                      </a:endParaRPr>
                    </a:p>
                    <a:p>
                      <a:pPr marL="0" marR="0" lvl="0" indent="0" algn="l">
                        <a:lnSpc>
                          <a:spcPct val="100000"/>
                        </a:lnSpc>
                        <a:spcBef>
                          <a:spcPts val="0"/>
                        </a:spcBef>
                        <a:spcAft>
                          <a:spcPts val="0"/>
                        </a:spcAft>
                        <a:buClrTx/>
                        <a:buSzTx/>
                        <a:buFont typeface="Arial" panose="020B0604020202020204" pitchFamily="34" charset="0"/>
                        <a:buNone/>
                      </a:pPr>
                      <a:r>
                        <a:rPr lang="en-AU" sz="1800" b="1" u="none" strike="noStrike" kern="1200" cap="none" normalizeH="0" baseline="0">
                          <a:ln>
                            <a:noFill/>
                          </a:ln>
                          <a:effectLst/>
                          <a:latin typeface="Times New Roman"/>
                          <a:cs typeface="Times New Roman"/>
                        </a:rPr>
                        <a:t>References</a:t>
                      </a: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3" tooltip="Original URL: https://www.neponset.org/. Click or tap if you trust this link."/>
                        </a:rPr>
                        <a:t>Neponset River Watershed Association</a:t>
                      </a:r>
                      <a:endParaRPr lang="en-CA" sz="1800" b="0" i="0" kern="1200">
                        <a:solidFill>
                          <a:schemeClr val="tx1"/>
                        </a:solidFill>
                        <a:effectLst/>
                        <a:latin typeface="Times New Roman"/>
                        <a:ea typeface="+mn-ea"/>
                        <a:cs typeface="Times New Roman"/>
                        <a:hlinkClick r:id="rId4" tooltip="Original URL: https://www.brookwoodcommunityfarm.org/. Click or tap if you trust this link."/>
                      </a:endParaRP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4" tooltip="Original URL: https://www.brookwoodcommunityfarm.org/. Click or tap if you trust this link."/>
                        </a:rPr>
                        <a:t>Brookwood Community Farm</a:t>
                      </a:r>
                      <a:endParaRPr lang="en-CA" sz="1800" b="0" i="0" kern="1200">
                        <a:solidFill>
                          <a:schemeClr val="tx1"/>
                        </a:solidFill>
                        <a:effectLst/>
                        <a:latin typeface="Times New Roman"/>
                        <a:ea typeface="+mn-ea"/>
                        <a:cs typeface="Times New Roman"/>
                        <a:hlinkClick r:id="rId5" tooltip="Original URL: https://www.massaudubon.org/. Click or tap if you trust this link."/>
                      </a:endParaRP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5" tooltip="Original URL: https://www.massaudubon.org/. Click or tap if you trust this link."/>
                        </a:rPr>
                        <a:t>Mass Audubon Society</a:t>
                      </a:r>
                      <a:r>
                        <a:rPr lang="en-CA" sz="1800" b="0" i="0" kern="1200">
                          <a:solidFill>
                            <a:schemeClr val="tx1"/>
                          </a:solidFill>
                          <a:effectLst/>
                          <a:latin typeface="Times New Roman"/>
                          <a:ea typeface="+mn-ea"/>
                          <a:cs typeface="Times New Roman"/>
                        </a:rPr>
                        <a:t> (runs the </a:t>
                      </a:r>
                      <a:r>
                        <a:rPr lang="en-CA" sz="1800" b="0" i="0" kern="1200">
                          <a:solidFill>
                            <a:schemeClr val="tx1"/>
                          </a:solidFill>
                          <a:effectLst/>
                          <a:latin typeface="Times New Roman"/>
                          <a:ea typeface="+mn-ea"/>
                          <a:cs typeface="Times New Roman"/>
                          <a:hlinkClick r:id="rId6" tooltip="Original URL: https://www.massaudubon.org/get-outdoors/wildlife-sanctuaries/blue-hills-trailside-museum. Click or tap if you trust this link."/>
                        </a:rPr>
                        <a:t>Trailside Museum)</a:t>
                      </a:r>
                      <a:endParaRPr lang="en-CA" sz="1800" b="0" i="0" kern="1200">
                        <a:solidFill>
                          <a:schemeClr val="tx1"/>
                        </a:solidFill>
                        <a:effectLst/>
                        <a:latin typeface="Times New Roman"/>
                        <a:ea typeface="+mn-ea"/>
                        <a:cs typeface="Times New Roman"/>
                      </a:endParaRP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7" tooltip="Original URL: https://www.mass.gov/orgs/department-of-conservation-recreation. Click or tap if you trust this link."/>
                        </a:rPr>
                        <a:t>Mass Dept of Conservation &amp; Recreation </a:t>
                      </a:r>
                      <a:r>
                        <a:rPr lang="en-CA" sz="1800" b="0" i="0" kern="1200">
                          <a:solidFill>
                            <a:schemeClr val="tx1"/>
                          </a:solidFill>
                          <a:effectLst/>
                          <a:latin typeface="Times New Roman"/>
                          <a:ea typeface="+mn-ea"/>
                          <a:cs typeface="Times New Roman"/>
                        </a:rPr>
                        <a:t>(DCR)</a:t>
                      </a: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8" tooltip="Original URL: https://bluehill.org/observatory/. Click or tap if you trust this link."/>
                        </a:rPr>
                        <a:t>Blue Hill Observatory Science Center</a:t>
                      </a:r>
                      <a:endParaRPr lang="en-CA" sz="1800" b="0" i="0" kern="1200">
                        <a:solidFill>
                          <a:schemeClr val="tx1"/>
                        </a:solidFill>
                        <a:effectLst/>
                        <a:latin typeface="Times New Roman"/>
                        <a:ea typeface="+mn-ea"/>
                        <a:cs typeface="Times New Roman"/>
                      </a:endParaRPr>
                    </a:p>
                    <a:p>
                      <a:pPr marL="285750" indent="-285750" fontAlgn="base">
                        <a:buFont typeface="Arial" panose="020B0604020202020204" pitchFamily="34" charset="0"/>
                        <a:buChar char="•"/>
                      </a:pPr>
                      <a:r>
                        <a:rPr lang="en-CA" sz="1800" b="0" i="0" kern="1200">
                          <a:solidFill>
                            <a:schemeClr val="tx1"/>
                          </a:solidFill>
                          <a:effectLst/>
                          <a:latin typeface="Times New Roman"/>
                          <a:ea typeface="+mn-ea"/>
                          <a:cs typeface="Times New Roman"/>
                          <a:hlinkClick r:id="rId9" tooltip="Original URL: https://www.bluehillsboston.com/. Click or tap if you trust this link."/>
                        </a:rPr>
                        <a:t>Blue Hills Ski Area</a:t>
                      </a:r>
                      <a:r>
                        <a:rPr lang="en-AU" sz="1800" u="none" strike="noStrike" kern="1200" cap="none" normalizeH="0" baseline="0">
                          <a:ln>
                            <a:noFill/>
                          </a:ln>
                          <a:effectLst/>
                          <a:latin typeface="Times New Roman"/>
                          <a:cs typeface="Times New Roman"/>
                        </a:rPr>
                        <a:t> </a:t>
                      </a: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solidFill>
                            <a:schemeClr val="tx1"/>
                          </a:solidFill>
                          <a:effectLst/>
                          <a:latin typeface="Times New Roman"/>
                          <a:cs typeface="Times New Roman"/>
                        </a:rPr>
                        <a:t>Researched the park by making a personal visit to know which features can be included. Also, to know that how can we increase the access of community to the different locations of park</a:t>
                      </a:r>
                      <a:r>
                        <a:rPr lang="en-AU" sz="1800" u="none" strike="noStrike" kern="1200" cap="none" normalizeH="0" baseline="0">
                          <a:ln>
                            <a:noFill/>
                          </a:ln>
                          <a:effectLst/>
                          <a:latin typeface="Times New Roman"/>
                          <a:cs typeface="Times New Roman"/>
                        </a:rPr>
                        <a:t>.</a:t>
                      </a:r>
                    </a:p>
                    <a:p>
                      <a:pPr marL="285750" marR="0" lvl="0" indent="-285750" algn="l">
                        <a:lnSpc>
                          <a:spcPct val="100000"/>
                        </a:lnSpc>
                        <a:spcBef>
                          <a:spcPts val="0"/>
                        </a:spcBef>
                        <a:spcAft>
                          <a:spcPts val="0"/>
                        </a:spcAft>
                        <a:buClrTx/>
                        <a:buSzTx/>
                        <a:buFont typeface="Arial" panose="020B0604020202020204" pitchFamily="34" charset="0"/>
                        <a:buChar char="•"/>
                      </a:pPr>
                      <a:endParaRPr lang="en-AU" sz="1800" u="none" strike="noStrike" kern="1200" cap="none" normalizeH="0" baseline="0">
                        <a:ln>
                          <a:noFill/>
                        </a:ln>
                        <a:effectLst/>
                        <a:latin typeface="Times New Roman"/>
                        <a:cs typeface="Times New Roman"/>
                      </a:endParaRPr>
                    </a:p>
                    <a:p>
                      <a:pPr marL="0" marR="0" lvl="0" indent="0" algn="l">
                        <a:lnSpc>
                          <a:spcPct val="100000"/>
                        </a:lnSpc>
                        <a:spcBef>
                          <a:spcPts val="0"/>
                        </a:spcBef>
                        <a:spcAft>
                          <a:spcPts val="0"/>
                        </a:spcAft>
                        <a:buClrTx/>
                        <a:buSzTx/>
                        <a:buNone/>
                      </a:pPr>
                      <a:r>
                        <a:rPr lang="en-AU" sz="1800" b="1" u="none" strike="noStrike" kern="1200" cap="none" normalizeH="0" baseline="0">
                          <a:ln>
                            <a:noFill/>
                          </a:ln>
                          <a:effectLst/>
                          <a:latin typeface="Times New Roman"/>
                          <a:cs typeface="Times New Roman"/>
                        </a:rPr>
                        <a:t>Findings: </a:t>
                      </a:r>
                    </a:p>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MBTA services required to make a good reach to park</a:t>
                      </a:r>
                      <a:endParaRPr lang="en-AU" sz="1800"/>
                    </a:p>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Direction boards to navigate within the park</a:t>
                      </a:r>
                    </a:p>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Dining facilities</a:t>
                      </a:r>
                    </a:p>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Events </a:t>
                      </a:r>
                    </a:p>
                    <a:p>
                      <a:pPr marL="285750" marR="0" lvl="0" indent="-285750" algn="l">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Sports activities</a:t>
                      </a: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AU" sz="1800" u="none" strike="noStrike" kern="1200" cap="none" normalizeH="0" baseline="0">
                          <a:ln>
                            <a:noFill/>
                          </a:ln>
                          <a:effectLst/>
                          <a:latin typeface="Times New Roman"/>
                          <a:cs typeface="Times New Roman"/>
                        </a:rPr>
                        <a:t>Contacted </a:t>
                      </a:r>
                      <a:r>
                        <a:rPr lang="en-AU" sz="1800" u="none" strike="noStrike" kern="1200" cap="none" normalizeH="0" baseline="0">
                          <a:ln>
                            <a:noFill/>
                          </a:ln>
                          <a:solidFill>
                            <a:schemeClr val="tx1"/>
                          </a:solidFill>
                          <a:effectLst/>
                          <a:latin typeface="Times New Roman"/>
                          <a:cs typeface="Times New Roman"/>
                        </a:rPr>
                        <a:t>relevant people </a:t>
                      </a:r>
                      <a:r>
                        <a:rPr lang="en-AU" sz="1800" u="none" strike="noStrike" kern="1200" cap="none" normalizeH="0" baseline="0">
                          <a:ln>
                            <a:noFill/>
                          </a:ln>
                          <a:effectLst/>
                          <a:latin typeface="Times New Roman"/>
                          <a:cs typeface="Times New Roman"/>
                        </a:rPr>
                        <a:t>from different organization to know their suggestion for park to be included in the app, however we have not heard back.</a:t>
                      </a: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endParaRPr lang="en-AU" sz="1800" u="none" strike="noStrike" kern="1200" cap="none" normalizeH="0" baseline="0">
                        <a:ln>
                          <a:noFill/>
                        </a:ln>
                        <a:effectLst/>
                        <a:latin typeface="Times New Roman"/>
                        <a:cs typeface="Times New Roman"/>
                      </a:endParaRPr>
                    </a:p>
                    <a:p>
                      <a:pPr marL="285750" marR="0" lvl="0" indent="-285750" algn="l">
                        <a:lnSpc>
                          <a:spcPct val="100000"/>
                        </a:lnSpc>
                        <a:spcBef>
                          <a:spcPts val="0"/>
                        </a:spcBef>
                        <a:spcAft>
                          <a:spcPts val="0"/>
                        </a:spcAft>
                        <a:buClrTx/>
                        <a:buSzTx/>
                        <a:buFont typeface="Arial" panose="020B0604020202020204" pitchFamily="34" charset="0"/>
                        <a:buChar char="•"/>
                      </a:pPr>
                      <a:r>
                        <a:rPr lang="en-CA" sz="1800" kern="1200">
                          <a:solidFill>
                            <a:schemeClr val="tx1"/>
                          </a:solidFill>
                          <a:effectLst/>
                          <a:latin typeface="Times New Roman"/>
                          <a:ea typeface="+mn-ea"/>
                          <a:cs typeface="Times New Roman"/>
                        </a:rPr>
                        <a:t>Explored other organizations that are associated with the Blue Hills to understand what features we may want to replicate on our app.</a:t>
                      </a:r>
                    </a:p>
                    <a:p>
                      <a:pPr marL="285750" marR="0" lvl="0" indent="-285750" algn="l">
                        <a:lnSpc>
                          <a:spcPct val="100000"/>
                        </a:lnSpc>
                        <a:spcBef>
                          <a:spcPts val="0"/>
                        </a:spcBef>
                        <a:spcAft>
                          <a:spcPts val="0"/>
                        </a:spcAft>
                        <a:buClrTx/>
                        <a:buSzTx/>
                        <a:buFont typeface="Arial" panose="020B0604020202020204" pitchFamily="34" charset="0"/>
                        <a:buChar char="•"/>
                      </a:pPr>
                      <a:endParaRPr lang="en-CA" sz="1800" kern="120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l">
                        <a:lnSpc>
                          <a:spcPct val="100000"/>
                        </a:lnSpc>
                        <a:spcBef>
                          <a:spcPts val="0"/>
                        </a:spcBef>
                        <a:spcAft>
                          <a:spcPts val="0"/>
                        </a:spcAft>
                        <a:buClrTx/>
                        <a:buSzTx/>
                        <a:buFont typeface="Arial" panose="020B0604020202020204" pitchFamily="34" charset="0"/>
                        <a:buChar char="•"/>
                      </a:pPr>
                      <a:r>
                        <a:rPr lang="en-CA" sz="1800" b="1" u="none" strike="noStrike" kern="1200" cap="none" normalizeH="0" baseline="0">
                          <a:ln>
                            <a:noFill/>
                          </a:ln>
                          <a:solidFill>
                            <a:schemeClr val="tx1"/>
                          </a:solidFill>
                          <a:effectLst/>
                          <a:latin typeface="Times New Roman"/>
                          <a:ea typeface="+mn-ea"/>
                          <a:cs typeface="Times New Roman"/>
                        </a:rPr>
                        <a:t>Findings: </a:t>
                      </a:r>
                      <a:r>
                        <a:rPr lang="en-CA" sz="1800" b="0" u="none" strike="noStrike" kern="1200" cap="none" normalizeH="0" baseline="0">
                          <a:ln>
                            <a:noFill/>
                          </a:ln>
                          <a:solidFill>
                            <a:schemeClr val="tx1"/>
                          </a:solidFill>
                          <a:effectLst/>
                          <a:latin typeface="Times New Roman"/>
                          <a:ea typeface="+mn-ea"/>
                          <a:cs typeface="Times New Roman"/>
                        </a:rPr>
                        <a:t>included in recommendations section</a:t>
                      </a:r>
                      <a:endParaRPr lang="en-AU" sz="1800" b="0" u="none" strike="noStrike" kern="1200" cap="none" normalizeH="0" baseline="0">
                        <a:ln>
                          <a:noFill/>
                        </a:ln>
                        <a:effectLst/>
                        <a:latin typeface="Times New Roman"/>
                        <a:cs typeface="Times New Roman"/>
                      </a:endParaRP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bl>
          </a:graphicData>
        </a:graphic>
      </p:graphicFrame>
    </p:spTree>
    <p:extLst>
      <p:ext uri="{BB962C8B-B14F-4D97-AF65-F5344CB8AC3E}">
        <p14:creationId xmlns:p14="http://schemas.microsoft.com/office/powerpoint/2010/main" val="390239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4481"/>
          </a:xfrm>
        </p:spPr>
        <p:txBody>
          <a:bodyPr/>
          <a:lstStyle/>
          <a:p>
            <a:r>
              <a:rPr lang="en-US" b="1">
                <a:latin typeface="Times New Roman" panose="02020603050405020304" pitchFamily="18" charset="0"/>
                <a:cs typeface="Times New Roman" panose="02020603050405020304" pitchFamily="18" charset="0"/>
              </a:rPr>
              <a:t>SWOT Analysis</a:t>
            </a:r>
          </a:p>
        </p:txBody>
      </p:sp>
      <p:graphicFrame>
        <p:nvGraphicFramePr>
          <p:cNvPr id="7" name="Content Placeholder 6">
            <a:extLst>
              <a:ext uri="{FF2B5EF4-FFF2-40B4-BE49-F238E27FC236}">
                <a16:creationId xmlns:a16="http://schemas.microsoft.com/office/drawing/2014/main" id="{62FFB000-A142-4863-B562-09CE9BD97362}"/>
              </a:ext>
            </a:extLst>
          </p:cNvPr>
          <p:cNvGraphicFramePr>
            <a:graphicFrameLocks noGrp="1"/>
          </p:cNvGraphicFramePr>
          <p:nvPr>
            <p:ph idx="1"/>
            <p:extLst>
              <p:ext uri="{D42A27DB-BD31-4B8C-83A1-F6EECF244321}">
                <p14:modId xmlns:p14="http://schemas.microsoft.com/office/powerpoint/2010/main" val="2664997235"/>
              </p:ext>
            </p:extLst>
          </p:nvPr>
        </p:nvGraphicFramePr>
        <p:xfrm>
          <a:off x="243068" y="787079"/>
          <a:ext cx="11678856" cy="6262425"/>
        </p:xfrm>
        <a:graphic>
          <a:graphicData uri="http://schemas.openxmlformats.org/drawingml/2006/table">
            <a:tbl>
              <a:tblPr bandRow="1">
                <a:tableStyleId>{5940675A-B579-460E-94D1-54222C63F5DA}</a:tableStyleId>
              </a:tblPr>
              <a:tblGrid>
                <a:gridCol w="5008280">
                  <a:extLst>
                    <a:ext uri="{9D8B030D-6E8A-4147-A177-3AD203B41FA5}">
                      <a16:colId xmlns:a16="http://schemas.microsoft.com/office/drawing/2014/main" val="2323239570"/>
                    </a:ext>
                  </a:extLst>
                </a:gridCol>
                <a:gridCol w="6670576">
                  <a:extLst>
                    <a:ext uri="{9D8B030D-6E8A-4147-A177-3AD203B41FA5}">
                      <a16:colId xmlns:a16="http://schemas.microsoft.com/office/drawing/2014/main" val="1137892813"/>
                    </a:ext>
                  </a:extLst>
                </a:gridCol>
              </a:tblGrid>
              <a:tr h="372680">
                <a:tc>
                  <a:txBody>
                    <a:bodyPr/>
                    <a:lstStyle/>
                    <a:p>
                      <a:pPr marL="184150" marR="0" lvl="1" indent="-182245" algn="ctr" defTabSz="914400" rtl="0" eaLnBrk="1" fontAlgn="base" latinLnBrk="0" hangingPunct="1">
                        <a:lnSpc>
                          <a:spcPct val="100000"/>
                        </a:lnSpc>
                        <a:spcBef>
                          <a:spcPts val="0"/>
                        </a:spcBef>
                        <a:spcAft>
                          <a:spcPct val="0"/>
                        </a:spcAft>
                        <a:buClrTx/>
                        <a:buSzTx/>
                        <a:buFont typeface="Arial" pitchFamily="34" charset="0"/>
                        <a:buNone/>
                        <a:tabLst/>
                      </a:pPr>
                      <a:r>
                        <a:rPr kumimoji="0" lang="en-AU" sz="1600" b="1" i="0" u="none" strike="noStrike" kern="1200" cap="none" normalizeH="0" baseline="0">
                          <a:ln>
                            <a:noFill/>
                          </a:ln>
                          <a:solidFill>
                            <a:schemeClr val="bg1"/>
                          </a:solidFill>
                          <a:effectLst/>
                          <a:latin typeface="Times New Roman"/>
                          <a:ea typeface="+mn-ea"/>
                          <a:cs typeface="Times New Roman"/>
                        </a:rPr>
                        <a:t>Strengths</a:t>
                      </a:r>
                      <a:endParaRPr kumimoji="0" lang="en-AU" sz="1600" b="1" i="1" u="none" strike="noStrike" kern="1200" cap="none" normalizeH="0" baseline="0">
                        <a:ln>
                          <a:noFill/>
                        </a:ln>
                        <a:solidFill>
                          <a:schemeClr val="bg1"/>
                        </a:solidFill>
                        <a:effectLst/>
                        <a:latin typeface="Times New Roman"/>
                        <a:ea typeface="+mn-ea"/>
                        <a:cs typeface="Times New Roman"/>
                      </a:endParaRPr>
                    </a:p>
                  </a:txBody>
                  <a:tcPr marL="96897" marR="96897" marT="72000" marB="72000"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marL="184150" marR="0" lvl="1" indent="-182245" algn="ctr" defTabSz="914400" rtl="0" eaLnBrk="1" fontAlgn="base" latinLnBrk="0" hangingPunct="1">
                        <a:lnSpc>
                          <a:spcPct val="100000"/>
                        </a:lnSpc>
                        <a:spcBef>
                          <a:spcPts val="0"/>
                        </a:spcBef>
                        <a:spcAft>
                          <a:spcPct val="0"/>
                        </a:spcAft>
                        <a:buClrTx/>
                        <a:buSzTx/>
                        <a:buFont typeface="Arial" pitchFamily="34" charset="0"/>
                        <a:buNone/>
                        <a:tabLst/>
                      </a:pPr>
                      <a:r>
                        <a:rPr kumimoji="0" lang="en-AU" sz="1600" b="1" i="0" u="none" strike="noStrike" kern="1200" cap="none" normalizeH="0" baseline="0">
                          <a:ln>
                            <a:noFill/>
                          </a:ln>
                          <a:solidFill>
                            <a:schemeClr val="bg1"/>
                          </a:solidFill>
                          <a:effectLst/>
                          <a:latin typeface="Times New Roman"/>
                          <a:ea typeface="+mn-ea"/>
                          <a:cs typeface="Times New Roman"/>
                        </a:rPr>
                        <a:t>Weaknesses</a:t>
                      </a:r>
                      <a:endParaRPr kumimoji="0" lang="en-AU" sz="1600" b="1" i="1" u="none" strike="noStrike" kern="1200" cap="none" normalizeH="0" baseline="0">
                        <a:ln>
                          <a:noFill/>
                        </a:ln>
                        <a:solidFill>
                          <a:schemeClr val="bg1"/>
                        </a:solidFill>
                        <a:effectLst/>
                        <a:latin typeface="Times New Roman"/>
                        <a:ea typeface="+mn-ea"/>
                        <a:cs typeface="Times New Roman"/>
                      </a:endParaRPr>
                    </a:p>
                  </a:txBody>
                  <a:tcPr marL="96897" marR="96897" marT="72000" marB="72000"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2205048">
                <a:tc>
                  <a:txBody>
                    <a:bodyPr/>
                    <a:lstStyle/>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AU" sz="1600" kern="1200">
                          <a:solidFill>
                            <a:schemeClr val="tx1"/>
                          </a:solidFill>
                          <a:latin typeface="Times New Roman"/>
                          <a:ea typeface="+mn-ea"/>
                          <a:cs typeface="Times New Roman"/>
                        </a:rPr>
                        <a:t>App will include potential features for community to connect with nature as well as people around.</a:t>
                      </a: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Increased interest of people, outreach of the park and social media presence.</a:t>
                      </a: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Built-in map to filter out hike based on terrain and location.</a:t>
                      </a:r>
                    </a:p>
                  </a:txBody>
                  <a:tcPr marL="96897" marR="96897"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F5F6FA"/>
                    </a:solidFill>
                  </a:tcPr>
                </a:tc>
                <a:tc>
                  <a:txBody>
                    <a:bodyPr/>
                    <a:lstStyle/>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CA" sz="1600" kern="1200">
                          <a:solidFill>
                            <a:schemeClr val="tx1"/>
                          </a:solidFill>
                          <a:latin typeface="Times New Roman"/>
                          <a:ea typeface="+mn-ea"/>
                          <a:cs typeface="Times New Roman"/>
                        </a:rPr>
                        <a:t>Secured data storage platform needed to avoid data malfunction and to maintain user privacy.</a:t>
                      </a:r>
                      <a:endParaRPr lang="en-AU" sz="1600" kern="1200">
                        <a:solidFill>
                          <a:schemeClr val="tx1"/>
                        </a:solidFill>
                        <a:latin typeface="Times New Roman"/>
                        <a:ea typeface="+mn-ea"/>
                        <a:cs typeface="Times New Roman"/>
                      </a:endParaRPr>
                    </a:p>
                    <a:p>
                      <a:pPr marL="341630" marR="0" lvl="1" indent="-342900" algn="l">
                        <a:lnSpc>
                          <a:spcPct val="150000"/>
                        </a:lnSpc>
                        <a:spcBef>
                          <a:spcPts val="0"/>
                        </a:spcBef>
                        <a:spcAft>
                          <a:spcPts val="0"/>
                        </a:spcAft>
                        <a:buClr>
                          <a:srgbClr val="C0504D"/>
                        </a:buClr>
                        <a:buSzPct val="70000"/>
                        <a:buFont typeface="Arial" pitchFamily="34" charset="0"/>
                        <a:buChar char="•"/>
                      </a:pPr>
                      <a:r>
                        <a:rPr lang="en-CA" sz="1600" kern="1200">
                          <a:solidFill>
                            <a:schemeClr val="tx1"/>
                          </a:solidFill>
                          <a:latin typeface="Times New Roman"/>
                          <a:ea typeface="+mn-ea"/>
                          <a:cs typeface="Times New Roman"/>
                        </a:rPr>
                        <a:t>Weak performance of the app may not attract number of targeted users.</a:t>
                      </a:r>
                      <a:endParaRPr lang="en-AU" sz="1600" kern="1200">
                        <a:solidFill>
                          <a:schemeClr val="tx1"/>
                        </a:solidFill>
                        <a:latin typeface="Times New Roman"/>
                        <a:ea typeface="+mn-ea"/>
                        <a:cs typeface="Times New Roman"/>
                      </a:endParaRP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Strong back-end support team is required to maintain the app well-functionable.</a:t>
                      </a:r>
                      <a:endParaRPr lang="en-AU" sz="1600" kern="1200">
                        <a:solidFill>
                          <a:schemeClr val="tx1"/>
                        </a:solidFill>
                        <a:latin typeface="Times New Roman" panose="02020603050405020304" pitchFamily="18" charset="0"/>
                        <a:ea typeface="+mn-ea"/>
                        <a:cs typeface="Times New Roman" panose="02020603050405020304" pitchFamily="18" charset="0"/>
                      </a:endParaRPr>
                    </a:p>
                  </a:txBody>
                  <a:tcPr marL="96897" marR="96897"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r h="372680">
                <a:tc>
                  <a:txBody>
                    <a:bodyPr/>
                    <a:lstStyle/>
                    <a:p>
                      <a:pPr marL="184150" marR="0" lvl="1" indent="-182245" algn="ctr" defTabSz="914400" rtl="0" eaLnBrk="1" fontAlgn="base" latinLnBrk="0" hangingPunct="1">
                        <a:lnSpc>
                          <a:spcPct val="100000"/>
                        </a:lnSpc>
                        <a:spcBef>
                          <a:spcPts val="0"/>
                        </a:spcBef>
                        <a:spcAft>
                          <a:spcPct val="0"/>
                        </a:spcAft>
                        <a:buClrTx/>
                        <a:buSzTx/>
                        <a:buFont typeface="Arial" pitchFamily="34" charset="0"/>
                        <a:buNone/>
                        <a:tabLst/>
                      </a:pPr>
                      <a:r>
                        <a:rPr kumimoji="0" lang="en-AU" sz="1600" b="1" i="0" u="none" strike="noStrike" kern="1200" cap="none" normalizeH="0" baseline="0">
                          <a:ln>
                            <a:noFill/>
                          </a:ln>
                          <a:solidFill>
                            <a:schemeClr val="bg1"/>
                          </a:solidFill>
                          <a:effectLst/>
                          <a:latin typeface="Times New Roman"/>
                          <a:ea typeface="+mn-ea"/>
                          <a:cs typeface="Times New Roman"/>
                        </a:rPr>
                        <a:t>Opportunities</a:t>
                      </a:r>
                    </a:p>
                  </a:txBody>
                  <a:tcPr marL="96897" marR="96897" marT="72000" marB="72000"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marL="184150" marR="0" lvl="1" indent="-182245" algn="ctr" defTabSz="914400" rtl="0" eaLnBrk="1" fontAlgn="base" latinLnBrk="0" hangingPunct="1">
                        <a:lnSpc>
                          <a:spcPct val="100000"/>
                        </a:lnSpc>
                        <a:spcBef>
                          <a:spcPts val="0"/>
                        </a:spcBef>
                        <a:spcAft>
                          <a:spcPct val="0"/>
                        </a:spcAft>
                        <a:buClrTx/>
                        <a:buSzTx/>
                        <a:buFont typeface="Arial" pitchFamily="34" charset="0"/>
                        <a:buNone/>
                        <a:tabLst/>
                      </a:pPr>
                      <a:r>
                        <a:rPr kumimoji="0" lang="en-AU" sz="1600" b="1" i="0" u="none" strike="noStrike" kern="1200" cap="none" normalizeH="0" baseline="0">
                          <a:ln>
                            <a:noFill/>
                          </a:ln>
                          <a:solidFill>
                            <a:schemeClr val="bg1"/>
                          </a:solidFill>
                          <a:effectLst/>
                          <a:latin typeface="Times New Roman"/>
                          <a:ea typeface="+mn-ea"/>
                          <a:cs typeface="Times New Roman"/>
                        </a:rPr>
                        <a:t>Threats</a:t>
                      </a:r>
                      <a:endParaRPr kumimoji="0" lang="en-AU" sz="1600" b="1" i="1" u="none" strike="noStrike" kern="1200" cap="none" normalizeH="0" baseline="0">
                        <a:ln>
                          <a:noFill/>
                        </a:ln>
                        <a:solidFill>
                          <a:schemeClr val="bg1"/>
                        </a:solidFill>
                        <a:effectLst/>
                        <a:latin typeface="Times New Roman"/>
                        <a:ea typeface="+mn-ea"/>
                        <a:cs typeface="Times New Roman"/>
                      </a:endParaRPr>
                    </a:p>
                  </a:txBody>
                  <a:tcPr marL="96897" marR="96897" marT="72000" marB="72000"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1487297861"/>
                  </a:ext>
                </a:extLst>
              </a:tr>
              <a:tr h="3120513">
                <a:tc>
                  <a:txBody>
                    <a:bodyPr/>
                    <a:lstStyle/>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Choose activity/event based on age group.</a:t>
                      </a: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Integrated pre=downloaded map to access it offline.</a:t>
                      </a: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Application will share survey for feedback analysis, rating and reviews on the app store/play store.</a:t>
                      </a:r>
                    </a:p>
                    <a:p>
                      <a:pPr marL="341630" marR="0" lvl="1" indent="-342900" algn="l">
                        <a:lnSpc>
                          <a:spcPct val="150000"/>
                        </a:lnSpc>
                        <a:spcBef>
                          <a:spcPts val="0"/>
                        </a:spcBef>
                        <a:spcAft>
                          <a:spcPts val="0"/>
                        </a:spcAft>
                        <a:buClr>
                          <a:srgbClr val="C0504D"/>
                        </a:buClr>
                        <a:buSzPct val="70000"/>
                        <a:buFont typeface="Arial" pitchFamily="34" charset="0"/>
                        <a:buChar char="•"/>
                      </a:pPr>
                      <a:r>
                        <a:rPr lang="en-AU" sz="1600" kern="1200">
                          <a:solidFill>
                            <a:schemeClr val="tx1"/>
                          </a:solidFill>
                          <a:latin typeface="Times New Roman"/>
                          <a:ea typeface="+mn-ea"/>
                          <a:cs typeface="Times New Roman"/>
                        </a:rPr>
                        <a:t>App will show nearby restaurants, restrooms, fountains, sports gear store along with their relative options, categories and pricing.</a:t>
                      </a:r>
                    </a:p>
                    <a:p>
                      <a:pPr marL="341630" marR="0" lvl="1" indent="-342900" algn="l">
                        <a:lnSpc>
                          <a:spcPct val="100000"/>
                        </a:lnSpc>
                        <a:spcBef>
                          <a:spcPts val="0"/>
                        </a:spcBef>
                        <a:spcAft>
                          <a:spcPts val="0"/>
                        </a:spcAft>
                        <a:buClr>
                          <a:srgbClr val="C0504D"/>
                        </a:buClr>
                        <a:buSzPct val="70000"/>
                        <a:buFont typeface="Arial" pitchFamily="34" charset="0"/>
                        <a:buChar char="•"/>
                      </a:pPr>
                      <a:endParaRPr lang="en-AU" sz="1600" kern="1200">
                        <a:solidFill>
                          <a:schemeClr val="tx1"/>
                        </a:solidFill>
                        <a:latin typeface="Times New Roman" panose="02020603050405020304" pitchFamily="18" charset="0"/>
                        <a:ea typeface="+mn-ea"/>
                        <a:cs typeface="Times New Roman" panose="02020603050405020304" pitchFamily="18" charset="0"/>
                      </a:endParaRPr>
                    </a:p>
                    <a:p>
                      <a:pPr marL="341630" marR="0" lvl="1" indent="-342900" algn="l">
                        <a:lnSpc>
                          <a:spcPct val="100000"/>
                        </a:lnSpc>
                        <a:spcBef>
                          <a:spcPts val="0"/>
                        </a:spcBef>
                        <a:spcAft>
                          <a:spcPts val="0"/>
                        </a:spcAft>
                        <a:buClr>
                          <a:srgbClr val="C0504D"/>
                        </a:buClr>
                        <a:buSzPct val="70000"/>
                        <a:buFont typeface="Arial" pitchFamily="34" charset="0"/>
                        <a:buChar char="•"/>
                      </a:pPr>
                      <a:endParaRPr lang="en-AU" sz="1600" kern="1200">
                        <a:solidFill>
                          <a:schemeClr val="tx1"/>
                        </a:solidFill>
                        <a:latin typeface="Times New Roman" panose="02020603050405020304" pitchFamily="18" charset="0"/>
                        <a:ea typeface="+mn-ea"/>
                        <a:cs typeface="Times New Roman" panose="02020603050405020304" pitchFamily="18" charset="0"/>
                      </a:endParaRPr>
                    </a:p>
                  </a:txBody>
                  <a:tcPr marL="96897" marR="96897"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AU" sz="1600" kern="1200">
                          <a:solidFill>
                            <a:schemeClr val="tx1"/>
                          </a:solidFill>
                          <a:latin typeface="Times New Roman"/>
                          <a:ea typeface="+mn-ea"/>
                          <a:cs typeface="Times New Roman"/>
                        </a:rPr>
                        <a:t>Heavy rush of visitors on app during the peak season and hours might leads to more down time.</a:t>
                      </a:r>
                    </a:p>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AU" sz="1600" kern="1200">
                          <a:solidFill>
                            <a:schemeClr val="tx1"/>
                          </a:solidFill>
                          <a:latin typeface="Times New Roman"/>
                          <a:ea typeface="+mn-ea"/>
                          <a:cs typeface="Times New Roman"/>
                        </a:rPr>
                        <a:t>Revenue might not be generated as expected in all seasons as it depends on the number of visitors.</a:t>
                      </a:r>
                    </a:p>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CA" sz="1600" kern="1200">
                          <a:solidFill>
                            <a:schemeClr val="tx1"/>
                          </a:solidFill>
                          <a:latin typeface="Times New Roman"/>
                          <a:ea typeface="+mn-ea"/>
                          <a:cs typeface="Times New Roman"/>
                        </a:rPr>
                        <a:t>Some features working on a third-party license agreements might not work due to lack of support from vendor’s end.</a:t>
                      </a:r>
                    </a:p>
                    <a:p>
                      <a:pPr marL="341630" marR="0" lvl="1" indent="-342900" algn="l" rtl="0" eaLnBrk="1" fontAlgn="base" latinLnBrk="0" hangingPunct="1">
                        <a:lnSpc>
                          <a:spcPct val="150000"/>
                        </a:lnSpc>
                        <a:spcBef>
                          <a:spcPts val="0"/>
                        </a:spcBef>
                        <a:spcAft>
                          <a:spcPts val="0"/>
                        </a:spcAft>
                        <a:buClr>
                          <a:schemeClr val="accent2"/>
                        </a:buClr>
                        <a:buSzPct val="70000"/>
                        <a:buFont typeface="Arial" pitchFamily="34" charset="0"/>
                        <a:buChar char="•"/>
                      </a:pPr>
                      <a:r>
                        <a:rPr lang="en-CA" sz="1600" kern="1200">
                          <a:solidFill>
                            <a:schemeClr val="tx1"/>
                          </a:solidFill>
                          <a:latin typeface="Times New Roman"/>
                          <a:ea typeface="+mn-ea"/>
                          <a:cs typeface="Times New Roman"/>
                        </a:rPr>
                        <a:t>App development and deployment could be delayed due to unavailability of unskilled developers and coding errors.</a:t>
                      </a:r>
                    </a:p>
                  </a:txBody>
                  <a:tcPr marL="96897" marR="96897"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2723109916"/>
                  </a:ext>
                </a:extLst>
              </a:tr>
            </a:tbl>
          </a:graphicData>
        </a:graphic>
      </p:graphicFrame>
    </p:spTree>
    <p:extLst>
      <p:ext uri="{BB962C8B-B14F-4D97-AF65-F5344CB8AC3E}">
        <p14:creationId xmlns:p14="http://schemas.microsoft.com/office/powerpoint/2010/main" val="379671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29" name="Title 1"/>
          <p:cNvSpPr>
            <a:spLocks noGrp="1"/>
          </p:cNvSpPr>
          <p:nvPr>
            <p:ph type="title"/>
          </p:nvPr>
        </p:nvSpPr>
        <p:spPr>
          <a:xfrm>
            <a:off x="0" y="0"/>
            <a:ext cx="12192000" cy="998483"/>
          </a:xfrm>
        </p:spPr>
        <p:txBody>
          <a:bodyPr/>
          <a:lstStyle/>
          <a:p>
            <a:r>
              <a:rPr lang="en-GB" dirty="0">
                <a:latin typeface="Times New Roman" panose="02020603050405020304" pitchFamily="18" charset="0"/>
                <a:cs typeface="Times New Roman" panose="02020603050405020304" pitchFamily="18" charset="0"/>
              </a:rPr>
              <a:t> Technology Requirements</a:t>
            </a:r>
            <a:endParaRPr lang="nl-NL" dirty="0">
              <a:latin typeface="Times New Roman" panose="02020603050405020304" pitchFamily="18" charset="0"/>
              <a:cs typeface="Times New Roman" panose="02020603050405020304" pitchFamily="18" charset="0"/>
            </a:endParaRPr>
          </a:p>
        </p:txBody>
      </p:sp>
      <p:graphicFrame>
        <p:nvGraphicFramePr>
          <p:cNvPr id="5" name="Group 36"/>
          <p:cNvGraphicFramePr>
            <a:graphicFrameLocks noGrp="1"/>
          </p:cNvGraphicFramePr>
          <p:nvPr>
            <p:custDataLst>
              <p:tags r:id="rId1"/>
            </p:custDataLst>
            <p:extLst>
              <p:ext uri="{D42A27DB-BD31-4B8C-83A1-F6EECF244321}">
                <p14:modId xmlns:p14="http://schemas.microsoft.com/office/powerpoint/2010/main" val="592845228"/>
              </p:ext>
            </p:extLst>
          </p:nvPr>
        </p:nvGraphicFramePr>
        <p:xfrm>
          <a:off x="398585" y="1240222"/>
          <a:ext cx="11347936" cy="5303671"/>
        </p:xfrm>
        <a:graphic>
          <a:graphicData uri="http://schemas.openxmlformats.org/drawingml/2006/table">
            <a:tbl>
              <a:tblPr firstCol="1">
                <a:tableStyleId>{21E4AEA4-8DFA-4A89-87EB-49C32662AFE0}</a:tableStyleId>
              </a:tblPr>
              <a:tblGrid>
                <a:gridCol w="2638838">
                  <a:extLst>
                    <a:ext uri="{9D8B030D-6E8A-4147-A177-3AD203B41FA5}">
                      <a16:colId xmlns:a16="http://schemas.microsoft.com/office/drawing/2014/main" val="20000"/>
                    </a:ext>
                  </a:extLst>
                </a:gridCol>
                <a:gridCol w="3569173">
                  <a:extLst>
                    <a:ext uri="{9D8B030D-6E8A-4147-A177-3AD203B41FA5}">
                      <a16:colId xmlns:a16="http://schemas.microsoft.com/office/drawing/2014/main" val="20001"/>
                    </a:ext>
                  </a:extLst>
                </a:gridCol>
                <a:gridCol w="2569962">
                  <a:extLst>
                    <a:ext uri="{9D8B030D-6E8A-4147-A177-3AD203B41FA5}">
                      <a16:colId xmlns:a16="http://schemas.microsoft.com/office/drawing/2014/main" val="20002"/>
                    </a:ext>
                  </a:extLst>
                </a:gridCol>
                <a:gridCol w="2569963">
                  <a:extLst>
                    <a:ext uri="{9D8B030D-6E8A-4147-A177-3AD203B41FA5}">
                      <a16:colId xmlns:a16="http://schemas.microsoft.com/office/drawing/2014/main" val="20003"/>
                    </a:ext>
                  </a:extLst>
                </a:gridCol>
              </a:tblGrid>
              <a:tr h="1010609">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Business requirements</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The technology adaptation must</a:t>
                      </a:r>
                      <a:r>
                        <a:rPr lang="en-AU" sz="1800" i="0" strike="noStrike" kern="1200">
                          <a:solidFill>
                            <a:schemeClr val="tx1"/>
                          </a:solidFill>
                          <a:latin typeface="Times New Roman" panose="02020603050405020304" pitchFamily="18" charset="0"/>
                          <a:ea typeface="+mn-ea"/>
                          <a:cs typeface="Times New Roman" panose="02020603050405020304" pitchFamily="18" charset="0"/>
                        </a:rPr>
                        <a:t> be sufficient </a:t>
                      </a:r>
                      <a:r>
                        <a:rPr lang="en-AU" sz="1800" i="0" kern="1200">
                          <a:solidFill>
                            <a:schemeClr val="tx1"/>
                          </a:solidFill>
                          <a:latin typeface="Times New Roman" panose="02020603050405020304" pitchFamily="18" charset="0"/>
                          <a:ea typeface="+mn-ea"/>
                          <a:cs typeface="Times New Roman" panose="02020603050405020304" pitchFamily="18" charset="0"/>
                        </a:rPr>
                        <a:t>to satisfy all the requirements of the visitors which would help in </a:t>
                      </a:r>
                      <a:r>
                        <a:rPr lang="en-AU" sz="1800" i="0" strike="noStrike" kern="1200">
                          <a:solidFill>
                            <a:schemeClr val="tx1"/>
                          </a:solidFill>
                          <a:latin typeface="Times New Roman" panose="02020603050405020304" pitchFamily="18" charset="0"/>
                          <a:ea typeface="+mn-ea"/>
                          <a:cs typeface="Times New Roman" panose="02020603050405020304" pitchFamily="18" charset="0"/>
                        </a:rPr>
                        <a:t>improving visitors’ experience of the Blue Hills</a:t>
                      </a:r>
                      <a:r>
                        <a:rPr lang="en-AU" sz="1800" i="0" kern="1200">
                          <a:solidFill>
                            <a:schemeClr val="tx1"/>
                          </a:solidFill>
                          <a:latin typeface="Times New Roman" panose="02020603050405020304" pitchFamily="18" charset="0"/>
                          <a:ea typeface="+mn-ea"/>
                          <a:cs typeface="Times New Roman" panose="02020603050405020304" pitchFamily="18" charset="0"/>
                        </a:rPr>
                        <a:t>.</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411565">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Use cases </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a:txBody>
                    <a:bodyPr/>
                    <a:lstStyle/>
                    <a:p>
                      <a:pPr marL="180975" marR="0" lvl="2" indent="-180975"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Navigation for tracking/hiking</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2" indent="-180975"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App must include dining options</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2" indent="-180975"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Connectivity options to reach the park </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83723">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Data</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Sources, capture, Storage, transformation, visualisation / presentation, interpretation</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2"/>
                  </a:ext>
                </a:extLst>
              </a:tr>
              <a:tr h="599090">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3rd party platforms, systems and tools to be used</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Facebook, Instagram, Share Point, YouTube, Twitter</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3"/>
                  </a:ext>
                </a:extLst>
              </a:tr>
              <a:tr h="546538">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Custom software / integration  requirements</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API integration</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4"/>
                  </a:ext>
                </a:extLst>
              </a:tr>
              <a:tr h="532517">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Infrastructure requirements</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lang="en-AU" sz="1800" i="0" kern="1200">
                          <a:solidFill>
                            <a:schemeClr val="tx1"/>
                          </a:solidFill>
                          <a:latin typeface="Times New Roman" panose="02020603050405020304" pitchFamily="18" charset="0"/>
                          <a:ea typeface="+mn-ea"/>
                          <a:cs typeface="Times New Roman" panose="02020603050405020304" pitchFamily="18" charset="0"/>
                        </a:rPr>
                        <a:t>Amazon cloud server</a:t>
                      </a: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5"/>
                  </a:ext>
                </a:extLst>
              </a:tr>
              <a:tr h="687881">
                <a:tc>
                  <a:txBody>
                    <a:bodyPr/>
                    <a:lstStyle/>
                    <a:p>
                      <a:pPr marL="1587" marR="0" lvl="1" indent="0" algn="l" defTabSz="914400" rtl="0" eaLnBrk="1" fontAlgn="base" latinLnBrk="0" hangingPunct="1">
                        <a:lnSpc>
                          <a:spcPct val="106000"/>
                        </a:lnSpc>
                        <a:spcBef>
                          <a:spcPct val="80000"/>
                        </a:spcBef>
                        <a:spcAft>
                          <a:spcPct val="0"/>
                        </a:spcAft>
                        <a:buClrTx/>
                        <a:buSzTx/>
                        <a:buFont typeface="Arial" pitchFamily="34" charset="0"/>
                        <a:buNone/>
                        <a:tabLst/>
                        <a:defRPr/>
                      </a:pPr>
                      <a:r>
                        <a:rPr lang="en-AU" sz="1800" i="0" kern="1200">
                          <a:solidFill>
                            <a:schemeClr val="bg1"/>
                          </a:solidFill>
                          <a:latin typeface="Times New Roman" panose="02020603050405020304" pitchFamily="18" charset="0"/>
                          <a:ea typeface="+mn-ea"/>
                          <a:cs typeface="Times New Roman" panose="02020603050405020304" pitchFamily="18" charset="0"/>
                        </a:rPr>
                        <a:t>Additional detailed requirements</a:t>
                      </a:r>
                    </a:p>
                  </a:txBody>
                  <a:tcPr marL="0" marR="72000" marT="72000" marB="72000" anchor="ctr" horzOverflow="overflow">
                    <a:lnL w="12700" cap="flat" cmpd="sng" algn="ctr">
                      <a:solidFill>
                        <a:schemeClr val="bg2"/>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2BC1D9"/>
                    </a:solidFill>
                  </a:tcPr>
                </a:tc>
                <a:tc gridSpan="3">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r>
                        <a:rPr kumimoji="0" lang="en-AU" sz="18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Separate file attached.</a:t>
                      </a:r>
                      <a:endParaRPr lang="en-AU" sz="1800" i="1" kern="1200">
                        <a:solidFill>
                          <a:schemeClr val="tx1"/>
                        </a:solidFill>
                        <a:latin typeface="Times New Roman" panose="02020603050405020304" pitchFamily="18" charset="0"/>
                        <a:ea typeface="+mn-ea"/>
                        <a:cs typeface="Times New Roman" panose="02020603050405020304" pitchFamily="18" charset="0"/>
                      </a:endParaRPr>
                    </a:p>
                  </a:txBody>
                  <a:tcPr marL="72000" marR="72000" marT="72000" marB="720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1756748"/>
                  </a:ext>
                </a:extLst>
              </a:tr>
            </a:tbl>
          </a:graphicData>
        </a:graphic>
      </p:graphicFrame>
    </p:spTree>
    <p:extLst>
      <p:ext uri="{BB962C8B-B14F-4D97-AF65-F5344CB8AC3E}">
        <p14:creationId xmlns:p14="http://schemas.microsoft.com/office/powerpoint/2010/main" val="77224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FF44B-4F7D-4605-B5E2-7E242883B27D}"/>
              </a:ext>
            </a:extLst>
          </p:cNvPr>
          <p:cNvSpPr>
            <a:spLocks noGrp="1"/>
          </p:cNvSpPr>
          <p:nvPr>
            <p:ph type="ctrTitle"/>
          </p:nvPr>
        </p:nvSpPr>
        <p:spPr>
          <a:xfrm>
            <a:off x="3810000" y="2130426"/>
            <a:ext cx="7467600" cy="1470025"/>
          </a:xfrm>
          <a:prstGeom prst="rect">
            <a:avLst/>
          </a:prstGeom>
        </p:spPr>
        <p:txBody>
          <a:bodyPr lIns="91440" tIns="45720" rIns="91440" bIns="45720" anchor="t"/>
          <a:lstStyle/>
          <a:p>
            <a:br>
              <a:rPr lang="en-AU" b="1">
                <a:latin typeface="Times New Roman"/>
                <a:ea typeface="Roboto"/>
                <a:cs typeface="Times New Roman"/>
              </a:rPr>
            </a:br>
            <a:r>
              <a:rPr lang="en-AU" b="1">
                <a:latin typeface="Times New Roman"/>
                <a:ea typeface="Roboto"/>
                <a:cs typeface="Times New Roman"/>
              </a:rPr>
              <a:t>Thank You</a:t>
            </a:r>
            <a:endParaRPr lang="en-AU" b="1">
              <a:latin typeface="Times New Roman"/>
              <a:cs typeface="Times New Roman"/>
            </a:endParaRPr>
          </a:p>
        </p:txBody>
      </p:sp>
      <p:pic>
        <p:nvPicPr>
          <p:cNvPr id="2" name="Picture 1">
            <a:extLst>
              <a:ext uri="{FF2B5EF4-FFF2-40B4-BE49-F238E27FC236}">
                <a16:creationId xmlns:a16="http://schemas.microsoft.com/office/drawing/2014/main" id="{0856025D-DF2D-9740-9288-66500ED8111C}"/>
              </a:ext>
            </a:extLst>
          </p:cNvPr>
          <p:cNvPicPr>
            <a:picLocks noChangeAspect="1"/>
          </p:cNvPicPr>
          <p:nvPr/>
        </p:nvPicPr>
        <p:blipFill>
          <a:blip r:embed="rId3"/>
          <a:stretch>
            <a:fillRect/>
          </a:stretch>
        </p:blipFill>
        <p:spPr>
          <a:xfrm>
            <a:off x="3507155" y="3421673"/>
            <a:ext cx="4159738" cy="3119804"/>
          </a:xfrm>
          <a:prstGeom prst="rect">
            <a:avLst/>
          </a:prstGeom>
        </p:spPr>
      </p:pic>
      <p:pic>
        <p:nvPicPr>
          <p:cNvPr id="3" name="Picture 2">
            <a:extLst>
              <a:ext uri="{FF2B5EF4-FFF2-40B4-BE49-F238E27FC236}">
                <a16:creationId xmlns:a16="http://schemas.microsoft.com/office/drawing/2014/main" id="{F6580A80-B519-084E-A5B7-F0BA9694EAA4}"/>
              </a:ext>
            </a:extLst>
          </p:cNvPr>
          <p:cNvPicPr>
            <a:picLocks noChangeAspect="1"/>
          </p:cNvPicPr>
          <p:nvPr/>
        </p:nvPicPr>
        <p:blipFill>
          <a:blip r:embed="rId4"/>
          <a:stretch>
            <a:fillRect/>
          </a:stretch>
        </p:blipFill>
        <p:spPr>
          <a:xfrm>
            <a:off x="8260860" y="246185"/>
            <a:ext cx="3673231" cy="2508737"/>
          </a:xfrm>
          <a:prstGeom prst="rect">
            <a:avLst/>
          </a:prstGeom>
        </p:spPr>
      </p:pic>
    </p:spTree>
    <p:extLst>
      <p:ext uri="{BB962C8B-B14F-4D97-AF65-F5344CB8AC3E}">
        <p14:creationId xmlns:p14="http://schemas.microsoft.com/office/powerpoint/2010/main" val="14370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1D721-F192-D243-B23A-56BF0A3B818D}"/>
              </a:ext>
            </a:extLst>
          </p:cNvPr>
          <p:cNvSpPr>
            <a:spLocks noGrp="1"/>
          </p:cNvSpPr>
          <p:nvPr>
            <p:ph type="title"/>
          </p:nvPr>
        </p:nvSpPr>
        <p:spPr>
          <a:xfrm>
            <a:off x="0" y="0"/>
            <a:ext cx="12192000" cy="783589"/>
          </a:xfrm>
        </p:spPr>
        <p:txBody>
          <a:bodyPr lIns="91440" tIns="45720" rIns="91440" bIns="45720" anchor="t"/>
          <a:lstStyle/>
          <a:p>
            <a:r>
              <a:rPr lang="en-US" b="1">
                <a:latin typeface="Times New Roman"/>
                <a:ea typeface="Roboto"/>
                <a:cs typeface="Times New Roman"/>
              </a:rPr>
              <a:t>Glimpse of Blue Hills </a:t>
            </a:r>
            <a:endParaRPr lang="en-US" b="1">
              <a:latin typeface="Times New Roman"/>
              <a:cs typeface="Times New Roman"/>
            </a:endParaRPr>
          </a:p>
        </p:txBody>
      </p:sp>
      <p:pic>
        <p:nvPicPr>
          <p:cNvPr id="27650" name="Picture 2" descr="undefined">
            <a:extLst>
              <a:ext uri="{FF2B5EF4-FFF2-40B4-BE49-F238E27FC236}">
                <a16:creationId xmlns:a16="http://schemas.microsoft.com/office/drawing/2014/main" id="{2ADBAB02-E7EB-174D-A900-116F3EEAC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827" y="3610419"/>
            <a:ext cx="4164987" cy="224783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undefined">
            <a:extLst>
              <a:ext uri="{FF2B5EF4-FFF2-40B4-BE49-F238E27FC236}">
                <a16:creationId xmlns:a16="http://schemas.microsoft.com/office/drawing/2014/main" id="{859BDA46-D246-4948-BEC5-1D14F449B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827" y="1337865"/>
            <a:ext cx="4164987" cy="19509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picture containing tree, ground, outdoor, plant&#10;&#10;Description automatically generated">
            <a:extLst>
              <a:ext uri="{FF2B5EF4-FFF2-40B4-BE49-F238E27FC236}">
                <a16:creationId xmlns:a16="http://schemas.microsoft.com/office/drawing/2014/main" id="{738CEFEB-72D2-4795-9C8C-0DE4AF3F10AF}"/>
              </a:ext>
            </a:extLst>
          </p:cNvPr>
          <p:cNvPicPr>
            <a:picLocks noChangeAspect="1"/>
          </p:cNvPicPr>
          <p:nvPr/>
        </p:nvPicPr>
        <p:blipFill>
          <a:blip r:embed="rId4"/>
          <a:stretch>
            <a:fillRect/>
          </a:stretch>
        </p:blipFill>
        <p:spPr>
          <a:xfrm>
            <a:off x="600032" y="1350223"/>
            <a:ext cx="2727489" cy="4520391"/>
          </a:xfrm>
          <a:prstGeom prst="rect">
            <a:avLst/>
          </a:prstGeom>
        </p:spPr>
      </p:pic>
      <p:pic>
        <p:nvPicPr>
          <p:cNvPr id="6" name="Picture 6" descr="Benches in a park&#10;&#10;Description automatically generated">
            <a:extLst>
              <a:ext uri="{FF2B5EF4-FFF2-40B4-BE49-F238E27FC236}">
                <a16:creationId xmlns:a16="http://schemas.microsoft.com/office/drawing/2014/main" id="{C0A964AF-76D9-4D0C-AC91-D88BCF743E5D}"/>
              </a:ext>
            </a:extLst>
          </p:cNvPr>
          <p:cNvPicPr>
            <a:picLocks noChangeAspect="1"/>
          </p:cNvPicPr>
          <p:nvPr/>
        </p:nvPicPr>
        <p:blipFill>
          <a:blip r:embed="rId5"/>
          <a:stretch>
            <a:fillRect/>
          </a:stretch>
        </p:blipFill>
        <p:spPr>
          <a:xfrm>
            <a:off x="3801574" y="1350223"/>
            <a:ext cx="2743200" cy="4520391"/>
          </a:xfrm>
          <a:prstGeom prst="rect">
            <a:avLst/>
          </a:prstGeom>
        </p:spPr>
      </p:pic>
    </p:spTree>
    <p:extLst>
      <p:ext uri="{BB962C8B-B14F-4D97-AF65-F5344CB8AC3E}">
        <p14:creationId xmlns:p14="http://schemas.microsoft.com/office/powerpoint/2010/main" val="166084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1D721-F192-D243-B23A-56BF0A3B818D}"/>
              </a:ext>
            </a:extLst>
          </p:cNvPr>
          <p:cNvSpPr>
            <a:spLocks noGrp="1"/>
          </p:cNvSpPr>
          <p:nvPr>
            <p:ph type="title"/>
          </p:nvPr>
        </p:nvSpPr>
        <p:spPr>
          <a:xfrm>
            <a:off x="0" y="0"/>
            <a:ext cx="12192000" cy="621323"/>
          </a:xfrm>
        </p:spPr>
        <p:txBody>
          <a:bodyPr/>
          <a:lstStyle/>
          <a:p>
            <a:r>
              <a:rPr lang="en-US" b="1">
                <a:latin typeface="Times New Roman" panose="02020603050405020304" pitchFamily="18" charset="0"/>
                <a:cs typeface="Times New Roman" panose="02020603050405020304" pitchFamily="18" charset="0"/>
              </a:rPr>
              <a:t>Project background</a:t>
            </a:r>
          </a:p>
        </p:txBody>
      </p:sp>
      <p:graphicFrame>
        <p:nvGraphicFramePr>
          <p:cNvPr id="8" name="Content Placeholder 6">
            <a:extLst>
              <a:ext uri="{FF2B5EF4-FFF2-40B4-BE49-F238E27FC236}">
                <a16:creationId xmlns:a16="http://schemas.microsoft.com/office/drawing/2014/main" id="{48FF1C4D-BA69-164C-BD49-05951CD106C4}"/>
              </a:ext>
            </a:extLst>
          </p:cNvPr>
          <p:cNvGraphicFramePr>
            <a:graphicFrameLocks/>
          </p:cNvGraphicFramePr>
          <p:nvPr>
            <p:extLst>
              <p:ext uri="{D42A27DB-BD31-4B8C-83A1-F6EECF244321}">
                <p14:modId xmlns:p14="http://schemas.microsoft.com/office/powerpoint/2010/main" val="4226982491"/>
              </p:ext>
            </p:extLst>
          </p:nvPr>
        </p:nvGraphicFramePr>
        <p:xfrm>
          <a:off x="504496" y="773724"/>
          <a:ext cx="11159966" cy="5868251"/>
        </p:xfrm>
        <a:graphic>
          <a:graphicData uri="http://schemas.openxmlformats.org/drawingml/2006/table">
            <a:tbl>
              <a:tblPr bandRow="1">
                <a:tableStyleId>{5940675A-B579-460E-94D1-54222C63F5DA}</a:tableStyleId>
              </a:tblPr>
              <a:tblGrid>
                <a:gridCol w="11159966">
                  <a:extLst>
                    <a:ext uri="{9D8B030D-6E8A-4147-A177-3AD203B41FA5}">
                      <a16:colId xmlns:a16="http://schemas.microsoft.com/office/drawing/2014/main" val="2296928321"/>
                    </a:ext>
                  </a:extLst>
                </a:gridCol>
              </a:tblGrid>
              <a:tr h="485583">
                <a:tc>
                  <a:txBody>
                    <a:bodyPr/>
                    <a:lstStyle/>
                    <a:p>
                      <a:pPr algn="ctr">
                        <a:lnSpc>
                          <a:spcPct val="150000"/>
                        </a:lnSpc>
                      </a:pPr>
                      <a:r>
                        <a:rPr lang="en-AU" sz="2400" b="1">
                          <a:solidFill>
                            <a:schemeClr val="bg1"/>
                          </a:solidFill>
                          <a:latin typeface="Times New Roman" panose="02020603050405020304" pitchFamily="18" charset="0"/>
                          <a:cs typeface="Times New Roman" panose="02020603050405020304" pitchFamily="18" charset="0"/>
                        </a:rPr>
                        <a:t>Sponsor Background</a:t>
                      </a:r>
                    </a:p>
                  </a:txBody>
                  <a:tcPr marL="121920" marR="121920"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5293893">
                <a:tc>
                  <a:txBody>
                    <a:bodyPr/>
                    <a:lstStyle/>
                    <a:p>
                      <a:pPr marL="285750" marR="0" lvl="0" indent="-285750" algn="l">
                        <a:lnSpc>
                          <a:spcPct val="150000"/>
                        </a:lnSpc>
                        <a:buClr>
                          <a:srgbClr val="000000"/>
                        </a:buClr>
                        <a:buSzTx/>
                        <a:buFont typeface="Arial,Sans-Serif" panose="020B0604020202020204" pitchFamily="34" charset="0"/>
                        <a:buChar char="•"/>
                      </a:pPr>
                      <a:r>
                        <a:rPr lang="en-GB" sz="2000" b="0" i="0" kern="1200">
                          <a:solidFill>
                            <a:schemeClr val="tx1"/>
                          </a:solidFill>
                          <a:effectLst/>
                          <a:latin typeface="Times New Roman" panose="02020603050405020304" pitchFamily="18" charset="0"/>
                          <a:ea typeface="+mn-ea"/>
                          <a:cs typeface="Times New Roman" panose="02020603050405020304" pitchFamily="18" charset="0"/>
                        </a:rPr>
                        <a:t>Friends of the Blue Hills is a non-profit organisation dedicated to conserving and protecting the Blue Hills Reservations' natural beauty and diversified ecology.</a:t>
                      </a:r>
                    </a:p>
                    <a:p>
                      <a:pPr marL="285750" marR="0" lvl="0" indent="-285750" algn="l">
                        <a:lnSpc>
                          <a:spcPct val="150000"/>
                        </a:lnSpc>
                        <a:buClr>
                          <a:srgbClr val="000000"/>
                        </a:buClr>
                        <a:buSzTx/>
                        <a:buFont typeface="Arial,Sans-Serif" panose="020B0604020202020204" pitchFamily="34" charset="0"/>
                        <a:buChar char="•"/>
                      </a:pPr>
                      <a:r>
                        <a:rPr lang="en-GB" sz="20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The reservation has diverse natural features such as trails, hills, beaches, ponds, quarries and wooded areas.</a:t>
                      </a:r>
                    </a:p>
                    <a:p>
                      <a:pPr marL="285750" marR="0" lvl="0" indent="-285750" algn="l">
                        <a:lnSpc>
                          <a:spcPct val="150000"/>
                        </a:lnSpc>
                        <a:buClr>
                          <a:srgbClr val="000000"/>
                        </a:buClr>
                        <a:buSzTx/>
                        <a:buFont typeface="Arial,Sans-Serif" panose="020B0604020202020204" pitchFamily="34" charset="0"/>
                        <a:buChar char="•"/>
                      </a:pPr>
                      <a:r>
                        <a:rPr lang="en-CA" sz="2000" kern="1200">
                          <a:solidFill>
                            <a:schemeClr val="tx1"/>
                          </a:solidFill>
                          <a:effectLst/>
                          <a:latin typeface="Times New Roman" panose="02020603050405020304" pitchFamily="18" charset="0"/>
                          <a:ea typeface="+mn-ea"/>
                          <a:cs typeface="Times New Roman" panose="02020603050405020304" pitchFamily="18" charset="0"/>
                        </a:rPr>
                        <a:t>The park offers various activities such as hiking, camping, canoeing, and spaces for public gatherings. The park is also home to a museum and weather observatory.</a:t>
                      </a:r>
                    </a:p>
                    <a:p>
                      <a:pPr marL="285750" marR="0" lvl="0" indent="-285750" algn="l">
                        <a:lnSpc>
                          <a:spcPct val="150000"/>
                        </a:lnSpc>
                        <a:buClr>
                          <a:srgbClr val="000000"/>
                        </a:buClr>
                        <a:buSzTx/>
                        <a:buFont typeface="Arial,Sans-Serif" panose="020B0604020202020204" pitchFamily="34" charset="0"/>
                        <a:buChar char="•"/>
                      </a:pPr>
                      <a:r>
                        <a:rPr lang="en-CA" sz="2000" kern="1200">
                          <a:solidFill>
                            <a:schemeClr val="tx1"/>
                          </a:solidFill>
                          <a:effectLst/>
                          <a:latin typeface="Times New Roman" panose="02020603050405020304" pitchFamily="18" charset="0"/>
                          <a:ea typeface="+mn-ea"/>
                          <a:cs typeface="Times New Roman" panose="02020603050405020304" pitchFamily="18" charset="0"/>
                        </a:rPr>
                        <a:t>Currently all news, events, and scheduled activities are posted primarily on the organization’s website, which limits its reach to a larger audience.</a:t>
                      </a:r>
                    </a:p>
                    <a:p>
                      <a:pPr marL="285750" marR="0" lvl="0" indent="-285750" algn="l">
                        <a:lnSpc>
                          <a:spcPct val="150000"/>
                        </a:lnSpc>
                        <a:buClr>
                          <a:srgbClr val="000000"/>
                        </a:buClr>
                        <a:buSzTx/>
                        <a:buFont typeface="Arial,Sans-Serif" panose="020B0604020202020204" pitchFamily="34" charset="0"/>
                        <a:buChar char="•"/>
                      </a:pPr>
                      <a:r>
                        <a:rPr lang="en-CA" sz="2000" kern="1200">
                          <a:solidFill>
                            <a:schemeClr val="tx1"/>
                          </a:solidFill>
                          <a:effectLst/>
                          <a:latin typeface="Times New Roman" panose="02020603050405020304" pitchFamily="18" charset="0"/>
                          <a:ea typeface="+mn-ea"/>
                          <a:cs typeface="Times New Roman" panose="02020603050405020304" pitchFamily="18" charset="0"/>
                        </a:rPr>
                        <a:t>In order to reach a larger audience, we proposed a project to research similar organizations to learn how they attract more visitors. Based on that work, we proposed an app including a number of features that will enhance visitors’ experience.</a:t>
                      </a: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bl>
          </a:graphicData>
        </a:graphic>
      </p:graphicFrame>
    </p:spTree>
    <p:extLst>
      <p:ext uri="{BB962C8B-B14F-4D97-AF65-F5344CB8AC3E}">
        <p14:creationId xmlns:p14="http://schemas.microsoft.com/office/powerpoint/2010/main" val="84260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689F-D1BF-684C-87C2-4E3878D6FB4D}"/>
              </a:ext>
            </a:extLst>
          </p:cNvPr>
          <p:cNvSpPr>
            <a:spLocks noGrp="1"/>
          </p:cNvSpPr>
          <p:nvPr>
            <p:ph type="title"/>
          </p:nvPr>
        </p:nvSpPr>
        <p:spPr>
          <a:xfrm>
            <a:off x="0" y="0"/>
            <a:ext cx="12192000" cy="816153"/>
          </a:xfrm>
        </p:spPr>
        <p:txBody>
          <a:bodyPr lIns="91440" tIns="45720" rIns="91440" bIns="45720" anchor="t"/>
          <a:lstStyle/>
          <a:p>
            <a:r>
              <a:rPr lang="en-US" b="1">
                <a:latin typeface="Times New Roman"/>
                <a:ea typeface="Roboto"/>
                <a:cs typeface="Times New Roman"/>
              </a:rPr>
              <a:t>Project Overview &amp; Objectives</a:t>
            </a:r>
          </a:p>
        </p:txBody>
      </p:sp>
      <p:graphicFrame>
        <p:nvGraphicFramePr>
          <p:cNvPr id="4" name="Content Placeholder 6">
            <a:extLst>
              <a:ext uri="{FF2B5EF4-FFF2-40B4-BE49-F238E27FC236}">
                <a16:creationId xmlns:a16="http://schemas.microsoft.com/office/drawing/2014/main" id="{C47A38F3-8BDD-2048-A9C8-F0CDBD57CA78}"/>
              </a:ext>
            </a:extLst>
          </p:cNvPr>
          <p:cNvGraphicFramePr>
            <a:graphicFrameLocks/>
          </p:cNvGraphicFramePr>
          <p:nvPr>
            <p:extLst>
              <p:ext uri="{D42A27DB-BD31-4B8C-83A1-F6EECF244321}">
                <p14:modId xmlns:p14="http://schemas.microsoft.com/office/powerpoint/2010/main" val="75000003"/>
              </p:ext>
            </p:extLst>
          </p:nvPr>
        </p:nvGraphicFramePr>
        <p:xfrm>
          <a:off x="528118" y="1176950"/>
          <a:ext cx="11244472" cy="5081881"/>
        </p:xfrm>
        <a:graphic>
          <a:graphicData uri="http://schemas.openxmlformats.org/drawingml/2006/table">
            <a:tbl>
              <a:tblPr bandRow="1">
                <a:tableStyleId>{5940675A-B579-460E-94D1-54222C63F5DA}</a:tableStyleId>
              </a:tblPr>
              <a:tblGrid>
                <a:gridCol w="1280217">
                  <a:extLst>
                    <a:ext uri="{9D8B030D-6E8A-4147-A177-3AD203B41FA5}">
                      <a16:colId xmlns:a16="http://schemas.microsoft.com/office/drawing/2014/main" val="2323239570"/>
                    </a:ext>
                  </a:extLst>
                </a:gridCol>
                <a:gridCol w="9964255">
                  <a:extLst>
                    <a:ext uri="{9D8B030D-6E8A-4147-A177-3AD203B41FA5}">
                      <a16:colId xmlns:a16="http://schemas.microsoft.com/office/drawing/2014/main" val="1137892813"/>
                    </a:ext>
                  </a:extLst>
                </a:gridCol>
              </a:tblGrid>
              <a:tr h="833496">
                <a:tc>
                  <a:txBody>
                    <a:bodyPr/>
                    <a:lstStyle/>
                    <a:p>
                      <a:pPr algn="ctr"/>
                      <a:r>
                        <a:rPr lang="en-AU" sz="1800" b="1">
                          <a:solidFill>
                            <a:schemeClr val="bg1"/>
                          </a:solidFill>
                          <a:latin typeface="Times New Roman"/>
                          <a:cs typeface="Times New Roman"/>
                        </a:rPr>
                        <a:t>Current Situation</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r>
                        <a:rPr lang="en-CA" sz="1800" kern="1200">
                          <a:solidFill>
                            <a:schemeClr val="tx1"/>
                          </a:solidFill>
                          <a:effectLst/>
                          <a:latin typeface="Times New Roman"/>
                          <a:ea typeface="+mn-ea"/>
                          <a:cs typeface="Times New Roman"/>
                        </a:rPr>
                        <a:t>The Friends of the Blue Hills currently offers its services through its existing website, which lacks features and functions that would enhance the user experience and increase accessibility of necessary information and resources.</a:t>
                      </a:r>
                    </a:p>
                  </a:txBody>
                  <a:tcPr anchor="ctr">
                    <a:lnL w="12700" cap="flat" cmpd="sng" algn="ctr">
                      <a:solidFill>
                        <a:srgbClr val="D8DBEB"/>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4123061682"/>
                  </a:ext>
                </a:extLst>
              </a:tr>
              <a:tr h="3083936">
                <a:tc>
                  <a:txBody>
                    <a:bodyPr/>
                    <a:lstStyle/>
                    <a:p>
                      <a:pPr algn="ctr"/>
                      <a:r>
                        <a:rPr lang="en-AU" sz="1800" b="1">
                          <a:solidFill>
                            <a:schemeClr val="bg1"/>
                          </a:solidFill>
                          <a:latin typeface="Times New Roman"/>
                          <a:cs typeface="Times New Roman"/>
                        </a:rPr>
                        <a:t>Challenge</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marL="0" marR="0" lvl="0" indent="0" algn="l">
                        <a:lnSpc>
                          <a:spcPct val="100000"/>
                        </a:lnSpc>
                        <a:spcBef>
                          <a:spcPts val="0"/>
                        </a:spcBef>
                        <a:spcAft>
                          <a:spcPts val="0"/>
                        </a:spcAft>
                        <a:buClrTx/>
                        <a:buSzTx/>
                        <a:buNone/>
                      </a:pPr>
                      <a:r>
                        <a:rPr lang="en-AU" sz="1800" b="1" u="none" strike="noStrike" kern="1200" cap="none" normalizeH="0" baseline="0">
                          <a:ln>
                            <a:noFill/>
                          </a:ln>
                          <a:solidFill>
                            <a:schemeClr val="tx1"/>
                          </a:solidFill>
                          <a:effectLst/>
                          <a:latin typeface="Times New Roman"/>
                          <a:cs typeface="Times New Roman"/>
                        </a:rPr>
                        <a:t>Business Problem: </a:t>
                      </a:r>
                      <a:r>
                        <a:rPr lang="en-AU" sz="1800" u="none" strike="noStrike" kern="1200" cap="none" normalizeH="0" baseline="0">
                          <a:ln>
                            <a:noFill/>
                          </a:ln>
                          <a:solidFill>
                            <a:schemeClr val="tx1"/>
                          </a:solidFill>
                          <a:effectLst/>
                          <a:latin typeface="Times New Roman"/>
                          <a:cs typeface="Times New Roman"/>
                        </a:rPr>
                        <a:t>The changes we were seeking was to design a feature rich app for Blue Hills so that people explore the beautiful natural resources that the park has to offer. </a:t>
                      </a:r>
                      <a:endParaRPr lang="en-AU" sz="1800" u="none" strike="noStrike" kern="1200"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a:lnSpc>
                          <a:spcPct val="100000"/>
                        </a:lnSpc>
                        <a:spcBef>
                          <a:spcPts val="0"/>
                        </a:spcBef>
                        <a:spcAft>
                          <a:spcPts val="0"/>
                        </a:spcAft>
                        <a:buClrTx/>
                        <a:buSzTx/>
                        <a:buNone/>
                      </a:pPr>
                      <a:endParaRPr lang="en-AU" sz="1800" u="none" strike="noStrike" kern="1200"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a:lnSpc>
                          <a:spcPct val="100000"/>
                        </a:lnSpc>
                        <a:spcBef>
                          <a:spcPts val="0"/>
                        </a:spcBef>
                        <a:spcAft>
                          <a:spcPts val="0"/>
                        </a:spcAft>
                        <a:buClrTx/>
                        <a:buSzTx/>
                        <a:buNone/>
                      </a:pPr>
                      <a:r>
                        <a:rPr lang="en-AU" sz="1800" b="0" i="0" u="none" strike="noStrike" kern="1200" cap="none" normalizeH="0" baseline="0">
                          <a:ln>
                            <a:noFill/>
                          </a:ln>
                          <a:solidFill>
                            <a:schemeClr val="tx1"/>
                          </a:solidFill>
                          <a:effectLst/>
                          <a:latin typeface="Times New Roman"/>
                          <a:cs typeface="Times New Roman"/>
                        </a:rPr>
                        <a:t>The existing platform-website offers  majority of services, events, news and updates which   are not sufficient in in bringing all the features together and providing information regarding tours, sporting events, rentals and dining options.</a:t>
                      </a:r>
                    </a:p>
                    <a:p>
                      <a:pPr marL="0" marR="0" lvl="0" indent="0" algn="l">
                        <a:lnSpc>
                          <a:spcPct val="100000"/>
                        </a:lnSpc>
                        <a:spcBef>
                          <a:spcPts val="0"/>
                        </a:spcBef>
                        <a:spcAft>
                          <a:spcPts val="0"/>
                        </a:spcAft>
                        <a:buClrTx/>
                        <a:buSzTx/>
                        <a:buNone/>
                      </a:pPr>
                      <a:endParaRPr lang="en-AU" sz="1800" u="none" strike="noStrike" kern="1200"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a:lnSpc>
                          <a:spcPct val="100000"/>
                        </a:lnSpc>
                        <a:spcBef>
                          <a:spcPts val="0"/>
                        </a:spcBef>
                        <a:spcAft>
                          <a:spcPts val="0"/>
                        </a:spcAft>
                        <a:buClrTx/>
                        <a:buSzTx/>
                        <a:buNone/>
                      </a:pPr>
                      <a:r>
                        <a:rPr lang="en-AU" sz="1800" b="1" u="none" strike="noStrike" kern="1200" cap="none" normalizeH="0" baseline="0">
                          <a:ln>
                            <a:noFill/>
                          </a:ln>
                          <a:solidFill>
                            <a:schemeClr val="tx1"/>
                          </a:solidFill>
                          <a:effectLst/>
                          <a:latin typeface="Times New Roman"/>
                          <a:cs typeface="Times New Roman"/>
                        </a:rPr>
                        <a:t>Opportunity: </a:t>
                      </a:r>
                      <a:r>
                        <a:rPr lang="en-AU" sz="1800" b="0" u="none" strike="noStrike" kern="1200" cap="none" normalizeH="0" baseline="0">
                          <a:ln>
                            <a:noFill/>
                          </a:ln>
                          <a:solidFill>
                            <a:schemeClr val="tx1"/>
                          </a:solidFill>
                          <a:effectLst/>
                          <a:latin typeface="Times New Roman"/>
                          <a:cs typeface="Times New Roman"/>
                        </a:rPr>
                        <a:t>The biggest opportunity is to  increase awareness about all the activities that are frequently organized at the park and broaden the reach to a larger user base. </a:t>
                      </a:r>
                      <a:r>
                        <a:rPr lang="en-AU" sz="1800" u="none" strike="noStrike" kern="1200" cap="none" normalizeH="0" baseline="0">
                          <a:ln>
                            <a:noFill/>
                          </a:ln>
                          <a:solidFill>
                            <a:schemeClr val="tx1"/>
                          </a:solidFill>
                          <a:effectLst/>
                          <a:latin typeface="Times New Roman"/>
                          <a:cs typeface="Times New Roman"/>
                        </a:rPr>
                        <a:t>The app will resolve these issues and add new features that can help the larger community members to explore the park.</a:t>
                      </a:r>
                    </a:p>
                  </a:txBody>
                  <a:tcPr anchor="ctr">
                    <a:lnL w="12700" cap="flat" cmpd="sng" algn="ctr">
                      <a:solidFill>
                        <a:srgbClr val="D8DBEB"/>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r h="1083545">
                <a:tc>
                  <a:txBody>
                    <a:bodyPr/>
                    <a:lstStyle/>
                    <a:p>
                      <a:pPr algn="ctr"/>
                      <a:r>
                        <a:rPr lang="en-AU" sz="1800" b="1">
                          <a:solidFill>
                            <a:schemeClr val="bg1"/>
                          </a:solidFill>
                          <a:latin typeface="Times New Roman"/>
                          <a:cs typeface="Times New Roman"/>
                        </a:rPr>
                        <a:t>Project Objectives</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800">
                          <a:solidFill>
                            <a:schemeClr val="tx1"/>
                          </a:solidFill>
                          <a:latin typeface="Times New Roman"/>
                          <a:cs typeface="Times New Roman"/>
                        </a:rPr>
                        <a:t>To research similar organizations and gain insight</a:t>
                      </a:r>
                      <a:r>
                        <a:rPr lang="en-AU" sz="1800" strike="noStrike">
                          <a:solidFill>
                            <a:schemeClr val="tx1"/>
                          </a:solidFill>
                          <a:latin typeface="Times New Roman"/>
                          <a:cs typeface="Times New Roman"/>
                        </a:rPr>
                        <a:t> around </a:t>
                      </a:r>
                      <a:r>
                        <a:rPr lang="en-AU" sz="1800">
                          <a:solidFill>
                            <a:schemeClr val="tx1"/>
                          </a:solidFill>
                          <a:latin typeface="Times New Roman"/>
                          <a:cs typeface="Times New Roman"/>
                        </a:rPr>
                        <a:t>what kind of features can be included in the design of a web application and propose a list of relevant findings and budget estimation to build such an app.</a:t>
                      </a:r>
                    </a:p>
                  </a:txBody>
                  <a:tcPr anchor="ctr">
                    <a:lnL w="12700" cap="flat" cmpd="sng" algn="ctr">
                      <a:solidFill>
                        <a:srgbClr val="D8DBEB"/>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487297861"/>
                  </a:ext>
                </a:extLst>
              </a:tr>
            </a:tbl>
          </a:graphicData>
        </a:graphic>
      </p:graphicFrame>
      <p:sp>
        <p:nvSpPr>
          <p:cNvPr id="5" name="Text Placeholder 3">
            <a:extLst>
              <a:ext uri="{FF2B5EF4-FFF2-40B4-BE49-F238E27FC236}">
                <a16:creationId xmlns:a16="http://schemas.microsoft.com/office/drawing/2014/main" id="{EA200CB1-BFFC-A641-BFE2-3934A5AC9637}"/>
              </a:ext>
            </a:extLst>
          </p:cNvPr>
          <p:cNvSpPr txBox="1">
            <a:spLocks/>
          </p:cNvSpPr>
          <p:nvPr/>
        </p:nvSpPr>
        <p:spPr>
          <a:xfrm>
            <a:off x="1507382" y="1676400"/>
            <a:ext cx="8153400" cy="750887"/>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b="1"/>
          </a:p>
        </p:txBody>
      </p:sp>
    </p:spTree>
    <p:extLst>
      <p:ext uri="{BB962C8B-B14F-4D97-AF65-F5344CB8AC3E}">
        <p14:creationId xmlns:p14="http://schemas.microsoft.com/office/powerpoint/2010/main" val="288949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3" name="Title 1"/>
          <p:cNvSpPr>
            <a:spLocks noGrp="1"/>
          </p:cNvSpPr>
          <p:nvPr>
            <p:ph type="title"/>
          </p:nvPr>
        </p:nvSpPr>
        <p:spPr>
          <a:xfrm>
            <a:off x="0" y="0"/>
            <a:ext cx="12192000" cy="762000"/>
          </a:xfrm>
        </p:spPr>
        <p:txBody>
          <a:bodyPr lIns="91440" tIns="45720" rIns="91440" bIns="45720" anchor="t"/>
          <a:lstStyle/>
          <a:p>
            <a:r>
              <a:rPr lang="en-GB" b="1">
                <a:latin typeface="Times New Roman"/>
                <a:ea typeface="Roboto"/>
                <a:cs typeface="Times New Roman"/>
              </a:rPr>
              <a:t>Project Outcomes</a:t>
            </a:r>
            <a:endParaRPr lang="nl-NL" b="1">
              <a:latin typeface="Times New Roman"/>
              <a:ea typeface="Roboto"/>
              <a:cs typeface="Times New Roman"/>
            </a:endParaRPr>
          </a:p>
        </p:txBody>
      </p:sp>
      <p:sp>
        <p:nvSpPr>
          <p:cNvPr id="776194" name="Slide Number Placeholder 2"/>
          <p:cNvSpPr>
            <a:spLocks noGrp="1"/>
          </p:cNvSpPr>
          <p:nvPr>
            <p:ph type="sldNum" sz="quarter" idx="4294967295"/>
          </p:nvPr>
        </p:nvSpPr>
        <p:spPr>
          <a:xfrm>
            <a:off x="0" y="6554788"/>
            <a:ext cx="282575" cy="142875"/>
          </a:xfrm>
          <a:prstGeom prst="rect">
            <a:avLst/>
          </a:prstGeom>
        </p:spPr>
        <p:txBody>
          <a:bodyPr/>
          <a:lstStyle/>
          <a:p>
            <a:fld id="{C503860F-B000-4542-BF52-9F9AD318D383}" type="slidenum">
              <a:rPr lang="en-US" smtClean="0"/>
              <a:pPr/>
              <a:t>5</a:t>
            </a:fld>
            <a:endParaRPr lang="en-US"/>
          </a:p>
        </p:txBody>
      </p:sp>
      <p:graphicFrame>
        <p:nvGraphicFramePr>
          <p:cNvPr id="5" name="Content Placeholder 6">
            <a:extLst>
              <a:ext uri="{FF2B5EF4-FFF2-40B4-BE49-F238E27FC236}">
                <a16:creationId xmlns:a16="http://schemas.microsoft.com/office/drawing/2014/main" id="{117FE11C-65D2-3545-82E1-44205C48339F}"/>
              </a:ext>
            </a:extLst>
          </p:cNvPr>
          <p:cNvGraphicFramePr>
            <a:graphicFrameLocks/>
          </p:cNvGraphicFramePr>
          <p:nvPr>
            <p:extLst>
              <p:ext uri="{D42A27DB-BD31-4B8C-83A1-F6EECF244321}">
                <p14:modId xmlns:p14="http://schemas.microsoft.com/office/powerpoint/2010/main" val="1850497229"/>
              </p:ext>
            </p:extLst>
          </p:nvPr>
        </p:nvGraphicFramePr>
        <p:xfrm>
          <a:off x="475306" y="1041148"/>
          <a:ext cx="8784278" cy="5307020"/>
        </p:xfrm>
        <a:graphic>
          <a:graphicData uri="http://schemas.openxmlformats.org/drawingml/2006/table">
            <a:tbl>
              <a:tblPr bandRow="1">
                <a:tableStyleId>{5940675A-B579-460E-94D1-54222C63F5DA}</a:tableStyleId>
              </a:tblPr>
              <a:tblGrid>
                <a:gridCol w="4303602">
                  <a:extLst>
                    <a:ext uri="{9D8B030D-6E8A-4147-A177-3AD203B41FA5}">
                      <a16:colId xmlns:a16="http://schemas.microsoft.com/office/drawing/2014/main" val="2323239570"/>
                    </a:ext>
                  </a:extLst>
                </a:gridCol>
                <a:gridCol w="4480676">
                  <a:extLst>
                    <a:ext uri="{9D8B030D-6E8A-4147-A177-3AD203B41FA5}">
                      <a16:colId xmlns:a16="http://schemas.microsoft.com/office/drawing/2014/main" val="1137892813"/>
                    </a:ext>
                  </a:extLst>
                </a:gridCol>
              </a:tblGrid>
              <a:tr h="348172">
                <a:tc>
                  <a:txBody>
                    <a:bodyPr/>
                    <a:lstStyle/>
                    <a:p>
                      <a:pPr algn="ctr"/>
                      <a:r>
                        <a:rPr lang="en-AU" sz="1800" b="1">
                          <a:solidFill>
                            <a:schemeClr val="bg1"/>
                          </a:solidFill>
                          <a:latin typeface="Times New Roman"/>
                          <a:cs typeface="Times New Roman"/>
                        </a:rPr>
                        <a:t>Objective 1</a:t>
                      </a:r>
                    </a:p>
                  </a:txBody>
                  <a:tcP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Objective 2</a:t>
                      </a:r>
                    </a:p>
                  </a:txBody>
                  <a:tcP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2828891">
                <a:tc>
                  <a:txBody>
                    <a:bodyPr/>
                    <a:lstStyle/>
                    <a:p>
                      <a:pPr marL="0" indent="0">
                        <a:buFont typeface="Arial" panose="020B0604020202020204" pitchFamily="34" charset="0"/>
                        <a:buNone/>
                      </a:pPr>
                      <a:r>
                        <a:rPr lang="en-AU" sz="1800" b="1">
                          <a:solidFill>
                            <a:schemeClr val="tx1"/>
                          </a:solidFill>
                          <a:latin typeface="Times New Roman"/>
                          <a:cs typeface="Times New Roman"/>
                        </a:rPr>
                        <a:t>Feature Suggestion to include in the App</a:t>
                      </a:r>
                    </a:p>
                    <a:p>
                      <a:pPr marL="0" indent="0">
                        <a:buFont typeface="Arial" panose="020B0604020202020204" pitchFamily="34" charset="0"/>
                        <a:buNone/>
                      </a:pPr>
                      <a:endParaRPr lang="en-AU" sz="1800" b="0">
                        <a:solidFill>
                          <a:schemeClr val="tx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AU" sz="1800" b="0">
                          <a:solidFill>
                            <a:schemeClr val="tx1"/>
                          </a:solidFill>
                          <a:latin typeface="Times New Roman"/>
                          <a:cs typeface="Times New Roman"/>
                        </a:rPr>
                        <a:t>Navigation integration within the app for hiking</a:t>
                      </a:r>
                    </a:p>
                    <a:p>
                      <a:pPr marL="285750" lvl="0" indent="-285750">
                        <a:buFont typeface="Arial" panose="020B0604020202020204" pitchFamily="34" charset="0"/>
                        <a:buChar char="•"/>
                      </a:pPr>
                      <a:r>
                        <a:rPr lang="en-AU" sz="1800" b="0">
                          <a:solidFill>
                            <a:schemeClr val="tx1"/>
                          </a:solidFill>
                          <a:latin typeface="Times New Roman"/>
                          <a:cs typeface="Times New Roman"/>
                        </a:rPr>
                        <a:t>Recreational activities</a:t>
                      </a:r>
                    </a:p>
                    <a:p>
                      <a:pPr marL="285750" lvl="0" indent="-285750">
                        <a:buFont typeface="Arial" panose="020B0604020202020204" pitchFamily="34" charset="0"/>
                        <a:buChar char="•"/>
                      </a:pPr>
                      <a:r>
                        <a:rPr lang="en-AU" sz="1800" b="0">
                          <a:solidFill>
                            <a:schemeClr val="tx1"/>
                          </a:solidFill>
                          <a:latin typeface="Times New Roman"/>
                          <a:cs typeface="Times New Roman"/>
                        </a:rPr>
                        <a:t>Public transport connectivity to the park</a:t>
                      </a:r>
                    </a:p>
                    <a:p>
                      <a:pPr marL="285750" lvl="0" indent="-285750">
                        <a:buFont typeface="Arial" panose="020B0604020202020204" pitchFamily="34" charset="0"/>
                        <a:buChar char="•"/>
                      </a:pPr>
                      <a:r>
                        <a:rPr lang="en-AU" sz="1800" b="0">
                          <a:solidFill>
                            <a:schemeClr val="tx1"/>
                          </a:solidFill>
                          <a:latin typeface="Times New Roman"/>
                          <a:cs typeface="Times New Roman"/>
                        </a:rPr>
                        <a:t>Dining facilities nearby</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F5F6FA"/>
                    </a:solidFill>
                  </a:tcPr>
                </a:tc>
                <a:tc>
                  <a:txBody>
                    <a:bodyPr/>
                    <a:lstStyle/>
                    <a:p>
                      <a:pPr marL="0" marR="0" lvl="0" indent="0" algn="l">
                        <a:lnSpc>
                          <a:spcPct val="100000"/>
                        </a:lnSpc>
                        <a:spcBef>
                          <a:spcPts val="0"/>
                        </a:spcBef>
                        <a:spcAft>
                          <a:spcPts val="0"/>
                        </a:spcAft>
                        <a:buFont typeface="Arial" panose="020B0604020202020204" pitchFamily="34" charset="0"/>
                        <a:buNone/>
                      </a:pPr>
                      <a:r>
                        <a:rPr lang="en-AU" sz="1800" b="1" i="0" u="none" strike="noStrike" kern="1200" cap="none" normalizeH="0" baseline="0" noProof="0">
                          <a:ln>
                            <a:noFill/>
                          </a:ln>
                          <a:solidFill>
                            <a:schemeClr val="tx1"/>
                          </a:solidFill>
                          <a:effectLst/>
                          <a:latin typeface="Times New Roman"/>
                          <a:cs typeface="Times New Roman"/>
                        </a:rPr>
                        <a:t>Work Completed </a:t>
                      </a:r>
                      <a:endParaRPr kumimoji="0" lang="en-AU" sz="1800" b="1" i="0" u="none" strike="noStrike" kern="1200" cap="none" normalizeH="0" baseline="0" noProof="0">
                        <a:ln>
                          <a:noFill/>
                        </a:ln>
                        <a:solidFill>
                          <a:schemeClr val="tx1"/>
                        </a:solidFill>
                        <a:effectLst/>
                        <a:latin typeface="Times New Roman"/>
                        <a:cs typeface="Times New Roman"/>
                      </a:endParaRPr>
                    </a:p>
                    <a:p>
                      <a:pPr marL="285750" marR="0" lvl="0" indent="-285750" algn="l">
                        <a:lnSpc>
                          <a:spcPct val="100000"/>
                        </a:lnSpc>
                        <a:spcBef>
                          <a:spcPts val="0"/>
                        </a:spcBef>
                        <a:spcAft>
                          <a:spcPts val="0"/>
                        </a:spcAft>
                        <a:buFont typeface="Arial" panose="020B0604020202020204" pitchFamily="34" charset="0"/>
                        <a:buChar char="•"/>
                      </a:pPr>
                      <a:r>
                        <a:rPr kumimoji="0" lang="en-AU" sz="1800" b="0" i="0" u="none" strike="noStrike" kern="1200" cap="none" normalizeH="0" baseline="0" noProof="0">
                          <a:ln>
                            <a:noFill/>
                          </a:ln>
                          <a:solidFill>
                            <a:schemeClr val="tx1"/>
                          </a:solidFill>
                          <a:effectLst/>
                          <a:latin typeface="Times New Roman"/>
                          <a:cs typeface="Times New Roman"/>
                        </a:rPr>
                        <a:t>The visitors and key personnel who are in connection with the Blue Hills were contacted to collect their opinions and suggest features, However; we did not hear back.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a:solidFill>
                            <a:schemeClr val="tx1"/>
                          </a:solidFill>
                          <a:effectLst/>
                          <a:latin typeface="Times New Roman"/>
                          <a:ea typeface="+mn-ea"/>
                          <a:cs typeface="Times New Roman"/>
                        </a:rPr>
                        <a:t>We researched sites of other organizations that are associated with the Blue Hills to understand what features we may want to replicate on our app.</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r h="348172">
                <a:tc>
                  <a:txBody>
                    <a:bodyPr/>
                    <a:lstStyle/>
                    <a:p>
                      <a:pPr algn="ctr"/>
                      <a:r>
                        <a:rPr lang="en-AU" sz="1800" b="1">
                          <a:solidFill>
                            <a:schemeClr val="bg1"/>
                          </a:solidFill>
                          <a:latin typeface="Times New Roman"/>
                          <a:cs typeface="Times New Roman"/>
                        </a:rPr>
                        <a:t>Objective 3</a:t>
                      </a:r>
                    </a:p>
                  </a:txBody>
                  <a:tcP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800" b="1" u="none" strike="noStrike" kern="1200" cap="none" normalizeH="0" baseline="0">
                          <a:ln>
                            <a:noFill/>
                          </a:ln>
                          <a:solidFill>
                            <a:schemeClr val="bg1"/>
                          </a:solidFill>
                          <a:effectLst/>
                          <a:latin typeface="Times New Roman"/>
                          <a:cs typeface="Times New Roman"/>
                        </a:rPr>
                        <a:t>Objective 4</a:t>
                      </a:r>
                    </a:p>
                  </a:txBody>
                  <a:tcP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1487297861"/>
                  </a:ext>
                </a:extLst>
              </a:tr>
              <a:tr h="1740860">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AU" sz="1800" b="1" i="0" u="none" strike="noStrike" noProof="0">
                          <a:solidFill>
                            <a:schemeClr val="tx1"/>
                          </a:solidFill>
                          <a:latin typeface="Times New Roman"/>
                          <a:cs typeface="Times New Roman"/>
                        </a:rPr>
                        <a:t>Current Status</a:t>
                      </a:r>
                    </a:p>
                    <a:p>
                      <a:pPr marL="285750" marR="0" lvl="0" indent="-285750" algn="l" defTabSz="914400" rtl="0" eaLnBrk="1" latinLnBrk="0" hangingPunct="1">
                        <a:lnSpc>
                          <a:spcPct val="100000"/>
                        </a:lnSpc>
                        <a:spcBef>
                          <a:spcPts val="0"/>
                        </a:spcBef>
                        <a:spcAft>
                          <a:spcPts val="0"/>
                        </a:spcAft>
                        <a:buFont typeface="Arial" panose="020B0604020202020204" pitchFamily="34" charset="0"/>
                        <a:buChar char="•"/>
                      </a:pPr>
                      <a:r>
                        <a:rPr lang="en-AU" sz="1800" b="0" i="0" u="none" strike="noStrike" kern="1200">
                          <a:solidFill>
                            <a:schemeClr val="tx1"/>
                          </a:solidFill>
                          <a:latin typeface="Times New Roman"/>
                          <a:ea typeface="+mn-ea"/>
                          <a:cs typeface="Times New Roman"/>
                        </a:rPr>
                        <a:t>Majority of people in connection with the Blue Hills were inquired.</a:t>
                      </a:r>
                    </a:p>
                    <a:p>
                      <a:pPr marL="285750" marR="0" lvl="0" indent="-285750" algn="l" defTabSz="914400" rtl="0" eaLnBrk="1" latinLnBrk="0" hangingPunct="1">
                        <a:lnSpc>
                          <a:spcPct val="100000"/>
                        </a:lnSpc>
                        <a:spcBef>
                          <a:spcPts val="0"/>
                        </a:spcBef>
                        <a:spcAft>
                          <a:spcPts val="0"/>
                        </a:spcAft>
                        <a:buFont typeface="Arial" panose="020B0604020202020204" pitchFamily="34" charset="0"/>
                        <a:buChar char="•"/>
                      </a:pPr>
                      <a:r>
                        <a:rPr lang="en-AU" sz="1800" b="0" i="0" u="none" strike="noStrike" kern="1200">
                          <a:solidFill>
                            <a:schemeClr val="tx1"/>
                          </a:solidFill>
                          <a:latin typeface="Times New Roman"/>
                          <a:ea typeface="+mn-ea"/>
                          <a:cs typeface="Times New Roman"/>
                        </a:rPr>
                        <a:t>Web-portals of the similar NGO’s were thoroughly researched to collect curated features.</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a:lnSpc>
                          <a:spcPct val="100000"/>
                        </a:lnSpc>
                        <a:spcBef>
                          <a:spcPts val="0"/>
                        </a:spcBef>
                        <a:spcAft>
                          <a:spcPts val="0"/>
                        </a:spcAft>
                        <a:buFont typeface="Arial" panose="020B0604020202020204" pitchFamily="34" charset="0"/>
                        <a:buNone/>
                      </a:pPr>
                      <a:r>
                        <a:rPr lang="en-AU" sz="1800" b="1" i="0" u="none" strike="noStrike" kern="1200" cap="none" normalizeH="0" baseline="0" noProof="0">
                          <a:ln>
                            <a:noFill/>
                          </a:ln>
                          <a:solidFill>
                            <a:schemeClr val="tx1"/>
                          </a:solidFill>
                          <a:effectLst/>
                          <a:latin typeface="Times New Roman"/>
                          <a:cs typeface="Times New Roman"/>
                        </a:rPr>
                        <a:t>Recommendations for future</a:t>
                      </a:r>
                    </a:p>
                    <a:p>
                      <a:pPr marL="285750" marR="0" lvl="0" indent="-285750" algn="l">
                        <a:lnSpc>
                          <a:spcPct val="100000"/>
                        </a:lnSpc>
                        <a:spcBef>
                          <a:spcPts val="0"/>
                        </a:spcBef>
                        <a:spcAft>
                          <a:spcPts val="0"/>
                        </a:spcAft>
                        <a:buFont typeface="Arial" panose="020B0604020202020204" pitchFamily="34" charset="0"/>
                        <a:buChar char="•"/>
                      </a:pPr>
                      <a:r>
                        <a:rPr kumimoji="0" lang="en-AU" sz="1800" b="0" i="0" u="none" strike="noStrike" kern="1200" cap="none" normalizeH="0" baseline="0" noProof="0">
                          <a:ln>
                            <a:noFill/>
                          </a:ln>
                          <a:solidFill>
                            <a:schemeClr val="tx1"/>
                          </a:solidFill>
                          <a:effectLst/>
                          <a:latin typeface="Times New Roman"/>
                          <a:cs typeface="Times New Roman"/>
                        </a:rPr>
                        <a:t>Designing the prototype/layout of the app pages.</a:t>
                      </a:r>
                    </a:p>
                    <a:p>
                      <a:pPr marL="285750" marR="0" lvl="0" indent="-285750" algn="l">
                        <a:lnSpc>
                          <a:spcPct val="100000"/>
                        </a:lnSpc>
                        <a:spcBef>
                          <a:spcPts val="0"/>
                        </a:spcBef>
                        <a:spcAft>
                          <a:spcPts val="0"/>
                        </a:spcAft>
                        <a:buFont typeface="Arial" panose="020B0604020202020204" pitchFamily="34" charset="0"/>
                        <a:buChar char="•"/>
                      </a:pPr>
                      <a:r>
                        <a:rPr kumimoji="0" lang="en-AU" sz="1800" b="0" i="0" u="none" strike="noStrike" kern="1200" cap="none" normalizeH="0" baseline="0" noProof="0">
                          <a:ln>
                            <a:noFill/>
                          </a:ln>
                          <a:solidFill>
                            <a:schemeClr val="tx1"/>
                          </a:solidFill>
                          <a:effectLst/>
                          <a:latin typeface="Times New Roman"/>
                          <a:cs typeface="Times New Roman"/>
                        </a:rPr>
                        <a:t>Budget estimation to build the app for both iOS and Android platforms.</a:t>
                      </a:r>
                      <a:endParaRPr kumimoji="0" lang="en-US" sz="1800">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2723109916"/>
                  </a:ext>
                </a:extLst>
              </a:tr>
            </a:tbl>
          </a:graphicData>
        </a:graphic>
      </p:graphicFrame>
      <p:sp>
        <p:nvSpPr>
          <p:cNvPr id="6" name="Text Placeholder 3">
            <a:extLst>
              <a:ext uri="{FF2B5EF4-FFF2-40B4-BE49-F238E27FC236}">
                <a16:creationId xmlns:a16="http://schemas.microsoft.com/office/drawing/2014/main" id="{58EAEDE5-12BD-C942-A974-5F3B2B12CAF7}"/>
              </a:ext>
            </a:extLst>
          </p:cNvPr>
          <p:cNvSpPr txBox="1">
            <a:spLocks/>
          </p:cNvSpPr>
          <p:nvPr/>
        </p:nvSpPr>
        <p:spPr>
          <a:xfrm>
            <a:off x="2019300" y="1132114"/>
            <a:ext cx="8153400" cy="331243"/>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rriweathe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b="1"/>
          </a:p>
        </p:txBody>
      </p:sp>
      <p:pic>
        <p:nvPicPr>
          <p:cNvPr id="7" name="Picture 6" descr="undefined">
            <a:extLst>
              <a:ext uri="{FF2B5EF4-FFF2-40B4-BE49-F238E27FC236}">
                <a16:creationId xmlns:a16="http://schemas.microsoft.com/office/drawing/2014/main" id="{2F6A290F-F5DE-E647-9180-EF0C9D86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415" y="1185502"/>
            <a:ext cx="2379785" cy="481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93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7508"/>
          </a:xfrm>
        </p:spPr>
        <p:txBody>
          <a:bodyPr/>
          <a:lstStyle/>
          <a:p>
            <a:r>
              <a:rPr lang="en-AU" b="1">
                <a:latin typeface="Times New Roman" panose="02020603050405020304" pitchFamily="18" charset="0"/>
                <a:cs typeface="Times New Roman" panose="02020603050405020304" pitchFamily="18" charset="0"/>
              </a:rPr>
              <a:t>Issues &amp; Risks to Project Success</a:t>
            </a:r>
          </a:p>
        </p:txBody>
      </p:sp>
      <p:graphicFrame>
        <p:nvGraphicFramePr>
          <p:cNvPr id="4" name="Content Placeholder 6">
            <a:extLst>
              <a:ext uri="{FF2B5EF4-FFF2-40B4-BE49-F238E27FC236}">
                <a16:creationId xmlns:a16="http://schemas.microsoft.com/office/drawing/2014/main" id="{25C69B40-9C9A-3B46-95DF-7DAAF3F42828}"/>
              </a:ext>
            </a:extLst>
          </p:cNvPr>
          <p:cNvGraphicFramePr>
            <a:graphicFrameLocks/>
          </p:cNvGraphicFramePr>
          <p:nvPr>
            <p:extLst>
              <p:ext uri="{D42A27DB-BD31-4B8C-83A1-F6EECF244321}">
                <p14:modId xmlns:p14="http://schemas.microsoft.com/office/powerpoint/2010/main" val="4238689571"/>
              </p:ext>
            </p:extLst>
          </p:nvPr>
        </p:nvGraphicFramePr>
        <p:xfrm>
          <a:off x="587022" y="1601868"/>
          <a:ext cx="11108265" cy="4199102"/>
        </p:xfrm>
        <a:graphic>
          <a:graphicData uri="http://schemas.openxmlformats.org/drawingml/2006/table">
            <a:tbl>
              <a:tblPr bandRow="1">
                <a:tableStyleId>{5940675A-B579-460E-94D1-54222C63F5DA}</a:tableStyleId>
              </a:tblPr>
              <a:tblGrid>
                <a:gridCol w="1376184">
                  <a:extLst>
                    <a:ext uri="{9D8B030D-6E8A-4147-A177-3AD203B41FA5}">
                      <a16:colId xmlns:a16="http://schemas.microsoft.com/office/drawing/2014/main" val="2323239570"/>
                    </a:ext>
                  </a:extLst>
                </a:gridCol>
                <a:gridCol w="3539591">
                  <a:extLst>
                    <a:ext uri="{9D8B030D-6E8A-4147-A177-3AD203B41FA5}">
                      <a16:colId xmlns:a16="http://schemas.microsoft.com/office/drawing/2014/main" val="1137892813"/>
                    </a:ext>
                  </a:extLst>
                </a:gridCol>
                <a:gridCol w="1357948">
                  <a:extLst>
                    <a:ext uri="{9D8B030D-6E8A-4147-A177-3AD203B41FA5}">
                      <a16:colId xmlns:a16="http://schemas.microsoft.com/office/drawing/2014/main" val="2296928321"/>
                    </a:ext>
                  </a:extLst>
                </a:gridCol>
                <a:gridCol w="3518170">
                  <a:extLst>
                    <a:ext uri="{9D8B030D-6E8A-4147-A177-3AD203B41FA5}">
                      <a16:colId xmlns:a16="http://schemas.microsoft.com/office/drawing/2014/main" val="2748129244"/>
                    </a:ext>
                  </a:extLst>
                </a:gridCol>
                <a:gridCol w="1316372">
                  <a:extLst>
                    <a:ext uri="{9D8B030D-6E8A-4147-A177-3AD203B41FA5}">
                      <a16:colId xmlns:a16="http://schemas.microsoft.com/office/drawing/2014/main" val="2963767146"/>
                    </a:ext>
                  </a:extLst>
                </a:gridCol>
              </a:tblGrid>
              <a:tr h="678488">
                <a:tc>
                  <a:txBody>
                    <a:bodyPr/>
                    <a:lstStyle/>
                    <a:p>
                      <a:pPr algn="ctr"/>
                      <a:endParaRPr lang="en-AU" sz="1800" b="1">
                        <a:solidFill>
                          <a:schemeClr val="bg1"/>
                        </a:solidFill>
                        <a:latin typeface="Times New Roman" panose="02020603050405020304" pitchFamily="18" charset="0"/>
                        <a:cs typeface="Times New Roman" panose="02020603050405020304" pitchFamily="18" charset="0"/>
                      </a:endParaRPr>
                    </a:p>
                  </a:txBody>
                  <a:tcPr>
                    <a:lnL w="12700" cmpd="sng">
                      <a:noFill/>
                    </a:lnL>
                    <a:lnR w="12700" cap="flat" cmpd="sng" algn="ctr">
                      <a:solidFill>
                        <a:srgbClr val="D8DBEB"/>
                      </a:solidFill>
                      <a:prstDash val="solid"/>
                      <a:round/>
                      <a:headEnd type="none" w="med" len="med"/>
                      <a:tailEnd type="none" w="med" len="med"/>
                    </a:lnR>
                    <a:lnT w="12700" cmpd="sng">
                      <a:noFill/>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800" b="1">
                          <a:solidFill>
                            <a:schemeClr val="bg1"/>
                          </a:solidFill>
                          <a:latin typeface="Times New Roman"/>
                          <a:cs typeface="Times New Roman"/>
                        </a:rPr>
                        <a:t>Risk</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Rating</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Mitigation</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Residual Rating</a:t>
                      </a:r>
                    </a:p>
                  </a:txBody>
                  <a:tcPr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1143174">
                <a:tc>
                  <a:txBody>
                    <a:bodyPr/>
                    <a:lstStyle/>
                    <a:p>
                      <a:pPr marL="0" indent="0" algn="l">
                        <a:buFont typeface="Arial" panose="020B0604020202020204" pitchFamily="34" charset="0"/>
                        <a:buNone/>
                      </a:pPr>
                      <a:r>
                        <a:rPr lang="en-AU" sz="1800" b="0">
                          <a:solidFill>
                            <a:schemeClr val="tx1"/>
                          </a:solidFill>
                          <a:latin typeface="Times New Roman"/>
                          <a:cs typeface="Times New Roman"/>
                        </a:rPr>
                        <a:t>Risk A</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2BC1D9">
                        <a:alpha val="25000"/>
                      </a:srgbClr>
                    </a:solidFill>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AU" sz="1800" u="none" strike="noStrike" kern="1200" cap="none" normalizeH="0" baseline="0">
                          <a:ln>
                            <a:noFill/>
                          </a:ln>
                          <a:effectLst/>
                          <a:latin typeface="Times New Roman"/>
                          <a:cs typeface="Times New Roman"/>
                        </a:rPr>
                        <a:t>Connectivity issues which can become a problem for people while tracking.</a:t>
                      </a:r>
                      <a:endParaRPr kumimoji="0" lang="en-AU" sz="1800" u="none" strike="noStrike" kern="1200" cap="none" normalizeH="0" baseline="0">
                        <a:ln>
                          <a:noFill/>
                        </a:ln>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AU" sz="1800" u="none" strike="noStrike" kern="1200" cap="none" normalizeH="0" baseline="0">
                          <a:ln>
                            <a:noFill/>
                          </a:ln>
                          <a:effectLst/>
                          <a:latin typeface="Times New Roman"/>
                          <a:cs typeface="Times New Roman"/>
                        </a:rPr>
                        <a:t>High</a:t>
                      </a:r>
                      <a:endParaRPr kumimoji="0" lang="en-US" sz="1800">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F0000"/>
                    </a:solidFill>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AU" sz="1800" u="none" strike="noStrike" kern="1200" cap="none" normalizeH="0" baseline="0">
                          <a:ln>
                            <a:noFill/>
                          </a:ln>
                          <a:effectLst/>
                          <a:latin typeface="Times New Roman"/>
                          <a:cs typeface="Times New Roman"/>
                        </a:rPr>
                        <a:t>Plot milestone stating with numbers to track down the route.</a:t>
                      </a:r>
                      <a:endParaRPr kumimoji="0" lang="en-AU" sz="1800" u="none" strike="noStrike" kern="1200" cap="none" normalizeH="0" baseline="0">
                        <a:ln>
                          <a:noFill/>
                        </a:ln>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800" u="none" strike="noStrike" kern="1200" cap="none" normalizeH="0" baseline="0">
                          <a:ln>
                            <a:noFill/>
                          </a:ln>
                          <a:effectLst/>
                          <a:latin typeface="Times New Roman"/>
                          <a:cs typeface="Times New Roman"/>
                        </a:rPr>
                        <a:t>Medium</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FC000"/>
                    </a:solidFill>
                  </a:tcPr>
                </a:tc>
                <a:extLst>
                  <a:ext uri="{0D108BD9-81ED-4DB2-BD59-A6C34878D82A}">
                    <a16:rowId xmlns:a16="http://schemas.microsoft.com/office/drawing/2014/main" val="115797883"/>
                  </a:ext>
                </a:extLst>
              </a:tr>
              <a:tr h="640470">
                <a:tc>
                  <a:txBody>
                    <a:bodyPr/>
                    <a:lstStyle/>
                    <a:p>
                      <a:pPr algn="l"/>
                      <a:r>
                        <a:rPr lang="en-AU" sz="1800" b="0">
                          <a:solidFill>
                            <a:schemeClr val="tx1"/>
                          </a:solidFill>
                          <a:latin typeface="Times New Roman"/>
                          <a:cs typeface="Times New Roman"/>
                        </a:rPr>
                        <a:t>Risk B</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2BC1D9">
                        <a:alpha val="25000"/>
                      </a:srgbClr>
                    </a:solidFill>
                  </a:tcPr>
                </a:tc>
                <a:tc>
                  <a:txBody>
                    <a:bodyPr/>
                    <a:lstStyle/>
                    <a:p>
                      <a:pPr marL="0" marR="0" lvl="0" indent="0" algn="l">
                        <a:lnSpc>
                          <a:spcPct val="100000"/>
                        </a:lnSpc>
                        <a:spcBef>
                          <a:spcPts val="0"/>
                        </a:spcBef>
                        <a:spcAft>
                          <a:spcPts val="0"/>
                        </a:spcAft>
                        <a:buNone/>
                      </a:pPr>
                      <a:r>
                        <a:rPr kumimoji="0" lang="en-AU" sz="1800" b="0" u="none" strike="noStrike" kern="1200" cap="none" normalizeH="0" baseline="0">
                          <a:ln>
                            <a:noFill/>
                          </a:ln>
                          <a:solidFill>
                            <a:schemeClr val="tx1"/>
                          </a:solidFill>
                          <a:effectLst/>
                          <a:latin typeface="Times New Roman"/>
                          <a:cs typeface="Times New Roman"/>
                        </a:rPr>
                        <a:t>Risk of getting lost </a:t>
                      </a:r>
                      <a:r>
                        <a:rPr lang="en-AU" sz="1800" b="0" u="none" strike="noStrike" kern="1200" cap="none" normalizeH="0" baseline="0">
                          <a:ln>
                            <a:noFill/>
                          </a:ln>
                          <a:solidFill>
                            <a:schemeClr val="tx1"/>
                          </a:solidFill>
                          <a:effectLst/>
                          <a:latin typeface="Times New Roman"/>
                          <a:cs typeface="Times New Roman"/>
                        </a:rPr>
                        <a:t>while hiking on a trails.</a:t>
                      </a:r>
                      <a:endParaRPr kumimoji="0" lang="en-AU" sz="1800" b="0" u="none" strike="noStrike" kern="1200"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800" b="1" u="none" strike="noStrike" kern="1200" cap="none" normalizeH="0" baseline="0">
                          <a:ln>
                            <a:noFill/>
                          </a:ln>
                          <a:solidFill>
                            <a:schemeClr val="tx1"/>
                          </a:solidFill>
                          <a:effectLst/>
                          <a:latin typeface="Times New Roman"/>
                          <a:cs typeface="Times New Roman"/>
                        </a:rPr>
                        <a:t>High</a:t>
                      </a:r>
                      <a:endParaRPr kumimoji="0" lang="en-AU" sz="1800" b="1" u="none" strike="noStrike" kern="1200" cap="none" normalizeH="0" baseline="0">
                        <a:ln>
                          <a:noFill/>
                        </a:ln>
                        <a:solidFill>
                          <a:schemeClr val="tx1"/>
                        </a:solidFill>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kumimoji="0" lang="en-AU" sz="1800" b="0" u="none" strike="noStrike" kern="1200" cap="none" normalizeH="0" baseline="0">
                          <a:ln>
                            <a:noFill/>
                          </a:ln>
                          <a:solidFill>
                            <a:schemeClr val="tx1"/>
                          </a:solidFill>
                          <a:effectLst/>
                          <a:latin typeface="Times New Roman"/>
                          <a:cs typeface="Times New Roman"/>
                        </a:rPr>
                        <a:t>GPS enabled map service within the app</a:t>
                      </a:r>
                      <a:r>
                        <a:rPr lang="en-AU" sz="1800" b="0" u="none" strike="noStrike" kern="1200" cap="none" normalizeH="0" baseline="0">
                          <a:ln>
                            <a:noFill/>
                          </a:ln>
                          <a:solidFill>
                            <a:schemeClr val="tx1"/>
                          </a:solidFill>
                          <a:effectLst/>
                          <a:latin typeface="Times New Roman"/>
                          <a:cs typeface="Times New Roman"/>
                        </a:rPr>
                        <a:t> for every trail and park directions</a:t>
                      </a:r>
                      <a:endParaRPr kumimoji="0" lang="en-AU" sz="1800" b="0" u="none" strike="noStrike" kern="1200" cap="none" normalizeH="0" baseline="0">
                        <a:ln>
                          <a:noFill/>
                        </a:ln>
                        <a:solidFill>
                          <a:schemeClr val="tx1"/>
                        </a:solidFill>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800" b="1" u="none" strike="noStrike" kern="1200" cap="none" normalizeH="0" baseline="0">
                          <a:ln>
                            <a:noFill/>
                          </a:ln>
                          <a:solidFill>
                            <a:schemeClr val="tx1"/>
                          </a:solidFill>
                          <a:effectLst/>
                          <a:latin typeface="Times New Roman"/>
                          <a:cs typeface="Times New Roman"/>
                        </a:rPr>
                        <a:t>Medium</a:t>
                      </a:r>
                      <a:endParaRPr kumimoji="0" lang="en-AU" sz="1800" b="1" u="none" strike="noStrike" kern="1200" cap="none" normalizeH="0" baseline="0">
                        <a:ln>
                          <a:noFill/>
                        </a:ln>
                        <a:solidFill>
                          <a:schemeClr val="tx1"/>
                        </a:solidFill>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487297861"/>
                  </a:ext>
                </a:extLst>
              </a:tr>
              <a:tr h="1143174">
                <a:tc>
                  <a:txBody>
                    <a:bodyPr/>
                    <a:lstStyle/>
                    <a:p>
                      <a:pPr marL="0" indent="0" algn="l">
                        <a:buFont typeface="Arial" panose="020B0604020202020204" pitchFamily="34" charset="0"/>
                        <a:buNone/>
                      </a:pPr>
                      <a:r>
                        <a:rPr lang="en-AU" sz="1800" b="0">
                          <a:solidFill>
                            <a:schemeClr val="tx1"/>
                          </a:solidFill>
                          <a:latin typeface="Times New Roman"/>
                          <a:cs typeface="Times New Roman"/>
                        </a:rPr>
                        <a:t>Risk C</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2BC1D9">
                        <a:alpha val="25000"/>
                      </a:srgbClr>
                    </a:solidFill>
                  </a:tcPr>
                </a:tc>
                <a:tc>
                  <a:txBody>
                    <a:bodyPr/>
                    <a:lstStyle/>
                    <a:p>
                      <a:pPr marL="0" marR="0" lvl="0" indent="0" algn="l">
                        <a:lnSpc>
                          <a:spcPct val="100000"/>
                        </a:lnSpc>
                        <a:spcBef>
                          <a:spcPts val="0"/>
                        </a:spcBef>
                        <a:spcAft>
                          <a:spcPts val="0"/>
                        </a:spcAft>
                        <a:buNone/>
                      </a:pPr>
                      <a:r>
                        <a:rPr lang="en-AU" sz="1800" u="none" strike="noStrike" kern="1200" cap="none" normalizeH="0" baseline="0">
                          <a:ln>
                            <a:noFill/>
                          </a:ln>
                          <a:effectLst/>
                          <a:latin typeface="Times New Roman"/>
                          <a:cs typeface="Times New Roman"/>
                        </a:rPr>
                        <a:t>Risk of sudden change in weather including storms </a:t>
                      </a:r>
                      <a:endParaRPr kumimoji="0" lang="en-AU" sz="1800" u="none" strike="noStrike" kern="1200" cap="none" normalizeH="0" baseline="0">
                        <a:ln>
                          <a:noFill/>
                        </a:ln>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800" u="none" strike="noStrike" kern="1200" cap="none" normalizeH="0" baseline="0">
                          <a:ln>
                            <a:noFill/>
                          </a:ln>
                          <a:effectLst/>
                          <a:latin typeface="Times New Roman"/>
                          <a:cs typeface="Times New Roman"/>
                        </a:rPr>
                        <a:t>Medium</a:t>
                      </a:r>
                      <a:endParaRPr kumimoji="0" lang="en-AU" sz="1800" u="none" strike="noStrike" kern="1200" cap="none" normalizeH="0" baseline="0">
                        <a:ln>
                          <a:noFill/>
                        </a:ln>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AU" sz="1800" u="none" strike="noStrike" kern="1200" cap="none" normalizeH="0" baseline="0">
                          <a:ln>
                            <a:noFill/>
                          </a:ln>
                          <a:effectLst/>
                          <a:latin typeface="Times New Roman"/>
                          <a:cs typeface="Times New Roman"/>
                        </a:rPr>
                        <a:t>Weather forecast would be enabled in the app which will notify people while in the park</a:t>
                      </a:r>
                      <a:r>
                        <a:rPr kumimoji="0" lang="en-AU" sz="1800" u="none" strike="noStrike" kern="1200" cap="none" normalizeH="0" baseline="0">
                          <a:ln>
                            <a:noFill/>
                          </a:ln>
                          <a:effectLst/>
                          <a:latin typeface="Times New Roman"/>
                          <a:cs typeface="Times New Roman"/>
                        </a:rPr>
                        <a:t> and provide alert notifications upon reaching to the danger zones.</a:t>
                      </a: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800" u="none" strike="noStrike" kern="1200" cap="none" normalizeH="0" baseline="0">
                          <a:ln>
                            <a:noFill/>
                          </a:ln>
                          <a:effectLst/>
                          <a:latin typeface="Times New Roman"/>
                          <a:cs typeface="Times New Roman"/>
                        </a:rPr>
                        <a:t>Medium</a:t>
                      </a:r>
                      <a:endParaRPr kumimoji="0" lang="en-AU" sz="1800" u="none" strike="noStrike" kern="1200" cap="none" normalizeH="0" baseline="0">
                        <a:ln>
                          <a:noFill/>
                        </a:ln>
                        <a:effectLst/>
                        <a:latin typeface="Times New Roman"/>
                        <a:cs typeface="Times New Roman"/>
                      </a:endParaRPr>
                    </a:p>
                  </a:txBody>
                  <a:tcPr>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2723109916"/>
                  </a:ext>
                </a:extLst>
              </a:tr>
            </a:tbl>
          </a:graphicData>
        </a:graphic>
      </p:graphicFrame>
    </p:spTree>
    <p:extLst>
      <p:ext uri="{BB962C8B-B14F-4D97-AF65-F5344CB8AC3E}">
        <p14:creationId xmlns:p14="http://schemas.microsoft.com/office/powerpoint/2010/main" val="139342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7408D61E-D6AC-40BC-9D10-AAFE6BDF427C}"/>
              </a:ext>
            </a:extLst>
          </p:cNvPr>
          <p:cNvGraphicFramePr>
            <a:graphicFrameLocks noGrp="1"/>
          </p:cNvGraphicFramePr>
          <p:nvPr>
            <p:extLst>
              <p:ext uri="{D42A27DB-BD31-4B8C-83A1-F6EECF244321}">
                <p14:modId xmlns:p14="http://schemas.microsoft.com/office/powerpoint/2010/main" val="443867082"/>
              </p:ext>
            </p:extLst>
          </p:nvPr>
        </p:nvGraphicFramePr>
        <p:xfrm>
          <a:off x="699914" y="1554411"/>
          <a:ext cx="9053686" cy="4712852"/>
        </p:xfrm>
        <a:graphic>
          <a:graphicData uri="http://schemas.openxmlformats.org/drawingml/2006/table">
            <a:tbl>
              <a:tblPr firstRow="1"/>
              <a:tblGrid>
                <a:gridCol w="3630250">
                  <a:extLst>
                    <a:ext uri="{9D8B030D-6E8A-4147-A177-3AD203B41FA5}">
                      <a16:colId xmlns:a16="http://schemas.microsoft.com/office/drawing/2014/main" val="20000"/>
                    </a:ext>
                  </a:extLst>
                </a:gridCol>
                <a:gridCol w="451953">
                  <a:extLst>
                    <a:ext uri="{9D8B030D-6E8A-4147-A177-3AD203B41FA5}">
                      <a16:colId xmlns:a16="http://schemas.microsoft.com/office/drawing/2014/main" val="20001"/>
                    </a:ext>
                  </a:extLst>
                </a:gridCol>
                <a:gridCol w="451953">
                  <a:extLst>
                    <a:ext uri="{9D8B030D-6E8A-4147-A177-3AD203B41FA5}">
                      <a16:colId xmlns:a16="http://schemas.microsoft.com/office/drawing/2014/main" val="20002"/>
                    </a:ext>
                  </a:extLst>
                </a:gridCol>
                <a:gridCol w="451953">
                  <a:extLst>
                    <a:ext uri="{9D8B030D-6E8A-4147-A177-3AD203B41FA5}">
                      <a16:colId xmlns:a16="http://schemas.microsoft.com/office/drawing/2014/main" val="20003"/>
                    </a:ext>
                  </a:extLst>
                </a:gridCol>
                <a:gridCol w="451953">
                  <a:extLst>
                    <a:ext uri="{9D8B030D-6E8A-4147-A177-3AD203B41FA5}">
                      <a16:colId xmlns:a16="http://schemas.microsoft.com/office/drawing/2014/main" val="20004"/>
                    </a:ext>
                  </a:extLst>
                </a:gridCol>
                <a:gridCol w="451953">
                  <a:extLst>
                    <a:ext uri="{9D8B030D-6E8A-4147-A177-3AD203B41FA5}">
                      <a16:colId xmlns:a16="http://schemas.microsoft.com/office/drawing/2014/main" val="20005"/>
                    </a:ext>
                  </a:extLst>
                </a:gridCol>
                <a:gridCol w="451953">
                  <a:extLst>
                    <a:ext uri="{9D8B030D-6E8A-4147-A177-3AD203B41FA5}">
                      <a16:colId xmlns:a16="http://schemas.microsoft.com/office/drawing/2014/main" val="20006"/>
                    </a:ext>
                  </a:extLst>
                </a:gridCol>
                <a:gridCol w="451953">
                  <a:extLst>
                    <a:ext uri="{9D8B030D-6E8A-4147-A177-3AD203B41FA5}">
                      <a16:colId xmlns:a16="http://schemas.microsoft.com/office/drawing/2014/main" val="20007"/>
                    </a:ext>
                  </a:extLst>
                </a:gridCol>
                <a:gridCol w="451953">
                  <a:extLst>
                    <a:ext uri="{9D8B030D-6E8A-4147-A177-3AD203B41FA5}">
                      <a16:colId xmlns:a16="http://schemas.microsoft.com/office/drawing/2014/main" val="20008"/>
                    </a:ext>
                  </a:extLst>
                </a:gridCol>
                <a:gridCol w="451953">
                  <a:extLst>
                    <a:ext uri="{9D8B030D-6E8A-4147-A177-3AD203B41FA5}">
                      <a16:colId xmlns:a16="http://schemas.microsoft.com/office/drawing/2014/main" val="20009"/>
                    </a:ext>
                  </a:extLst>
                </a:gridCol>
                <a:gridCol w="451953">
                  <a:extLst>
                    <a:ext uri="{9D8B030D-6E8A-4147-A177-3AD203B41FA5}">
                      <a16:colId xmlns:a16="http://schemas.microsoft.com/office/drawing/2014/main" val="20010"/>
                    </a:ext>
                  </a:extLst>
                </a:gridCol>
                <a:gridCol w="451953">
                  <a:extLst>
                    <a:ext uri="{9D8B030D-6E8A-4147-A177-3AD203B41FA5}">
                      <a16:colId xmlns:a16="http://schemas.microsoft.com/office/drawing/2014/main" val="20011"/>
                    </a:ext>
                  </a:extLst>
                </a:gridCol>
                <a:gridCol w="451953">
                  <a:extLst>
                    <a:ext uri="{9D8B030D-6E8A-4147-A177-3AD203B41FA5}">
                      <a16:colId xmlns:a16="http://schemas.microsoft.com/office/drawing/2014/main" val="20012"/>
                    </a:ext>
                  </a:extLst>
                </a:gridCol>
              </a:tblGrid>
              <a:tr h="325060">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Month </a:t>
                      </a:r>
                      <a:endParaRPr kumimoji="0" lang="en-GB" altLang="ja-JP" sz="1400" b="1" i="0" u="none" strike="noStrike" cap="none" normalizeH="0" baseline="0">
                        <a:ln>
                          <a:noFill/>
                        </a:ln>
                        <a:solidFill>
                          <a:schemeClr val="bg1"/>
                        </a:solidFill>
                        <a:effectLst/>
                        <a:latin typeface="Times New Roman" panose="02020603050405020304" pitchFamily="18" charset="0"/>
                        <a:ea typeface="ＭＳ Ｐゴシック" pitchFamily="50" charset="-128"/>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2</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3</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4</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5</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6</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7</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8</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9</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10</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11</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tc>
                  <a:txBody>
                    <a:bodyPr/>
                    <a:lstStyle>
                      <a:lvl1pPr marL="0" algn="l" defTabSz="859512" rtl="0" eaLnBrk="1" latinLnBrk="0" hangingPunct="1">
                        <a:defRPr sz="1700" b="1" kern="1200">
                          <a:solidFill>
                            <a:schemeClr val="tx1"/>
                          </a:solidFill>
                          <a:latin typeface="Arial"/>
                        </a:defRPr>
                      </a:lvl1pPr>
                      <a:lvl2pPr marL="429756" algn="l" defTabSz="859512" rtl="0" eaLnBrk="1" latinLnBrk="0" hangingPunct="1">
                        <a:defRPr sz="1700" b="1" kern="1200">
                          <a:solidFill>
                            <a:schemeClr val="tx1"/>
                          </a:solidFill>
                          <a:latin typeface="Arial"/>
                        </a:defRPr>
                      </a:lvl2pPr>
                      <a:lvl3pPr marL="859512" algn="l" defTabSz="859512" rtl="0" eaLnBrk="1" latinLnBrk="0" hangingPunct="1">
                        <a:defRPr sz="1700" b="1" kern="1200">
                          <a:solidFill>
                            <a:schemeClr val="tx1"/>
                          </a:solidFill>
                          <a:latin typeface="Arial"/>
                        </a:defRPr>
                      </a:lvl3pPr>
                      <a:lvl4pPr marL="1289268" algn="l" defTabSz="859512" rtl="0" eaLnBrk="1" latinLnBrk="0" hangingPunct="1">
                        <a:defRPr sz="1700" b="1" kern="1200">
                          <a:solidFill>
                            <a:schemeClr val="tx1"/>
                          </a:solidFill>
                          <a:latin typeface="Arial"/>
                        </a:defRPr>
                      </a:lvl4pPr>
                      <a:lvl5pPr marL="1719024" algn="l" defTabSz="859512" rtl="0" eaLnBrk="1" latinLnBrk="0" hangingPunct="1">
                        <a:defRPr sz="1700" b="1" kern="1200">
                          <a:solidFill>
                            <a:schemeClr val="tx1"/>
                          </a:solidFill>
                          <a:latin typeface="Arial"/>
                        </a:defRPr>
                      </a:lvl5pPr>
                      <a:lvl6pPr marL="2148780" algn="l" defTabSz="859512" rtl="0" eaLnBrk="1" latinLnBrk="0" hangingPunct="1">
                        <a:defRPr sz="1700" b="1" kern="1200">
                          <a:solidFill>
                            <a:schemeClr val="tx1"/>
                          </a:solidFill>
                          <a:latin typeface="Arial"/>
                        </a:defRPr>
                      </a:lvl6pPr>
                      <a:lvl7pPr marL="2578536" algn="l" defTabSz="859512" rtl="0" eaLnBrk="1" latinLnBrk="0" hangingPunct="1">
                        <a:defRPr sz="1700" b="1" kern="1200">
                          <a:solidFill>
                            <a:schemeClr val="tx1"/>
                          </a:solidFill>
                          <a:latin typeface="Arial"/>
                        </a:defRPr>
                      </a:lvl7pPr>
                      <a:lvl8pPr marL="3008291" algn="l" defTabSz="859512" rtl="0" eaLnBrk="1" latinLnBrk="0" hangingPunct="1">
                        <a:defRPr sz="1700" b="1" kern="1200">
                          <a:solidFill>
                            <a:schemeClr val="tx1"/>
                          </a:solidFill>
                          <a:latin typeface="Arial"/>
                        </a:defRPr>
                      </a:lvl8pPr>
                      <a:lvl9pPr marL="3438048" algn="l" defTabSz="859512" rtl="0" eaLnBrk="1" latinLnBrk="0" hangingPunct="1">
                        <a:defRPr sz="1700" b="1" kern="1200">
                          <a:solidFill>
                            <a:schemeClr val="tx1"/>
                          </a:solidFill>
                          <a:latin typeface="Arial"/>
                        </a:defRPr>
                      </a:lvl9p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12</a:t>
                      </a:r>
                      <a:endParaRPr kumimoji="0" lang="en-GB" sz="1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lnTlToBr w="12700" cmpd="sng">
                      <a:noFill/>
                      <a:prstDash val="solid"/>
                    </a:lnTlToBr>
                    <a:lnBlToTr w="12700" cmpd="sng">
                      <a:noFill/>
                      <a:prstDash val="solid"/>
                    </a:lnBlToTr>
                    <a:solidFill>
                      <a:srgbClr val="00C3DC"/>
                    </a:solidFill>
                  </a:tcPr>
                </a:tc>
                <a:extLst>
                  <a:ext uri="{0D108BD9-81ED-4DB2-BD59-A6C34878D82A}">
                    <a16:rowId xmlns:a16="http://schemas.microsoft.com/office/drawing/2014/main" val="10000"/>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Phase 1: Blue Hills App Development Project</a:t>
                      </a: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1"/>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400" b="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Development team formation</a:t>
                      </a:r>
                      <a:endParaRPr kumimoji="0" lang="en-GB"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2"/>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Set-up operations</a:t>
                      </a: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3"/>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Project Kick-off</a:t>
                      </a: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4"/>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5"/>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400" b="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Phase 2: Development/ Production</a:t>
                      </a: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6"/>
                  </a:ext>
                </a:extLst>
              </a:tr>
              <a:tr h="406066">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7"/>
                  </a:ext>
                </a:extLst>
              </a:tr>
              <a:tr h="40606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defRPr/>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8"/>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09"/>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Phase 3: Testing and Final Deployment</a:t>
                      </a: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10"/>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174625" marR="0" lvl="0" indent="-174625" algn="l" defTabSz="914400" rtl="0" eaLnBrk="1" fontAlgn="base" latinLnBrk="0" hangingPunct="1">
                        <a:lnSpc>
                          <a:spcPct val="106000"/>
                        </a:lnSpc>
                        <a:spcBef>
                          <a:spcPct val="80000"/>
                        </a:spcBef>
                        <a:spcAft>
                          <a:spcPct val="0"/>
                        </a:spcAft>
                        <a:buClr>
                          <a:schemeClr val="tx2"/>
                        </a:buClr>
                        <a:buSzTx/>
                        <a:buFont typeface="Arial" pitchFamily="34" charset="0"/>
                        <a:buChar char="•"/>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11"/>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174625" marR="0" lvl="0" indent="-174625" algn="l" defTabSz="914400" rtl="0" eaLnBrk="1" fontAlgn="base" latinLnBrk="0" hangingPunct="1">
                        <a:lnSpc>
                          <a:spcPct val="106000"/>
                        </a:lnSpc>
                        <a:spcBef>
                          <a:spcPct val="80000"/>
                        </a:spcBef>
                        <a:spcAft>
                          <a:spcPct val="0"/>
                        </a:spcAft>
                        <a:buClr>
                          <a:schemeClr val="tx2"/>
                        </a:buClr>
                        <a:buSzTx/>
                        <a:buFont typeface="Arial" pitchFamily="34" charset="0"/>
                        <a:buChar char="•"/>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12"/>
                  </a:ext>
                </a:extLst>
              </a:tr>
              <a:tr h="325060">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174625" marR="0" lvl="0" indent="-174625" algn="l" defTabSz="914400" rtl="0" eaLnBrk="1" fontAlgn="base" latinLnBrk="0" hangingPunct="1">
                        <a:lnSpc>
                          <a:spcPct val="106000"/>
                        </a:lnSpc>
                        <a:spcBef>
                          <a:spcPct val="80000"/>
                        </a:spcBef>
                        <a:spcAft>
                          <a:spcPct val="0"/>
                        </a:spcAft>
                        <a:buClr>
                          <a:schemeClr val="tx2"/>
                        </a:buClr>
                        <a:buSzTx/>
                        <a:buFont typeface="Arial" pitchFamily="34" charset="0"/>
                        <a:buChar char="•"/>
                        <a:tabLst>
                          <a:tab pos="5715000" algn="l"/>
                        </a:tabLst>
                      </a:pPr>
                      <a:endParaRPr kumimoji="0" lang="en-GB"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endParaRPr>
                    </a:p>
                  </a:txBody>
                  <a:tcPr marL="86400" marR="86400" marT="46800" marB="46800" anchor="ctr"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lnTlToBr w="12700" cmpd="sng">
                      <a:noFill/>
                      <a:prstDash val="solid"/>
                    </a:lnTlToBr>
                    <a:lnBlToTr w="12700" cmpd="sng">
                      <a:noFill/>
                      <a:prstDash val="solid"/>
                    </a:lnBlToTr>
                    <a:solidFill>
                      <a:srgbClr val="F5F6FA"/>
                    </a:solidFill>
                  </a:tcPr>
                </a:tc>
                <a:extLst>
                  <a:ext uri="{0D108BD9-81ED-4DB2-BD59-A6C34878D82A}">
                    <a16:rowId xmlns:a16="http://schemas.microsoft.com/office/drawing/2014/main" val="10013"/>
                  </a:ext>
                </a:extLst>
              </a:tr>
            </a:tbl>
          </a:graphicData>
        </a:graphic>
      </p:graphicFrame>
      <p:sp>
        <p:nvSpPr>
          <p:cNvPr id="9" name="Rectangle 239">
            <a:extLst>
              <a:ext uri="{FF2B5EF4-FFF2-40B4-BE49-F238E27FC236}">
                <a16:creationId xmlns:a16="http://schemas.microsoft.com/office/drawing/2014/main" id="{74F276FE-6096-4DBC-91B7-57AB9DDCC69C}"/>
              </a:ext>
            </a:extLst>
          </p:cNvPr>
          <p:cNvSpPr>
            <a:spLocks noChangeArrowheads="1"/>
          </p:cNvSpPr>
          <p:nvPr/>
        </p:nvSpPr>
        <p:spPr bwMode="auto">
          <a:xfrm>
            <a:off x="4351287" y="2296644"/>
            <a:ext cx="1997344" cy="21426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10" name="Rectangle 239">
            <a:extLst>
              <a:ext uri="{FF2B5EF4-FFF2-40B4-BE49-F238E27FC236}">
                <a16:creationId xmlns:a16="http://schemas.microsoft.com/office/drawing/2014/main" id="{8B7BF959-80B3-4808-87D8-6CE1557AA529}"/>
              </a:ext>
            </a:extLst>
          </p:cNvPr>
          <p:cNvSpPr>
            <a:spLocks noChangeArrowheads="1"/>
          </p:cNvSpPr>
          <p:nvPr/>
        </p:nvSpPr>
        <p:spPr bwMode="auto">
          <a:xfrm>
            <a:off x="4351287" y="2645881"/>
            <a:ext cx="1997344" cy="154919"/>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11" name="Rectangle 239">
            <a:extLst>
              <a:ext uri="{FF2B5EF4-FFF2-40B4-BE49-F238E27FC236}">
                <a16:creationId xmlns:a16="http://schemas.microsoft.com/office/drawing/2014/main" id="{F4989236-C386-4F20-A4DD-86DD674E9671}"/>
              </a:ext>
            </a:extLst>
          </p:cNvPr>
          <p:cNvSpPr>
            <a:spLocks noChangeArrowheads="1"/>
          </p:cNvSpPr>
          <p:nvPr/>
        </p:nvSpPr>
        <p:spPr bwMode="auto">
          <a:xfrm>
            <a:off x="4351288" y="2953446"/>
            <a:ext cx="1147742" cy="22304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grpSp>
        <p:nvGrpSpPr>
          <p:cNvPr id="14" name="Group 13">
            <a:extLst>
              <a:ext uri="{FF2B5EF4-FFF2-40B4-BE49-F238E27FC236}">
                <a16:creationId xmlns:a16="http://schemas.microsoft.com/office/drawing/2014/main" id="{AC76C2FD-34BD-4209-93BF-2CD33F8D6357}"/>
              </a:ext>
            </a:extLst>
          </p:cNvPr>
          <p:cNvGrpSpPr/>
          <p:nvPr/>
        </p:nvGrpSpPr>
        <p:grpSpPr>
          <a:xfrm>
            <a:off x="4822752" y="3527745"/>
            <a:ext cx="4590003" cy="330200"/>
            <a:chOff x="3809061" y="3523589"/>
            <a:chExt cx="4920208" cy="330200"/>
          </a:xfrm>
          <a:solidFill>
            <a:srgbClr val="2BC1D9">
              <a:alpha val="25000"/>
            </a:srgbClr>
          </a:solidFill>
        </p:grpSpPr>
        <p:sp>
          <p:nvSpPr>
            <p:cNvPr id="12" name="Rectangle 239">
              <a:extLst>
                <a:ext uri="{FF2B5EF4-FFF2-40B4-BE49-F238E27FC236}">
                  <a16:creationId xmlns:a16="http://schemas.microsoft.com/office/drawing/2014/main" id="{66F5E83C-2783-4913-AF44-F066340A8E31}"/>
                </a:ext>
              </a:extLst>
            </p:cNvPr>
            <p:cNvSpPr>
              <a:spLocks noChangeArrowheads="1"/>
            </p:cNvSpPr>
            <p:nvPr/>
          </p:nvSpPr>
          <p:spPr bwMode="auto">
            <a:xfrm>
              <a:off x="3809061" y="3585502"/>
              <a:ext cx="4847210" cy="20637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13" name="Oval 12">
              <a:extLst>
                <a:ext uri="{FF2B5EF4-FFF2-40B4-BE49-F238E27FC236}">
                  <a16:creationId xmlns:a16="http://schemas.microsoft.com/office/drawing/2014/main" id="{A053DD4F-6BAC-4970-A05E-6C874E505CEC}"/>
                </a:ext>
              </a:extLst>
            </p:cNvPr>
            <p:cNvSpPr/>
            <p:nvPr/>
          </p:nvSpPr>
          <p:spPr>
            <a:xfrm>
              <a:off x="8399069" y="3523589"/>
              <a:ext cx="330200" cy="330200"/>
            </a:xfrm>
            <a:prstGeom prst="ellipse">
              <a:avLst/>
            </a:prstGeom>
            <a:solidFill>
              <a:srgbClr val="2BC1D9"/>
            </a:solidFill>
            <a:ln w="9525" cap="flat" cmpd="sng" algn="ctr">
              <a:solidFill>
                <a:schemeClr val="tx1"/>
              </a:solidFill>
              <a:prstDash val="solid"/>
            </a:ln>
            <a:effectLst/>
          </p:spPr>
          <p:txBody>
            <a:bodyPr wrap="none" lIns="0" tIns="0" rIns="0" bIns="0" anchor="ctr"/>
            <a:lstStyle/>
            <a:p>
              <a:pPr algn="ctr" fontAlgn="base">
                <a:spcBef>
                  <a:spcPct val="0"/>
                </a:spcBef>
                <a:spcAft>
                  <a:spcPct val="0"/>
                </a:spcAft>
                <a:defRPr/>
              </a:pPr>
              <a:endParaRPr lang="en-US" sz="1900" kern="0">
                <a:solidFill>
                  <a:srgbClr val="FFFFFF"/>
                </a:solidFill>
                <a:latin typeface="Arial"/>
              </a:endParaRPr>
            </a:p>
          </p:txBody>
        </p:sp>
      </p:grpSp>
      <p:grpSp>
        <p:nvGrpSpPr>
          <p:cNvPr id="15" name="Group 14">
            <a:extLst>
              <a:ext uri="{FF2B5EF4-FFF2-40B4-BE49-F238E27FC236}">
                <a16:creationId xmlns:a16="http://schemas.microsoft.com/office/drawing/2014/main" id="{B7968CC8-8E2A-42C6-A4E2-717CD1E00882}"/>
              </a:ext>
            </a:extLst>
          </p:cNvPr>
          <p:cNvGrpSpPr/>
          <p:nvPr/>
        </p:nvGrpSpPr>
        <p:grpSpPr>
          <a:xfrm>
            <a:off x="4822753" y="3903436"/>
            <a:ext cx="4920208" cy="330200"/>
            <a:chOff x="3809061" y="3523589"/>
            <a:chExt cx="4920208" cy="330200"/>
          </a:xfrm>
          <a:solidFill>
            <a:srgbClr val="2BC1D9">
              <a:alpha val="32000"/>
            </a:srgbClr>
          </a:solidFill>
        </p:grpSpPr>
        <p:sp>
          <p:nvSpPr>
            <p:cNvPr id="16" name="Rectangle 239">
              <a:extLst>
                <a:ext uri="{FF2B5EF4-FFF2-40B4-BE49-F238E27FC236}">
                  <a16:creationId xmlns:a16="http://schemas.microsoft.com/office/drawing/2014/main" id="{92470C95-7252-4ABC-92D6-D25CDF3530EB}"/>
                </a:ext>
              </a:extLst>
            </p:cNvPr>
            <p:cNvSpPr>
              <a:spLocks noChangeArrowheads="1"/>
            </p:cNvSpPr>
            <p:nvPr/>
          </p:nvSpPr>
          <p:spPr bwMode="auto">
            <a:xfrm>
              <a:off x="3809061" y="3585502"/>
              <a:ext cx="4847210" cy="20637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17" name="Oval 16">
              <a:extLst>
                <a:ext uri="{FF2B5EF4-FFF2-40B4-BE49-F238E27FC236}">
                  <a16:creationId xmlns:a16="http://schemas.microsoft.com/office/drawing/2014/main" id="{67D5BA33-E16E-4929-B550-09B660B3CF56}"/>
                </a:ext>
              </a:extLst>
            </p:cNvPr>
            <p:cNvSpPr/>
            <p:nvPr/>
          </p:nvSpPr>
          <p:spPr>
            <a:xfrm>
              <a:off x="8399069" y="3523589"/>
              <a:ext cx="330200" cy="330200"/>
            </a:xfrm>
            <a:prstGeom prst="ellipse">
              <a:avLst/>
            </a:prstGeom>
            <a:solidFill>
              <a:srgbClr val="2BC1D9"/>
            </a:solidFill>
            <a:ln w="9525" cap="flat" cmpd="sng" algn="ctr">
              <a:solidFill>
                <a:schemeClr val="tx1"/>
              </a:solidFill>
              <a:prstDash val="solid"/>
            </a:ln>
            <a:effectLst/>
          </p:spPr>
          <p:txBody>
            <a:bodyPr wrap="none" lIns="0" tIns="0" rIns="0" bIns="0" anchor="ctr"/>
            <a:lstStyle/>
            <a:p>
              <a:pPr algn="ctr" fontAlgn="base">
                <a:spcBef>
                  <a:spcPct val="0"/>
                </a:spcBef>
                <a:spcAft>
                  <a:spcPct val="0"/>
                </a:spcAft>
                <a:defRPr/>
              </a:pPr>
              <a:endParaRPr lang="en-US" sz="1900" kern="0">
                <a:solidFill>
                  <a:srgbClr val="FFFFFF"/>
                </a:solidFill>
                <a:latin typeface="Arial"/>
              </a:endParaRPr>
            </a:p>
          </p:txBody>
        </p:sp>
      </p:grpSp>
      <p:grpSp>
        <p:nvGrpSpPr>
          <p:cNvPr id="18" name="Group 17">
            <a:extLst>
              <a:ext uri="{FF2B5EF4-FFF2-40B4-BE49-F238E27FC236}">
                <a16:creationId xmlns:a16="http://schemas.microsoft.com/office/drawing/2014/main" id="{2641F7B1-61E6-4B71-8963-694BC878C0FC}"/>
              </a:ext>
            </a:extLst>
          </p:cNvPr>
          <p:cNvGrpSpPr/>
          <p:nvPr/>
        </p:nvGrpSpPr>
        <p:grpSpPr>
          <a:xfrm>
            <a:off x="4833392" y="4295549"/>
            <a:ext cx="4920208" cy="330200"/>
            <a:chOff x="3809061" y="3523589"/>
            <a:chExt cx="4920208" cy="330200"/>
          </a:xfrm>
          <a:solidFill>
            <a:srgbClr val="2BC1D9">
              <a:alpha val="25000"/>
            </a:srgbClr>
          </a:solidFill>
        </p:grpSpPr>
        <p:sp>
          <p:nvSpPr>
            <p:cNvPr id="19" name="Rectangle 239">
              <a:extLst>
                <a:ext uri="{FF2B5EF4-FFF2-40B4-BE49-F238E27FC236}">
                  <a16:creationId xmlns:a16="http://schemas.microsoft.com/office/drawing/2014/main" id="{199E1611-09E9-40C5-AA65-57D86DE9C4B7}"/>
                </a:ext>
              </a:extLst>
            </p:cNvPr>
            <p:cNvSpPr>
              <a:spLocks noChangeArrowheads="1"/>
            </p:cNvSpPr>
            <p:nvPr/>
          </p:nvSpPr>
          <p:spPr bwMode="auto">
            <a:xfrm>
              <a:off x="3809061" y="3585502"/>
              <a:ext cx="4847210" cy="20637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20" name="Oval 19">
              <a:extLst>
                <a:ext uri="{FF2B5EF4-FFF2-40B4-BE49-F238E27FC236}">
                  <a16:creationId xmlns:a16="http://schemas.microsoft.com/office/drawing/2014/main" id="{1BF2664E-82DB-4DA9-9797-7A8157378CA6}"/>
                </a:ext>
              </a:extLst>
            </p:cNvPr>
            <p:cNvSpPr/>
            <p:nvPr/>
          </p:nvSpPr>
          <p:spPr>
            <a:xfrm>
              <a:off x="8399069" y="3523589"/>
              <a:ext cx="330200" cy="330200"/>
            </a:xfrm>
            <a:prstGeom prst="ellipse">
              <a:avLst/>
            </a:prstGeom>
            <a:solidFill>
              <a:srgbClr val="2BC1D9"/>
            </a:solidFill>
            <a:ln w="9525" cap="flat" cmpd="sng" algn="ctr">
              <a:solidFill>
                <a:schemeClr val="tx1"/>
              </a:solidFill>
              <a:prstDash val="solid"/>
            </a:ln>
            <a:effectLst/>
          </p:spPr>
          <p:txBody>
            <a:bodyPr wrap="none" lIns="0" tIns="0" rIns="0" bIns="0" anchor="ctr"/>
            <a:lstStyle/>
            <a:p>
              <a:pPr algn="ctr" fontAlgn="base">
                <a:spcBef>
                  <a:spcPct val="0"/>
                </a:spcBef>
                <a:spcAft>
                  <a:spcPct val="0"/>
                </a:spcAft>
                <a:defRPr/>
              </a:pPr>
              <a:endParaRPr lang="en-US" sz="1900" kern="0">
                <a:solidFill>
                  <a:srgbClr val="FFFFFF"/>
                </a:solidFill>
                <a:latin typeface="Arial"/>
              </a:endParaRPr>
            </a:p>
          </p:txBody>
        </p:sp>
      </p:grpSp>
      <p:sp>
        <p:nvSpPr>
          <p:cNvPr id="21" name="Rectangle 239">
            <a:extLst>
              <a:ext uri="{FF2B5EF4-FFF2-40B4-BE49-F238E27FC236}">
                <a16:creationId xmlns:a16="http://schemas.microsoft.com/office/drawing/2014/main" id="{DD1B3DC6-5CEE-4E6B-A364-C6E158E854BE}"/>
              </a:ext>
            </a:extLst>
          </p:cNvPr>
          <p:cNvSpPr>
            <a:spLocks noChangeArrowheads="1"/>
          </p:cNvSpPr>
          <p:nvPr/>
        </p:nvSpPr>
        <p:spPr bwMode="auto">
          <a:xfrm>
            <a:off x="6884295" y="5037290"/>
            <a:ext cx="338095" cy="236298"/>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22" name="Rectangle 239">
            <a:extLst>
              <a:ext uri="{FF2B5EF4-FFF2-40B4-BE49-F238E27FC236}">
                <a16:creationId xmlns:a16="http://schemas.microsoft.com/office/drawing/2014/main" id="{6F8E392D-C47C-4233-B7EC-B674554A34FA}"/>
              </a:ext>
            </a:extLst>
          </p:cNvPr>
          <p:cNvSpPr>
            <a:spLocks noChangeArrowheads="1"/>
          </p:cNvSpPr>
          <p:nvPr/>
        </p:nvSpPr>
        <p:spPr bwMode="auto">
          <a:xfrm>
            <a:off x="6884294" y="5352695"/>
            <a:ext cx="338095" cy="236298"/>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23" name="Rectangle 239">
            <a:extLst>
              <a:ext uri="{FF2B5EF4-FFF2-40B4-BE49-F238E27FC236}">
                <a16:creationId xmlns:a16="http://schemas.microsoft.com/office/drawing/2014/main" id="{A53CBE28-D42E-4353-B3BC-9D486C18F4DE}"/>
              </a:ext>
            </a:extLst>
          </p:cNvPr>
          <p:cNvSpPr>
            <a:spLocks noChangeArrowheads="1"/>
          </p:cNvSpPr>
          <p:nvPr/>
        </p:nvSpPr>
        <p:spPr bwMode="auto">
          <a:xfrm>
            <a:off x="6459449" y="5711498"/>
            <a:ext cx="3241043" cy="20637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grpSp>
        <p:nvGrpSpPr>
          <p:cNvPr id="24" name="Group 23">
            <a:extLst>
              <a:ext uri="{FF2B5EF4-FFF2-40B4-BE49-F238E27FC236}">
                <a16:creationId xmlns:a16="http://schemas.microsoft.com/office/drawing/2014/main" id="{2B9BFED9-E4FD-4412-989A-75FF97B7C2AA}"/>
              </a:ext>
            </a:extLst>
          </p:cNvPr>
          <p:cNvGrpSpPr/>
          <p:nvPr/>
        </p:nvGrpSpPr>
        <p:grpSpPr>
          <a:xfrm>
            <a:off x="6459448" y="5955358"/>
            <a:ext cx="3294152" cy="330200"/>
            <a:chOff x="3809061" y="3523589"/>
            <a:chExt cx="4920208" cy="330200"/>
          </a:xfrm>
          <a:solidFill>
            <a:srgbClr val="2BC1D9">
              <a:alpha val="25000"/>
            </a:srgbClr>
          </a:solidFill>
        </p:grpSpPr>
        <p:sp>
          <p:nvSpPr>
            <p:cNvPr id="25" name="Rectangle 239">
              <a:extLst>
                <a:ext uri="{FF2B5EF4-FFF2-40B4-BE49-F238E27FC236}">
                  <a16:creationId xmlns:a16="http://schemas.microsoft.com/office/drawing/2014/main" id="{D9742C7F-096F-4302-9BFA-561C49C0565B}"/>
                </a:ext>
              </a:extLst>
            </p:cNvPr>
            <p:cNvSpPr>
              <a:spLocks noChangeArrowheads="1"/>
            </p:cNvSpPr>
            <p:nvPr/>
          </p:nvSpPr>
          <p:spPr bwMode="auto">
            <a:xfrm>
              <a:off x="3809061" y="3585502"/>
              <a:ext cx="4847210" cy="206375"/>
            </a:xfrm>
            <a:prstGeom prst="rect">
              <a:avLst/>
            </a:prstGeom>
            <a:solidFill>
              <a:srgbClr val="EAE159"/>
            </a:solidFill>
            <a:ln w="9525" algn="ctr">
              <a:solidFill>
                <a:schemeClr val="tx1"/>
              </a:solidFill>
              <a:miter lim="800000"/>
              <a:headEnd/>
              <a:tailEnd/>
            </a:ln>
          </p:spPr>
          <p:txBody>
            <a:bodyPr wrap="none" lIns="93600" tIns="46800" rIns="93600" bIns="46800" anchor="ctr"/>
            <a:lstStyle/>
            <a:p>
              <a:pPr algn="ctr" fontAlgn="base">
                <a:spcBef>
                  <a:spcPct val="0"/>
                </a:spcBef>
                <a:spcAft>
                  <a:spcPct val="0"/>
                </a:spcAft>
                <a:defRPr/>
              </a:pPr>
              <a:endParaRPr lang="en-GB" sz="1900" kern="0">
                <a:solidFill>
                  <a:srgbClr val="000000"/>
                </a:solidFill>
                <a:latin typeface="Arial" charset="0"/>
                <a:cs typeface="Arial" charset="0"/>
              </a:endParaRPr>
            </a:p>
          </p:txBody>
        </p:sp>
        <p:sp>
          <p:nvSpPr>
            <p:cNvPr id="26" name="Oval 25">
              <a:extLst>
                <a:ext uri="{FF2B5EF4-FFF2-40B4-BE49-F238E27FC236}">
                  <a16:creationId xmlns:a16="http://schemas.microsoft.com/office/drawing/2014/main" id="{1FBEB9CA-91E6-45A4-B34B-6CB153B1B998}"/>
                </a:ext>
              </a:extLst>
            </p:cNvPr>
            <p:cNvSpPr/>
            <p:nvPr/>
          </p:nvSpPr>
          <p:spPr>
            <a:xfrm>
              <a:off x="8236076" y="3523589"/>
              <a:ext cx="493193" cy="330200"/>
            </a:xfrm>
            <a:prstGeom prst="ellipse">
              <a:avLst/>
            </a:prstGeom>
            <a:solidFill>
              <a:srgbClr val="2BC1D9"/>
            </a:solidFill>
            <a:ln w="9525" cap="flat" cmpd="sng" algn="ctr">
              <a:solidFill>
                <a:schemeClr val="tx1"/>
              </a:solidFill>
              <a:prstDash val="solid"/>
            </a:ln>
            <a:effectLst/>
          </p:spPr>
          <p:txBody>
            <a:bodyPr wrap="none" lIns="0" tIns="0" rIns="0" bIns="0" anchor="ctr"/>
            <a:lstStyle/>
            <a:p>
              <a:pPr algn="ctr" fontAlgn="base">
                <a:spcBef>
                  <a:spcPct val="0"/>
                </a:spcBef>
                <a:spcAft>
                  <a:spcPct val="0"/>
                </a:spcAft>
                <a:defRPr/>
              </a:pPr>
              <a:endParaRPr lang="en-US" sz="1900" kern="0">
                <a:solidFill>
                  <a:srgbClr val="FFFFFF"/>
                </a:solidFill>
                <a:latin typeface="Arial"/>
              </a:endParaRPr>
            </a:p>
          </p:txBody>
        </p:sp>
      </p:grpSp>
      <p:cxnSp>
        <p:nvCxnSpPr>
          <p:cNvPr id="27" name="Straight Connector 26">
            <a:extLst>
              <a:ext uri="{FF2B5EF4-FFF2-40B4-BE49-F238E27FC236}">
                <a16:creationId xmlns:a16="http://schemas.microsoft.com/office/drawing/2014/main" id="{F877FE48-00C1-4E72-B49C-82D198DAF265}"/>
              </a:ext>
            </a:extLst>
          </p:cNvPr>
          <p:cNvCxnSpPr>
            <a:cxnSpLocks/>
          </p:cNvCxnSpPr>
          <p:nvPr/>
        </p:nvCxnSpPr>
        <p:spPr>
          <a:xfrm flipV="1">
            <a:off x="6350355" y="1954563"/>
            <a:ext cx="0" cy="455814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0">
            <a:extLst>
              <a:ext uri="{FF2B5EF4-FFF2-40B4-BE49-F238E27FC236}">
                <a16:creationId xmlns:a16="http://schemas.microsoft.com/office/drawing/2014/main" id="{CF8D4D67-415C-4BEA-8FFC-D552E208A020}"/>
              </a:ext>
            </a:extLst>
          </p:cNvPr>
          <p:cNvSpPr/>
          <p:nvPr/>
        </p:nvSpPr>
        <p:spPr>
          <a:xfrm>
            <a:off x="3209773" y="6302287"/>
            <a:ext cx="3138858" cy="531216"/>
          </a:xfrm>
          <a:prstGeom prst="roundRect">
            <a:avLst>
              <a:gd name="adj" fmla="val 2071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Times New Roman" panose="02020603050405020304" pitchFamily="18" charset="0"/>
                <a:cs typeface="Times New Roman" panose="02020603050405020304" pitchFamily="18" charset="0"/>
              </a:rPr>
              <a:t>Stage Gate 1</a:t>
            </a:r>
          </a:p>
          <a:p>
            <a:pPr algn="ctr"/>
            <a:r>
              <a:rPr lang="en-AU" sz="1200">
                <a:solidFill>
                  <a:schemeClr val="tx1"/>
                </a:solidFill>
                <a:latin typeface="Times New Roman" panose="02020603050405020304" pitchFamily="18" charset="0"/>
                <a:cs typeface="Times New Roman" panose="02020603050405020304" pitchFamily="18" charset="0"/>
              </a:rPr>
              <a:t>50% of development is completed &amp;</a:t>
            </a:r>
          </a:p>
          <a:p>
            <a:pPr algn="ctr"/>
            <a:r>
              <a:rPr lang="en-AU" sz="1200">
                <a:solidFill>
                  <a:schemeClr val="tx1"/>
                </a:solidFill>
                <a:latin typeface="Times New Roman" panose="02020603050405020304" pitchFamily="18" charset="0"/>
                <a:cs typeface="Times New Roman" panose="02020603050405020304" pitchFamily="18" charset="0"/>
              </a:rPr>
              <a:t>UAT test can be started</a:t>
            </a:r>
          </a:p>
        </p:txBody>
      </p:sp>
      <p:cxnSp>
        <p:nvCxnSpPr>
          <p:cNvPr id="29" name="Straight Connector 28">
            <a:extLst>
              <a:ext uri="{FF2B5EF4-FFF2-40B4-BE49-F238E27FC236}">
                <a16:creationId xmlns:a16="http://schemas.microsoft.com/office/drawing/2014/main" id="{2BD692E8-199C-41CB-B8AA-6C038BF2A715}"/>
              </a:ext>
            </a:extLst>
          </p:cNvPr>
          <p:cNvCxnSpPr>
            <a:cxnSpLocks/>
          </p:cNvCxnSpPr>
          <p:nvPr/>
        </p:nvCxnSpPr>
        <p:spPr>
          <a:xfrm flipV="1">
            <a:off x="9739675" y="1906520"/>
            <a:ext cx="0" cy="455814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Rounded Rectangle 21">
            <a:extLst>
              <a:ext uri="{FF2B5EF4-FFF2-40B4-BE49-F238E27FC236}">
                <a16:creationId xmlns:a16="http://schemas.microsoft.com/office/drawing/2014/main" id="{71C5105C-F83D-4894-A455-94C6850315E6}"/>
              </a:ext>
            </a:extLst>
          </p:cNvPr>
          <p:cNvSpPr/>
          <p:nvPr/>
        </p:nvSpPr>
        <p:spPr>
          <a:xfrm>
            <a:off x="6459448" y="6285558"/>
            <a:ext cx="3266302" cy="53121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AU" sz="1200" b="1">
                <a:solidFill>
                  <a:schemeClr val="tx1"/>
                </a:solidFill>
                <a:latin typeface="Times New Roman"/>
                <a:cs typeface="Times New Roman"/>
              </a:rPr>
              <a:t>Stage Gate 2</a:t>
            </a:r>
          </a:p>
          <a:p>
            <a:pPr algn="ctr"/>
            <a:r>
              <a:rPr lang="en-AU" sz="1200">
                <a:solidFill>
                  <a:schemeClr val="tx1"/>
                </a:solidFill>
                <a:latin typeface="Times New Roman"/>
                <a:cs typeface="Times New Roman"/>
              </a:rPr>
              <a:t>Development and Beta-testing is completed, and app is ready for final release.</a:t>
            </a:r>
          </a:p>
        </p:txBody>
      </p:sp>
      <p:sp>
        <p:nvSpPr>
          <p:cNvPr id="2" name="Title 1">
            <a:extLst>
              <a:ext uri="{FF2B5EF4-FFF2-40B4-BE49-F238E27FC236}">
                <a16:creationId xmlns:a16="http://schemas.microsoft.com/office/drawing/2014/main" id="{9B5556A4-5CF7-3C4D-8A04-3D038DD731F9}"/>
              </a:ext>
            </a:extLst>
          </p:cNvPr>
          <p:cNvSpPr>
            <a:spLocks noGrp="1"/>
          </p:cNvSpPr>
          <p:nvPr>
            <p:ph type="title"/>
          </p:nvPr>
        </p:nvSpPr>
        <p:spPr>
          <a:xfrm>
            <a:off x="0" y="0"/>
            <a:ext cx="12192000" cy="806902"/>
          </a:xfrm>
        </p:spPr>
        <p:txBody>
          <a:bodyPr/>
          <a:lstStyle/>
          <a:p>
            <a:r>
              <a:rPr lang="en-US" b="1">
                <a:latin typeface="Times New Roman" panose="02020603050405020304" pitchFamily="18" charset="0"/>
                <a:cs typeface="Times New Roman" panose="02020603050405020304" pitchFamily="18" charset="0"/>
              </a:rPr>
              <a:t>Suggested Timeline</a:t>
            </a:r>
          </a:p>
        </p:txBody>
      </p:sp>
    </p:spTree>
    <p:extLst>
      <p:ext uri="{BB962C8B-B14F-4D97-AF65-F5344CB8AC3E}">
        <p14:creationId xmlns:p14="http://schemas.microsoft.com/office/powerpoint/2010/main" val="42395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3022"/>
          </a:xfrm>
        </p:spPr>
        <p:txBody>
          <a:bodyPr/>
          <a:lstStyle/>
          <a:p>
            <a:r>
              <a:rPr lang="en-US" b="1">
                <a:latin typeface="Times New Roman" panose="02020603050405020304" pitchFamily="18" charset="0"/>
                <a:cs typeface="Times New Roman" panose="02020603050405020304" pitchFamily="18" charset="0"/>
              </a:rPr>
              <a:t>Recommendations</a:t>
            </a:r>
          </a:p>
        </p:txBody>
      </p:sp>
      <p:graphicFrame>
        <p:nvGraphicFramePr>
          <p:cNvPr id="7" name="Content Placeholder 6">
            <a:extLst>
              <a:ext uri="{FF2B5EF4-FFF2-40B4-BE49-F238E27FC236}">
                <a16:creationId xmlns:a16="http://schemas.microsoft.com/office/drawing/2014/main" id="{62FFB000-A142-4863-B562-09CE9BD97362}"/>
              </a:ext>
            </a:extLst>
          </p:cNvPr>
          <p:cNvGraphicFramePr>
            <a:graphicFrameLocks noGrp="1"/>
          </p:cNvGraphicFramePr>
          <p:nvPr>
            <p:ph idx="1"/>
            <p:extLst>
              <p:ext uri="{D42A27DB-BD31-4B8C-83A1-F6EECF244321}">
                <p14:modId xmlns:p14="http://schemas.microsoft.com/office/powerpoint/2010/main" val="4236719612"/>
              </p:ext>
            </p:extLst>
          </p:nvPr>
        </p:nvGraphicFramePr>
        <p:xfrm>
          <a:off x="504497" y="973015"/>
          <a:ext cx="11288919" cy="5669280"/>
        </p:xfrm>
        <a:graphic>
          <a:graphicData uri="http://schemas.openxmlformats.org/drawingml/2006/table">
            <a:tbl>
              <a:tblPr bandRow="1">
                <a:tableStyleId>{5940675A-B579-460E-94D1-54222C63F5DA}</a:tableStyleId>
              </a:tblPr>
              <a:tblGrid>
                <a:gridCol w="3762973">
                  <a:extLst>
                    <a:ext uri="{9D8B030D-6E8A-4147-A177-3AD203B41FA5}">
                      <a16:colId xmlns:a16="http://schemas.microsoft.com/office/drawing/2014/main" val="2296928321"/>
                    </a:ext>
                  </a:extLst>
                </a:gridCol>
                <a:gridCol w="3762973">
                  <a:extLst>
                    <a:ext uri="{9D8B030D-6E8A-4147-A177-3AD203B41FA5}">
                      <a16:colId xmlns:a16="http://schemas.microsoft.com/office/drawing/2014/main" val="2748129244"/>
                    </a:ext>
                  </a:extLst>
                </a:gridCol>
                <a:gridCol w="3762973">
                  <a:extLst>
                    <a:ext uri="{9D8B030D-6E8A-4147-A177-3AD203B41FA5}">
                      <a16:colId xmlns:a16="http://schemas.microsoft.com/office/drawing/2014/main" val="2963767146"/>
                    </a:ext>
                  </a:extLst>
                </a:gridCol>
              </a:tblGrid>
              <a:tr h="351693">
                <a:tc>
                  <a:txBody>
                    <a:bodyPr/>
                    <a:lstStyle/>
                    <a:p>
                      <a:pPr algn="ctr"/>
                      <a:r>
                        <a:rPr lang="en-AU" sz="1800" b="1">
                          <a:solidFill>
                            <a:schemeClr val="bg1"/>
                          </a:solidFill>
                          <a:latin typeface="Times New Roman"/>
                          <a:cs typeface="Times New Roman"/>
                        </a:rPr>
                        <a:t>Planning Your Trip</a:t>
                      </a:r>
                    </a:p>
                  </a:txBody>
                  <a:tcPr marL="121920" marR="121920"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Get Involved</a:t>
                      </a:r>
                    </a:p>
                  </a:txBody>
                  <a:tcPr marL="121920" marR="121920"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tc>
                  <a:txBody>
                    <a:bodyPr/>
                    <a:lstStyle/>
                    <a:p>
                      <a:pPr algn="ctr"/>
                      <a:r>
                        <a:rPr lang="en-AU" sz="1800" b="1">
                          <a:solidFill>
                            <a:schemeClr val="bg1"/>
                          </a:solidFill>
                          <a:latin typeface="Times New Roman"/>
                          <a:cs typeface="Times New Roman"/>
                        </a:rPr>
                        <a:t>Support The Blue Hills</a:t>
                      </a:r>
                    </a:p>
                  </a:txBody>
                  <a:tcPr marL="121920" marR="121920" anchor="ctr">
                    <a:lnL w="12700" cap="flat" cmpd="sng" algn="ctr">
                      <a:solidFill>
                        <a:srgbClr val="D8DBEB"/>
                      </a:solidFill>
                      <a:prstDash val="solid"/>
                      <a:round/>
                      <a:headEnd type="none" w="med" len="med"/>
                      <a:tailEnd type="none" w="med" len="med"/>
                    </a:lnL>
                    <a:lnR w="12700" cap="flat" cmpd="sng" algn="ctr">
                      <a:solidFill>
                        <a:srgbClr val="D8DBEB"/>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D8DBEB"/>
                      </a:solidFill>
                      <a:prstDash val="solid"/>
                      <a:round/>
                      <a:headEnd type="none" w="med" len="med"/>
                      <a:tailEnd type="none" w="med" len="med"/>
                    </a:lnB>
                    <a:solidFill>
                      <a:srgbClr val="00C3DC"/>
                    </a:solidFill>
                  </a:tcPr>
                </a:tc>
                <a:extLst>
                  <a:ext uri="{0D108BD9-81ED-4DB2-BD59-A6C34878D82A}">
                    <a16:rowId xmlns:a16="http://schemas.microsoft.com/office/drawing/2014/main" val="4123061682"/>
                  </a:ext>
                </a:extLst>
              </a:tr>
              <a:tr h="4535079">
                <a:tc>
                  <a:txBody>
                    <a:bodyPr/>
                    <a:lstStyle/>
                    <a:p>
                      <a:pPr marL="285750" marR="0" lvl="0" indent="-285750" algn="l">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Seasonal events</a:t>
                      </a:r>
                    </a:p>
                    <a:p>
                      <a:pPr marL="285750" marR="0" lvl="0" indent="-285750" algn="l">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Options for restaurants/food stalls</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River restoration/clean-up/trail maintenance works- volunteer enrolment</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Park facility rental options to organize social events</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GB" sz="1800" b="0" i="0" u="none" strike="noStrike" kern="1200" cap="none" normalizeH="0" baseline="0" noProof="0">
                          <a:ln>
                            <a:noFill/>
                          </a:ln>
                          <a:solidFill>
                            <a:schemeClr val="tx1"/>
                          </a:solidFill>
                          <a:effectLst/>
                          <a:latin typeface="Times New Roman"/>
                        </a:rPr>
                        <a:t>Hours &amp; Schedule + Parking</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GB" sz="1800" b="0" i="0" u="none" strike="noStrike" kern="1200" cap="none" normalizeH="0" baseline="0" noProof="0">
                          <a:ln>
                            <a:noFill/>
                          </a:ln>
                          <a:solidFill>
                            <a:schemeClr val="tx1"/>
                          </a:solidFill>
                          <a:effectLst/>
                          <a:latin typeface="Times New Roman"/>
                        </a:rPr>
                        <a:t>Buying options for tickets and passes of all even</a:t>
                      </a:r>
                      <a:r>
                        <a:rPr lang="en-GB" sz="1800" b="0" i="0" u="none" strike="noStrike" kern="1200" cap="none" normalizeH="0" baseline="0" noProof="0">
                          <a:ln>
                            <a:noFill/>
                          </a:ln>
                          <a:solidFill>
                            <a:schemeClr val="tx1"/>
                          </a:solidFill>
                          <a:effectLst/>
                          <a:latin typeface="Times New Roman" panose="02020603050405020304" pitchFamily="18" charset="0"/>
                          <a:cs typeface="Times New Roman" panose="02020603050405020304" pitchFamily="18" charset="0"/>
                        </a:rPr>
                        <a:t>ts</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latin typeface="Times New Roman" panose="02020603050405020304" pitchFamily="18" charset="0"/>
                        <a:cs typeface="Times New Roman" panose="02020603050405020304" pitchFamily="18" charset="0"/>
                      </a:endParaRPr>
                    </a:p>
                    <a:p>
                      <a:pPr marL="285750" marR="0" lvl="0" indent="-285750" algn="l">
                        <a:lnSpc>
                          <a:spcPct val="100000"/>
                        </a:lnSpc>
                        <a:spcBef>
                          <a:spcPts val="0"/>
                        </a:spcBef>
                        <a:spcAft>
                          <a:spcPts val="0"/>
                        </a:spcAft>
                        <a:buClrTx/>
                        <a:buSzTx/>
                        <a:buFont typeface="Arial" panose="020B0604020202020204" pitchFamily="34" charset="0"/>
                        <a:buChar char="•"/>
                      </a:pPr>
                      <a:r>
                        <a:rPr lang="en-GB" sz="1800" b="1" i="0" kern="1200">
                          <a:solidFill>
                            <a:schemeClr val="tx1"/>
                          </a:solidFill>
                          <a:effectLst/>
                          <a:latin typeface="Times New Roman" panose="02020603050405020304" pitchFamily="18" charset="0"/>
                          <a:ea typeface="+mn-ea"/>
                          <a:cs typeface="Times New Roman" panose="02020603050405020304" pitchFamily="18" charset="0"/>
                        </a:rPr>
                        <a:t>Get Outdoor:</a:t>
                      </a:r>
                      <a:r>
                        <a:rPr lang="en-GB" sz="1800" b="0" i="0" kern="1200">
                          <a:solidFill>
                            <a:schemeClr val="tx1"/>
                          </a:solidFill>
                          <a:effectLst/>
                          <a:latin typeface="Times New Roman" panose="02020603050405020304" pitchFamily="18" charset="0"/>
                          <a:ea typeface="+mn-ea"/>
                          <a:cs typeface="Times New Roman" panose="02020603050405020304" pitchFamily="18" charset="0"/>
                        </a:rPr>
                        <a:t> summer camp, school vacation camps, day/night camps </a:t>
                      </a:r>
                      <a:endParaRPr lang="en-AU" sz="1800" u="none" strike="noStrike" kern="1200" cap="none" normalizeH="0" baseline="0">
                        <a:ln>
                          <a:noFill/>
                        </a:ln>
                        <a:effectLst/>
                        <a:latin typeface="Times New Roman" panose="02020603050405020304" pitchFamily="18" charset="0"/>
                        <a:cs typeface="Times New Roman" panose="02020603050405020304" pitchFamily="18" charset="0"/>
                      </a:endParaRP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cap="none" normalizeH="0" baseline="0" noProof="0">
                          <a:ln>
                            <a:noFill/>
                          </a:ln>
                          <a:solidFill>
                            <a:schemeClr val="tx1"/>
                          </a:solidFill>
                          <a:effectLst/>
                          <a:latin typeface="Times New Roman"/>
                        </a:rPr>
                        <a:t>Store for winter gear </a:t>
                      </a:r>
                      <a:r>
                        <a:rPr lang="en-CA" sz="1800" b="0" i="0" u="none" strike="noStrike" kern="1200" cap="none" normalizeH="0" baseline="0" noProof="0">
                          <a:ln>
                            <a:noFill/>
                          </a:ln>
                          <a:solidFill>
                            <a:schemeClr val="tx1"/>
                          </a:solidFill>
                          <a:effectLst/>
                          <a:latin typeface="Times New Roman"/>
                        </a:rPr>
                        <a:t>BHO shirts, T-shirts, caps, tents, weather gears (gloves, socks, boots) or rental options for the same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Policy &amp; advocacy (land conservation, wildlife, ecological management, climate change)</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Advocacy action centre and legislator contact option</a:t>
                      </a:r>
                      <a:endParaRPr lang="en-US" sz="1800" b="0" i="0" u="none" strike="noStrike" kern="1200" cap="none" normalizeH="0" baseline="0" noProof="0">
                        <a:ln>
                          <a:noFill/>
                        </a:ln>
                        <a:effectLst/>
                      </a:endParaRP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Support/Donate</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Membership options</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Subscribe (newsletters, magazines etc., emails)</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Photo/video gallery/sharing option</a:t>
                      </a:r>
                    </a:p>
                    <a:p>
                      <a:pPr marL="285750" lvl="0" indent="-285750">
                        <a:spcBef>
                          <a:spcPts val="0"/>
                        </a:spcBef>
                        <a:spcAft>
                          <a:spcPts val="0"/>
                        </a:spcAft>
                        <a:buClr>
                          <a:srgbClr val="000000"/>
                        </a:buClr>
                        <a:buSzTx/>
                        <a:buFont typeface="Arial,Sans-Serif" panose="020B0604020202020204" pitchFamily="34" charset="0"/>
                        <a:buChar char="•"/>
                      </a:pPr>
                      <a:endParaRPr lang="en-US" sz="1800" b="0" i="0" u="none" strike="noStrike" kern="1200" cap="none" normalizeH="0" baseline="0" noProof="0">
                        <a:ln>
                          <a:noFill/>
                        </a:ln>
                        <a:effectLst/>
                      </a:endParaRPr>
                    </a:p>
                    <a:p>
                      <a:pPr marL="285750" lvl="0" indent="-285750">
                        <a:spcBef>
                          <a:spcPts val="0"/>
                        </a:spcBef>
                        <a:spcAft>
                          <a:spcPts val="0"/>
                        </a:spcAft>
                        <a:buClr>
                          <a:srgbClr val="000000"/>
                        </a:buClr>
                        <a:buSzTx/>
                        <a:buFont typeface="Arial,Sans-Serif" panose="020B0604020202020204" pitchFamily="34" charset="0"/>
                        <a:buChar char="•"/>
                      </a:pPr>
                      <a:r>
                        <a:rPr lang="en-AU" sz="1800" b="0" i="0" u="none" strike="noStrike" kern="1200" cap="none" normalizeH="0" baseline="0" noProof="0">
                          <a:ln>
                            <a:noFill/>
                          </a:ln>
                          <a:solidFill>
                            <a:schemeClr val="tx1"/>
                          </a:solidFill>
                          <a:effectLst/>
                          <a:latin typeface="Times New Roman"/>
                        </a:rPr>
                        <a:t>Visitor feedback options (messages-comment section, ratings, audio/video/picture Upload/download option)</a:t>
                      </a:r>
                      <a:endParaRPr lang="en-US" sz="1800" b="0" i="0" u="none" strike="noStrike" kern="1200" cap="none" normalizeH="0" baseline="0" noProof="0">
                        <a:ln>
                          <a:noFill/>
                        </a:ln>
                        <a:effectLst/>
                      </a:endParaRPr>
                    </a:p>
                  </a:txBody>
                  <a:tcPr marL="121920" marR="121920">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D8DBEB"/>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15797883"/>
                  </a:ext>
                </a:extLst>
              </a:tr>
            </a:tbl>
          </a:graphicData>
        </a:graphic>
      </p:graphicFrame>
    </p:spTree>
    <p:extLst>
      <p:ext uri="{BB962C8B-B14F-4D97-AF65-F5344CB8AC3E}">
        <p14:creationId xmlns:p14="http://schemas.microsoft.com/office/powerpoint/2010/main" val="156191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5CC5-48FB-4A58-BE08-6B2CD94DA048}"/>
              </a:ext>
            </a:extLst>
          </p:cNvPr>
          <p:cNvSpPr>
            <a:spLocks noGrp="1"/>
          </p:cNvSpPr>
          <p:nvPr>
            <p:ph type="title"/>
          </p:nvPr>
        </p:nvSpPr>
        <p:spPr>
          <a:xfrm>
            <a:off x="0" y="0"/>
            <a:ext cx="12192000" cy="706842"/>
          </a:xfrm>
        </p:spPr>
        <p:txBody>
          <a:bodyPr/>
          <a:lstStyle/>
          <a:p>
            <a:r>
              <a:rPr lang="en-AU" sz="3600" b="1">
                <a:latin typeface="Times New Roman" panose="02020603050405020304" pitchFamily="18" charset="0"/>
                <a:cs typeface="Times New Roman" panose="02020603050405020304" pitchFamily="18" charset="0"/>
              </a:rPr>
              <a:t>How will we Create and Capture Value?</a:t>
            </a:r>
          </a:p>
        </p:txBody>
      </p:sp>
      <p:graphicFrame>
        <p:nvGraphicFramePr>
          <p:cNvPr id="6" name="Group 36">
            <a:extLst>
              <a:ext uri="{FF2B5EF4-FFF2-40B4-BE49-F238E27FC236}">
                <a16:creationId xmlns:a16="http://schemas.microsoft.com/office/drawing/2014/main" id="{6FDC74BE-4751-4076-890C-D08C3027C577}"/>
              </a:ext>
            </a:extLst>
          </p:cNvPr>
          <p:cNvGraphicFramePr>
            <a:graphicFrameLocks noGrp="1"/>
          </p:cNvGraphicFramePr>
          <p:nvPr>
            <p:ph idx="1"/>
            <p:custDataLst>
              <p:tags r:id="rId1"/>
            </p:custDataLst>
            <p:extLst>
              <p:ext uri="{D42A27DB-BD31-4B8C-83A1-F6EECF244321}">
                <p14:modId xmlns:p14="http://schemas.microsoft.com/office/powerpoint/2010/main" val="1770097706"/>
              </p:ext>
            </p:extLst>
          </p:nvPr>
        </p:nvGraphicFramePr>
        <p:xfrm>
          <a:off x="369683" y="1184495"/>
          <a:ext cx="11328143" cy="5602103"/>
        </p:xfrm>
        <a:graphic>
          <a:graphicData uri="http://schemas.openxmlformats.org/drawingml/2006/table">
            <a:tbl>
              <a:tblPr>
                <a:tableStyleId>{5940675A-B579-460E-94D1-54222C63F5DA}</a:tableStyleId>
              </a:tblPr>
              <a:tblGrid>
                <a:gridCol w="2972554">
                  <a:extLst>
                    <a:ext uri="{9D8B030D-6E8A-4147-A177-3AD203B41FA5}">
                      <a16:colId xmlns:a16="http://schemas.microsoft.com/office/drawing/2014/main" val="20000"/>
                    </a:ext>
                  </a:extLst>
                </a:gridCol>
                <a:gridCol w="2461322">
                  <a:extLst>
                    <a:ext uri="{9D8B030D-6E8A-4147-A177-3AD203B41FA5}">
                      <a16:colId xmlns:a16="http://schemas.microsoft.com/office/drawing/2014/main" val="20001"/>
                    </a:ext>
                  </a:extLst>
                </a:gridCol>
                <a:gridCol w="230194">
                  <a:extLst>
                    <a:ext uri="{9D8B030D-6E8A-4147-A177-3AD203B41FA5}">
                      <a16:colId xmlns:a16="http://schemas.microsoft.com/office/drawing/2014/main" val="20002"/>
                    </a:ext>
                  </a:extLst>
                </a:gridCol>
                <a:gridCol w="1825782">
                  <a:extLst>
                    <a:ext uri="{9D8B030D-6E8A-4147-A177-3AD203B41FA5}">
                      <a16:colId xmlns:a16="http://schemas.microsoft.com/office/drawing/2014/main" val="20003"/>
                    </a:ext>
                  </a:extLst>
                </a:gridCol>
                <a:gridCol w="3838291">
                  <a:extLst>
                    <a:ext uri="{9D8B030D-6E8A-4147-A177-3AD203B41FA5}">
                      <a16:colId xmlns:a16="http://schemas.microsoft.com/office/drawing/2014/main" val="20004"/>
                    </a:ext>
                  </a:extLst>
                </a:gridCol>
              </a:tblGrid>
              <a:tr h="3198891">
                <a:tc>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Key Partners</a:t>
                      </a:r>
                      <a:endParaRPr kumimoji="0" lang="en-AU" sz="1800" b="0" i="0" u="none" strike="noStrike" kern="1200" cap="none" normalizeH="0" baseline="0">
                        <a:ln>
                          <a:noFill/>
                        </a:ln>
                        <a:solidFill>
                          <a:schemeClr val="tx1"/>
                        </a:solidFill>
                        <a:effectLst/>
                        <a:latin typeface="Times New Roman"/>
                        <a:ea typeface="+mn-ea"/>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Blue Hills Ski Area</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Blue Hills Observatory Science Centre</a:t>
                      </a:r>
                    </a:p>
                    <a:p>
                      <a:pPr marL="172720" marR="0" lvl="1" indent="-171450" algn="l">
                        <a:lnSpc>
                          <a:spcPct val="100000"/>
                        </a:lnSpc>
                        <a:spcBef>
                          <a:spcPts val="0"/>
                        </a:spcBef>
                        <a:spcAft>
                          <a:spcPct val="0"/>
                        </a:spcAft>
                        <a:buClrTx/>
                        <a:buSzTx/>
                        <a:buFont typeface="Arial" panose="020B0604020202020204" pitchFamily="34" charset="0"/>
                        <a:buChar char="•"/>
                      </a:pPr>
                      <a:r>
                        <a:rPr lang="en-CA" sz="1800" b="0" i="0" u="none" strike="noStrike" kern="1200" cap="none" normalizeH="0" baseline="0" noProof="0">
                          <a:ln>
                            <a:noFill/>
                          </a:ln>
                          <a:solidFill>
                            <a:schemeClr val="tx1"/>
                          </a:solidFill>
                          <a:effectLst/>
                          <a:latin typeface="Times New Roman"/>
                        </a:rPr>
                        <a:t>Mass Dept of Conservation &amp; Recreation</a:t>
                      </a:r>
                      <a:endParaRPr kumimoji="0" lang="en-AU" sz="1800" b="0" i="0" u="none" strike="noStrike" kern="1200" cap="none" normalizeH="0" baseline="0">
                        <a:ln>
                          <a:noFill/>
                        </a:ln>
                        <a:solidFill>
                          <a:schemeClr val="tx1"/>
                        </a:solidFill>
                        <a:effectLst/>
                        <a:latin typeface="Times New Roman"/>
                        <a:ea typeface="+mn-ea"/>
                        <a:cs typeface="Times New Roman"/>
                      </a:endParaRPr>
                    </a:p>
                    <a:p>
                      <a:pPr marL="172720" marR="0" lvl="1" indent="-171450" algn="l">
                        <a:lnSpc>
                          <a:spcPct val="100000"/>
                        </a:lnSpc>
                        <a:spcBef>
                          <a:spcPts val="0"/>
                        </a:spcBef>
                        <a:spcAft>
                          <a:spcPct val="0"/>
                        </a:spcAft>
                        <a:buClrTx/>
                        <a:buSzTx/>
                        <a:buFont typeface="Arial" panose="020B0604020202020204" pitchFamily="34" charset="0"/>
                        <a:buChar char="•"/>
                      </a:pPr>
                      <a:r>
                        <a:rPr lang="en-CA" sz="1800" b="0" i="0" u="none" strike="noStrike" kern="1200" cap="none" normalizeH="0" baseline="0" noProof="0">
                          <a:ln>
                            <a:noFill/>
                          </a:ln>
                          <a:solidFill>
                            <a:schemeClr val="tx1"/>
                          </a:solidFill>
                          <a:effectLst/>
                          <a:latin typeface="Times New Roman"/>
                        </a:rPr>
                        <a:t>Mass Audubon Society</a:t>
                      </a:r>
                      <a:endParaRPr kumimoji="0" lang="en-CA" sz="1800" b="0" i="0" u="none" strike="noStrike" kern="1200" cap="none" normalizeH="0" baseline="0" noProof="0">
                        <a:ln>
                          <a:noFill/>
                        </a:ln>
                        <a:solidFill>
                          <a:schemeClr val="tx1"/>
                        </a:solidFill>
                        <a:effectLst/>
                        <a:latin typeface="Times New Roman"/>
                      </a:endParaRPr>
                    </a:p>
                    <a:p>
                      <a:pPr marL="285750" marR="0" lvl="0" indent="-285750" algn="l">
                        <a:buClr>
                          <a:srgbClr val="000000"/>
                        </a:buClr>
                        <a:buSzTx/>
                        <a:buFont typeface="Arial"/>
                        <a:buChar char="•"/>
                      </a:pPr>
                      <a:r>
                        <a:rPr lang="en-CA" sz="1800" b="0" i="0" u="none" strike="noStrike" kern="1200" cap="none" normalizeH="0" baseline="0" noProof="0">
                          <a:ln>
                            <a:noFill/>
                          </a:ln>
                          <a:solidFill>
                            <a:schemeClr val="tx1"/>
                          </a:solidFill>
                          <a:effectLst/>
                          <a:latin typeface="Times New Roman"/>
                        </a:rPr>
                        <a:t>Neponset River Watershed Association</a:t>
                      </a:r>
                      <a:endParaRPr lang="en-CA" sz="1800" b="0" i="0" u="none" strike="noStrike" kern="1200" cap="none" normalizeH="0" baseline="0" noProof="0">
                        <a:ln>
                          <a:noFill/>
                        </a:ln>
                        <a:effectLst/>
                      </a:endParaRPr>
                    </a:p>
                    <a:p>
                      <a:pPr marL="285750" lvl="0" indent="-285750">
                        <a:spcBef>
                          <a:spcPts val="0"/>
                        </a:spcBef>
                        <a:spcAft>
                          <a:spcPct val="0"/>
                        </a:spcAft>
                        <a:buClr>
                          <a:srgbClr val="000000"/>
                        </a:buClr>
                        <a:buSzTx/>
                        <a:buFont typeface="Arial,Sans-Serif" panose="020B0604020202020204" pitchFamily="34" charset="0"/>
                        <a:buChar char="•"/>
                      </a:pPr>
                      <a:r>
                        <a:rPr lang="en-CA" sz="1800" b="0" i="0" u="none" strike="noStrike" kern="1200" cap="none" normalizeH="0" baseline="0" noProof="0">
                          <a:ln>
                            <a:noFill/>
                          </a:ln>
                          <a:solidFill>
                            <a:schemeClr val="tx1"/>
                          </a:solidFill>
                          <a:effectLst/>
                          <a:latin typeface="Times New Roman"/>
                        </a:rPr>
                        <a:t>Brookwood Community Farm</a:t>
                      </a:r>
                      <a:endParaRPr lang="en-CA"/>
                    </a:p>
                  </a:txBody>
                  <a:tcPr marL="95065" marR="95065"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Key Activities</a:t>
                      </a:r>
                      <a:endParaRPr kumimoji="0" lang="en-AU" sz="1800" b="1" i="0" u="none" strike="noStrike" kern="1200" cap="none" normalizeH="0" baseline="0">
                        <a:ln>
                          <a:noFill/>
                        </a:ln>
                        <a:solidFill>
                          <a:schemeClr val="tx1"/>
                        </a:solidFill>
                        <a:effectLst/>
                        <a:latin typeface="Times New Roman"/>
                        <a:ea typeface="+mn-ea"/>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Feature Collection/ Requirements Gathering</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App Development, testing and deployment</a:t>
                      </a:r>
                    </a:p>
                  </a:txBody>
                  <a:tcPr marL="95065" marR="95065"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solidFill>
                      <a:srgbClr val="F5F6FA"/>
                    </a:solidFill>
                  </a:tcPr>
                </a:tc>
                <a:tc gridSpan="2">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Key Resources</a:t>
                      </a:r>
                      <a:endParaRPr kumimoji="0" lang="en-AU" sz="1800" b="0" i="0" u="none" strike="noStrike" kern="1200" cap="none" normalizeH="0" baseline="0">
                        <a:ln>
                          <a:noFill/>
                        </a:ln>
                        <a:solidFill>
                          <a:schemeClr val="tx1"/>
                        </a:solidFill>
                        <a:effectLst/>
                        <a:latin typeface="Times New Roman"/>
                        <a:ea typeface="+mn-ea"/>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Development team, QA/QC, Project Team, UX/UI designers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Hardware and software infrastructure</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Servers and licencing</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1 Year time span</a:t>
                      </a:r>
                    </a:p>
                  </a:txBody>
                  <a:tcPr marL="95065" marR="95065" marT="72000" marB="72000" horzOverflow="overflow">
                    <a:lnL w="12700" cap="flat" cmpd="sng" algn="ctr">
                      <a:solidFill>
                        <a:srgbClr val="2BC1D9"/>
                      </a:solidFill>
                      <a:prstDash val="solid"/>
                      <a:round/>
                      <a:headEnd type="none" w="med" len="med"/>
                      <a:tailEnd type="none" w="med" len="med"/>
                    </a:lnL>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hMerge="1">
                  <a:txBody>
                    <a:bodyPr/>
                    <a:lstStyle/>
                    <a:p>
                      <a:endParaRPr lang="en-AU"/>
                    </a:p>
                  </a:txBody>
                  <a:tcPr/>
                </a:tc>
                <a:tc>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Value Propositions</a:t>
                      </a:r>
                      <a:endParaRPr kumimoji="0" lang="en-AU" sz="1800" b="1" i="0" u="none" strike="noStrike" kern="1200" cap="none" normalizeH="0" baseline="0">
                        <a:ln>
                          <a:noFill/>
                        </a:ln>
                        <a:solidFill>
                          <a:schemeClr val="tx1"/>
                        </a:solidFill>
                        <a:effectLst/>
                        <a:latin typeface="Times New Roman"/>
                        <a:ea typeface="+mn-ea"/>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More visitors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More shopping locations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Place rentals for events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Sporting stores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Seasonal events</a:t>
                      </a:r>
                      <a:endParaRPr kumimoji="0" lang="en-AU" sz="1800" b="0" i="0" u="none" strike="sngStrike" kern="1200" cap="none" normalizeH="0" baseline="0">
                        <a:ln>
                          <a:noFill/>
                        </a:ln>
                        <a:solidFill>
                          <a:schemeClr val="tx1"/>
                        </a:solidFill>
                        <a:effectLst/>
                        <a:latin typeface="Times New Roman"/>
                        <a:ea typeface="+mn-ea"/>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Additional help for conservation and maintenance of parks and trails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More App users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More social media coverage</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More revenue</a:t>
                      </a:r>
                    </a:p>
                  </a:txBody>
                  <a:tcPr marL="95065" marR="95065" marT="72000" marB="72000" horzOverflow="overflow">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extLst>
                  <a:ext uri="{0D108BD9-81ED-4DB2-BD59-A6C34878D82A}">
                    <a16:rowId xmlns:a16="http://schemas.microsoft.com/office/drawing/2014/main" val="10000"/>
                  </a:ext>
                </a:extLst>
              </a:tr>
              <a:tr h="2403212">
                <a:tc gridSpan="3">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Cost structures</a:t>
                      </a:r>
                      <a:endParaRPr kumimoji="0" lang="en-AU" sz="1800" b="0" u="none" strike="noStrike" kern="1200" cap="none" normalizeH="0" baseline="0">
                        <a:ln>
                          <a:noFill/>
                        </a:ln>
                        <a:effectLst/>
                        <a:latin typeface="Times New Roman"/>
                        <a:cs typeface="Times New Roman"/>
                      </a:endParaRPr>
                    </a:p>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i="0" u="none" strike="noStrike" kern="1200" cap="none" normalizeH="0" baseline="0">
                          <a:ln>
                            <a:noFill/>
                          </a:ln>
                          <a:solidFill>
                            <a:schemeClr val="tx1"/>
                          </a:solidFill>
                          <a:effectLst/>
                          <a:latin typeface="Times New Roman"/>
                          <a:ea typeface="+mn-ea"/>
                          <a:cs typeface="Times New Roman"/>
                        </a:rPr>
                        <a:t>$63,450- iOS </a:t>
                      </a:r>
                      <a:r>
                        <a:rPr kumimoji="0" lang="en-AU" sz="1800" b="0" i="0" u="none" strike="noStrike" kern="1200" cap="none" normalizeH="0" baseline="0">
                          <a:ln>
                            <a:noFill/>
                          </a:ln>
                          <a:solidFill>
                            <a:schemeClr val="tx1"/>
                          </a:solidFill>
                          <a:effectLst/>
                          <a:latin typeface="Times New Roman"/>
                          <a:ea typeface="+mn-ea"/>
                          <a:cs typeface="Times New Roman"/>
                        </a:rPr>
                        <a:t>&amp; </a:t>
                      </a:r>
                      <a:r>
                        <a:rPr kumimoji="0" lang="en-AU" sz="1800" b="1" i="0" u="none" strike="noStrike" kern="1200" cap="none" normalizeH="0" baseline="0">
                          <a:ln>
                            <a:noFill/>
                          </a:ln>
                          <a:solidFill>
                            <a:schemeClr val="tx1"/>
                          </a:solidFill>
                          <a:effectLst/>
                          <a:latin typeface="Times New Roman"/>
                          <a:ea typeface="+mn-ea"/>
                          <a:cs typeface="Times New Roman"/>
                        </a:rPr>
                        <a:t>$60,750- Android </a:t>
                      </a:r>
                      <a:r>
                        <a:rPr kumimoji="0" lang="en-AU" sz="1800" b="0" u="none" strike="noStrike" kern="1200" cap="none" normalizeH="0" baseline="0">
                          <a:ln>
                            <a:noFill/>
                          </a:ln>
                          <a:effectLst/>
                          <a:latin typeface="Times New Roman"/>
                          <a:cs typeface="Times New Roman"/>
                        </a:rPr>
                        <a:t>(Without Back-end)</a:t>
                      </a:r>
                      <a:endParaRPr kumimoji="0" lang="en-AU" sz="1800" b="1" i="0" u="none" strike="noStrike" kern="1200" cap="none" normalizeH="0" baseline="0">
                        <a:ln>
                          <a:noFill/>
                        </a:ln>
                        <a:solidFill>
                          <a:schemeClr val="tx1"/>
                        </a:solidFill>
                        <a:effectLst/>
                        <a:latin typeface="Times New Roman"/>
                        <a:ea typeface="+mn-ea"/>
                        <a:cs typeface="Times New Roman"/>
                      </a:endParaRPr>
                    </a:p>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endParaRPr kumimoji="0" lang="en-AU" sz="1800" b="0" i="0" u="none" strike="noStrike" kern="1200" cap="none" normalizeH="0" baseline="0">
                        <a:ln>
                          <a:noFill/>
                        </a:ln>
                        <a:solidFill>
                          <a:schemeClr val="tx1"/>
                        </a:solidFill>
                        <a:effectLst/>
                        <a:latin typeface="Times New Roman"/>
                        <a:ea typeface="+mn-ea"/>
                        <a:cs typeface="Times New Roman"/>
                      </a:endParaRPr>
                    </a:p>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0" i="0" u="none" strike="noStrike" kern="1200" cap="none" normalizeH="0" baseline="0">
                          <a:ln>
                            <a:noFill/>
                          </a:ln>
                          <a:solidFill>
                            <a:schemeClr val="tx1"/>
                          </a:solidFill>
                          <a:effectLst/>
                          <a:latin typeface="Times New Roman"/>
                          <a:ea typeface="+mn-ea"/>
                          <a:cs typeface="Times New Roman"/>
                        </a:rPr>
                        <a:t>(For detailed breakdown visit (</a:t>
                      </a:r>
                      <a:r>
                        <a:rPr kumimoji="0" lang="en-AU" sz="1800" b="0" i="0" u="none" strike="noStrike" kern="1200" cap="none" normalizeH="0" baseline="0">
                          <a:ln>
                            <a:noFill/>
                          </a:ln>
                          <a:solidFill>
                            <a:schemeClr val="tx1"/>
                          </a:solidFill>
                          <a:effectLst/>
                          <a:latin typeface="Times New Roman"/>
                          <a:ea typeface="+mn-ea"/>
                          <a:cs typeface="Times New Roman"/>
                          <a:hlinkClick r:id="rId4"/>
                        </a:rPr>
                        <a:t>Here</a:t>
                      </a:r>
                      <a:r>
                        <a:rPr kumimoji="0" lang="en-AU" sz="1800" b="0" i="0" u="none" strike="noStrike" kern="1200" cap="none" normalizeH="0" baseline="0">
                          <a:ln>
                            <a:noFill/>
                          </a:ln>
                          <a:solidFill>
                            <a:schemeClr val="tx1"/>
                          </a:solidFill>
                          <a:effectLst/>
                          <a:latin typeface="Times New Roman"/>
                          <a:ea typeface="+mn-ea"/>
                          <a:cs typeface="Times New Roman"/>
                        </a:rPr>
                        <a:t>) </a:t>
                      </a:r>
                      <a:r>
                        <a:rPr kumimoji="0" lang="en-AU" sz="1800" b="0" i="0" u="none" strike="noStrike" kern="1200" cap="none" normalizeH="0" baseline="0">
                          <a:ln>
                            <a:noFill/>
                          </a:ln>
                          <a:solidFill>
                            <a:schemeClr val="tx1"/>
                          </a:solidFill>
                          <a:effectLst/>
                          <a:latin typeface="Times New Roman"/>
                          <a:ea typeface="+mn-ea"/>
                          <a:cs typeface="Times New Roman"/>
                          <a:hlinkClick r:id="rId5"/>
                        </a:rPr>
                        <a:t>https://estimatemyapp.com/</a:t>
                      </a:r>
                      <a:endParaRPr kumimoji="0" lang="en-AU" sz="1800" b="0" i="0" u="none" strike="noStrike" kern="1200" cap="none" normalizeH="0" baseline="0">
                        <a:ln>
                          <a:noFill/>
                        </a:ln>
                        <a:solidFill>
                          <a:schemeClr val="tx1"/>
                        </a:solidFill>
                        <a:effectLst/>
                        <a:latin typeface="Times New Roman"/>
                        <a:ea typeface="+mn-ea"/>
                        <a:cs typeface="Times New Roman"/>
                      </a:endParaRPr>
                    </a:p>
                  </a:txBody>
                  <a:tcPr marL="95065" marR="95065"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hMerge="1">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endParaRPr kumimoji="0" lang="en-AU" sz="1100" b="0" i="0" u="none" strike="noStrike" kern="1200" cap="none" normalizeH="0" baseline="0">
                        <a:ln>
                          <a:noFill/>
                        </a:ln>
                        <a:solidFill>
                          <a:schemeClr val="accent1"/>
                        </a:solidFill>
                        <a:effectLst/>
                        <a:latin typeface="Arial" charset="0"/>
                        <a:ea typeface="+mn-ea"/>
                        <a:cs typeface="+mn-cs"/>
                      </a:endParaRPr>
                    </a:p>
                  </a:txBody>
                  <a:tcPr marL="72000" marR="72000" marT="72000" marB="72000"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c hMerge="1">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endParaRPr kumimoji="0" lang="en-AU" sz="1100" b="0" i="0" u="none" strike="noStrike" kern="1200" cap="none" normalizeH="0" baseline="0">
                        <a:ln>
                          <a:noFill/>
                        </a:ln>
                        <a:solidFill>
                          <a:schemeClr val="accent1"/>
                        </a:solidFill>
                        <a:effectLst/>
                        <a:latin typeface="Arial" charset="0"/>
                        <a:ea typeface="+mn-ea"/>
                        <a:cs typeface="+mn-cs"/>
                      </a:endParaRPr>
                    </a:p>
                  </a:txBody>
                  <a:tcPr marL="72000" marR="72000" marT="72000" marB="72000" horzOverflow="overflow">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c gridSpan="2">
                  <a:txBody>
                    <a:bodyPr/>
                    <a:lstStyle/>
                    <a:p>
                      <a:pPr marL="1270" marR="0" lvl="1"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AU" sz="1800" b="1" u="none" strike="noStrike" kern="1200" cap="none" normalizeH="0" baseline="0">
                          <a:ln>
                            <a:noFill/>
                          </a:ln>
                          <a:effectLst/>
                          <a:latin typeface="Times New Roman"/>
                          <a:cs typeface="Times New Roman"/>
                        </a:rPr>
                        <a:t>Revenue Streams</a:t>
                      </a:r>
                      <a:endParaRPr kumimoji="0" lang="en-AU" sz="1800" b="0" u="none" strike="noStrike" kern="1200" cap="none" normalizeH="0" baseline="0">
                        <a:ln>
                          <a:noFill/>
                        </a:ln>
                        <a:effectLst/>
                        <a:latin typeface="Times New Roman"/>
                        <a:cs typeface="Times New Roman"/>
                      </a:endParaRP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Trailing and hiking camps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Winter sporting events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Stores, stalls and restaurants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Educational workshops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Paid telecast of live events on app</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Selling of books and magazines</a:t>
                      </a:r>
                    </a:p>
                    <a:p>
                      <a:pPr marL="172720" marR="0" lvl="1"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kumimoji="0" lang="en-AU" sz="1800" b="0" i="0" u="none" strike="noStrike" kern="1200" cap="none" normalizeH="0" baseline="0">
                          <a:ln>
                            <a:noFill/>
                          </a:ln>
                          <a:solidFill>
                            <a:schemeClr val="tx1"/>
                          </a:solidFill>
                          <a:effectLst/>
                          <a:latin typeface="Times New Roman"/>
                          <a:ea typeface="+mn-ea"/>
                          <a:cs typeface="Times New Roman"/>
                        </a:rPr>
                        <a:t>Guest rooms/hotels arrangements</a:t>
                      </a:r>
                    </a:p>
                  </a:txBody>
                  <a:tcPr marL="95065" marR="95065" marT="72000" marB="72000" horzOverflow="overflow">
                    <a:lnL w="12700" cap="flat" cmpd="sng" algn="ctr">
                      <a:solidFill>
                        <a:srgbClr val="2BC1D9"/>
                      </a:solidFill>
                      <a:prstDash val="solid"/>
                      <a:round/>
                      <a:headEnd type="none" w="med" len="med"/>
                      <a:tailEnd type="none" w="med" len="med"/>
                    </a:lnL>
                    <a:lnR w="12700" cap="flat" cmpd="sng" algn="ctr">
                      <a:solidFill>
                        <a:srgbClr val="2BC1D9"/>
                      </a:solidFill>
                      <a:prstDash val="solid"/>
                      <a:round/>
                      <a:headEnd type="none" w="med" len="med"/>
                      <a:tailEnd type="none" w="med" len="med"/>
                    </a:lnR>
                    <a:lnT w="12700" cap="flat" cmpd="sng" algn="ctr">
                      <a:solidFill>
                        <a:srgbClr val="2BC1D9"/>
                      </a:solidFill>
                      <a:prstDash val="solid"/>
                      <a:round/>
                      <a:headEnd type="none" w="med" len="med"/>
                      <a:tailEnd type="none" w="med" len="med"/>
                    </a:lnT>
                    <a:lnB w="12700" cap="flat" cmpd="sng" algn="ctr">
                      <a:solidFill>
                        <a:srgbClr val="2BC1D9"/>
                      </a:solidFill>
                      <a:prstDash val="solid"/>
                      <a:round/>
                      <a:headEnd type="none" w="med" len="med"/>
                      <a:tailEnd type="none" w="med" len="med"/>
                    </a:lnB>
                    <a:solidFill>
                      <a:srgbClr val="F5F6FA"/>
                    </a:solidFill>
                  </a:tcPr>
                </a:tc>
                <a:tc hMerge="1">
                  <a:txBody>
                    <a:bodyPr/>
                    <a:lstStyle/>
                    <a:p>
                      <a:pPr marL="184150" marR="0" lvl="1" indent="-182563" algn="l" defTabSz="914400" rtl="0" eaLnBrk="1" fontAlgn="base" latinLnBrk="0" hangingPunct="1">
                        <a:lnSpc>
                          <a:spcPct val="100000"/>
                        </a:lnSpc>
                        <a:spcBef>
                          <a:spcPts val="0"/>
                        </a:spcBef>
                        <a:spcAft>
                          <a:spcPct val="0"/>
                        </a:spcAft>
                        <a:buClrTx/>
                        <a:buSzTx/>
                        <a:buFont typeface="Arial" pitchFamily="34" charset="0"/>
                        <a:buChar char="•"/>
                        <a:tabLst/>
                      </a:pPr>
                      <a:endParaRPr kumimoji="0" lang="en-AU" sz="1100" b="0" i="0" u="none" strike="noStrike" kern="1200" cap="none" normalizeH="0" baseline="0">
                        <a:ln>
                          <a:noFill/>
                        </a:ln>
                        <a:solidFill>
                          <a:schemeClr val="accent1"/>
                        </a:solidFill>
                        <a:effectLst/>
                        <a:latin typeface="Arial" charset="0"/>
                        <a:ea typeface="+mn-ea"/>
                        <a:cs typeface="+mn-cs"/>
                      </a:endParaRPr>
                    </a:p>
                  </a:txBody>
                  <a:tcPr marL="72000" marR="72000" marT="72000" marB="72000"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 name="Text Placeholder 3">
            <a:extLst>
              <a:ext uri="{FF2B5EF4-FFF2-40B4-BE49-F238E27FC236}">
                <a16:creationId xmlns:a16="http://schemas.microsoft.com/office/drawing/2014/main" id="{57ECD59C-CB66-4A7E-943C-BBA0538DB6D7}"/>
              </a:ext>
            </a:extLst>
          </p:cNvPr>
          <p:cNvSpPr>
            <a:spLocks noGrp="1"/>
          </p:cNvSpPr>
          <p:nvPr>
            <p:ph type="body" sz="quarter" idx="4294967295"/>
          </p:nvPr>
        </p:nvSpPr>
        <p:spPr>
          <a:xfrm>
            <a:off x="4594578" y="721931"/>
            <a:ext cx="3352800" cy="576291"/>
          </a:xfrm>
          <a:prstGeom prst="rect">
            <a:avLst/>
          </a:prstGeom>
        </p:spPr>
        <p:txBody>
          <a:bodyPr/>
          <a:lstStyle/>
          <a:p>
            <a:pPr marL="0" indent="0">
              <a:buNone/>
            </a:pPr>
            <a:r>
              <a:rPr lang="en-AU" sz="2400" b="1">
                <a:latin typeface="Times New Roman" panose="02020603050405020304" pitchFamily="18" charset="0"/>
                <a:cs typeface="Times New Roman" panose="02020603050405020304" pitchFamily="18" charset="0"/>
              </a:rPr>
              <a:t>Business Model Canvas</a:t>
            </a:r>
          </a:p>
        </p:txBody>
      </p:sp>
    </p:spTree>
    <p:extLst>
      <p:ext uri="{BB962C8B-B14F-4D97-AF65-F5344CB8AC3E}">
        <p14:creationId xmlns:p14="http://schemas.microsoft.com/office/powerpoint/2010/main" val="3661178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yQRGPBJh02PCbWGLQR62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yQRGPBJh02PCbWGLQR6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DD25D0DCF89E42BF4A139799273A9D" ma:contentTypeVersion="4" ma:contentTypeDescription="Create a new document." ma:contentTypeScope="" ma:versionID="86a8af249a7726d65346ada0801b47b4">
  <xsd:schema xmlns:xsd="http://www.w3.org/2001/XMLSchema" xmlns:xs="http://www.w3.org/2001/XMLSchema" xmlns:p="http://schemas.microsoft.com/office/2006/metadata/properties" xmlns:ns2="02e04f07-e59d-49ce-b81b-7fb6172fcf98" targetNamespace="http://schemas.microsoft.com/office/2006/metadata/properties" ma:root="true" ma:fieldsID="fc92f9a2c97075a23a44f8fb179557b7" ns2:_="">
    <xsd:import namespace="02e04f07-e59d-49ce-b81b-7fb6172fcf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e04f07-e59d-49ce-b81b-7fb6172fc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8F2C4A-FBB4-4AE5-BAF6-F5B8BC281213}">
  <ds:schemaRefs>
    <ds:schemaRef ds:uri="02e04f07-e59d-49ce-b81b-7fb6172fcf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2993100-3DFD-46BB-A016-D0717DA4337C}">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9E3F1F39-4880-4387-AFE7-3F0163E75C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TotalTime>
  <Words>1558</Words>
  <Application>Microsoft Macintosh PowerPoint</Application>
  <PresentationFormat>Widescreen</PresentationFormat>
  <Paragraphs>226</Paragraphs>
  <Slides>13</Slides>
  <Notes>7</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5" baseType="lpstr">
      <vt:lpstr>Arial</vt:lpstr>
      <vt:lpstr>Arial,Sans-Serif</vt:lpstr>
      <vt:lpstr>Calibri</vt:lpstr>
      <vt:lpstr>Merriweather</vt:lpstr>
      <vt:lpstr>Roboto</vt:lpstr>
      <vt:lpstr>Times New Roman</vt:lpstr>
      <vt:lpstr>Wingdings 2</vt:lpstr>
      <vt:lpstr>Custom Design</vt:lpstr>
      <vt:lpstr>3_Custom Design</vt:lpstr>
      <vt:lpstr>1_Custom Design</vt:lpstr>
      <vt:lpstr>2_Custom Design</vt:lpstr>
      <vt:lpstr>think-cell Slide</vt:lpstr>
      <vt:lpstr>Project Report Blue Hills App Development Project  By Smit Shah </vt:lpstr>
      <vt:lpstr>Glimpse of Blue Hills </vt:lpstr>
      <vt:lpstr>Project background</vt:lpstr>
      <vt:lpstr>Project Overview &amp; Objectives</vt:lpstr>
      <vt:lpstr>Project Outcomes</vt:lpstr>
      <vt:lpstr>Issues &amp; Risks to Project Success</vt:lpstr>
      <vt:lpstr>Suggested Timeline</vt:lpstr>
      <vt:lpstr>Recommendations</vt:lpstr>
      <vt:lpstr>How will we Create and Capture Value?</vt:lpstr>
      <vt:lpstr>Research Summary</vt:lpstr>
      <vt:lpstr>SWOT Analysis</vt:lpstr>
      <vt:lpstr> Technology Requirements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Megha2</dc:creator>
  <cp:lastModifiedBy>Smit Shah</cp:lastModifiedBy>
  <cp:revision>5</cp:revision>
  <dcterms:created xsi:type="dcterms:W3CDTF">2018-10-24T04:28:59Z</dcterms:created>
  <dcterms:modified xsi:type="dcterms:W3CDTF">2023-02-26T05:00:21Z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0x0101001FDD25D0DCF89E42BF4A139799273A9D</vt:lpwstr>
  </property>
</Properties>
</file>