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5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697"/>
  </p:normalViewPr>
  <p:slideViewPr>
    <p:cSldViewPr snapToGrid="0">
      <p:cViewPr varScale="1">
        <p:scale>
          <a:sx n="108" d="100"/>
          <a:sy n="108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or-ide.skills.network/render?token=eyJhbGciOiJIUzI1NiIsInR5cCI6IkpXVCJ9.eyJtZF9pbnN0cnVjdGlvbnNfdXJsIjoiaHR0cHM6Ly9jZi1jb3Vyc2VzLWRhdGEuczMudXMuY2xvdWQtb2JqZWN0LXN0b3JhZ2UuYXBwZG9tYWluLmNsb3VkL0lCTURldmVsb3BlclNraWxsc05ldHdvcmstREIwMjAxRU4tU2tpbGxzTmV0d29yay9sYWJzL0JvbnVzTW9kdWxlX0NvdXJzZXJhX3Y1L0hhbmRzLW9uLWxhYi1Kb2lucy5tZCIsInRvb2xfdHlwZSI6InRoZWlhIiwiYWRtaW4iOmZhbHNlLCJpYXQiOjE2ODMyNTg1ODB9.F9O17V1hWM3CcNgN0JGUHwTp5hZj7ScIEitD_ieFqq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7D6E1-FB67-7081-6A50-2DD9599AA143}"/>
              </a:ext>
            </a:extLst>
          </p:cNvPr>
          <p:cNvSpPr txBox="1"/>
          <p:nvPr/>
        </p:nvSpPr>
        <p:spPr>
          <a:xfrm>
            <a:off x="4191990" y="2766951"/>
            <a:ext cx="3121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Inner &amp; Outer </a:t>
            </a:r>
            <a:r>
              <a:rPr lang="en-US" sz="2800" b="1" dirty="0" err="1"/>
              <a:t>JOins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853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79FBBD-DE8E-B35A-4909-15E131C2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65100"/>
            <a:ext cx="11296304" cy="57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8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F85458-401D-D817-96E9-54EB50C6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0" y="118753"/>
            <a:ext cx="10950315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C13E0-A8EC-C374-25F5-49136F82F902}"/>
              </a:ext>
            </a:extLst>
          </p:cNvPr>
          <p:cNvSpPr txBox="1"/>
          <p:nvPr/>
        </p:nvSpPr>
        <p:spPr>
          <a:xfrm>
            <a:off x="685801" y="5883625"/>
            <a:ext cx="7983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We can use a </a:t>
            </a:r>
            <a:r>
              <a:rPr lang="en-CA" sz="2800" b="1" i="0" dirty="0">
                <a:solidFill>
                  <a:srgbClr val="92D050"/>
                </a:solidFill>
                <a:effectLst/>
                <a:latin typeface="Source Sans Pro" panose="020B0503030403020204" pitchFamily="34" charset="0"/>
              </a:rPr>
              <a:t>self-join</a:t>
            </a: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to compare rows within the same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7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BD571-FA30-3515-E8C4-8BAE3EBB7AA3}"/>
              </a:ext>
            </a:extLst>
          </p:cNvPr>
          <p:cNvSpPr txBox="1"/>
          <p:nvPr/>
        </p:nvSpPr>
        <p:spPr>
          <a:xfrm>
            <a:off x="-1" y="960107"/>
            <a:ext cx="1181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CRD.case_number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CRD.primary_type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CPS.community_area_number,cps.community_area_name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CHICAGO_CRIME_DATA AS CRD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CHICAGO_PUBLIC_SCHOOLS AS CPS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CRD.community_area_number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CPS.community_area_number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CRD.community_area_number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2ADC5-7BC6-0BC6-E463-AB97601CC830}"/>
              </a:ext>
            </a:extLst>
          </p:cNvPr>
          <p:cNvSpPr txBox="1"/>
          <p:nvPr/>
        </p:nvSpPr>
        <p:spPr>
          <a:xfrm>
            <a:off x="103909" y="88467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(</a:t>
            </a:r>
            <a:r>
              <a:rPr lang="en-C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Practice Hands-on Lab: Joins-DB2) </a:t>
            </a:r>
            <a:r>
              <a:rPr lang="en-CA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Chicago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3829-EE47-1F26-48CC-10ADC5F69360}"/>
              </a:ext>
            </a:extLst>
          </p:cNvPr>
          <p:cNvSpPr txBox="1"/>
          <p:nvPr/>
        </p:nvSpPr>
        <p:spPr>
          <a:xfrm>
            <a:off x="-1" y="648403"/>
            <a:ext cx="90964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200" b="1" i="0" dirty="0">
                <a:solidFill>
                  <a:srgbClr val="6DB2FE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Problem1. List the case number, type of crime and community area for all crimes in community area number 18.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E5A04-2EEE-CEE4-1578-32673FA471D2}"/>
              </a:ext>
            </a:extLst>
          </p:cNvPr>
          <p:cNvSpPr txBox="1"/>
          <p:nvPr/>
        </p:nvSpPr>
        <p:spPr>
          <a:xfrm>
            <a:off x="0" y="1560870"/>
            <a:ext cx="11818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200" b="1" i="0" dirty="0">
                <a:solidFill>
                  <a:srgbClr val="6DB2FE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Problem 2. List all crimes that took place at a school. Include case number, crime type and community name.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2A14-225D-E5DE-74C2-501DC93B307A}"/>
              </a:ext>
            </a:extLst>
          </p:cNvPr>
          <p:cNvSpPr txBox="1"/>
          <p:nvPr/>
        </p:nvSpPr>
        <p:spPr>
          <a:xfrm>
            <a:off x="0" y="2091944"/>
            <a:ext cx="11581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CRD.LOCATION_DESCRIPTION,CRD.Description,CRD.case_number,crd.primary_type,CCD.community_area_name FROM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CHICAGO_CRIME_DATA AS CRD LEFT OUTER JOIN CHICAGO_CENSUS_DATA AS CCD 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CCD.community_area_number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CRD.community_area_number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51D06-A0E5-A460-9BB2-40730B270452}"/>
              </a:ext>
            </a:extLst>
          </p:cNvPr>
          <p:cNvSpPr txBox="1"/>
          <p:nvPr/>
        </p:nvSpPr>
        <p:spPr>
          <a:xfrm>
            <a:off x="0" y="2812791"/>
            <a:ext cx="11818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200" b="1" i="0" dirty="0">
                <a:solidFill>
                  <a:srgbClr val="6DB2FE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Problem 3. For the communities of Oakland, Armour Square, Edgewater and CHICAGO list the associated </a:t>
            </a:r>
            <a:r>
              <a:rPr lang="en-CA" sz="1200" b="1" i="0" dirty="0" err="1">
                <a:solidFill>
                  <a:srgbClr val="6DB2FE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community_area_numbers</a:t>
            </a:r>
            <a:r>
              <a:rPr lang="en-CA" sz="1200" b="1" i="0" dirty="0">
                <a:solidFill>
                  <a:srgbClr val="6DB2FE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the </a:t>
            </a:r>
            <a:r>
              <a:rPr lang="en-CA" sz="1200" b="1" i="0" dirty="0" err="1">
                <a:solidFill>
                  <a:srgbClr val="6DB2FE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case_numbers</a:t>
            </a:r>
            <a:r>
              <a:rPr lang="en-CA" sz="1200" b="1" i="0" dirty="0">
                <a:solidFill>
                  <a:srgbClr val="6DB2FE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1CDDE-A997-CAE1-6407-BA010EBC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91" y="3078433"/>
            <a:ext cx="7234909" cy="3789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D3AD1A-5B3F-F71C-7434-82392451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01"/>
            <a:ext cx="57150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E07BB-D792-804B-F33B-ABE13CA4A7D9}"/>
              </a:ext>
            </a:extLst>
          </p:cNvPr>
          <p:cNvSpPr txBox="1"/>
          <p:nvPr/>
        </p:nvSpPr>
        <p:spPr>
          <a:xfrm>
            <a:off x="5985164" y="221304"/>
            <a:ext cx="6206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Inner Joins displays only the rows from two tables that have matching value in a common column</a:t>
            </a:r>
            <a:r>
              <a:rPr lang="en-CA" dirty="0">
                <a:solidFill>
                  <a:srgbClr val="1F1F1F"/>
                </a:solidFill>
                <a:latin typeface="Source Sans Pro" panose="020B0503030403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CA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usually the primary key of one table that exists as a foreign key in the second table. </a:t>
            </a:r>
            <a:endParaRPr lang="en-CA" dirty="0">
              <a:solidFill>
                <a:srgbClr val="333333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97838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440D9-51F4-E50A-D097-999641EB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949" y="3863017"/>
            <a:ext cx="7007678" cy="29949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6C242-EEC9-EAB6-CE48-F51DF02B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2" y="186469"/>
            <a:ext cx="6376988" cy="297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1AAAB-6ECB-0B43-0847-4AF0A49B8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65150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5E8E7B-9091-4174-2937-55F401343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06" y="3589152"/>
            <a:ext cx="3232315" cy="21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F3295B-AB2C-2964-E9F1-788DD3C2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91"/>
            <a:ext cx="5783284" cy="3046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1FD21B-2801-21C1-1C69-08262B75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8" y="3163144"/>
            <a:ext cx="7667501" cy="35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4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F37F8-55AD-74FE-CB59-1926504F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7086" cy="2968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EEADDF-BE71-D412-4B59-D38528B5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208" y="2968831"/>
            <a:ext cx="9163792" cy="38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4D629-C849-B1AD-0577-E756C4833F08}"/>
              </a:ext>
            </a:extLst>
          </p:cNvPr>
          <p:cNvSpPr txBox="1"/>
          <p:nvPr/>
        </p:nvSpPr>
        <p:spPr>
          <a:xfrm>
            <a:off x="4429496" y="2375065"/>
            <a:ext cx="3040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Outer Joins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Outer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Outer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Outer Joins</a:t>
            </a:r>
          </a:p>
        </p:txBody>
      </p:sp>
    </p:spTree>
    <p:extLst>
      <p:ext uri="{BB962C8B-B14F-4D97-AF65-F5344CB8AC3E}">
        <p14:creationId xmlns:p14="http://schemas.microsoft.com/office/powerpoint/2010/main" val="28062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1A71EB-4FA1-5A69-4717-3C031CFE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51" y="855023"/>
            <a:ext cx="10208405" cy="51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5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1BDFF0-1443-22CE-5AB2-17856962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38" y="569191"/>
            <a:ext cx="10307054" cy="5605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847F1-5D9B-57C3-A310-8BD51D35CAFB}"/>
              </a:ext>
            </a:extLst>
          </p:cNvPr>
          <p:cNvSpPr txBox="1"/>
          <p:nvPr/>
        </p:nvSpPr>
        <p:spPr>
          <a:xfrm>
            <a:off x="874237" y="6288809"/>
            <a:ext cx="10307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There is no loan date for the last three rows, so the borrower ID and loan date show null values.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412026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F149E-BA4B-8605-FB6A-69D772EE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2" y="0"/>
            <a:ext cx="11050910" cy="5805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BAFA9-BF36-F88E-FF7F-BBB48FBE0346}"/>
              </a:ext>
            </a:extLst>
          </p:cNvPr>
          <p:cNvSpPr txBox="1"/>
          <p:nvPr/>
        </p:nvSpPr>
        <p:spPr>
          <a:xfrm>
            <a:off x="280471" y="5934670"/>
            <a:ext cx="11666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For the last row, there is no matching row in the borrower table, so the </a:t>
            </a:r>
            <a:r>
              <a:rPr lang="en-CA" sz="16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Borrower_ID</a:t>
            </a:r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en-CA" sz="16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Lastname</a:t>
            </a:r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, and Country show null values. </a:t>
            </a:r>
            <a:endParaRPr lang="en-CA" sz="1600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23436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10614</TotalTime>
  <Words>335</Words>
  <Application>Microsoft Macintosh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OpenSans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22</cp:revision>
  <dcterms:created xsi:type="dcterms:W3CDTF">2023-05-06T23:06:08Z</dcterms:created>
  <dcterms:modified xsi:type="dcterms:W3CDTF">2023-05-20T13:38:02Z</dcterms:modified>
</cp:coreProperties>
</file>