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5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/>
    <p:restoredTop sz="94697"/>
  </p:normalViewPr>
  <p:slideViewPr>
    <p:cSldViewPr snapToGrid="0">
      <p:cViewPr>
        <p:scale>
          <a:sx n="140" d="100"/>
          <a:sy n="140" d="100"/>
        </p:scale>
        <p:origin x="144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9A4-BB0C-9748-AA49-9BF4FF15D08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554A-1393-DB4B-9AC4-857637120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7D6E1-FB67-7081-6A50-2DD9599AA143}"/>
              </a:ext>
            </a:extLst>
          </p:cNvPr>
          <p:cNvSpPr txBox="1"/>
          <p:nvPr/>
        </p:nvSpPr>
        <p:spPr>
          <a:xfrm>
            <a:off x="2933205" y="2731325"/>
            <a:ext cx="6260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Views, Stored Procedures &amp;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7853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BC230A-CB3D-E008-5235-C7F02DCE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9" y="352796"/>
            <a:ext cx="5700612" cy="28179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4FB89-6482-3861-4C5B-7ABD1066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8" y="3428999"/>
            <a:ext cx="5700611" cy="2909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4898B7-A723-D545-045B-665DAF167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775" y="352797"/>
            <a:ext cx="5569526" cy="28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2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9E1359-0266-9B10-6FD4-ABE5DFE9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127"/>
            <a:ext cx="7927654" cy="410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36132-4126-1C1B-964D-DB73379AF753}"/>
              </a:ext>
            </a:extLst>
          </p:cNvPr>
          <p:cNvSpPr txBox="1"/>
          <p:nvPr/>
        </p:nvSpPr>
        <p:spPr>
          <a:xfrm>
            <a:off x="199901" y="4018973"/>
            <a:ext cx="117921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SQL statements can be called from languages like Java, C, R, and Python.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This requires the use of database-specific access APIs such as Java Database Connectivity (JDBC) for Java or a specific database connector like </a:t>
            </a:r>
            <a:r>
              <a:rPr lang="en-CA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ibm_db</a:t>
            </a: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for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Most languages use the EXEC SQL commands to initiate a SQL command, including COMMIT and ROLLBACK, as you can see in this example.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Remember that BEGIN is implicit, you do not need to call it out explicitly.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Incorporating SQL commands into your application code gives you the opportunity to create error-checking routines that in turn control whether the transaction is committed or rolled back.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59086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012B92-D117-2240-22AC-D1FB774F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57" y="898484"/>
            <a:ext cx="9277381" cy="4445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C115A-E7EB-8934-5471-EDF3B10BB7FA}"/>
              </a:ext>
            </a:extLst>
          </p:cNvPr>
          <p:cNvSpPr txBox="1"/>
          <p:nvPr/>
        </p:nvSpPr>
        <p:spPr>
          <a:xfrm>
            <a:off x="3511510" y="898484"/>
            <a:ext cx="2295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ACID Transaction</a:t>
            </a:r>
          </a:p>
        </p:txBody>
      </p:sp>
    </p:spTree>
    <p:extLst>
      <p:ext uri="{BB962C8B-B14F-4D97-AF65-F5344CB8AC3E}">
        <p14:creationId xmlns:p14="http://schemas.microsoft.com/office/powerpoint/2010/main" val="279539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E77A1-6C91-6FAC-FEFD-B7CE78254A16}"/>
              </a:ext>
            </a:extLst>
          </p:cNvPr>
          <p:cNvSpPr txBox="1"/>
          <p:nvPr/>
        </p:nvSpPr>
        <p:spPr>
          <a:xfrm>
            <a:off x="3159252" y="612844"/>
            <a:ext cx="60990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--#SET TERMINATOR @ </a:t>
            </a:r>
          </a:p>
          <a:p>
            <a:r>
              <a:rPr lang="en-US" sz="800" dirty="0"/>
              <a:t>CREATE OR REPLACE PROCEDURE UPDATE_LEADERS_SCORE (IN IN_SCHOOL_ID INTEGER,IN IN_LEADER_SCORE INTEGER)</a:t>
            </a:r>
          </a:p>
          <a:p>
            <a:endParaRPr lang="en-US" sz="800" dirty="0"/>
          </a:p>
          <a:p>
            <a:r>
              <a:rPr lang="en-US" sz="800" dirty="0"/>
              <a:t>LANGUAGE SQL</a:t>
            </a:r>
          </a:p>
          <a:p>
            <a:r>
              <a:rPr lang="en-US" sz="800" dirty="0"/>
              <a:t>MODIFIES SQL DATA</a:t>
            </a:r>
          </a:p>
          <a:p>
            <a:r>
              <a:rPr lang="en-US" sz="800" dirty="0"/>
              <a:t>DYNAMIC RESULT SETS 1_0  </a:t>
            </a:r>
          </a:p>
          <a:p>
            <a:endParaRPr lang="en-US" sz="800" dirty="0"/>
          </a:p>
          <a:p>
            <a:r>
              <a:rPr lang="en-US" sz="800" dirty="0"/>
              <a:t>BEGIN </a:t>
            </a:r>
          </a:p>
          <a:p>
            <a:r>
              <a:rPr lang="en-US" sz="800" dirty="0"/>
              <a:t>	</a:t>
            </a:r>
          </a:p>
          <a:p>
            <a:r>
              <a:rPr lang="en-US" sz="800" dirty="0"/>
              <a:t>	UPDATE CHICAGO_PUBLIC_SCHOOLS </a:t>
            </a:r>
          </a:p>
          <a:p>
            <a:r>
              <a:rPr lang="en-US" sz="800" dirty="0"/>
              <a:t>	SET LEADERS_SCORE = IN_LEADER_SCORE</a:t>
            </a:r>
          </a:p>
          <a:p>
            <a:r>
              <a:rPr lang="en-US" sz="800" dirty="0"/>
              <a:t>	WHERE SCHOOL_ID = IN_SCHOOL_ID;</a:t>
            </a:r>
          </a:p>
          <a:p>
            <a:r>
              <a:rPr lang="en-US" sz="800" dirty="0"/>
              <a:t>	</a:t>
            </a:r>
          </a:p>
          <a:p>
            <a:r>
              <a:rPr lang="en-US" sz="800" dirty="0"/>
              <a:t>	IF IN_LEADER_SCORE &gt; 0 AND IN_LEADER_SCORE &lt; 20 THEN</a:t>
            </a:r>
          </a:p>
          <a:p>
            <a:r>
              <a:rPr lang="en-US" sz="800" dirty="0"/>
              <a:t>	UPDATE CHICAGO_PUBLIC_SCHOOLS </a:t>
            </a:r>
          </a:p>
          <a:p>
            <a:r>
              <a:rPr lang="en-US" sz="800" dirty="0"/>
              <a:t>	SET LEADERS_ICON='VERY WEAK'</a:t>
            </a:r>
          </a:p>
          <a:p>
            <a:r>
              <a:rPr lang="en-US" sz="800" dirty="0"/>
              <a:t>	WHERE SCHOOL_ID = IN_SCHOOL_ID;</a:t>
            </a:r>
          </a:p>
          <a:p>
            <a:r>
              <a:rPr lang="en-US" sz="800" dirty="0"/>
              <a:t>	</a:t>
            </a:r>
          </a:p>
          <a:p>
            <a:r>
              <a:rPr lang="en-US" sz="800" dirty="0"/>
              <a:t>	ELSEIF IN_LEADER_SCORE &lt; 40 THEN</a:t>
            </a:r>
          </a:p>
          <a:p>
            <a:r>
              <a:rPr lang="en-US" sz="800" dirty="0"/>
              <a:t>	UPDATE CHICAGO_PUBLIC_SCHOOLS </a:t>
            </a:r>
          </a:p>
          <a:p>
            <a:r>
              <a:rPr lang="en-US" sz="800" dirty="0"/>
              <a:t>	SET LEADERS_ICON='WEAK'</a:t>
            </a:r>
          </a:p>
          <a:p>
            <a:r>
              <a:rPr lang="en-US" sz="800" dirty="0"/>
              <a:t>	WHERE SCHOOL_ID = IN_SCHOOL_ID;</a:t>
            </a:r>
          </a:p>
          <a:p>
            <a:endParaRPr lang="en-US" sz="800" dirty="0"/>
          </a:p>
          <a:p>
            <a:r>
              <a:rPr lang="en-US" sz="800" dirty="0"/>
              <a:t>	ELSEIF IN_LEADER_SCORE &lt; 60 THEN</a:t>
            </a:r>
          </a:p>
          <a:p>
            <a:r>
              <a:rPr lang="en-US" sz="800" dirty="0"/>
              <a:t>	UPDATE CHICAGO_PUBLIC_SCHOOLS </a:t>
            </a:r>
          </a:p>
          <a:p>
            <a:r>
              <a:rPr lang="en-US" sz="800" dirty="0"/>
              <a:t>	SET LEADERS_ICON='AVERAGE'</a:t>
            </a:r>
          </a:p>
          <a:p>
            <a:r>
              <a:rPr lang="en-US" sz="800" dirty="0"/>
              <a:t>	WHERE SCHOOL_ID = IN_SCHOOL_ID;</a:t>
            </a:r>
          </a:p>
          <a:p>
            <a:r>
              <a:rPr lang="en-US" sz="800" dirty="0"/>
              <a:t>	</a:t>
            </a:r>
          </a:p>
          <a:p>
            <a:r>
              <a:rPr lang="en-US" sz="800" dirty="0"/>
              <a:t>	ELSEIF IN_LEADER_SCORE &lt; 80 THEN</a:t>
            </a:r>
          </a:p>
          <a:p>
            <a:r>
              <a:rPr lang="en-US" sz="800" dirty="0"/>
              <a:t>	UPDATE CHICAGO_PUBLIC_SCHOOLS </a:t>
            </a:r>
          </a:p>
          <a:p>
            <a:r>
              <a:rPr lang="en-US" sz="800" dirty="0"/>
              <a:t>	SET LEADERS_ICON='STRONG'</a:t>
            </a:r>
          </a:p>
          <a:p>
            <a:r>
              <a:rPr lang="en-US" sz="800" dirty="0"/>
              <a:t>	WHERE SCHOOL_ID = IN_SCHOOL_ID;</a:t>
            </a:r>
          </a:p>
          <a:p>
            <a:r>
              <a:rPr lang="en-US" sz="800" dirty="0"/>
              <a:t>	</a:t>
            </a:r>
          </a:p>
          <a:p>
            <a:r>
              <a:rPr lang="en-US" sz="800" dirty="0"/>
              <a:t>	ELSEIF IN_LEADER_SCORE &lt; 100 THEN</a:t>
            </a:r>
          </a:p>
          <a:p>
            <a:r>
              <a:rPr lang="en-US" sz="800" dirty="0"/>
              <a:t>	UPDATE CHICAGO_PUBLIC_SCHOOLS </a:t>
            </a:r>
          </a:p>
          <a:p>
            <a:r>
              <a:rPr lang="en-US" sz="800" dirty="0"/>
              <a:t>	SET LEADERS_ICON='VERY STRONG'</a:t>
            </a:r>
          </a:p>
          <a:p>
            <a:r>
              <a:rPr lang="en-US" sz="800" dirty="0"/>
              <a:t>	WHERE SCHOOL_ID = IN_SCHOOL_ID;</a:t>
            </a:r>
          </a:p>
          <a:p>
            <a:r>
              <a:rPr lang="en-US" sz="800" dirty="0"/>
              <a:t>	</a:t>
            </a:r>
          </a:p>
          <a:p>
            <a:r>
              <a:rPr lang="en-US" sz="800" dirty="0"/>
              <a:t>	END IF;</a:t>
            </a:r>
          </a:p>
          <a:p>
            <a:endParaRPr lang="en-US" sz="800" dirty="0"/>
          </a:p>
          <a:p>
            <a:r>
              <a:rPr lang="en-US" sz="800" dirty="0"/>
              <a:t>END </a:t>
            </a:r>
          </a:p>
          <a:p>
            <a:r>
              <a:rPr lang="en-US" sz="800" dirty="0"/>
              <a:t>@</a:t>
            </a:r>
          </a:p>
          <a:p>
            <a:r>
              <a:rPr lang="en-US" sz="800" dirty="0"/>
              <a:t>	</a:t>
            </a:r>
          </a:p>
          <a:p>
            <a:r>
              <a:rPr lang="en-US" sz="800" dirty="0"/>
              <a:t>--update the </a:t>
            </a:r>
            <a:r>
              <a:rPr lang="en-US" sz="800" dirty="0" err="1"/>
              <a:t>Leaders_Score</a:t>
            </a:r>
            <a:r>
              <a:rPr lang="en-US" sz="800" dirty="0"/>
              <a:t> field in the CHICAGO_PUBLIC_SCHOOLS table for the school identified by </a:t>
            </a:r>
            <a:r>
              <a:rPr lang="en-US" sz="800" dirty="0" err="1"/>
              <a:t>in_School_ID</a:t>
            </a:r>
            <a:r>
              <a:rPr lang="en-US" sz="800" dirty="0"/>
              <a:t> to the value in the IN_LEADER_SCORE parameter.</a:t>
            </a:r>
          </a:p>
        </p:txBody>
      </p:sp>
    </p:spTree>
    <p:extLst>
      <p:ext uri="{BB962C8B-B14F-4D97-AF65-F5344CB8AC3E}">
        <p14:creationId xmlns:p14="http://schemas.microsoft.com/office/powerpoint/2010/main" val="76062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CC776-B25A-2BE0-B68A-B5AAAAF10E76}"/>
              </a:ext>
            </a:extLst>
          </p:cNvPr>
          <p:cNvSpPr txBox="1"/>
          <p:nvPr/>
        </p:nvSpPr>
        <p:spPr>
          <a:xfrm>
            <a:off x="317664" y="912007"/>
            <a:ext cx="11296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 view is an alternative way of representing data that exists in one or more tables or views.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 view can include all or some of the columns from one or more base tables or existing 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Once created ,can be queried like a table.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1F1F1F"/>
                </a:solidFill>
                <a:latin typeface="Source Sans Pro" panose="020B0503030403020204" pitchFamily="34" charset="0"/>
              </a:rPr>
              <a:t>Only definition of the view is stored , not the data. 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DDEDC-7806-489F-46E5-74F2DE9C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63" y="2330450"/>
            <a:ext cx="5228135" cy="2576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6EE644-B332-9A36-C122-469E2449E5D4}"/>
              </a:ext>
            </a:extLst>
          </p:cNvPr>
          <p:cNvSpPr txBox="1"/>
          <p:nvPr/>
        </p:nvSpPr>
        <p:spPr>
          <a:xfrm>
            <a:off x="435429" y="49940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Non sensitive data: employee ID, name, address, job ID, manager ID, and department ID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859B17-9478-E983-69DD-654F0068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72" y="2050877"/>
            <a:ext cx="6252464" cy="2943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C9545-55CC-CEBE-0456-9027B2793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80742"/>
            <a:ext cx="5397598" cy="1777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C3390-B031-9A83-CDF3-1A943079FFC9}"/>
              </a:ext>
            </a:extLst>
          </p:cNvPr>
          <p:cNvSpPr txBox="1"/>
          <p:nvPr/>
        </p:nvSpPr>
        <p:spPr>
          <a:xfrm>
            <a:off x="522514" y="95003"/>
            <a:ext cx="947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34384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1DC41-9BD9-36F5-123F-975E1219E34E}"/>
              </a:ext>
            </a:extLst>
          </p:cNvPr>
          <p:cNvSpPr txBox="1"/>
          <p:nvPr/>
        </p:nvSpPr>
        <p:spPr>
          <a:xfrm>
            <a:off x="225631" y="95003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2"/>
                </a:solidFill>
              </a:rPr>
              <a:t>Stored Procedure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D2E21-49FD-F4DD-3F02-A32BE11E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0" y="696190"/>
            <a:ext cx="5486237" cy="170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ECD8A-51BF-435C-9641-0FCA36AAC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60" y="3879679"/>
            <a:ext cx="5731334" cy="1953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48434-AF51-F19C-4626-914472D2B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635" y="1024945"/>
            <a:ext cx="6216735" cy="24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8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AE870-0781-6A19-3963-89860DCC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7" y="308758"/>
            <a:ext cx="6869327" cy="3503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E3DB49-87CF-0D91-C499-BEBDB338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0" y="4195535"/>
            <a:ext cx="6534481" cy="23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0DA500-9E17-42EF-B6AA-552C927D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2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5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DE429-850E-F1F7-FFD3-54B97CAA26A4}"/>
              </a:ext>
            </a:extLst>
          </p:cNvPr>
          <p:cNvSpPr txBox="1"/>
          <p:nvPr/>
        </p:nvSpPr>
        <p:spPr>
          <a:xfrm>
            <a:off x="4441370" y="2398816"/>
            <a:ext cx="290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ACID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6939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313B9D-4B3B-F48C-A9E4-94D9AA1C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8" y="154378"/>
            <a:ext cx="7742712" cy="39819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149810-85DA-A14C-3DB4-B68ECDEA9A59}"/>
              </a:ext>
            </a:extLst>
          </p:cNvPr>
          <p:cNvSpPr txBox="1"/>
          <p:nvPr/>
        </p:nvSpPr>
        <p:spPr>
          <a:xfrm>
            <a:off x="188026" y="4136345"/>
            <a:ext cx="118159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For example, if you make a purchase using your bank card, many things must happen: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The product must be added to your cart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Your payment must be processed - Your account must be debited the correct amount and the store's account credited </a:t>
            </a:r>
            <a:endParaRPr lang="en-CA" dirty="0">
              <a:solidFill>
                <a:srgbClr val="333333"/>
              </a:solidFill>
              <a:latin typeface="OpenSan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The inventory for that product must be reduced by the number purchased </a:t>
            </a:r>
            <a:endParaRPr lang="en-CA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91343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E078B-BB8C-102D-ABD5-B016F0AE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8" y="358652"/>
            <a:ext cx="5664200" cy="2578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D33E60-ACB8-2DD8-AE24-F80EFD8E3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8" y="3280558"/>
            <a:ext cx="56261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36219A-A9B0-FAD2-DB11-01E445D0D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234" y="358652"/>
            <a:ext cx="5702300" cy="259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A9CF0-883C-2AC9-58E7-8E3D1A92CEBE}"/>
              </a:ext>
            </a:extLst>
          </p:cNvPr>
          <p:cNvSpPr txBox="1"/>
          <p:nvPr/>
        </p:nvSpPr>
        <p:spPr>
          <a:xfrm>
            <a:off x="3728852" y="3586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626C7-7CAF-553D-A595-83F2461D21D3}"/>
              </a:ext>
            </a:extLst>
          </p:cNvPr>
          <p:cNvSpPr txBox="1"/>
          <p:nvPr/>
        </p:nvSpPr>
        <p:spPr>
          <a:xfrm>
            <a:off x="3728852" y="342900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C71B8-C598-E82E-3A0D-C0339FFBDC8E}"/>
              </a:ext>
            </a:extLst>
          </p:cNvPr>
          <p:cNvSpPr txBox="1"/>
          <p:nvPr/>
        </p:nvSpPr>
        <p:spPr>
          <a:xfrm>
            <a:off x="9547761" y="35865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7928E-881A-9A88-4F63-134DD1A4D5DA}"/>
              </a:ext>
            </a:extLst>
          </p:cNvPr>
          <p:cNvSpPr txBox="1"/>
          <p:nvPr/>
        </p:nvSpPr>
        <p:spPr>
          <a:xfrm>
            <a:off x="285668" y="2838203"/>
            <a:ext cx="489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Update statement 1 to decrease account balance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FB5C2-E29E-36DF-151E-71FC947017FA}"/>
              </a:ext>
            </a:extLst>
          </p:cNvPr>
          <p:cNvSpPr txBox="1"/>
          <p:nvPr/>
        </p:nvSpPr>
        <p:spPr>
          <a:xfrm>
            <a:off x="285668" y="6103917"/>
            <a:ext cx="484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Update statement 2 to Increase account balance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85B21-21D6-85B3-33FC-D1702CC850DD}"/>
              </a:ext>
            </a:extLst>
          </p:cNvPr>
          <p:cNvSpPr txBox="1"/>
          <p:nvPr/>
        </p:nvSpPr>
        <p:spPr>
          <a:xfrm>
            <a:off x="6590805" y="2887478"/>
            <a:ext cx="47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Update statement 3 to decrease shoe stock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EE10-97AA-2CAA-4382-1CF0B49B77A4}"/>
              </a:ext>
            </a:extLst>
          </p:cNvPr>
          <p:cNvSpPr txBox="1"/>
          <p:nvPr/>
        </p:nvSpPr>
        <p:spPr>
          <a:xfrm>
            <a:off x="6424551" y="3954483"/>
            <a:ext cx="382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any of these UPDATE statement fail , </a:t>
            </a:r>
          </a:p>
          <a:p>
            <a:r>
              <a:rPr lang="en-US" dirty="0"/>
              <a:t>the whole transaction must fail.</a:t>
            </a:r>
          </a:p>
        </p:txBody>
      </p:sp>
    </p:spTree>
    <p:extLst>
      <p:ext uri="{BB962C8B-B14F-4D97-AF65-F5344CB8AC3E}">
        <p14:creationId xmlns:p14="http://schemas.microsoft.com/office/powerpoint/2010/main" val="192918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FD7EBF-87FB-A813-A421-1EA4EF3F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268844"/>
            <a:ext cx="7240258" cy="37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8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12009</TotalTime>
  <Words>623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OpenSans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20</cp:revision>
  <dcterms:created xsi:type="dcterms:W3CDTF">2023-05-06T23:06:08Z</dcterms:created>
  <dcterms:modified xsi:type="dcterms:W3CDTF">2023-05-21T23:08:31Z</dcterms:modified>
</cp:coreProperties>
</file>