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301" r:id="rId2"/>
    <p:sldId id="302" r:id="rId3"/>
    <p:sldId id="30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484"/>
    <p:restoredTop sz="96170"/>
  </p:normalViewPr>
  <p:slideViewPr>
    <p:cSldViewPr snapToGrid="0">
      <p:cViewPr varScale="1">
        <p:scale>
          <a:sx n="110" d="100"/>
          <a:sy n="110" d="100"/>
        </p:scale>
        <p:origin x="184"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7B9A4-BB0C-9748-AA49-9BF4FF15D085}" type="datetimeFigureOut">
              <a:rPr lang="en-US" smtClean="0"/>
              <a:t>8/6/23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68554A-1393-DB4B-9AC4-857637120741}" type="slidenum">
              <a:rPr lang="en-US" smtClean="0"/>
              <a:t>‹#›</a:t>
            </a:fld>
            <a:endParaRPr lang="en-US"/>
          </a:p>
        </p:txBody>
      </p:sp>
    </p:spTree>
    <p:extLst>
      <p:ext uri="{BB962C8B-B14F-4D97-AF65-F5344CB8AC3E}">
        <p14:creationId xmlns:p14="http://schemas.microsoft.com/office/powerpoint/2010/main" val="1533754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4E01E-81C9-FD06-BAE7-54AEA8B6F5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8BBE5D-D1BB-DC81-2F34-8C9B6710BF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5B8E4C-0C49-E645-4D0C-1A35E006939D}"/>
              </a:ext>
            </a:extLst>
          </p:cNvPr>
          <p:cNvSpPr>
            <a:spLocks noGrp="1"/>
          </p:cNvSpPr>
          <p:nvPr>
            <p:ph type="dt" sz="half" idx="10"/>
          </p:nvPr>
        </p:nvSpPr>
        <p:spPr/>
        <p:txBody>
          <a:bodyPr/>
          <a:lstStyle/>
          <a:p>
            <a:fld id="{08B70578-B394-9645-B56F-85ECA5B94EA5}" type="datetimeFigureOut">
              <a:rPr lang="en-US" smtClean="0"/>
              <a:t>8/6/23</a:t>
            </a:fld>
            <a:endParaRPr lang="en-US"/>
          </a:p>
        </p:txBody>
      </p:sp>
      <p:sp>
        <p:nvSpPr>
          <p:cNvPr id="5" name="Footer Placeholder 4">
            <a:extLst>
              <a:ext uri="{FF2B5EF4-FFF2-40B4-BE49-F238E27FC236}">
                <a16:creationId xmlns:a16="http://schemas.microsoft.com/office/drawing/2014/main" id="{FB6AE894-BC42-C856-3C63-9ECCDCBC1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85258-0735-3F7D-96A7-D83F88A05A74}"/>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1922474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8DEF-96F6-2D9E-7B0B-90C346AD09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A74883-2451-6383-CB9E-C38BF3428C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EEEAD-088E-E3D7-8E94-D1A19404D112}"/>
              </a:ext>
            </a:extLst>
          </p:cNvPr>
          <p:cNvSpPr>
            <a:spLocks noGrp="1"/>
          </p:cNvSpPr>
          <p:nvPr>
            <p:ph type="dt" sz="half" idx="10"/>
          </p:nvPr>
        </p:nvSpPr>
        <p:spPr/>
        <p:txBody>
          <a:bodyPr/>
          <a:lstStyle/>
          <a:p>
            <a:fld id="{08B70578-B394-9645-B56F-85ECA5B94EA5}" type="datetimeFigureOut">
              <a:rPr lang="en-US" smtClean="0"/>
              <a:t>8/6/23</a:t>
            </a:fld>
            <a:endParaRPr lang="en-US"/>
          </a:p>
        </p:txBody>
      </p:sp>
      <p:sp>
        <p:nvSpPr>
          <p:cNvPr id="5" name="Footer Placeholder 4">
            <a:extLst>
              <a:ext uri="{FF2B5EF4-FFF2-40B4-BE49-F238E27FC236}">
                <a16:creationId xmlns:a16="http://schemas.microsoft.com/office/drawing/2014/main" id="{11631833-DDBA-D6A6-648A-EACC341D0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957D3-3AB8-C607-A93D-3AB12A33A598}"/>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117446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BCC1FE-32B1-B255-8558-9F16F5D016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1E6135-EBF0-AF81-CAB6-16B9F96881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C7CCD-E565-7FA0-0B68-DE84207E25C1}"/>
              </a:ext>
            </a:extLst>
          </p:cNvPr>
          <p:cNvSpPr>
            <a:spLocks noGrp="1"/>
          </p:cNvSpPr>
          <p:nvPr>
            <p:ph type="dt" sz="half" idx="10"/>
          </p:nvPr>
        </p:nvSpPr>
        <p:spPr/>
        <p:txBody>
          <a:bodyPr/>
          <a:lstStyle/>
          <a:p>
            <a:fld id="{08B70578-B394-9645-B56F-85ECA5B94EA5}" type="datetimeFigureOut">
              <a:rPr lang="en-US" smtClean="0"/>
              <a:t>8/6/23</a:t>
            </a:fld>
            <a:endParaRPr lang="en-US"/>
          </a:p>
        </p:txBody>
      </p:sp>
      <p:sp>
        <p:nvSpPr>
          <p:cNvPr id="5" name="Footer Placeholder 4">
            <a:extLst>
              <a:ext uri="{FF2B5EF4-FFF2-40B4-BE49-F238E27FC236}">
                <a16:creationId xmlns:a16="http://schemas.microsoft.com/office/drawing/2014/main" id="{4B3E0BD8-3BCF-8A22-6ED2-38C0C165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F41D9-87DF-9E0C-C3CE-A3DF1D9CE987}"/>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403496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AB94B-B756-8C17-AA18-C52FA27563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91E525-DA00-0FA7-A3C3-C3347498FD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343CA2-8993-7448-5CFE-4AB8AA80DAF2}"/>
              </a:ext>
            </a:extLst>
          </p:cNvPr>
          <p:cNvSpPr>
            <a:spLocks noGrp="1"/>
          </p:cNvSpPr>
          <p:nvPr>
            <p:ph type="dt" sz="half" idx="10"/>
          </p:nvPr>
        </p:nvSpPr>
        <p:spPr/>
        <p:txBody>
          <a:bodyPr/>
          <a:lstStyle/>
          <a:p>
            <a:fld id="{08B70578-B394-9645-B56F-85ECA5B94EA5}" type="datetimeFigureOut">
              <a:rPr lang="en-US" smtClean="0"/>
              <a:t>8/6/23</a:t>
            </a:fld>
            <a:endParaRPr lang="en-US"/>
          </a:p>
        </p:txBody>
      </p:sp>
      <p:sp>
        <p:nvSpPr>
          <p:cNvPr id="5" name="Footer Placeholder 4">
            <a:extLst>
              <a:ext uri="{FF2B5EF4-FFF2-40B4-BE49-F238E27FC236}">
                <a16:creationId xmlns:a16="http://schemas.microsoft.com/office/drawing/2014/main" id="{E6918F27-9435-BF0A-38AE-748A8B28A5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D3836-1C52-207D-E7D8-2CA092E6E827}"/>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3996433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1699D-19AD-AFF1-9201-88A60EF459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456583-FB9E-0BA6-DACA-8AEA6751D1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4B17AC-AC54-A17C-C874-C9D49BBE46F3}"/>
              </a:ext>
            </a:extLst>
          </p:cNvPr>
          <p:cNvSpPr>
            <a:spLocks noGrp="1"/>
          </p:cNvSpPr>
          <p:nvPr>
            <p:ph type="dt" sz="half" idx="10"/>
          </p:nvPr>
        </p:nvSpPr>
        <p:spPr/>
        <p:txBody>
          <a:bodyPr/>
          <a:lstStyle/>
          <a:p>
            <a:fld id="{08B70578-B394-9645-B56F-85ECA5B94EA5}" type="datetimeFigureOut">
              <a:rPr lang="en-US" smtClean="0"/>
              <a:t>8/6/23</a:t>
            </a:fld>
            <a:endParaRPr lang="en-US"/>
          </a:p>
        </p:txBody>
      </p:sp>
      <p:sp>
        <p:nvSpPr>
          <p:cNvPr id="5" name="Footer Placeholder 4">
            <a:extLst>
              <a:ext uri="{FF2B5EF4-FFF2-40B4-BE49-F238E27FC236}">
                <a16:creationId xmlns:a16="http://schemas.microsoft.com/office/drawing/2014/main" id="{FA366808-41A0-703E-F7F8-CC775C9B0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8D080-FD12-06A4-F58D-3EAB5C522A67}"/>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3885143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4B99-5E46-52EE-B70D-087B131584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F8BC54-A813-BDAE-E81C-7D3E74EC15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986C76-7AD6-E928-D32C-3D90590EA8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4F165-DEFD-F9AC-E566-F9D6231F9498}"/>
              </a:ext>
            </a:extLst>
          </p:cNvPr>
          <p:cNvSpPr>
            <a:spLocks noGrp="1"/>
          </p:cNvSpPr>
          <p:nvPr>
            <p:ph type="dt" sz="half" idx="10"/>
          </p:nvPr>
        </p:nvSpPr>
        <p:spPr/>
        <p:txBody>
          <a:bodyPr/>
          <a:lstStyle/>
          <a:p>
            <a:fld id="{08B70578-B394-9645-B56F-85ECA5B94EA5}" type="datetimeFigureOut">
              <a:rPr lang="en-US" smtClean="0"/>
              <a:t>8/6/23</a:t>
            </a:fld>
            <a:endParaRPr lang="en-US"/>
          </a:p>
        </p:txBody>
      </p:sp>
      <p:sp>
        <p:nvSpPr>
          <p:cNvPr id="6" name="Footer Placeholder 5">
            <a:extLst>
              <a:ext uri="{FF2B5EF4-FFF2-40B4-BE49-F238E27FC236}">
                <a16:creationId xmlns:a16="http://schemas.microsoft.com/office/drawing/2014/main" id="{C4959CB6-09A8-7906-899C-BB4CD88F60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BFA33C-59ED-AD43-D321-971721D30E00}"/>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237343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9D40-9F6A-8AAC-9341-07E9BF772F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02CAE4-6CD0-6C2F-1C44-FCB615A7D2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0A837E-9486-D7BA-30D2-4AF51C229A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15B1C2-5823-BABD-3780-060BDC568C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5F64C5-2DAC-97E1-E4FF-0F25EB8E01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5B6FED-F681-B9C1-2B7E-1B4556D7F8FF}"/>
              </a:ext>
            </a:extLst>
          </p:cNvPr>
          <p:cNvSpPr>
            <a:spLocks noGrp="1"/>
          </p:cNvSpPr>
          <p:nvPr>
            <p:ph type="dt" sz="half" idx="10"/>
          </p:nvPr>
        </p:nvSpPr>
        <p:spPr/>
        <p:txBody>
          <a:bodyPr/>
          <a:lstStyle/>
          <a:p>
            <a:fld id="{08B70578-B394-9645-B56F-85ECA5B94EA5}" type="datetimeFigureOut">
              <a:rPr lang="en-US" smtClean="0"/>
              <a:t>8/6/23</a:t>
            </a:fld>
            <a:endParaRPr lang="en-US"/>
          </a:p>
        </p:txBody>
      </p:sp>
      <p:sp>
        <p:nvSpPr>
          <p:cNvPr id="8" name="Footer Placeholder 7">
            <a:extLst>
              <a:ext uri="{FF2B5EF4-FFF2-40B4-BE49-F238E27FC236}">
                <a16:creationId xmlns:a16="http://schemas.microsoft.com/office/drawing/2014/main" id="{68D799F7-0DD0-1CFA-6E0D-4DB1EFDFE5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88B4AA-1D89-3ECF-6165-D4B44742D500}"/>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120179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52B3-2743-7F58-CF8B-5F2DE3C6F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9D770A-6B76-1035-1020-223135BA500D}"/>
              </a:ext>
            </a:extLst>
          </p:cNvPr>
          <p:cNvSpPr>
            <a:spLocks noGrp="1"/>
          </p:cNvSpPr>
          <p:nvPr>
            <p:ph type="dt" sz="half" idx="10"/>
          </p:nvPr>
        </p:nvSpPr>
        <p:spPr/>
        <p:txBody>
          <a:bodyPr/>
          <a:lstStyle/>
          <a:p>
            <a:fld id="{08B70578-B394-9645-B56F-85ECA5B94EA5}" type="datetimeFigureOut">
              <a:rPr lang="en-US" smtClean="0"/>
              <a:t>8/6/23</a:t>
            </a:fld>
            <a:endParaRPr lang="en-US"/>
          </a:p>
        </p:txBody>
      </p:sp>
      <p:sp>
        <p:nvSpPr>
          <p:cNvPr id="4" name="Footer Placeholder 3">
            <a:extLst>
              <a:ext uri="{FF2B5EF4-FFF2-40B4-BE49-F238E27FC236}">
                <a16:creationId xmlns:a16="http://schemas.microsoft.com/office/drawing/2014/main" id="{D312BC20-0A3F-21E8-70B6-432B1F326F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F81679-C2C2-6030-ED02-ADB5F6F37F77}"/>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35857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9F1D95-9BF1-4578-9EC4-B102D0B21245}"/>
              </a:ext>
            </a:extLst>
          </p:cNvPr>
          <p:cNvSpPr>
            <a:spLocks noGrp="1"/>
          </p:cNvSpPr>
          <p:nvPr>
            <p:ph type="dt" sz="half" idx="10"/>
          </p:nvPr>
        </p:nvSpPr>
        <p:spPr/>
        <p:txBody>
          <a:bodyPr/>
          <a:lstStyle/>
          <a:p>
            <a:fld id="{08B70578-B394-9645-B56F-85ECA5B94EA5}" type="datetimeFigureOut">
              <a:rPr lang="en-US" smtClean="0"/>
              <a:t>8/6/23</a:t>
            </a:fld>
            <a:endParaRPr lang="en-US"/>
          </a:p>
        </p:txBody>
      </p:sp>
      <p:sp>
        <p:nvSpPr>
          <p:cNvPr id="3" name="Footer Placeholder 2">
            <a:extLst>
              <a:ext uri="{FF2B5EF4-FFF2-40B4-BE49-F238E27FC236}">
                <a16:creationId xmlns:a16="http://schemas.microsoft.com/office/drawing/2014/main" id="{BE99492E-4003-5117-86AF-D57F1D7DFC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7B3A81-9F30-DC9E-7141-6C1F8E3B9047}"/>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3802431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ADE2-FC4F-B8EE-6AF4-56ECE19C9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EEF89C-4A30-77CF-23B0-67F9FBBAE0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F9A5BC-FA3A-C181-E181-A3385F357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DC6CFE-AC48-EA6B-2C5B-2636C3446DA4}"/>
              </a:ext>
            </a:extLst>
          </p:cNvPr>
          <p:cNvSpPr>
            <a:spLocks noGrp="1"/>
          </p:cNvSpPr>
          <p:nvPr>
            <p:ph type="dt" sz="half" idx="10"/>
          </p:nvPr>
        </p:nvSpPr>
        <p:spPr/>
        <p:txBody>
          <a:bodyPr/>
          <a:lstStyle/>
          <a:p>
            <a:fld id="{08B70578-B394-9645-B56F-85ECA5B94EA5}" type="datetimeFigureOut">
              <a:rPr lang="en-US" smtClean="0"/>
              <a:t>8/6/23</a:t>
            </a:fld>
            <a:endParaRPr lang="en-US"/>
          </a:p>
        </p:txBody>
      </p:sp>
      <p:sp>
        <p:nvSpPr>
          <p:cNvPr id="6" name="Footer Placeholder 5">
            <a:extLst>
              <a:ext uri="{FF2B5EF4-FFF2-40B4-BE49-F238E27FC236}">
                <a16:creationId xmlns:a16="http://schemas.microsoft.com/office/drawing/2014/main" id="{55A7E202-DB3C-0E5D-BDB1-50A43E405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124FF8-89B4-3B1A-B12A-0F1BE9DA72D0}"/>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359401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68C7-F758-268A-A767-9F7884D043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1EDCB8-7BCC-3F7A-348D-A18572332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533E52-47AA-5B9A-0D03-020C26178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AF64C0-D0AB-5581-4B7D-96BD088EFC20}"/>
              </a:ext>
            </a:extLst>
          </p:cNvPr>
          <p:cNvSpPr>
            <a:spLocks noGrp="1"/>
          </p:cNvSpPr>
          <p:nvPr>
            <p:ph type="dt" sz="half" idx="10"/>
          </p:nvPr>
        </p:nvSpPr>
        <p:spPr/>
        <p:txBody>
          <a:bodyPr/>
          <a:lstStyle/>
          <a:p>
            <a:fld id="{08B70578-B394-9645-B56F-85ECA5B94EA5}" type="datetimeFigureOut">
              <a:rPr lang="en-US" smtClean="0"/>
              <a:t>8/6/23</a:t>
            </a:fld>
            <a:endParaRPr lang="en-US"/>
          </a:p>
        </p:txBody>
      </p:sp>
      <p:sp>
        <p:nvSpPr>
          <p:cNvPr id="6" name="Footer Placeholder 5">
            <a:extLst>
              <a:ext uri="{FF2B5EF4-FFF2-40B4-BE49-F238E27FC236}">
                <a16:creationId xmlns:a16="http://schemas.microsoft.com/office/drawing/2014/main" id="{8B91F253-8740-82C5-4584-F56D6571CC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17CE3-944E-B57D-40DB-7139EE5A9F91}"/>
              </a:ext>
            </a:extLst>
          </p:cNvPr>
          <p:cNvSpPr>
            <a:spLocks noGrp="1"/>
          </p:cNvSpPr>
          <p:nvPr>
            <p:ph type="sldNum" sz="quarter" idx="12"/>
          </p:nvPr>
        </p:nvSpPr>
        <p:spPr/>
        <p:txBody>
          <a:bodyPr/>
          <a:lstStyle/>
          <a:p>
            <a:fld id="{D0654D0F-EC48-9040-92DA-5001B1C8B96E}" type="slidenum">
              <a:rPr lang="en-US" smtClean="0"/>
              <a:t>‹#›</a:t>
            </a:fld>
            <a:endParaRPr lang="en-US"/>
          </a:p>
        </p:txBody>
      </p:sp>
    </p:spTree>
    <p:extLst>
      <p:ext uri="{BB962C8B-B14F-4D97-AF65-F5344CB8AC3E}">
        <p14:creationId xmlns:p14="http://schemas.microsoft.com/office/powerpoint/2010/main" val="424751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2A2AC9-9782-68A8-0BE2-2D6661672C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2FEEA7-95B9-B8A4-DAE2-6EF8636E3C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E0F7F-4870-6C40-CB58-DE9E29A846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B70578-B394-9645-B56F-85ECA5B94EA5}" type="datetimeFigureOut">
              <a:rPr lang="en-US" smtClean="0"/>
              <a:t>8/6/23</a:t>
            </a:fld>
            <a:endParaRPr lang="en-US"/>
          </a:p>
        </p:txBody>
      </p:sp>
      <p:sp>
        <p:nvSpPr>
          <p:cNvPr id="5" name="Footer Placeholder 4">
            <a:extLst>
              <a:ext uri="{FF2B5EF4-FFF2-40B4-BE49-F238E27FC236}">
                <a16:creationId xmlns:a16="http://schemas.microsoft.com/office/drawing/2014/main" id="{7134B839-C778-627B-E4E6-0DC1EBD90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401F08-9C63-60EA-0874-74E16894D4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654D0F-EC48-9040-92DA-5001B1C8B96E}" type="slidenum">
              <a:rPr lang="en-US" smtClean="0"/>
              <a:t>‹#›</a:t>
            </a:fld>
            <a:endParaRPr lang="en-US"/>
          </a:p>
        </p:txBody>
      </p:sp>
    </p:spTree>
    <p:extLst>
      <p:ext uri="{BB962C8B-B14F-4D97-AF65-F5344CB8AC3E}">
        <p14:creationId xmlns:p14="http://schemas.microsoft.com/office/powerpoint/2010/main" val="3907098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D6665F-2B47-F452-7818-509B275E26DB}"/>
              </a:ext>
            </a:extLst>
          </p:cNvPr>
          <p:cNvSpPr txBox="1"/>
          <p:nvPr/>
        </p:nvSpPr>
        <p:spPr>
          <a:xfrm>
            <a:off x="5471139" y="300232"/>
            <a:ext cx="1292506" cy="369332"/>
          </a:xfrm>
          <a:prstGeom prst="rect">
            <a:avLst/>
          </a:prstGeom>
          <a:noFill/>
        </p:spPr>
        <p:txBody>
          <a:bodyPr wrap="square">
            <a:spAutoFit/>
          </a:bodyPr>
          <a:lstStyle/>
          <a:p>
            <a:r>
              <a:rPr lang="en-US" sz="1800" dirty="0"/>
              <a:t>Week-3</a:t>
            </a:r>
          </a:p>
        </p:txBody>
      </p:sp>
      <p:sp>
        <p:nvSpPr>
          <p:cNvPr id="8" name="TextBox 7">
            <a:extLst>
              <a:ext uri="{FF2B5EF4-FFF2-40B4-BE49-F238E27FC236}">
                <a16:creationId xmlns:a16="http://schemas.microsoft.com/office/drawing/2014/main" id="{7A8698C0-5095-2F97-1B8E-47B3B88EADF9}"/>
              </a:ext>
            </a:extLst>
          </p:cNvPr>
          <p:cNvSpPr txBox="1"/>
          <p:nvPr/>
        </p:nvSpPr>
        <p:spPr>
          <a:xfrm>
            <a:off x="174929" y="313006"/>
            <a:ext cx="4386805" cy="369332"/>
          </a:xfrm>
          <a:prstGeom prst="rect">
            <a:avLst/>
          </a:prstGeom>
          <a:noFill/>
        </p:spPr>
        <p:txBody>
          <a:bodyPr wrap="square">
            <a:spAutoFit/>
          </a:bodyPr>
          <a:lstStyle/>
          <a:p>
            <a:r>
              <a:rPr lang="en-US" sz="1800" b="1" u="sng" dirty="0">
                <a:solidFill>
                  <a:schemeClr val="accent5"/>
                </a:solidFill>
              </a:rPr>
              <a:t>Data Warehousing Reporting</a:t>
            </a:r>
          </a:p>
        </p:txBody>
      </p:sp>
      <p:pic>
        <p:nvPicPr>
          <p:cNvPr id="2" name="Picture 1">
            <a:extLst>
              <a:ext uri="{FF2B5EF4-FFF2-40B4-BE49-F238E27FC236}">
                <a16:creationId xmlns:a16="http://schemas.microsoft.com/office/drawing/2014/main" id="{F160C34D-7DF5-0D55-BAB7-6C311205744F}"/>
              </a:ext>
            </a:extLst>
          </p:cNvPr>
          <p:cNvPicPr>
            <a:picLocks noChangeAspect="1"/>
          </p:cNvPicPr>
          <p:nvPr/>
        </p:nvPicPr>
        <p:blipFill>
          <a:blip r:embed="rId2"/>
          <a:stretch>
            <a:fillRect/>
          </a:stretch>
        </p:blipFill>
        <p:spPr>
          <a:xfrm>
            <a:off x="1" y="908212"/>
            <a:ext cx="4561734" cy="2724030"/>
          </a:xfrm>
          <a:prstGeom prst="rect">
            <a:avLst/>
          </a:prstGeom>
        </p:spPr>
      </p:pic>
      <p:sp>
        <p:nvSpPr>
          <p:cNvPr id="7" name="TextBox 6">
            <a:extLst>
              <a:ext uri="{FF2B5EF4-FFF2-40B4-BE49-F238E27FC236}">
                <a16:creationId xmlns:a16="http://schemas.microsoft.com/office/drawing/2014/main" id="{610FAB9A-0AF1-862B-A768-D1C36AAE279D}"/>
              </a:ext>
            </a:extLst>
          </p:cNvPr>
          <p:cNvSpPr txBox="1"/>
          <p:nvPr/>
        </p:nvSpPr>
        <p:spPr>
          <a:xfrm>
            <a:off x="174929" y="3858116"/>
            <a:ext cx="11752161" cy="2542363"/>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CA" b="0" i="0" dirty="0">
                <a:solidFill>
                  <a:srgbClr val="333333"/>
                </a:solidFill>
                <a:effectLst/>
                <a:latin typeface="OpenSans"/>
              </a:rPr>
              <a:t>This video will give you an overview of the Data Warehouse Reporting lesson of the Build a Data Warehouse module. </a:t>
            </a:r>
          </a:p>
          <a:p>
            <a:pPr marL="285750" indent="-285750" algn="l">
              <a:lnSpc>
                <a:spcPct val="150000"/>
              </a:lnSpc>
              <a:buFont typeface="Arial" panose="020B0604020202020204" pitchFamily="34" charset="0"/>
              <a:buChar char="•"/>
            </a:pPr>
            <a:r>
              <a:rPr lang="en-CA" b="0" i="0" dirty="0">
                <a:solidFill>
                  <a:srgbClr val="333333"/>
                </a:solidFill>
                <a:effectLst/>
                <a:latin typeface="OpenSans"/>
              </a:rPr>
              <a:t>In this assignment, you will perform a couple of exercises. </a:t>
            </a:r>
          </a:p>
          <a:p>
            <a:pPr marL="285750" indent="-285750" algn="l">
              <a:lnSpc>
                <a:spcPct val="150000"/>
              </a:lnSpc>
              <a:buFont typeface="Arial" panose="020B0604020202020204" pitchFamily="34" charset="0"/>
              <a:buChar char="•"/>
            </a:pPr>
            <a:r>
              <a:rPr lang="en-CA" b="0" i="0" dirty="0">
                <a:solidFill>
                  <a:srgbClr val="333333"/>
                </a:solidFill>
                <a:effectLst/>
                <a:latin typeface="OpenSans"/>
              </a:rPr>
              <a:t>But before proceeding with the assignment, you will create an instance of IBM Db2 on the cloud by following the instructions given in the link provided. </a:t>
            </a:r>
          </a:p>
          <a:p>
            <a:pPr marL="285750" indent="-285750" algn="l">
              <a:lnSpc>
                <a:spcPct val="150000"/>
              </a:lnSpc>
              <a:buFont typeface="Arial" panose="020B0604020202020204" pitchFamily="34" charset="0"/>
              <a:buChar char="•"/>
            </a:pPr>
            <a:r>
              <a:rPr lang="en-CA" b="0" i="0" dirty="0">
                <a:solidFill>
                  <a:srgbClr val="333333"/>
                </a:solidFill>
                <a:effectLst/>
                <a:latin typeface="OpenSans"/>
              </a:rPr>
              <a:t>If you have already created a Db2 instance in previous courses, you can continue using that to perform the exercises, but you may need to clean up old tables in case your database instance is running low on space</a:t>
            </a:r>
          </a:p>
        </p:txBody>
      </p:sp>
    </p:spTree>
    <p:extLst>
      <p:ext uri="{BB962C8B-B14F-4D97-AF65-F5344CB8AC3E}">
        <p14:creationId xmlns:p14="http://schemas.microsoft.com/office/powerpoint/2010/main" val="4224262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C65442-08B0-453D-EFDB-7246E288A4CA}"/>
              </a:ext>
            </a:extLst>
          </p:cNvPr>
          <p:cNvPicPr>
            <a:picLocks noChangeAspect="1"/>
          </p:cNvPicPr>
          <p:nvPr/>
        </p:nvPicPr>
        <p:blipFill>
          <a:blip r:embed="rId2"/>
          <a:stretch>
            <a:fillRect/>
          </a:stretch>
        </p:blipFill>
        <p:spPr>
          <a:xfrm>
            <a:off x="168396" y="0"/>
            <a:ext cx="3350308" cy="3140367"/>
          </a:xfrm>
          <a:prstGeom prst="rect">
            <a:avLst/>
          </a:prstGeom>
        </p:spPr>
      </p:pic>
      <p:sp>
        <p:nvSpPr>
          <p:cNvPr id="4" name="TextBox 3">
            <a:extLst>
              <a:ext uri="{FF2B5EF4-FFF2-40B4-BE49-F238E27FC236}">
                <a16:creationId xmlns:a16="http://schemas.microsoft.com/office/drawing/2014/main" id="{C9736437-54BF-41A3-814A-9DFD02E5BA97}"/>
              </a:ext>
            </a:extLst>
          </p:cNvPr>
          <p:cNvSpPr txBox="1"/>
          <p:nvPr/>
        </p:nvSpPr>
        <p:spPr>
          <a:xfrm>
            <a:off x="283016" y="3252486"/>
            <a:ext cx="11908984" cy="2126864"/>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CA" b="0" i="0" dirty="0">
                <a:solidFill>
                  <a:srgbClr val="333333"/>
                </a:solidFill>
                <a:effectLst/>
                <a:latin typeface="OpenSans"/>
              </a:rPr>
              <a:t>The first exercise requires you to load the data provided by the company into the tables in CSV format by performing a series of tasks. </a:t>
            </a:r>
          </a:p>
          <a:p>
            <a:pPr marL="285750" indent="-285750" algn="l">
              <a:lnSpc>
                <a:spcPct val="150000"/>
              </a:lnSpc>
              <a:buFont typeface="Arial" panose="020B0604020202020204" pitchFamily="34" charset="0"/>
              <a:buChar char="•"/>
            </a:pPr>
            <a:r>
              <a:rPr lang="en-CA" b="0" i="0" dirty="0">
                <a:solidFill>
                  <a:srgbClr val="333333"/>
                </a:solidFill>
                <a:effectLst/>
                <a:latin typeface="OpenSans"/>
              </a:rPr>
              <a:t>You will start by downloading the data from the links provided and then </a:t>
            </a:r>
          </a:p>
          <a:p>
            <a:pPr marL="285750" indent="-285750" algn="l">
              <a:lnSpc>
                <a:spcPct val="150000"/>
              </a:lnSpc>
              <a:buFont typeface="Arial" panose="020B0604020202020204" pitchFamily="34" charset="0"/>
              <a:buChar char="•"/>
            </a:pPr>
            <a:r>
              <a:rPr lang="en-CA" b="0" i="0" dirty="0">
                <a:solidFill>
                  <a:srgbClr val="333333"/>
                </a:solidFill>
                <a:effectLst/>
                <a:latin typeface="OpenSans"/>
              </a:rPr>
              <a:t>load that data into the </a:t>
            </a:r>
            <a:r>
              <a:rPr lang="en-CA" b="0" i="0" dirty="0" err="1">
                <a:solidFill>
                  <a:srgbClr val="333333"/>
                </a:solidFill>
                <a:effectLst/>
                <a:latin typeface="OpenSans"/>
              </a:rPr>
              <a:t>DimDate</a:t>
            </a:r>
            <a:r>
              <a:rPr lang="en-CA" b="0" i="0" dirty="0">
                <a:solidFill>
                  <a:srgbClr val="333333"/>
                </a:solidFill>
                <a:effectLst/>
                <a:latin typeface="OpenSans"/>
              </a:rPr>
              <a:t> table, </a:t>
            </a:r>
            <a:r>
              <a:rPr lang="en-CA" b="0" i="0" dirty="0" err="1">
                <a:solidFill>
                  <a:srgbClr val="333333"/>
                </a:solidFill>
                <a:effectLst/>
                <a:latin typeface="OpenSans"/>
              </a:rPr>
              <a:t>DimCategory</a:t>
            </a:r>
            <a:r>
              <a:rPr lang="en-CA" b="0" i="0" dirty="0">
                <a:solidFill>
                  <a:srgbClr val="333333"/>
                </a:solidFill>
                <a:effectLst/>
                <a:latin typeface="OpenSans"/>
              </a:rPr>
              <a:t> table, </a:t>
            </a:r>
            <a:r>
              <a:rPr lang="en-CA" b="0" i="0" dirty="0" err="1">
                <a:solidFill>
                  <a:srgbClr val="333333"/>
                </a:solidFill>
                <a:effectLst/>
                <a:latin typeface="OpenSans"/>
              </a:rPr>
              <a:t>DimCountry</a:t>
            </a:r>
            <a:r>
              <a:rPr lang="en-CA" b="0" i="0" dirty="0">
                <a:solidFill>
                  <a:srgbClr val="333333"/>
                </a:solidFill>
                <a:effectLst/>
                <a:latin typeface="OpenSans"/>
              </a:rPr>
              <a:t> table, and fact table </a:t>
            </a:r>
            <a:r>
              <a:rPr lang="en-CA" b="0" i="0" dirty="0" err="1">
                <a:solidFill>
                  <a:srgbClr val="333333"/>
                </a:solidFill>
                <a:effectLst/>
                <a:latin typeface="OpenSans"/>
              </a:rPr>
              <a:t>FactSales</a:t>
            </a:r>
            <a:r>
              <a:rPr lang="en-CA" b="0" i="0" dirty="0">
                <a:solidFill>
                  <a:srgbClr val="333333"/>
                </a:solidFill>
                <a:effectLst/>
                <a:latin typeface="OpenSans"/>
              </a:rPr>
              <a:t>. </a:t>
            </a:r>
          </a:p>
          <a:p>
            <a:pPr marL="285750" indent="-285750" algn="l">
              <a:lnSpc>
                <a:spcPct val="150000"/>
              </a:lnSpc>
              <a:buFont typeface="Arial" panose="020B0604020202020204" pitchFamily="34" charset="0"/>
              <a:buChar char="•"/>
            </a:pPr>
            <a:r>
              <a:rPr lang="en-CA" b="0" i="0" dirty="0">
                <a:solidFill>
                  <a:srgbClr val="333333"/>
                </a:solidFill>
                <a:effectLst/>
                <a:latin typeface="OpenSans"/>
              </a:rPr>
              <a:t>And after loading the data, you will take a screenshot of the first five rows in each table and name the screenshot.</a:t>
            </a:r>
          </a:p>
        </p:txBody>
      </p:sp>
    </p:spTree>
    <p:extLst>
      <p:ext uri="{BB962C8B-B14F-4D97-AF65-F5344CB8AC3E}">
        <p14:creationId xmlns:p14="http://schemas.microsoft.com/office/powerpoint/2010/main" val="654390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8947CD-ADF5-7D03-7DB2-8ADCC992FDB7}"/>
              </a:ext>
            </a:extLst>
          </p:cNvPr>
          <p:cNvSpPr txBox="1"/>
          <p:nvPr/>
        </p:nvSpPr>
        <p:spPr>
          <a:xfrm>
            <a:off x="0" y="4731564"/>
            <a:ext cx="12192000" cy="1295868"/>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CA" b="0" i="0" dirty="0">
                <a:solidFill>
                  <a:srgbClr val="333333"/>
                </a:solidFill>
                <a:effectLst/>
                <a:latin typeface="OpenSans"/>
              </a:rPr>
              <a:t>Finally, you will create a Materialized Query Table or MQT named </a:t>
            </a:r>
            <a:r>
              <a:rPr lang="en-CA" b="0" i="0" dirty="0" err="1">
                <a:solidFill>
                  <a:srgbClr val="333333"/>
                </a:solidFill>
                <a:effectLst/>
                <a:latin typeface="OpenSans"/>
              </a:rPr>
              <a:t>Total_sales_per_country</a:t>
            </a:r>
            <a:r>
              <a:rPr lang="en-CA" b="0" i="0" dirty="0">
                <a:solidFill>
                  <a:srgbClr val="333333"/>
                </a:solidFill>
                <a:effectLst/>
                <a:latin typeface="OpenSans"/>
              </a:rPr>
              <a:t> using the country and total sales columns. </a:t>
            </a:r>
          </a:p>
          <a:p>
            <a:pPr marL="285750" indent="-285750" algn="l">
              <a:lnSpc>
                <a:spcPct val="150000"/>
              </a:lnSpc>
              <a:buFont typeface="Arial" panose="020B0604020202020204" pitchFamily="34" charset="0"/>
              <a:buChar char="•"/>
            </a:pPr>
            <a:r>
              <a:rPr lang="en-CA" b="0" i="0" dirty="0">
                <a:solidFill>
                  <a:srgbClr val="333333"/>
                </a:solidFill>
                <a:effectLst/>
                <a:latin typeface="OpenSans"/>
              </a:rPr>
              <a:t>After performing each task, you will take a screenshot of the SQL and the output rows and then name the screenshot. </a:t>
            </a:r>
          </a:p>
        </p:txBody>
      </p:sp>
      <p:pic>
        <p:nvPicPr>
          <p:cNvPr id="4" name="Picture 3">
            <a:extLst>
              <a:ext uri="{FF2B5EF4-FFF2-40B4-BE49-F238E27FC236}">
                <a16:creationId xmlns:a16="http://schemas.microsoft.com/office/drawing/2014/main" id="{5118048D-437B-961E-7DB3-2141929BB7F8}"/>
              </a:ext>
            </a:extLst>
          </p:cNvPr>
          <p:cNvPicPr>
            <a:picLocks noChangeAspect="1"/>
          </p:cNvPicPr>
          <p:nvPr/>
        </p:nvPicPr>
        <p:blipFill>
          <a:blip r:embed="rId2"/>
          <a:stretch>
            <a:fillRect/>
          </a:stretch>
        </p:blipFill>
        <p:spPr>
          <a:xfrm>
            <a:off x="404310" y="266137"/>
            <a:ext cx="4781148" cy="2536563"/>
          </a:xfrm>
          <a:prstGeom prst="rect">
            <a:avLst/>
          </a:prstGeom>
        </p:spPr>
      </p:pic>
    </p:spTree>
    <p:extLst>
      <p:ext uri="{BB962C8B-B14F-4D97-AF65-F5344CB8AC3E}">
        <p14:creationId xmlns:p14="http://schemas.microsoft.com/office/powerpoint/2010/main" val="162511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62713</TotalTime>
  <Words>238</Words>
  <Application>Microsoft Macintosh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OpenSans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Shah</dc:creator>
  <cp:lastModifiedBy>Smit Shah</cp:lastModifiedBy>
  <cp:revision>122</cp:revision>
  <cp:lastPrinted>2023-06-12T00:42:47Z</cp:lastPrinted>
  <dcterms:created xsi:type="dcterms:W3CDTF">2023-05-06T23:06:08Z</dcterms:created>
  <dcterms:modified xsi:type="dcterms:W3CDTF">2023-08-06T18:13:17Z</dcterms:modified>
</cp:coreProperties>
</file>