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20"/>
    <p:restoredTop sz="94718"/>
  </p:normalViewPr>
  <p:slideViewPr>
    <p:cSldViewPr snapToGrid="0">
      <p:cViewPr varScale="1">
        <p:scale>
          <a:sx n="84" d="100"/>
          <a:sy n="84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E01E-81C9-FD06-BAE7-54AEA8B6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BBE5D-D1BB-DC81-2F34-8C9B6710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B8E4C-0C49-E645-4D0C-1A35E006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E894-BC42-C856-3C63-9ECCDCBC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5258-0735-3F7D-96A7-D83F88A0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DEF-96F6-2D9E-7B0B-90C346AD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74883-2451-6383-CB9E-C38BF342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EEAD-088E-E3D7-8E94-D1A1940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1833-DDBA-D6A6-648A-EACC341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57D3-3AB8-C607-A93D-3AB12A3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6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CC1FE-32B1-B255-8558-9F16F5D01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6135-EBF0-AF81-CAB6-16B9F968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7CCD-E565-7FA0-0B68-DE84207E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BD8-3BCF-8A22-6ED2-38C0C165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41D9-87DF-9E0C-C3CE-A3DF1D9C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B94B-B756-8C17-AA18-C52FA275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E525-DA00-0FA7-A3C3-C3347498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3CA2-8993-7448-5CFE-4AB8AA80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8F27-9435-BF0A-38AE-748A8B28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3836-1C52-207D-E7D8-2CA092E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699D-19AD-AFF1-9201-88A60EF4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6583-FB9E-0BA6-DACA-8AEA6751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17AC-AC54-A17C-C874-C9D49BBE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6808-41A0-703E-F7F8-CC775C9B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D080-FD12-06A4-F58D-3EAB5C52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4B99-5E46-52EE-B70D-087B1315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BC54-A813-BDAE-E81C-7D3E74EC1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6C76-7AD6-E928-D32C-3D90590EA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4F165-DEFD-F9AC-E566-F9D6231F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9CB6-09A8-7906-899C-BB4CD88F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FA33C-59ED-AD43-D321-971721D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9D40-9F6A-8AAC-9341-07E9BF77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AE4-6CD0-6C2F-1C44-FCB615A7D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A837E-9486-D7BA-30D2-4AF51C22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5B1C2-5823-BABD-3780-060BDC56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F64C5-2DAC-97E1-E4FF-0F25EB8E0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B6FED-F681-B9C1-2B7E-1B4556D7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99F7-0DD0-1CFA-6E0D-4DB1EF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8B4AA-1D89-3ECF-6165-D4B4474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52B3-2743-7F58-CF8B-5F2DE3C6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D770A-6B76-1035-1020-223135BA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2BC20-0A3F-21E8-70B6-432B1F32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81679-C2C2-6030-ED02-ADB5F6F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F1D95-9BF1-4578-9EC4-B102D0B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9492E-4003-5117-86AF-D57F1D7D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3A81-9F30-DC9E-7141-6C1F8E3B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DE2-FC4F-B8EE-6AF4-56ECE19C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F89C-4A30-77CF-23B0-67F9FBBA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A5BC-FA3A-C181-E181-A3385F357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6CFE-AC48-EA6B-2C5B-2636C344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E202-DB3C-0E5D-BDB1-50A43E4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24FF8-89B4-3B1A-B12A-0F1BE9D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68C7-F758-268A-A767-9F7884D0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DCB8-7BCC-3F7A-348D-A18572332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E52-47AA-5B9A-0D03-020C2617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64C0-D0AB-5581-4B7D-96BD088E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1F253-8740-82C5-4584-F56D6571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7CE3-944E-B57D-40DB-7139EE5A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A2AC9-9782-68A8-0BE2-2D66616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FEEA7-95B9-B8A4-DAE2-6EF8636E3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0F7F-4870-6C40-CB58-DE9E29A84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70578-B394-9645-B56F-85ECA5B94EA5}" type="datetimeFigureOut">
              <a:rPr lang="en-US" smtClean="0"/>
              <a:t>5/7/23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4B839-C778-627B-E4E6-0DC1EBD9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1F08-9C63-60EA-0874-74E16894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4D0F-EC48-9040-92DA-5001B1C8B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8029-0D59-A42A-40EB-30AE2B388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2400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Approach to Database Design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84BA0-FBB9-B1E9-02A6-0EC324350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4: Week 4: RDBMS</a:t>
            </a:r>
          </a:p>
        </p:txBody>
      </p:sp>
    </p:spTree>
    <p:extLst>
      <p:ext uri="{BB962C8B-B14F-4D97-AF65-F5344CB8AC3E}">
        <p14:creationId xmlns:p14="http://schemas.microsoft.com/office/powerpoint/2010/main" val="414117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60E8B-B5D0-39F0-7CCC-CB83709DCCE5}"/>
              </a:ext>
            </a:extLst>
          </p:cNvPr>
          <p:cNvSpPr txBox="1"/>
          <p:nvPr/>
        </p:nvSpPr>
        <p:spPr>
          <a:xfrm>
            <a:off x="324853" y="132347"/>
            <a:ext cx="721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Approach to Database </a:t>
            </a:r>
            <a:r>
              <a:rPr lang="en-US" b="1" u="sng" dirty="0" err="1"/>
              <a:t>Deisgn</a:t>
            </a:r>
            <a:r>
              <a:rPr lang="en-US" b="1" u="sng" dirty="0"/>
              <a:t> including ERD (Entity Relationship Diagram)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32A1C-8AA7-A68D-B1BA-42EBD1CF4CBA}"/>
              </a:ext>
            </a:extLst>
          </p:cNvPr>
          <p:cNvSpPr txBox="1"/>
          <p:nvPr/>
        </p:nvSpPr>
        <p:spPr>
          <a:xfrm>
            <a:off x="324853" y="58954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</a:p>
        </p:txBody>
      </p:sp>
      <p:pic>
        <p:nvPicPr>
          <p:cNvPr id="8" name="Picture 7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DCC0C85B-5D1B-5D24-443B-AF18FBDD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25" y="1970726"/>
            <a:ext cx="6104762" cy="29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2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752CCB4-31E3-6D8D-40D6-2FA71A0F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33" y="839024"/>
            <a:ext cx="9856863" cy="3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FF1D2-8166-B258-37F8-FFCC68AC63CA}"/>
              </a:ext>
            </a:extLst>
          </p:cNvPr>
          <p:cNvSpPr txBox="1"/>
          <p:nvPr/>
        </p:nvSpPr>
        <p:spPr>
          <a:xfrm>
            <a:off x="296883" y="581891"/>
            <a:ext cx="431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Designing a database for a ‘Library Scenario’</a:t>
            </a:r>
          </a:p>
        </p:txBody>
      </p:sp>
      <p:pic>
        <p:nvPicPr>
          <p:cNvPr id="4" name="Picture 3" descr="A picture containing text, screenshot, font, brand&#10;&#10;Description automatically generated">
            <a:extLst>
              <a:ext uri="{FF2B5EF4-FFF2-40B4-BE49-F238E27FC236}">
                <a16:creationId xmlns:a16="http://schemas.microsoft.com/office/drawing/2014/main" id="{382602A8-E6E4-F238-26E6-B7A642CE5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9" y="1420915"/>
            <a:ext cx="6674724" cy="2634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1BB78-5489-7A81-B2C8-5E94349E3699}"/>
              </a:ext>
            </a:extLst>
          </p:cNvPr>
          <p:cNvSpPr txBox="1"/>
          <p:nvPr/>
        </p:nvSpPr>
        <p:spPr>
          <a:xfrm>
            <a:off x="7825839" y="1733797"/>
            <a:ext cx="335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a person borrows a book</a:t>
            </a:r>
          </a:p>
        </p:txBody>
      </p:sp>
    </p:spTree>
    <p:extLst>
      <p:ext uri="{BB962C8B-B14F-4D97-AF65-F5344CB8AC3E}">
        <p14:creationId xmlns:p14="http://schemas.microsoft.com/office/powerpoint/2010/main" val="217140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425F871C-A458-41C5-BB25-F9B17A60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43" y="839024"/>
            <a:ext cx="7371525" cy="3521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189A2-8A49-28AC-C7FF-9FA5DD096945}"/>
              </a:ext>
            </a:extLst>
          </p:cNvPr>
          <p:cNvSpPr txBox="1"/>
          <p:nvPr/>
        </p:nvSpPr>
        <p:spPr>
          <a:xfrm>
            <a:off x="914400" y="4785756"/>
            <a:ext cx="110084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think about attributes and entities. Do not have to worry about technical aspects to include initial ERD design.</a:t>
            </a:r>
          </a:p>
          <a:p>
            <a:endParaRPr lang="en-US" dirty="0"/>
          </a:p>
          <a:p>
            <a:r>
              <a:rPr lang="en-US" dirty="0"/>
              <a:t>We can take support from team members or previous projects to refer what could be possible as a data entities and expand on attributes.</a:t>
            </a:r>
          </a:p>
          <a:p>
            <a:endParaRPr lang="en-US" dirty="0"/>
          </a:p>
          <a:p>
            <a:r>
              <a:rPr lang="en-US" dirty="0"/>
              <a:t>Think with Normalization in mind, so that we can split the tables from the get go.</a:t>
            </a:r>
          </a:p>
        </p:txBody>
      </p:sp>
    </p:spTree>
    <p:extLst>
      <p:ext uri="{BB962C8B-B14F-4D97-AF65-F5344CB8AC3E}">
        <p14:creationId xmlns:p14="http://schemas.microsoft.com/office/powerpoint/2010/main" val="386006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F6FD3-6F78-5F16-374F-503B70F422C4}"/>
              </a:ext>
            </a:extLst>
          </p:cNvPr>
          <p:cNvSpPr txBox="1"/>
          <p:nvPr/>
        </p:nvSpPr>
        <p:spPr>
          <a:xfrm>
            <a:off x="6768935" y="890649"/>
            <a:ext cx="4750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person can borrow one or many books as it is one-many relationship.</a:t>
            </a:r>
          </a:p>
          <a:p>
            <a:endParaRPr lang="en-US" dirty="0"/>
          </a:p>
          <a:p>
            <a:r>
              <a:rPr lang="en-US" dirty="0"/>
              <a:t>One person can loan multiple books or loan a single book many times.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8EC9AB41-F181-5CD7-7A47-6C81F0344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4" y="382567"/>
            <a:ext cx="6203513" cy="2693142"/>
          </a:xfrm>
          <a:prstGeom prst="rect">
            <a:avLst/>
          </a:prstGeom>
        </p:spPr>
      </p:pic>
      <p:pic>
        <p:nvPicPr>
          <p:cNvPr id="6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9EF1046-4DB0-40D9-1B83-556C29D8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45" y="3644928"/>
            <a:ext cx="5616442" cy="2589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F3CFF-4468-2E19-4316-F4DB4DF4550E}"/>
              </a:ext>
            </a:extLst>
          </p:cNvPr>
          <p:cNvSpPr txBox="1"/>
          <p:nvPr/>
        </p:nvSpPr>
        <p:spPr>
          <a:xfrm>
            <a:off x="916445" y="34290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 &amp; FK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5001E-BB7B-3176-C3D4-94598C626DC2}"/>
              </a:ext>
            </a:extLst>
          </p:cNvPr>
          <p:cNvSpPr txBox="1"/>
          <p:nvPr/>
        </p:nvSpPr>
        <p:spPr>
          <a:xfrm>
            <a:off x="6650182" y="3798332"/>
            <a:ext cx="5332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Most </a:t>
            </a:r>
            <a:r>
              <a:rPr lang="en-CA" sz="1600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OLTP systems are normalized </a:t>
            </a:r>
            <a:r>
              <a:rPr lang="en-CA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to the 3NF (third normal form) for </a:t>
            </a:r>
            <a:r>
              <a:rPr lang="en-CA" sz="1600" b="0" i="0" u="sng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optimal transactional performance</a:t>
            </a:r>
            <a:r>
              <a:rPr lang="en-CA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/>
            <a:r>
              <a:rPr lang="en-CA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CA" sz="1600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r>
              <a:rPr lang="en-CA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Whereas </a:t>
            </a:r>
            <a:r>
              <a:rPr lang="en-CA" sz="1600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OLAP </a:t>
            </a:r>
            <a:r>
              <a:rPr lang="en-CA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systems are generally </a:t>
            </a:r>
            <a:r>
              <a:rPr lang="en-CA" sz="1600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denormalized</a:t>
            </a:r>
            <a:r>
              <a:rPr lang="en-CA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to </a:t>
            </a:r>
            <a:r>
              <a:rPr lang="en-CA" sz="1600" b="0" i="0" u="sng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enhance read performance. </a:t>
            </a:r>
          </a:p>
          <a:p>
            <a:pPr algn="l"/>
            <a:endParaRPr lang="en-CA" sz="1600" u="sng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CA" sz="1600" b="0" i="0" u="sng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OLTP:</a:t>
            </a:r>
            <a:r>
              <a:rPr lang="en-CA" sz="16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On-Line Transactional Processing</a:t>
            </a:r>
            <a:endParaRPr lang="en-CA" sz="1600" b="0" i="0" u="sng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CA" sz="1600" u="sng" dirty="0">
                <a:solidFill>
                  <a:srgbClr val="1F1F1F"/>
                </a:solidFill>
                <a:latin typeface="Source Sans Pro" panose="020B0503030403020204" pitchFamily="34" charset="0"/>
              </a:rPr>
              <a:t>OLAP: </a:t>
            </a:r>
            <a:r>
              <a:rPr lang="en-CA" sz="1600" dirty="0">
                <a:solidFill>
                  <a:srgbClr val="1F1F1F"/>
                </a:solidFill>
                <a:latin typeface="Source Sans Pro" panose="020B0503030403020204" pitchFamily="34" charset="0"/>
              </a:rPr>
              <a:t>On-Line Analytical Processing</a:t>
            </a:r>
            <a:endParaRPr lang="en-CA" sz="1600" b="0" i="0" u="sng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025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C70D0-F966-BE4B-370F-F6D378A7C666}"/>
              </a:ext>
            </a:extLst>
          </p:cNvPr>
          <p:cNvSpPr txBox="1"/>
          <p:nvPr/>
        </p:nvSpPr>
        <p:spPr>
          <a:xfrm>
            <a:off x="8412480" y="166255"/>
            <a:ext cx="3106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separate ‘Authors’ entity as there could be many author for a single book. </a:t>
            </a:r>
          </a:p>
          <a:p>
            <a:r>
              <a:rPr lang="en-US" dirty="0"/>
              <a:t>(1-Many relationship)</a:t>
            </a:r>
          </a:p>
        </p:txBody>
      </p:sp>
      <p:pic>
        <p:nvPicPr>
          <p:cNvPr id="4" name="Picture 3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D9445A2-9B42-D2CA-E0C4-235E2E06B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4" y="166254"/>
            <a:ext cx="7975599" cy="3262745"/>
          </a:xfrm>
          <a:prstGeom prst="rect">
            <a:avLst/>
          </a:prstGeom>
        </p:spPr>
      </p:pic>
      <p:pic>
        <p:nvPicPr>
          <p:cNvPr id="6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E417C67E-7B02-6D2F-C73B-9BA6EF24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94" y="3428998"/>
            <a:ext cx="5850906" cy="30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0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EF1546-E24A-C522-A844-EB9664678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20040"/>
            <a:ext cx="11459065" cy="65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8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0213FB0-0C5A-5BBD-1945-9FDC79F8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8" y="593766"/>
            <a:ext cx="11315864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1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196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OpenSans</vt:lpstr>
      <vt:lpstr>Source Sans Pro</vt:lpstr>
      <vt:lpstr>Office Theme</vt:lpstr>
      <vt:lpstr>Approach to Database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 Shah</dc:creator>
  <cp:lastModifiedBy>Smit Shah</cp:lastModifiedBy>
  <cp:revision>10</cp:revision>
  <dcterms:created xsi:type="dcterms:W3CDTF">2023-05-06T23:06:08Z</dcterms:created>
  <dcterms:modified xsi:type="dcterms:W3CDTF">2023-05-08T04:40:06Z</dcterms:modified>
</cp:coreProperties>
</file>