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301" r:id="rId2"/>
    <p:sldId id="302" r:id="rId3"/>
    <p:sldId id="307" r:id="rId4"/>
    <p:sldId id="306" r:id="rId5"/>
    <p:sldId id="303" r:id="rId6"/>
    <p:sldId id="304" r:id="rId7"/>
    <p:sldId id="30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501"/>
    <p:restoredTop sz="96170"/>
  </p:normalViewPr>
  <p:slideViewPr>
    <p:cSldViewPr snapToGrid="0">
      <p:cViewPr varScale="1">
        <p:scale>
          <a:sx n="110" d="100"/>
          <a:sy n="110" d="100"/>
        </p:scale>
        <p:origin x="184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C7B9A4-BB0C-9748-AA49-9BF4FF15D085}" type="datetimeFigureOut">
              <a:rPr lang="en-US" smtClean="0"/>
              <a:t>8/6/23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68554A-1393-DB4B-9AC4-857637120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754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4E01E-81C9-FD06-BAE7-54AEA8B6F5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8BBE5D-D1BB-DC81-2F34-8C9B6710BF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5B8E4C-0C49-E645-4D0C-1A35E0069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70578-B394-9645-B56F-85ECA5B94EA5}" type="datetimeFigureOut">
              <a:rPr lang="en-US" smtClean="0"/>
              <a:t>8/6/23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6AE894-BC42-C856-3C63-9ECCDCBC1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85258-0735-3F7D-96A7-D83F88A05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4D0F-EC48-9040-92DA-5001B1C8B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474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98DEF-96F6-2D9E-7B0B-90C346AD0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A74883-2451-6383-CB9E-C38BF3428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CEEEAD-088E-E3D7-8E94-D1A19404D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70578-B394-9645-B56F-85ECA5B94EA5}" type="datetimeFigureOut">
              <a:rPr lang="en-US" smtClean="0"/>
              <a:t>8/6/23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631833-DDBA-D6A6-648A-EACC341D0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957D3-3AB8-C607-A93D-3AB12A33A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4D0F-EC48-9040-92DA-5001B1C8B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466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BCC1FE-32B1-B255-8558-9F16F5D016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1E6135-EBF0-AF81-CAB6-16B9F96881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C7CCD-E565-7FA0-0B68-DE84207E2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70578-B394-9645-B56F-85ECA5B94EA5}" type="datetimeFigureOut">
              <a:rPr lang="en-US" smtClean="0"/>
              <a:t>8/6/23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3E0BD8-3BCF-8A22-6ED2-38C0C1654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F41D9-87DF-9E0C-C3CE-A3DF1D9CE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4D0F-EC48-9040-92DA-5001B1C8B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961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AB94B-B756-8C17-AA18-C52FA2756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1E525-DA00-0FA7-A3C3-C3347498F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343CA2-8993-7448-5CFE-4AB8AA80D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70578-B394-9645-B56F-85ECA5B94EA5}" type="datetimeFigureOut">
              <a:rPr lang="en-US" smtClean="0"/>
              <a:t>8/6/23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18F27-9435-BF0A-38AE-748A8B28A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D3836-1C52-207D-E7D8-2CA092E6E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4D0F-EC48-9040-92DA-5001B1C8B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433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1699D-19AD-AFF1-9201-88A60EF45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456583-FB9E-0BA6-DACA-8AEA6751D1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B17AC-AC54-A17C-C874-C9D49BBE4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70578-B394-9645-B56F-85ECA5B94EA5}" type="datetimeFigureOut">
              <a:rPr lang="en-US" smtClean="0"/>
              <a:t>8/6/23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66808-41A0-703E-F7F8-CC775C9B0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B8D080-FD12-06A4-F58D-3EAB5C522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4D0F-EC48-9040-92DA-5001B1C8B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143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24B99-5E46-52EE-B70D-087B13158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8BC54-A813-BDAE-E81C-7D3E74EC15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986C76-7AD6-E928-D32C-3D90590EA8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A4F165-DEFD-F9AC-E566-F9D6231F9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70578-B394-9645-B56F-85ECA5B94EA5}" type="datetimeFigureOut">
              <a:rPr lang="en-US" smtClean="0"/>
              <a:t>8/6/23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959CB6-09A8-7906-899C-BB4CD88F6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BFA33C-59ED-AD43-D321-971721D30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4D0F-EC48-9040-92DA-5001B1C8B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439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C9D40-9F6A-8AAC-9341-07E9BF772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02CAE4-6CD0-6C2F-1C44-FCB615A7D2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0A837E-9486-D7BA-30D2-4AF51C229A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15B1C2-5823-BABD-3780-060BDC568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5F64C5-2DAC-97E1-E4FF-0F25EB8E01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5B6FED-F681-B9C1-2B7E-1B4556D7F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70578-B394-9645-B56F-85ECA5B94EA5}" type="datetimeFigureOut">
              <a:rPr lang="en-US" smtClean="0"/>
              <a:t>8/6/23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D799F7-0DD0-1CFA-6E0D-4DB1EFDFE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88B4AA-1D89-3ECF-6165-D4B44742D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4D0F-EC48-9040-92DA-5001B1C8B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796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152B3-2743-7F58-CF8B-5F2DE3C6F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9D770A-6B76-1035-1020-223135BA5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70578-B394-9645-B56F-85ECA5B94EA5}" type="datetimeFigureOut">
              <a:rPr lang="en-US" smtClean="0"/>
              <a:t>8/6/23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12BC20-0A3F-21E8-70B6-432B1F326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F81679-C2C2-6030-ED02-ADB5F6F37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4D0F-EC48-9040-92DA-5001B1C8B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76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9F1D95-9BF1-4578-9EC4-B102D0B21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70578-B394-9645-B56F-85ECA5B94EA5}" type="datetimeFigureOut">
              <a:rPr lang="en-US" smtClean="0"/>
              <a:t>8/6/23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99492E-4003-5117-86AF-D57F1D7DF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7B3A81-9F30-DC9E-7141-6C1F8E3B9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4D0F-EC48-9040-92DA-5001B1C8B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431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7ADE2-FC4F-B8EE-6AF4-56ECE19C9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EF89C-4A30-77CF-23B0-67F9FBBAE0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F9A5BC-FA3A-C181-E181-A3385F357F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DC6CFE-AC48-EA6B-2C5B-2636C3446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70578-B394-9645-B56F-85ECA5B94EA5}" type="datetimeFigureOut">
              <a:rPr lang="en-US" smtClean="0"/>
              <a:t>8/6/23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A7E202-DB3C-0E5D-BDB1-50A43E405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124FF8-89B4-3B1A-B12A-0F1BE9DA7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4D0F-EC48-9040-92DA-5001B1C8B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011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768C7-F758-268A-A767-9F7884D04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1EDCB8-7BCC-3F7A-348D-A185723322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533E52-47AA-5B9A-0D03-020C26178B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F64C0-D0AB-5581-4B7D-96BD088EF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70578-B394-9645-B56F-85ECA5B94EA5}" type="datetimeFigureOut">
              <a:rPr lang="en-US" smtClean="0"/>
              <a:t>8/6/23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91F253-8740-82C5-4584-F56D6571C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317CE3-944E-B57D-40DB-7139EE5A9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4D0F-EC48-9040-92DA-5001B1C8B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512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2A2AC9-9782-68A8-0BE2-2D6661672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FEEA7-95B9-B8A4-DAE2-6EF8636E3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E0F7F-4870-6C40-CB58-DE9E29A846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70578-B394-9645-B56F-85ECA5B94EA5}" type="datetimeFigureOut">
              <a:rPr lang="en-US" smtClean="0"/>
              <a:t>8/6/23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4B839-C778-627B-E4E6-0DC1EBD90F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01F08-9C63-60EA-0874-74E16894D4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54D0F-EC48-9040-92DA-5001B1C8B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098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AD6665F-2B47-F452-7818-509B275E26DB}"/>
              </a:ext>
            </a:extLst>
          </p:cNvPr>
          <p:cNvSpPr txBox="1"/>
          <p:nvPr/>
        </p:nvSpPr>
        <p:spPr>
          <a:xfrm>
            <a:off x="5471139" y="300232"/>
            <a:ext cx="12925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Week-4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8698C0-5095-2F97-1B8E-47B3B88EADF9}"/>
              </a:ext>
            </a:extLst>
          </p:cNvPr>
          <p:cNvSpPr txBox="1"/>
          <p:nvPr/>
        </p:nvSpPr>
        <p:spPr>
          <a:xfrm>
            <a:off x="174929" y="313006"/>
            <a:ext cx="43868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u="sng" dirty="0">
                <a:solidFill>
                  <a:schemeClr val="accent5"/>
                </a:solidFill>
              </a:rPr>
              <a:t>Data Analytics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405E88-7C2D-00BC-74AF-2E4363E57877}"/>
              </a:ext>
            </a:extLst>
          </p:cNvPr>
          <p:cNvSpPr txBox="1"/>
          <p:nvPr/>
        </p:nvSpPr>
        <p:spPr>
          <a:xfrm>
            <a:off x="264160" y="957779"/>
            <a:ext cx="11657764" cy="43402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200000"/>
              </a:lnSpc>
            </a:pPr>
            <a:r>
              <a:rPr lang="en-CA" sz="14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In this module, you will assume the role of a data engineer at an e-commerce company. Your company has finished setting up a data warehouse. Now you are assigned the responsibility to design a reporting dashboard that reflects the key metrics of the business.</a:t>
            </a:r>
          </a:p>
          <a:p>
            <a:pPr algn="l">
              <a:lnSpc>
                <a:spcPct val="200000"/>
              </a:lnSpc>
            </a:pPr>
            <a:r>
              <a:rPr lang="en-CA" sz="1400" b="1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Learning Objectives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CA" sz="14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Create a project in IBM Cloud Pak for Data / Watson Studio.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CA" sz="14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Add a Cognos Dashboard Embedded (CDE) service to a project in IBM Cloud Pak for Data.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CA" sz="14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Navigate around the CDE user interface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CA" sz="14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Upload external data files to a project in IBM Cloud Pak for Data.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CA" sz="14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Create a Cognos data source that connects to tables in a data warehouse.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CA" sz="14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Create a business intelligence dashboard using Cognos Analytics or CDE.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CA" sz="14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Add several data visualizations and charts to the dashboard.</a:t>
            </a:r>
          </a:p>
        </p:txBody>
      </p:sp>
    </p:spTree>
    <p:extLst>
      <p:ext uri="{BB962C8B-B14F-4D97-AF65-F5344CB8AC3E}">
        <p14:creationId xmlns:p14="http://schemas.microsoft.com/office/powerpoint/2010/main" val="4224262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936580C-41B8-36A9-F8BD-A0B98A6C3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568" y="124874"/>
            <a:ext cx="5981103" cy="297714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0B3A46A-A8CA-18C9-13D8-D5DC466911B3}"/>
              </a:ext>
            </a:extLst>
          </p:cNvPr>
          <p:cNvSpPr txBox="1"/>
          <p:nvPr/>
        </p:nvSpPr>
        <p:spPr>
          <a:xfrm>
            <a:off x="532436" y="3931324"/>
            <a:ext cx="10880202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b="0" i="0" dirty="0">
                <a:solidFill>
                  <a:srgbClr val="333333"/>
                </a:solidFill>
                <a:effectLst/>
                <a:latin typeface="OpenSans"/>
              </a:rPr>
              <a:t>ensuring that you have access to a cloud instance of the IBM Db2 database and IBM Cognos Analytics. 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b="0" i="0" dirty="0">
                <a:solidFill>
                  <a:srgbClr val="333333"/>
                </a:solidFill>
                <a:effectLst/>
                <a:latin typeface="OpenSans"/>
              </a:rPr>
              <a:t>After you have access to the cloud instance of both, you will download the data from the link provided.</a:t>
            </a:r>
          </a:p>
        </p:txBody>
      </p:sp>
    </p:spTree>
    <p:extLst>
      <p:ext uri="{BB962C8B-B14F-4D97-AF65-F5344CB8AC3E}">
        <p14:creationId xmlns:p14="http://schemas.microsoft.com/office/powerpoint/2010/main" val="1799753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D82D196-570F-DC6E-8430-F57E914EF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61" y="322162"/>
            <a:ext cx="5672480" cy="25555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C8683DC-4C91-5FA0-D1E8-9FD85C46370D}"/>
              </a:ext>
            </a:extLst>
          </p:cNvPr>
          <p:cNvSpPr txBox="1"/>
          <p:nvPr/>
        </p:nvSpPr>
        <p:spPr>
          <a:xfrm>
            <a:off x="6096000" y="4741154"/>
            <a:ext cx="60998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CA" b="0" i="0" dirty="0">
                <a:solidFill>
                  <a:srgbClr val="333333"/>
                </a:solidFill>
                <a:effectLst/>
                <a:latin typeface="OpenSans"/>
              </a:rPr>
              <a:t>In the second exercise, you will </a:t>
            </a:r>
          </a:p>
          <a:p>
            <a:pPr algn="l"/>
            <a:r>
              <a:rPr lang="en-CA" b="0" i="0" dirty="0">
                <a:solidFill>
                  <a:srgbClr val="333333"/>
                </a:solidFill>
                <a:effectLst/>
                <a:latin typeface="OpenSans"/>
              </a:rPr>
              <a:t>create a data source in Cognos that points to the table in your IBM Db2 database.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DA3358-7363-406D-C0C0-DE60330C9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750" y="3742478"/>
            <a:ext cx="5259891" cy="2502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885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516504A-6E12-4FBD-F619-0545BEE9C927}"/>
              </a:ext>
            </a:extLst>
          </p:cNvPr>
          <p:cNvSpPr txBox="1"/>
          <p:nvPr/>
        </p:nvSpPr>
        <p:spPr>
          <a:xfrm>
            <a:off x="6096000" y="204672"/>
            <a:ext cx="5982181" cy="15315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1600" b="0" i="0" dirty="0">
                <a:solidFill>
                  <a:srgbClr val="333333"/>
                </a:solidFill>
                <a:effectLst/>
                <a:latin typeface="OpenSans"/>
              </a:rPr>
              <a:t>In the final exercise, you will create a dashboard by performing tasks such as creating a bar chart of Quarterly sales of mobile phones, a pie chart of category-wise sales of electronic goods, and a line chart of month-wise total sales for a given year. 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7465AD-A26E-1DDC-739D-94100AB20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17" y="-1"/>
            <a:ext cx="5679653" cy="2824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873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5049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5499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7949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63017</TotalTime>
  <Words>253</Words>
  <Application>Microsoft Macintosh PowerPoint</Application>
  <PresentationFormat>Widescreen</PresentationFormat>
  <Paragraphs>16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OpenSans</vt:lpstr>
      <vt:lpstr>Source Sans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Smit Shah</dc:creator>
  <cp:lastModifiedBy>Smit Shah</cp:lastModifiedBy>
  <cp:revision>122</cp:revision>
  <cp:lastPrinted>2023-06-12T00:42:47Z</cp:lastPrinted>
  <dcterms:created xsi:type="dcterms:W3CDTF">2023-05-06T23:06:08Z</dcterms:created>
  <dcterms:modified xsi:type="dcterms:W3CDTF">2023-08-07T02:49:38Z</dcterms:modified>
</cp:coreProperties>
</file>