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fonts/font1.fntdata" ContentType="application/x-fontdata"/>
  <Override PartName="/ppt/fonts/font2.fntdata" ContentType="application/x-fontdata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 /><Relationship Id="rId2" Type="http://schemas.openxmlformats.org/officeDocument/2006/relationships/extended-properties" Target="docProps/app.xml" /><Relationship Id="rId3" Type="http://schemas.openxmlformats.org/officeDocument/2006/relationships/officeDocument" Target="ppt/presentation.xml" /></Relationships>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 embedTrueTypeFonts="1" saveSubsetFonts="1">
  <p:sldMasterIdLst>
    <p:sldMasterId id="2147483648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12192000" cy="6858000"/>
  <p:notesSz cx="12192000" cy="6858000"/>
  <p:embeddedFontLst>
    <p:embeddedFont>
      <p:font typeface="SHTOKM+CenturyGothic"/>
      <p:regular r:id="rId22"/>
    </p:embeddedFont>
    <p:embeddedFont>
      <p:font typeface="REFWPA+Wingdings3"/>
      <p:regular r:id="rId23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-2482" y="-91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presProps" Target="presProps.xml" /><Relationship Id="rId10" Type="http://schemas.openxmlformats.org/officeDocument/2006/relationships/slide" Target="slides/slide5.xml" /><Relationship Id="rId11" Type="http://schemas.openxmlformats.org/officeDocument/2006/relationships/slide" Target="slides/slide6.xml" /><Relationship Id="rId12" Type="http://schemas.openxmlformats.org/officeDocument/2006/relationships/slide" Target="slides/slide7.xml" /><Relationship Id="rId13" Type="http://schemas.openxmlformats.org/officeDocument/2006/relationships/slide" Target="slides/slide8.xml" /><Relationship Id="rId14" Type="http://schemas.openxmlformats.org/officeDocument/2006/relationships/slide" Target="slides/slide9.xml" /><Relationship Id="rId15" Type="http://schemas.openxmlformats.org/officeDocument/2006/relationships/slide" Target="slides/slide10.xml" /><Relationship Id="rId16" Type="http://schemas.openxmlformats.org/officeDocument/2006/relationships/slide" Target="slides/slide11.xml" /><Relationship Id="rId17" Type="http://schemas.openxmlformats.org/officeDocument/2006/relationships/slide" Target="slides/slide12.xml" /><Relationship Id="rId18" Type="http://schemas.openxmlformats.org/officeDocument/2006/relationships/slide" Target="slides/slide13.xml" /><Relationship Id="rId19" Type="http://schemas.openxmlformats.org/officeDocument/2006/relationships/slide" Target="slides/slide14.xml" /><Relationship Id="rId2" Type="http://schemas.openxmlformats.org/officeDocument/2006/relationships/tableStyles" Target="tableStyles.xml" /><Relationship Id="rId20" Type="http://schemas.openxmlformats.org/officeDocument/2006/relationships/slide" Target="slides/slide15.xml" /><Relationship Id="rId21" Type="http://schemas.openxmlformats.org/officeDocument/2006/relationships/slide" Target="slides/slide16.xml" /><Relationship Id="rId22" Type="http://schemas.openxmlformats.org/officeDocument/2006/relationships/font" Target="fonts/font1.fntdata" /><Relationship Id="rId23" Type="http://schemas.openxmlformats.org/officeDocument/2006/relationships/font" Target="fonts/font2.fntdata" /><Relationship Id="rId3" Type="http://schemas.openxmlformats.org/officeDocument/2006/relationships/viewProps" Target="viewProps.xml" /><Relationship Id="rId4" Type="http://schemas.openxmlformats.org/officeDocument/2006/relationships/theme" Target="theme/theme1.xml" /><Relationship Id="rId5" Type="http://schemas.openxmlformats.org/officeDocument/2006/relationships/slideMaster" Target="slideMasters/slideMaster1.xml" /><Relationship Id="rId6" Type="http://schemas.openxmlformats.org/officeDocument/2006/relationships/slide" Target="slides/slide1.xml" /><Relationship Id="rId7" Type="http://schemas.openxmlformats.org/officeDocument/2006/relationships/slide" Target="slides/slide2.xml" /><Relationship Id="rId8" Type="http://schemas.openxmlformats.org/officeDocument/2006/relationships/slide" Target="slides/slide3.xml" /><Relationship Id="rId9" Type="http://schemas.openxmlformats.org/officeDocument/2006/relationships/slide" Target="slides/slide4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heme" Target="../theme/theme1.xml" /></Relationships>
</file>

<file path=ppt/slideMasters/slideMaster1.xml><?xml version="1.0" encoding="utf-8"?>
<p:sldMaster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В‹#В›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49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.png" /></Relationships>
</file>

<file path=ppt/slides/_rels/slide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0.png" /></Relationships>
</file>

<file path=ppt/slides/_rels/slide1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1.png" /></Relationships>
</file>

<file path=ppt/slides/_rels/slide1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2.png" /></Relationships>
</file>

<file path=ppt/slides/_rels/slide1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3.png" /></Relationships>
</file>

<file path=ppt/slides/_rels/slide1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4.png" /></Relationships>
</file>

<file path=ppt/slides/_rels/slide1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5.png" /></Relationships>
</file>

<file path=ppt/slides/_rels/slide1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6.png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.png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3.png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4.png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5.png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6.png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7.png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8.png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9.png" 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42781" y="1704301"/>
            <a:ext cx="6996112" cy="115922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8827"/>
              </a:lnSpc>
              <a:spcBef>
                <a:spcPts val="0"/>
              </a:spcBef>
              <a:spcAft>
                <a:spcPts val="0"/>
              </a:spcAft>
            </a:pPr>
            <a:r>
              <a:rPr dirty="0" sz="7200">
                <a:solidFill>
                  <a:srgbClr val="ebebeb"/>
                </a:solidFill>
                <a:latin typeface="SHTOKM+CenturyGothic"/>
                <a:cs typeface="SHTOKM+CenturyGothic"/>
              </a:rPr>
              <a:t>ROBOTECHNOS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648653" y="980070"/>
            <a:ext cx="1736269" cy="33395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329"/>
              </a:lnSpc>
              <a:spcBef>
                <a:spcPts val="0"/>
              </a:spcBef>
              <a:spcAft>
                <a:spcPts val="0"/>
              </a:spcAft>
            </a:pPr>
            <a:r>
              <a:rPr dirty="0" sz="1550">
                <a:solidFill>
                  <a:srgbClr val="8ad0d6"/>
                </a:solidFill>
                <a:latin typeface="REFWPA+Wingdings3"/>
                <a:cs typeface="REFWPA+Wingdings3"/>
              </a:rPr>
              <a:t></a:t>
            </a:r>
            <a:r>
              <a:rPr dirty="0" sz="1550" spc="948">
                <a:solidFill>
                  <a:srgbClr val="8ad0d6"/>
                </a:solidFill>
                <a:latin typeface="Times New Roman"/>
                <a:cs typeface="Times New Roman"/>
              </a:rPr>
              <a:t> </a:t>
            </a:r>
            <a:r>
              <a:rPr dirty="0" sz="1900">
                <a:solidFill>
                  <a:srgbClr val="ffffff"/>
                </a:solidFill>
                <a:latin typeface="SHTOKM+CenturyGothic"/>
                <a:cs typeface="SHTOKM+CenturyGothic"/>
              </a:rPr>
              <a:t>4.</a:t>
            </a:r>
            <a:r>
              <a:rPr dirty="0" sz="19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1900">
                <a:solidFill>
                  <a:srgbClr val="ffffff"/>
                </a:solidFill>
                <a:latin typeface="SHTOKM+CenturyGothic"/>
                <a:cs typeface="SHTOKM+CenturyGothic"/>
              </a:rPr>
              <a:t>Tracking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48653" y="1367673"/>
            <a:ext cx="10136472" cy="5945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329"/>
              </a:lnSpc>
              <a:spcBef>
                <a:spcPts val="0"/>
              </a:spcBef>
              <a:spcAft>
                <a:spcPts val="0"/>
              </a:spcAft>
            </a:pPr>
            <a:r>
              <a:rPr dirty="0" sz="1900">
                <a:solidFill>
                  <a:srgbClr val="ffffff"/>
                </a:solidFill>
                <a:latin typeface="SHTOKM+CenturyGothic"/>
                <a:cs typeface="SHTOKM+CenturyGothic"/>
              </a:rPr>
              <a:t>This</a:t>
            </a:r>
            <a:r>
              <a:rPr dirty="0" sz="19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1900">
                <a:solidFill>
                  <a:srgbClr val="ffffff"/>
                </a:solidFill>
                <a:latin typeface="SHTOKM+CenturyGothic"/>
                <a:cs typeface="SHTOKM+CenturyGothic"/>
              </a:rPr>
              <a:t>delivery</a:t>
            </a:r>
            <a:r>
              <a:rPr dirty="0" sz="19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1900">
                <a:solidFill>
                  <a:srgbClr val="ffffff"/>
                </a:solidFill>
                <a:latin typeface="SHTOKM+CenturyGothic"/>
                <a:cs typeface="SHTOKM+CenturyGothic"/>
              </a:rPr>
              <a:t>mechanism</a:t>
            </a:r>
            <a:r>
              <a:rPr dirty="0" sz="19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1900">
                <a:solidFill>
                  <a:srgbClr val="ffffff"/>
                </a:solidFill>
                <a:latin typeface="SHTOKM+CenturyGothic"/>
                <a:cs typeface="SHTOKM+CenturyGothic"/>
              </a:rPr>
              <a:t>allows</a:t>
            </a:r>
            <a:r>
              <a:rPr dirty="0" sz="19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1900">
                <a:solidFill>
                  <a:srgbClr val="ffffff"/>
                </a:solidFill>
                <a:latin typeface="SHTOKM+CenturyGothic"/>
                <a:cs typeface="SHTOKM+CenturyGothic"/>
              </a:rPr>
              <a:t>Real-time</a:t>
            </a:r>
            <a:r>
              <a:rPr dirty="0" sz="19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1900">
                <a:solidFill>
                  <a:srgbClr val="ffffff"/>
                </a:solidFill>
                <a:latin typeface="SHTOKM+CenturyGothic"/>
                <a:cs typeface="SHTOKM+CenturyGothic"/>
              </a:rPr>
              <a:t>tracking</a:t>
            </a:r>
            <a:r>
              <a:rPr dirty="0" sz="19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1900">
                <a:solidFill>
                  <a:srgbClr val="ffffff"/>
                </a:solidFill>
                <a:latin typeface="SHTOKM+CenturyGothic"/>
                <a:cs typeface="SHTOKM+CenturyGothic"/>
              </a:rPr>
              <a:t>of</a:t>
            </a:r>
            <a:r>
              <a:rPr dirty="0" sz="19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1900">
                <a:solidFill>
                  <a:srgbClr val="ffffff"/>
                </a:solidFill>
                <a:latin typeface="SHTOKM+CenturyGothic"/>
                <a:cs typeface="SHTOKM+CenturyGothic"/>
              </a:rPr>
              <a:t>the</a:t>
            </a:r>
            <a:r>
              <a:rPr dirty="0" sz="19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1900">
                <a:solidFill>
                  <a:srgbClr val="ffffff"/>
                </a:solidFill>
                <a:latin typeface="SHTOKM+CenturyGothic"/>
                <a:cs typeface="SHTOKM+CenturyGothic"/>
              </a:rPr>
              <a:t>package</a:t>
            </a:r>
            <a:r>
              <a:rPr dirty="0" sz="19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1900">
                <a:solidFill>
                  <a:srgbClr val="ffffff"/>
                </a:solidFill>
                <a:latin typeface="SHTOKM+CenturyGothic"/>
                <a:cs typeface="SHTOKM+CenturyGothic"/>
              </a:rPr>
              <a:t>for</a:t>
            </a:r>
            <a:r>
              <a:rPr dirty="0" sz="19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1900">
                <a:solidFill>
                  <a:srgbClr val="ffffff"/>
                </a:solidFill>
                <a:latin typeface="SHTOKM+CenturyGothic"/>
                <a:cs typeface="SHTOKM+CenturyGothic"/>
              </a:rPr>
              <a:t>both</a:t>
            </a:r>
            <a:r>
              <a:rPr dirty="0" sz="19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1900">
                <a:solidFill>
                  <a:srgbClr val="ffffff"/>
                </a:solidFill>
                <a:latin typeface="SHTOKM+CenturyGothic"/>
                <a:cs typeface="SHTOKM+CenturyGothic"/>
              </a:rPr>
              <a:t>merchants</a:t>
            </a:r>
          </a:p>
          <a:p>
            <a:pPr marL="0" marR="0">
              <a:lnSpc>
                <a:spcPts val="2051"/>
              </a:lnSpc>
              <a:spcBef>
                <a:spcPts val="0"/>
              </a:spcBef>
              <a:spcAft>
                <a:spcPts val="0"/>
              </a:spcAft>
            </a:pPr>
            <a:r>
              <a:rPr dirty="0" sz="1900">
                <a:solidFill>
                  <a:srgbClr val="ffffff"/>
                </a:solidFill>
                <a:latin typeface="SHTOKM+CenturyGothic"/>
                <a:cs typeface="SHTOKM+CenturyGothic"/>
              </a:rPr>
              <a:t>and</a:t>
            </a:r>
            <a:r>
              <a:rPr dirty="0" sz="19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1900">
                <a:solidFill>
                  <a:srgbClr val="ffffff"/>
                </a:solidFill>
                <a:latin typeface="SHTOKM+CenturyGothic"/>
                <a:cs typeface="SHTOKM+CenturyGothic"/>
              </a:rPr>
              <a:t>customers.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48653" y="2403485"/>
            <a:ext cx="3508686" cy="33395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329"/>
              </a:lnSpc>
              <a:spcBef>
                <a:spcPts val="0"/>
              </a:spcBef>
              <a:spcAft>
                <a:spcPts val="0"/>
              </a:spcAft>
            </a:pPr>
            <a:r>
              <a:rPr dirty="0" sz="1550">
                <a:solidFill>
                  <a:srgbClr val="8ad0d6"/>
                </a:solidFill>
                <a:latin typeface="REFWPA+Wingdings3"/>
                <a:cs typeface="REFWPA+Wingdings3"/>
              </a:rPr>
              <a:t></a:t>
            </a:r>
            <a:r>
              <a:rPr dirty="0" sz="1550" spc="948">
                <a:solidFill>
                  <a:srgbClr val="8ad0d6"/>
                </a:solidFill>
                <a:latin typeface="Times New Roman"/>
                <a:cs typeface="Times New Roman"/>
              </a:rPr>
              <a:t> </a:t>
            </a:r>
            <a:r>
              <a:rPr dirty="0" sz="1900">
                <a:solidFill>
                  <a:srgbClr val="ffffff"/>
                </a:solidFill>
                <a:latin typeface="SHTOKM+CenturyGothic"/>
                <a:cs typeface="SHTOKM+CenturyGothic"/>
              </a:rPr>
              <a:t>5.</a:t>
            </a:r>
            <a:r>
              <a:rPr dirty="0" sz="19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1900">
                <a:solidFill>
                  <a:srgbClr val="ffffff"/>
                </a:solidFill>
                <a:latin typeface="SHTOKM+CenturyGothic"/>
                <a:cs typeface="SHTOKM+CenturyGothic"/>
              </a:rPr>
              <a:t>Environmentally</a:t>
            </a:r>
            <a:r>
              <a:rPr dirty="0" sz="19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1900">
                <a:solidFill>
                  <a:srgbClr val="ffffff"/>
                </a:solidFill>
                <a:latin typeface="SHTOKM+CenturyGothic"/>
                <a:cs typeface="SHTOKM+CenturyGothic"/>
              </a:rPr>
              <a:t>friendly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48653" y="2791089"/>
            <a:ext cx="9360372" cy="33395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329"/>
              </a:lnSpc>
              <a:spcBef>
                <a:spcPts val="0"/>
              </a:spcBef>
              <a:spcAft>
                <a:spcPts val="0"/>
              </a:spcAft>
            </a:pPr>
            <a:r>
              <a:rPr dirty="0" sz="1900">
                <a:solidFill>
                  <a:srgbClr val="ffffff"/>
                </a:solidFill>
                <a:latin typeface="SHTOKM+CenturyGothic"/>
                <a:cs typeface="SHTOKM+CenturyGothic"/>
              </a:rPr>
              <a:t>In</a:t>
            </a:r>
            <a:r>
              <a:rPr dirty="0" sz="19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1900">
                <a:solidFill>
                  <a:srgbClr val="ffffff"/>
                </a:solidFill>
                <a:latin typeface="SHTOKM+CenturyGothic"/>
                <a:cs typeface="SHTOKM+CenturyGothic"/>
              </a:rPr>
              <a:t>comparison</a:t>
            </a:r>
            <a:r>
              <a:rPr dirty="0" sz="19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1900">
                <a:solidFill>
                  <a:srgbClr val="ffffff"/>
                </a:solidFill>
                <a:latin typeface="SHTOKM+CenturyGothic"/>
                <a:cs typeface="SHTOKM+CenturyGothic"/>
              </a:rPr>
              <a:t>to</a:t>
            </a:r>
            <a:r>
              <a:rPr dirty="0" sz="19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1900">
                <a:solidFill>
                  <a:srgbClr val="ffffff"/>
                </a:solidFill>
                <a:latin typeface="SHTOKM+CenturyGothic"/>
                <a:cs typeface="SHTOKM+CenturyGothic"/>
              </a:rPr>
              <a:t>other</a:t>
            </a:r>
            <a:r>
              <a:rPr dirty="0" sz="19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1900">
                <a:solidFill>
                  <a:srgbClr val="ffffff"/>
                </a:solidFill>
                <a:latin typeface="SHTOKM+CenturyGothic"/>
                <a:cs typeface="SHTOKM+CenturyGothic"/>
              </a:rPr>
              <a:t>delivery</a:t>
            </a:r>
            <a:r>
              <a:rPr dirty="0" sz="19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1900">
                <a:solidFill>
                  <a:srgbClr val="ffffff"/>
                </a:solidFill>
                <a:latin typeface="SHTOKM+CenturyGothic"/>
                <a:cs typeface="SHTOKM+CenturyGothic"/>
              </a:rPr>
              <a:t>vehicles,</a:t>
            </a:r>
            <a:r>
              <a:rPr dirty="0" sz="19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1900">
                <a:solidFill>
                  <a:srgbClr val="ffffff"/>
                </a:solidFill>
                <a:latin typeface="SHTOKM+CenturyGothic"/>
                <a:cs typeface="SHTOKM+CenturyGothic"/>
              </a:rPr>
              <a:t>drones</a:t>
            </a:r>
            <a:r>
              <a:rPr dirty="0" sz="19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1900">
                <a:solidFill>
                  <a:srgbClr val="ffffff"/>
                </a:solidFill>
                <a:latin typeface="SHTOKM+CenturyGothic"/>
                <a:cs typeface="SHTOKM+CenturyGothic"/>
              </a:rPr>
              <a:t>leave</a:t>
            </a:r>
            <a:r>
              <a:rPr dirty="0" sz="19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1900">
                <a:solidFill>
                  <a:srgbClr val="ffffff"/>
                </a:solidFill>
                <a:latin typeface="SHTOKM+CenturyGothic"/>
                <a:cs typeface="SHTOKM+CenturyGothic"/>
              </a:rPr>
              <a:t>a</a:t>
            </a:r>
            <a:r>
              <a:rPr dirty="0" sz="19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1900">
                <a:solidFill>
                  <a:srgbClr val="ffffff"/>
                </a:solidFill>
                <a:latin typeface="SHTOKM+CenturyGothic"/>
                <a:cs typeface="SHTOKM+CenturyGothic"/>
              </a:rPr>
              <a:t>small</a:t>
            </a:r>
            <a:r>
              <a:rPr dirty="0" sz="19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1900">
                <a:solidFill>
                  <a:srgbClr val="ffffff"/>
                </a:solidFill>
                <a:latin typeface="SHTOKM+CenturyGothic"/>
                <a:cs typeface="SHTOKM+CenturyGothic"/>
              </a:rPr>
              <a:t>carbon</a:t>
            </a:r>
            <a:r>
              <a:rPr dirty="0" sz="19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1900">
                <a:solidFill>
                  <a:srgbClr val="ffffff"/>
                </a:solidFill>
                <a:latin typeface="SHTOKM+CenturyGothic"/>
                <a:cs typeface="SHTOKM+CenturyGothic"/>
              </a:rPr>
              <a:t>footprint.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48653" y="3566297"/>
            <a:ext cx="2808446" cy="33395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329"/>
              </a:lnSpc>
              <a:spcBef>
                <a:spcPts val="0"/>
              </a:spcBef>
              <a:spcAft>
                <a:spcPts val="0"/>
              </a:spcAft>
            </a:pPr>
            <a:r>
              <a:rPr dirty="0" sz="1550">
                <a:solidFill>
                  <a:srgbClr val="8ad0d6"/>
                </a:solidFill>
                <a:latin typeface="REFWPA+Wingdings3"/>
                <a:cs typeface="REFWPA+Wingdings3"/>
              </a:rPr>
              <a:t></a:t>
            </a:r>
            <a:r>
              <a:rPr dirty="0" sz="1550" spc="948">
                <a:solidFill>
                  <a:srgbClr val="8ad0d6"/>
                </a:solidFill>
                <a:latin typeface="Times New Roman"/>
                <a:cs typeface="Times New Roman"/>
              </a:rPr>
              <a:t> </a:t>
            </a:r>
            <a:r>
              <a:rPr dirty="0" sz="1900">
                <a:solidFill>
                  <a:srgbClr val="ffffff"/>
                </a:solidFill>
                <a:latin typeface="SHTOKM+CenturyGothic"/>
                <a:cs typeface="SHTOKM+CenturyGothic"/>
              </a:rPr>
              <a:t>6.</a:t>
            </a:r>
            <a:r>
              <a:rPr dirty="0" sz="19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1900">
                <a:solidFill>
                  <a:srgbClr val="ffffff"/>
                </a:solidFill>
                <a:latin typeface="SHTOKM+CenturyGothic"/>
                <a:cs typeface="SHTOKM+CenturyGothic"/>
              </a:rPr>
              <a:t>Perishable</a:t>
            </a:r>
            <a:r>
              <a:rPr dirty="0" sz="19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1900">
                <a:solidFill>
                  <a:srgbClr val="ffffff"/>
                </a:solidFill>
                <a:latin typeface="SHTOKM+CenturyGothic"/>
                <a:cs typeface="SHTOKM+CenturyGothic"/>
              </a:rPr>
              <a:t>Goods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48653" y="3953902"/>
            <a:ext cx="9718062" cy="5945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329"/>
              </a:lnSpc>
              <a:spcBef>
                <a:spcPts val="0"/>
              </a:spcBef>
              <a:spcAft>
                <a:spcPts val="0"/>
              </a:spcAft>
            </a:pPr>
            <a:r>
              <a:rPr dirty="0" sz="1900">
                <a:solidFill>
                  <a:srgbClr val="ffffff"/>
                </a:solidFill>
                <a:latin typeface="SHTOKM+CenturyGothic"/>
                <a:cs typeface="SHTOKM+CenturyGothic"/>
              </a:rPr>
              <a:t>Due</a:t>
            </a:r>
            <a:r>
              <a:rPr dirty="0" sz="19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1900">
                <a:solidFill>
                  <a:srgbClr val="ffffff"/>
                </a:solidFill>
                <a:latin typeface="SHTOKM+CenturyGothic"/>
                <a:cs typeface="SHTOKM+CenturyGothic"/>
              </a:rPr>
              <a:t>to</a:t>
            </a:r>
            <a:r>
              <a:rPr dirty="0" sz="19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1900">
                <a:solidFill>
                  <a:srgbClr val="ffffff"/>
                </a:solidFill>
                <a:latin typeface="SHTOKM+CenturyGothic"/>
                <a:cs typeface="SHTOKM+CenturyGothic"/>
              </a:rPr>
              <a:t>their</a:t>
            </a:r>
            <a:r>
              <a:rPr dirty="0" sz="19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1900">
                <a:solidFill>
                  <a:srgbClr val="ffffff"/>
                </a:solidFill>
                <a:latin typeface="SHTOKM+CenturyGothic"/>
                <a:cs typeface="SHTOKM+CenturyGothic"/>
              </a:rPr>
              <a:t>faster</a:t>
            </a:r>
            <a:r>
              <a:rPr dirty="0" sz="19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1900">
                <a:solidFill>
                  <a:srgbClr val="ffffff"/>
                </a:solidFill>
                <a:latin typeface="SHTOKM+CenturyGothic"/>
                <a:cs typeface="SHTOKM+CenturyGothic"/>
              </a:rPr>
              <a:t>delivery,</a:t>
            </a:r>
            <a:r>
              <a:rPr dirty="0" sz="19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1900">
                <a:solidFill>
                  <a:srgbClr val="ffffff"/>
                </a:solidFill>
                <a:latin typeface="SHTOKM+CenturyGothic"/>
                <a:cs typeface="SHTOKM+CenturyGothic"/>
              </a:rPr>
              <a:t>drones</a:t>
            </a:r>
            <a:r>
              <a:rPr dirty="0" sz="19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1900">
                <a:solidFill>
                  <a:srgbClr val="ffffff"/>
                </a:solidFill>
                <a:latin typeface="SHTOKM+CenturyGothic"/>
                <a:cs typeface="SHTOKM+CenturyGothic"/>
              </a:rPr>
              <a:t>can</a:t>
            </a:r>
            <a:r>
              <a:rPr dirty="0" sz="19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1900">
                <a:solidFill>
                  <a:srgbClr val="ffffff"/>
                </a:solidFill>
                <a:latin typeface="SHTOKM+CenturyGothic"/>
                <a:cs typeface="SHTOKM+CenturyGothic"/>
              </a:rPr>
              <a:t>quickly</a:t>
            </a:r>
            <a:r>
              <a:rPr dirty="0" sz="19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1900">
                <a:solidFill>
                  <a:srgbClr val="ffffff"/>
                </a:solidFill>
                <a:latin typeface="SHTOKM+CenturyGothic"/>
                <a:cs typeface="SHTOKM+CenturyGothic"/>
              </a:rPr>
              <a:t>deliver</a:t>
            </a:r>
            <a:r>
              <a:rPr dirty="0" sz="19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1900">
                <a:solidFill>
                  <a:srgbClr val="ffffff"/>
                </a:solidFill>
                <a:latin typeface="SHTOKM+CenturyGothic"/>
                <a:cs typeface="SHTOKM+CenturyGothic"/>
              </a:rPr>
              <a:t>perishable</a:t>
            </a:r>
            <a:r>
              <a:rPr dirty="0" sz="19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1900">
                <a:solidFill>
                  <a:srgbClr val="ffffff"/>
                </a:solidFill>
                <a:latin typeface="SHTOKM+CenturyGothic"/>
                <a:cs typeface="SHTOKM+CenturyGothic"/>
              </a:rPr>
              <a:t>foods</a:t>
            </a:r>
            <a:r>
              <a:rPr dirty="0" sz="19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1900">
                <a:solidFill>
                  <a:srgbClr val="ffffff"/>
                </a:solidFill>
                <a:latin typeface="SHTOKM+CenturyGothic"/>
                <a:cs typeface="SHTOKM+CenturyGothic"/>
              </a:rPr>
              <a:t>or</a:t>
            </a:r>
            <a:r>
              <a:rPr dirty="0" sz="19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1900">
                <a:solidFill>
                  <a:srgbClr val="ffffff"/>
                </a:solidFill>
                <a:latin typeface="SHTOKM+CenturyGothic"/>
                <a:cs typeface="SHTOKM+CenturyGothic"/>
              </a:rPr>
              <a:t>medical</a:t>
            </a:r>
          </a:p>
          <a:p>
            <a:pPr marL="0" marR="0">
              <a:lnSpc>
                <a:spcPts val="2052"/>
              </a:lnSpc>
              <a:spcBef>
                <a:spcPts val="0"/>
              </a:spcBef>
              <a:spcAft>
                <a:spcPts val="0"/>
              </a:spcAft>
            </a:pPr>
            <a:r>
              <a:rPr dirty="0" sz="1900">
                <a:solidFill>
                  <a:srgbClr val="ffffff"/>
                </a:solidFill>
                <a:latin typeface="SHTOKM+CenturyGothic"/>
                <a:cs typeface="SHTOKM+CenturyGothic"/>
              </a:rPr>
              <a:t>supplies</a:t>
            </a:r>
            <a:r>
              <a:rPr dirty="0" sz="19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1900">
                <a:solidFill>
                  <a:srgbClr val="ffffff"/>
                </a:solidFill>
                <a:latin typeface="SHTOKM+CenturyGothic"/>
                <a:cs typeface="SHTOKM+CenturyGothic"/>
              </a:rPr>
              <a:t>efficiently.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48653" y="4989714"/>
            <a:ext cx="2831533" cy="33395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329"/>
              </a:lnSpc>
              <a:spcBef>
                <a:spcPts val="0"/>
              </a:spcBef>
              <a:spcAft>
                <a:spcPts val="0"/>
              </a:spcAft>
            </a:pPr>
            <a:r>
              <a:rPr dirty="0" sz="1550">
                <a:solidFill>
                  <a:srgbClr val="8ad0d6"/>
                </a:solidFill>
                <a:latin typeface="REFWPA+Wingdings3"/>
                <a:cs typeface="REFWPA+Wingdings3"/>
              </a:rPr>
              <a:t></a:t>
            </a:r>
            <a:r>
              <a:rPr dirty="0" sz="1550" spc="948">
                <a:solidFill>
                  <a:srgbClr val="8ad0d6"/>
                </a:solidFill>
                <a:latin typeface="Times New Roman"/>
                <a:cs typeface="Times New Roman"/>
              </a:rPr>
              <a:t> </a:t>
            </a:r>
            <a:r>
              <a:rPr dirty="0" sz="1900">
                <a:solidFill>
                  <a:srgbClr val="ffffff"/>
                </a:solidFill>
                <a:latin typeface="SHTOKM+CenturyGothic"/>
                <a:cs typeface="SHTOKM+CenturyGothic"/>
              </a:rPr>
              <a:t>7.</a:t>
            </a:r>
            <a:r>
              <a:rPr dirty="0" sz="19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1900">
                <a:solidFill>
                  <a:srgbClr val="ffffff"/>
                </a:solidFill>
                <a:latin typeface="SHTOKM+CenturyGothic"/>
                <a:cs typeface="SHTOKM+CenturyGothic"/>
              </a:rPr>
              <a:t>Traffic</a:t>
            </a:r>
            <a:r>
              <a:rPr dirty="0" sz="19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1900">
                <a:solidFill>
                  <a:srgbClr val="ffffff"/>
                </a:solidFill>
                <a:latin typeface="SHTOKM+CenturyGothic"/>
                <a:cs typeface="SHTOKM+CenturyGothic"/>
              </a:rPr>
              <a:t>congestion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48653" y="5377319"/>
            <a:ext cx="9594916" cy="33395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329"/>
              </a:lnSpc>
              <a:spcBef>
                <a:spcPts val="0"/>
              </a:spcBef>
              <a:spcAft>
                <a:spcPts val="0"/>
              </a:spcAft>
            </a:pPr>
            <a:r>
              <a:rPr dirty="0" sz="1900">
                <a:solidFill>
                  <a:srgbClr val="ffffff"/>
                </a:solidFill>
                <a:latin typeface="SHTOKM+CenturyGothic"/>
                <a:cs typeface="SHTOKM+CenturyGothic"/>
              </a:rPr>
              <a:t>Drone</a:t>
            </a:r>
            <a:r>
              <a:rPr dirty="0" sz="19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1900">
                <a:solidFill>
                  <a:srgbClr val="ffffff"/>
                </a:solidFill>
                <a:latin typeface="SHTOKM+CenturyGothic"/>
                <a:cs typeface="SHTOKM+CenturyGothic"/>
              </a:rPr>
              <a:t>deliveries</a:t>
            </a:r>
            <a:r>
              <a:rPr dirty="0" sz="19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1900">
                <a:solidFill>
                  <a:srgbClr val="ffffff"/>
                </a:solidFill>
                <a:latin typeface="SHTOKM+CenturyGothic"/>
                <a:cs typeface="SHTOKM+CenturyGothic"/>
              </a:rPr>
              <a:t>help</a:t>
            </a:r>
            <a:r>
              <a:rPr dirty="0" sz="19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1900">
                <a:solidFill>
                  <a:srgbClr val="ffffff"/>
                </a:solidFill>
                <a:latin typeface="SHTOKM+CenturyGothic"/>
                <a:cs typeface="SHTOKM+CenturyGothic"/>
              </a:rPr>
              <a:t>in</a:t>
            </a:r>
            <a:r>
              <a:rPr dirty="0" sz="19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1900">
                <a:solidFill>
                  <a:srgbClr val="ffffff"/>
                </a:solidFill>
                <a:latin typeface="SHTOKM+CenturyGothic"/>
                <a:cs typeface="SHTOKM+CenturyGothic"/>
              </a:rPr>
              <a:t>combating</a:t>
            </a:r>
            <a:r>
              <a:rPr dirty="0" sz="19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1900">
                <a:solidFill>
                  <a:srgbClr val="ffffff"/>
                </a:solidFill>
                <a:latin typeface="SHTOKM+CenturyGothic"/>
                <a:cs typeface="SHTOKM+CenturyGothic"/>
              </a:rPr>
              <a:t>traffic</a:t>
            </a:r>
            <a:r>
              <a:rPr dirty="0" sz="19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1900">
                <a:solidFill>
                  <a:srgbClr val="ffffff"/>
                </a:solidFill>
                <a:latin typeface="SHTOKM+CenturyGothic"/>
                <a:cs typeface="SHTOKM+CenturyGothic"/>
              </a:rPr>
              <a:t>as</a:t>
            </a:r>
            <a:r>
              <a:rPr dirty="0" sz="19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1900">
                <a:solidFill>
                  <a:srgbClr val="ffffff"/>
                </a:solidFill>
                <a:latin typeface="SHTOKM+CenturyGothic"/>
                <a:cs typeface="SHTOKM+CenturyGothic"/>
              </a:rPr>
              <a:t>there</a:t>
            </a:r>
            <a:r>
              <a:rPr dirty="0" sz="19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1900">
                <a:solidFill>
                  <a:srgbClr val="ffffff"/>
                </a:solidFill>
                <a:latin typeface="SHTOKM+CenturyGothic"/>
                <a:cs typeface="SHTOKM+CenturyGothic"/>
              </a:rPr>
              <a:t>is</a:t>
            </a:r>
            <a:r>
              <a:rPr dirty="0" sz="19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1900">
                <a:solidFill>
                  <a:srgbClr val="ffffff"/>
                </a:solidFill>
                <a:latin typeface="SHTOKM+CenturyGothic"/>
                <a:cs typeface="SHTOKM+CenturyGothic"/>
              </a:rPr>
              <a:t>a</a:t>
            </a:r>
            <a:r>
              <a:rPr dirty="0" sz="19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1900">
                <a:solidFill>
                  <a:srgbClr val="ffffff"/>
                </a:solidFill>
                <a:latin typeface="SHTOKM+CenturyGothic"/>
                <a:cs typeface="SHTOKM+CenturyGothic"/>
              </a:rPr>
              <a:t>lot</a:t>
            </a:r>
            <a:r>
              <a:rPr dirty="0" sz="19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1900">
                <a:solidFill>
                  <a:srgbClr val="ffffff"/>
                </a:solidFill>
                <a:latin typeface="SHTOKM+CenturyGothic"/>
                <a:cs typeface="SHTOKM+CenturyGothic"/>
              </a:rPr>
              <a:t>of</a:t>
            </a:r>
            <a:r>
              <a:rPr dirty="0" sz="19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1900">
                <a:solidFill>
                  <a:srgbClr val="ffffff"/>
                </a:solidFill>
                <a:latin typeface="SHTOKM+CenturyGothic"/>
                <a:cs typeface="SHTOKM+CenturyGothic"/>
              </a:rPr>
              <a:t>vehicles</a:t>
            </a:r>
            <a:r>
              <a:rPr dirty="0" sz="19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1900">
                <a:solidFill>
                  <a:srgbClr val="ffffff"/>
                </a:solidFill>
                <a:latin typeface="SHTOKM+CenturyGothic"/>
                <a:cs typeface="SHTOKM+CenturyGothic"/>
              </a:rPr>
              <a:t>on</a:t>
            </a:r>
            <a:r>
              <a:rPr dirty="0" sz="19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1900">
                <a:solidFill>
                  <a:srgbClr val="ffffff"/>
                </a:solidFill>
                <a:latin typeface="SHTOKM+CenturyGothic"/>
                <a:cs typeface="SHTOKM+CenturyGothic"/>
              </a:rPr>
              <a:t>the</a:t>
            </a:r>
            <a:r>
              <a:rPr dirty="0" sz="19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1900">
                <a:solidFill>
                  <a:srgbClr val="ffffff"/>
                </a:solidFill>
                <a:latin typeface="SHTOKM+CenturyGothic"/>
                <a:cs typeface="SHTOKM+CenturyGothic"/>
              </a:rPr>
              <a:t>road.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485077" y="469394"/>
            <a:ext cx="8649955" cy="69208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5149"/>
              </a:lnSpc>
              <a:spcBef>
                <a:spcPts val="0"/>
              </a:spcBef>
              <a:spcAft>
                <a:spcPts val="0"/>
              </a:spcAft>
            </a:pPr>
            <a:r>
              <a:rPr dirty="0" sz="4200">
                <a:solidFill>
                  <a:srgbClr val="ebebeb"/>
                </a:solidFill>
                <a:latin typeface="SHTOKM+CenturyGothic"/>
                <a:cs typeface="SHTOKM+CenturyGothic"/>
              </a:rPr>
              <a:t>SOLUTIONS</a:t>
            </a:r>
            <a:r>
              <a:rPr dirty="0" sz="4200">
                <a:solidFill>
                  <a:srgbClr val="ebebeb"/>
                </a:solidFill>
                <a:latin typeface="SHTOKM+CenturyGothic"/>
                <a:cs typeface="SHTOKM+CenturyGothic"/>
              </a:rPr>
              <a:t> </a:t>
            </a:r>
            <a:r>
              <a:rPr dirty="0" sz="4200">
                <a:solidFill>
                  <a:srgbClr val="ebebeb"/>
                </a:solidFill>
                <a:latin typeface="SHTOKM+CenturyGothic"/>
                <a:cs typeface="SHTOKM+CenturyGothic"/>
              </a:rPr>
              <a:t>TO</a:t>
            </a:r>
            <a:r>
              <a:rPr dirty="0" sz="4200">
                <a:solidFill>
                  <a:srgbClr val="ebebeb"/>
                </a:solidFill>
                <a:latin typeface="SHTOKM+CenturyGothic"/>
                <a:cs typeface="SHTOKM+CenturyGothic"/>
              </a:rPr>
              <a:t> </a:t>
            </a:r>
            <a:r>
              <a:rPr dirty="0" sz="4200">
                <a:solidFill>
                  <a:srgbClr val="ebebeb"/>
                </a:solidFill>
                <a:latin typeface="SHTOKM+CenturyGothic"/>
                <a:cs typeface="SHTOKM+CenturyGothic"/>
              </a:rPr>
              <a:t>THE</a:t>
            </a:r>
            <a:r>
              <a:rPr dirty="0" sz="4200">
                <a:solidFill>
                  <a:srgbClr val="ebebeb"/>
                </a:solidFill>
                <a:latin typeface="SHTOKM+CenturyGothic"/>
                <a:cs typeface="SHTOKM+CenturyGothic"/>
              </a:rPr>
              <a:t> </a:t>
            </a:r>
            <a:r>
              <a:rPr dirty="0" sz="4200">
                <a:solidFill>
                  <a:srgbClr val="ebebeb"/>
                </a:solidFill>
                <a:latin typeface="SHTOKM+CenturyGothic"/>
                <a:cs typeface="SHTOKM+CenturyGothic"/>
              </a:rPr>
              <a:t>CHALLENGES!!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94752" y="2091611"/>
            <a:ext cx="1725963" cy="34952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452"/>
              </a:lnSpc>
              <a:spcBef>
                <a:spcPts val="0"/>
              </a:spcBef>
              <a:spcAft>
                <a:spcPts val="0"/>
              </a:spcAft>
            </a:pPr>
            <a:r>
              <a:rPr dirty="0" sz="1650">
                <a:solidFill>
                  <a:srgbClr val="8ad0d6"/>
                </a:solidFill>
                <a:latin typeface="REFWPA+Wingdings3"/>
                <a:cs typeface="REFWPA+Wingdings3"/>
              </a:rPr>
              <a:t></a:t>
            </a:r>
            <a:r>
              <a:rPr dirty="0" sz="1650" spc="835">
                <a:solidFill>
                  <a:srgbClr val="8ad0d6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1.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Legality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94752" y="2523411"/>
            <a:ext cx="8794776" cy="95912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452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Since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drone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deliveries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are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not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legal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in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all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regions,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we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can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try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and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get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a</a:t>
            </a:r>
          </a:p>
          <a:p>
            <a:pPr marL="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universal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approval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which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is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needed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for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these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deliveries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for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mass</a:t>
            </a:r>
          </a:p>
          <a:p>
            <a:pPr marL="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adoption.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94752" y="3996611"/>
            <a:ext cx="2392401" cy="34952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452"/>
              </a:lnSpc>
              <a:spcBef>
                <a:spcPts val="0"/>
              </a:spcBef>
              <a:spcAft>
                <a:spcPts val="0"/>
              </a:spcAft>
            </a:pPr>
            <a:r>
              <a:rPr dirty="0" sz="1650">
                <a:solidFill>
                  <a:srgbClr val="8ad0d6"/>
                </a:solidFill>
                <a:latin typeface="REFWPA+Wingdings3"/>
                <a:cs typeface="REFWPA+Wingdings3"/>
              </a:rPr>
              <a:t></a:t>
            </a:r>
            <a:r>
              <a:rPr dirty="0" sz="1650" spc="835">
                <a:solidFill>
                  <a:srgbClr val="8ad0d6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2.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Package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size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94752" y="4428411"/>
            <a:ext cx="8264597" cy="65432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452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Drone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delivery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is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restricted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to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smaller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products,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thus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cannot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deliver</a:t>
            </a:r>
          </a:p>
          <a:p>
            <a:pPr marL="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larger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items.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194752" y="5165011"/>
            <a:ext cx="8556727" cy="65432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452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So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we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are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working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on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a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design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which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can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adjust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the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payload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for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the</a:t>
            </a:r>
          </a:p>
          <a:p>
            <a:pPr marL="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following.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137602" y="534274"/>
            <a:ext cx="1839920" cy="34952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452"/>
              </a:lnSpc>
              <a:spcBef>
                <a:spcPts val="0"/>
              </a:spcBef>
              <a:spcAft>
                <a:spcPts val="0"/>
              </a:spcAft>
            </a:pPr>
            <a:r>
              <a:rPr dirty="0" sz="1650">
                <a:solidFill>
                  <a:srgbClr val="8ad0d6"/>
                </a:solidFill>
                <a:latin typeface="REFWPA+Wingdings3"/>
                <a:cs typeface="REFWPA+Wingdings3"/>
              </a:rPr>
              <a:t></a:t>
            </a:r>
            <a:r>
              <a:rPr dirty="0" sz="1650" spc="835">
                <a:solidFill>
                  <a:srgbClr val="8ad0d6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3.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Weather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37602" y="966074"/>
            <a:ext cx="8224231" cy="65432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452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Weather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constraints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affect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drone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deliveries.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Bad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weather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like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high</a:t>
            </a:r>
          </a:p>
          <a:p>
            <a:pPr marL="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winds,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heavy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rains,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or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snow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restricts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deliveries.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37602" y="1702674"/>
            <a:ext cx="8724876" cy="95912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452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So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for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this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we’re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about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to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use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the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material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which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is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strong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and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rust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free</a:t>
            </a:r>
          </a:p>
          <a:p>
            <a:pPr marL="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to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survive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in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the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hilly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areas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with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fog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and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mist.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Which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also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requires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a</a:t>
            </a:r>
          </a:p>
          <a:p>
            <a:pPr marL="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good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camera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quality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851852" y="191373"/>
            <a:ext cx="8703084" cy="156872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452"/>
              </a:lnSpc>
              <a:spcBef>
                <a:spcPts val="0"/>
              </a:spcBef>
              <a:spcAft>
                <a:spcPts val="0"/>
              </a:spcAft>
            </a:pPr>
            <a:r>
              <a:rPr dirty="0" sz="1650">
                <a:solidFill>
                  <a:srgbClr val="8ad0d6"/>
                </a:solidFill>
                <a:latin typeface="REFWPA+Wingdings3"/>
                <a:cs typeface="REFWPA+Wingdings3"/>
              </a:rPr>
              <a:t></a:t>
            </a:r>
            <a:r>
              <a:rPr dirty="0" sz="1650" spc="835">
                <a:solidFill>
                  <a:srgbClr val="8ad0d6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when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ready,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the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drones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takes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of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vertically,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flies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to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the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packet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pick</a:t>
            </a:r>
          </a:p>
          <a:p>
            <a:pPr marL="34290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up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spot,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hovers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about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7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meters</a:t>
            </a:r>
            <a:r>
              <a:rPr dirty="0" sz="2000" spc="551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(23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feet)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off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the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ground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and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uses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a</a:t>
            </a:r>
          </a:p>
          <a:p>
            <a:pPr marL="34290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winch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to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lower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a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specialized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hook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.once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the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package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is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attached</a:t>
            </a:r>
          </a:p>
          <a:p>
            <a:pPr marL="34290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to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the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hook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by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the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merchant,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the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wind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pulls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of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the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package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and</a:t>
            </a:r>
          </a:p>
          <a:p>
            <a:pPr marL="34290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secures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it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firmly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to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the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aircraft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for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flight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delivery.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18381" y="521522"/>
            <a:ext cx="9589990" cy="126392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452"/>
              </a:lnSpc>
              <a:spcBef>
                <a:spcPts val="0"/>
              </a:spcBef>
              <a:spcAft>
                <a:spcPts val="0"/>
              </a:spcAft>
            </a:pPr>
            <a:r>
              <a:rPr dirty="0" sz="1650">
                <a:solidFill>
                  <a:srgbClr val="8ad0d6"/>
                </a:solidFill>
                <a:latin typeface="REFWPA+Wingdings3"/>
                <a:cs typeface="REFWPA+Wingdings3"/>
              </a:rPr>
              <a:t></a:t>
            </a:r>
            <a:r>
              <a:rPr dirty="0" sz="1650" spc="835">
                <a:solidFill>
                  <a:srgbClr val="8ad0d6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The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main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efforts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in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drone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software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development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will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be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focused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on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the</a:t>
            </a:r>
          </a:p>
          <a:p>
            <a:pPr marL="34290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enablement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of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more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advanced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autonomous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capabilities.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From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a</a:t>
            </a:r>
          </a:p>
          <a:p>
            <a:pPr marL="34290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software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developer’s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perspective,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this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is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a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golden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age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of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development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on</a:t>
            </a:r>
          </a:p>
          <a:p>
            <a:pPr marL="34290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these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platforms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18381" y="1867722"/>
            <a:ext cx="8426668" cy="34952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452"/>
              </a:lnSpc>
              <a:spcBef>
                <a:spcPts val="0"/>
              </a:spcBef>
              <a:spcAft>
                <a:spcPts val="0"/>
              </a:spcAft>
            </a:pPr>
            <a:r>
              <a:rPr dirty="0" sz="1650">
                <a:solidFill>
                  <a:srgbClr val="8ad0d6"/>
                </a:solidFill>
                <a:latin typeface="REFWPA+Wingdings3"/>
                <a:cs typeface="REFWPA+Wingdings3"/>
              </a:rPr>
              <a:t></a:t>
            </a:r>
            <a:r>
              <a:rPr dirty="0" sz="1650" spc="835">
                <a:solidFill>
                  <a:srgbClr val="8ad0d6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Our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software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enables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measurements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and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scales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representations.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18381" y="2299522"/>
            <a:ext cx="9583426" cy="217832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452"/>
              </a:lnSpc>
              <a:spcBef>
                <a:spcPts val="0"/>
              </a:spcBef>
              <a:spcAft>
                <a:spcPts val="0"/>
              </a:spcAft>
            </a:pPr>
            <a:r>
              <a:rPr dirty="0" sz="1650">
                <a:solidFill>
                  <a:srgbClr val="8ad0d6"/>
                </a:solidFill>
                <a:latin typeface="REFWPA+Wingdings3"/>
                <a:cs typeface="REFWPA+Wingdings3"/>
              </a:rPr>
              <a:t></a:t>
            </a:r>
            <a:r>
              <a:rPr dirty="0" sz="1650" spc="835">
                <a:solidFill>
                  <a:srgbClr val="8ad0d6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Real-time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Access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&amp;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Control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With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cloud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connectivity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over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4G/LTE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gain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real-</a:t>
            </a:r>
          </a:p>
          <a:p>
            <a:pPr marL="34290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time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flight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data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and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control,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from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a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remote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location.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Equip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drones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to</a:t>
            </a:r>
          </a:p>
          <a:p>
            <a:pPr marL="34290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automatically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carve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paths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taking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in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consideration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no-fly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zones,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elevation</a:t>
            </a:r>
          </a:p>
          <a:p>
            <a:pPr marL="34290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and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obstacle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avoidance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Manage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and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operate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your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whole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delivery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fleet</a:t>
            </a:r>
          </a:p>
          <a:p>
            <a:pPr marL="34290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in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real-time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using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a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single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web-based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dashboard.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Precise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Landing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on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the</a:t>
            </a:r>
          </a:p>
          <a:p>
            <a:pPr marL="34290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landing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sites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to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precisely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hover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or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land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for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package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delivery.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Trigger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drone</a:t>
            </a:r>
          </a:p>
          <a:p>
            <a:pPr marL="34290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actions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based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on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the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sites.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18381" y="4560122"/>
            <a:ext cx="9282152" cy="156872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452"/>
              </a:lnSpc>
              <a:spcBef>
                <a:spcPts val="0"/>
              </a:spcBef>
              <a:spcAft>
                <a:spcPts val="0"/>
              </a:spcAft>
            </a:pPr>
            <a:r>
              <a:rPr dirty="0" sz="1650">
                <a:solidFill>
                  <a:srgbClr val="8ad0d6"/>
                </a:solidFill>
                <a:latin typeface="REFWPA+Wingdings3"/>
                <a:cs typeface="REFWPA+Wingdings3"/>
              </a:rPr>
              <a:t></a:t>
            </a:r>
            <a:r>
              <a:rPr dirty="0" sz="1650" spc="835">
                <a:solidFill>
                  <a:srgbClr val="8ad0d6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there’s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everything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from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the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autopilot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actually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managing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the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rotors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and</a:t>
            </a:r>
          </a:p>
          <a:p>
            <a:pPr marL="34290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keeping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the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drone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in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the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air,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planning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the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path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the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drone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will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take,</a:t>
            </a:r>
          </a:p>
          <a:p>
            <a:pPr marL="34290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collecting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useful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data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from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onboard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sensors,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to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getting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it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all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back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to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the</a:t>
            </a:r>
          </a:p>
          <a:p>
            <a:pPr marL="34290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cloud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platform,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making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gigabytes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and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terabytes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of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images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useful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and</a:t>
            </a:r>
          </a:p>
          <a:p>
            <a:pPr marL="34290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feasible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to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collect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and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analyze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in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the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user’s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browser.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3290961" y="2073343"/>
            <a:ext cx="5780460" cy="115922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8827"/>
              </a:lnSpc>
              <a:spcBef>
                <a:spcPts val="0"/>
              </a:spcBef>
              <a:spcAft>
                <a:spcPts val="0"/>
              </a:spcAft>
            </a:pPr>
            <a:r>
              <a:rPr dirty="0" sz="7200">
                <a:solidFill>
                  <a:srgbClr val="ffffff"/>
                </a:solidFill>
                <a:latin typeface="SHTOKM+CenturyGothic"/>
                <a:cs typeface="SHTOKM+CenturyGothic"/>
              </a:rPr>
              <a:t>THANK</a:t>
            </a:r>
            <a:r>
              <a:rPr dirty="0" sz="72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7200">
                <a:solidFill>
                  <a:srgbClr val="ffffff"/>
                </a:solidFill>
                <a:latin typeface="SHTOKM+CenturyGothic"/>
                <a:cs typeface="SHTOKM+CenturyGothic"/>
              </a:rPr>
              <a:t>YOU!!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815609" y="169964"/>
            <a:ext cx="3123909" cy="34952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452"/>
              </a:lnSpc>
              <a:spcBef>
                <a:spcPts val="0"/>
              </a:spcBef>
              <a:spcAft>
                <a:spcPts val="0"/>
              </a:spcAft>
            </a:pPr>
            <a:r>
              <a:rPr dirty="0" sz="1650">
                <a:solidFill>
                  <a:srgbClr val="8ad0d6"/>
                </a:solidFill>
                <a:latin typeface="REFWPA+Wingdings3"/>
                <a:cs typeface="REFWPA+Wingdings3"/>
              </a:rPr>
              <a:t></a:t>
            </a:r>
            <a:r>
              <a:rPr dirty="0" sz="1650" spc="835">
                <a:solidFill>
                  <a:srgbClr val="8ad0d6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PROBLEM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STATEMENT: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15609" y="826481"/>
            <a:ext cx="8383927" cy="975288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923"/>
              </a:lnSpc>
              <a:spcBef>
                <a:spcPts val="0"/>
              </a:spcBef>
              <a:spcAft>
                <a:spcPts val="0"/>
              </a:spcAft>
            </a:pPr>
            <a:r>
              <a:rPr dirty="0" sz="3200">
                <a:solidFill>
                  <a:srgbClr val="ffffff"/>
                </a:solidFill>
                <a:latin typeface="SHTOKM+CenturyGothic"/>
                <a:cs typeface="SHTOKM+CenturyGothic"/>
              </a:rPr>
              <a:t>INSUFFICIENT</a:t>
            </a:r>
            <a:r>
              <a:rPr dirty="0" sz="32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3200">
                <a:solidFill>
                  <a:srgbClr val="ffffff"/>
                </a:solidFill>
                <a:latin typeface="SHTOKM+CenturyGothic"/>
                <a:cs typeface="SHTOKM+CenturyGothic"/>
              </a:rPr>
              <a:t>MEDICAL</a:t>
            </a:r>
            <a:r>
              <a:rPr dirty="0" sz="32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3200">
                <a:solidFill>
                  <a:srgbClr val="ffffff"/>
                </a:solidFill>
                <a:latin typeface="SHTOKM+CenturyGothic"/>
                <a:cs typeface="SHTOKM+CenturyGothic"/>
              </a:rPr>
              <a:t>SUPPORT</a:t>
            </a:r>
            <a:r>
              <a:rPr dirty="0" sz="32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3200">
                <a:solidFill>
                  <a:srgbClr val="ffffff"/>
                </a:solidFill>
                <a:latin typeface="SHTOKM+CenturyGothic"/>
                <a:cs typeface="SHTOKM+CenturyGothic"/>
              </a:rPr>
              <a:t>SYSTEM</a:t>
            </a:r>
            <a:r>
              <a:rPr dirty="0" sz="32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3200">
                <a:solidFill>
                  <a:srgbClr val="ffffff"/>
                </a:solidFill>
                <a:latin typeface="SHTOKM+CenturyGothic"/>
                <a:cs typeface="SHTOKM+CenturyGothic"/>
              </a:rPr>
              <a:t>IN</a:t>
            </a:r>
          </a:p>
          <a:p>
            <a:pPr marL="0" marR="0">
              <a:lnSpc>
                <a:spcPts val="3455"/>
              </a:lnSpc>
              <a:spcBef>
                <a:spcPts val="0"/>
              </a:spcBef>
              <a:spcAft>
                <a:spcPts val="0"/>
              </a:spcAft>
            </a:pPr>
            <a:r>
              <a:rPr dirty="0" sz="3200">
                <a:solidFill>
                  <a:srgbClr val="ffffff"/>
                </a:solidFill>
                <a:latin typeface="SHTOKM+CenturyGothic"/>
                <a:cs typeface="SHTOKM+CenturyGothic"/>
              </a:rPr>
              <a:t>REMOTE</a:t>
            </a:r>
            <a:r>
              <a:rPr dirty="0" sz="32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3200">
                <a:solidFill>
                  <a:srgbClr val="ffffff"/>
                </a:solidFill>
                <a:latin typeface="SHTOKM+CenturyGothic"/>
                <a:cs typeface="SHTOKM+CenturyGothic"/>
              </a:rPr>
              <a:t>VILLAGES</a:t>
            </a:r>
            <a:r>
              <a:rPr dirty="0" sz="32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3200">
                <a:solidFill>
                  <a:srgbClr val="ffffff"/>
                </a:solidFill>
                <a:latin typeface="SHTOKM+CenturyGothic"/>
                <a:cs typeface="SHTOKM+CenturyGothic"/>
              </a:rPr>
              <a:t>AND</a:t>
            </a:r>
            <a:r>
              <a:rPr dirty="0" sz="32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3200">
                <a:solidFill>
                  <a:srgbClr val="ffffff"/>
                </a:solidFill>
                <a:latin typeface="SHTOKM+CenturyGothic"/>
                <a:cs typeface="SHTOKM+CenturyGothic"/>
              </a:rPr>
              <a:t>HILLY</a:t>
            </a:r>
            <a:r>
              <a:rPr dirty="0" sz="3200" spc="88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3200">
                <a:solidFill>
                  <a:srgbClr val="ffffff"/>
                </a:solidFill>
                <a:latin typeface="SHTOKM+CenturyGothic"/>
                <a:cs typeface="SHTOKM+CenturyGothic"/>
              </a:rPr>
              <a:t>AREAS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15609" y="2416340"/>
            <a:ext cx="4992079" cy="91857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452"/>
              </a:lnSpc>
              <a:spcBef>
                <a:spcPts val="0"/>
              </a:spcBef>
              <a:spcAft>
                <a:spcPts val="0"/>
              </a:spcAft>
            </a:pPr>
            <a:r>
              <a:rPr dirty="0" sz="1650">
                <a:solidFill>
                  <a:srgbClr val="8ad0d6"/>
                </a:solidFill>
                <a:latin typeface="REFWPA+Wingdings3"/>
                <a:cs typeface="REFWPA+Wingdings3"/>
              </a:rPr>
              <a:t></a:t>
            </a:r>
            <a:r>
              <a:rPr dirty="0" sz="1650" spc="835">
                <a:solidFill>
                  <a:srgbClr val="8ad0d6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CATEGORY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OF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PROBLEM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STATEMENT:</a:t>
            </a:r>
          </a:p>
          <a:p>
            <a:pPr marL="0" marR="0">
              <a:lnSpc>
                <a:spcPts val="3923"/>
              </a:lnSpc>
              <a:spcBef>
                <a:spcPts val="507"/>
              </a:spcBef>
              <a:spcAft>
                <a:spcPts val="0"/>
              </a:spcAft>
            </a:pPr>
            <a:r>
              <a:rPr dirty="0" sz="3200">
                <a:solidFill>
                  <a:srgbClr val="ffffff"/>
                </a:solidFill>
                <a:latin typeface="SHTOKM+CenturyGothic"/>
                <a:cs typeface="SHTOKM+CenturyGothic"/>
              </a:rPr>
              <a:t>SOFTWARE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15609" y="3949484"/>
            <a:ext cx="1935189" cy="91857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452"/>
              </a:lnSpc>
              <a:spcBef>
                <a:spcPts val="0"/>
              </a:spcBef>
              <a:spcAft>
                <a:spcPts val="0"/>
              </a:spcAft>
            </a:pPr>
            <a:r>
              <a:rPr dirty="0" sz="1650">
                <a:solidFill>
                  <a:srgbClr val="8ad0d6"/>
                </a:solidFill>
                <a:latin typeface="REFWPA+Wingdings3"/>
                <a:cs typeface="REFWPA+Wingdings3"/>
              </a:rPr>
              <a:t></a:t>
            </a:r>
            <a:r>
              <a:rPr dirty="0" sz="1650" spc="835">
                <a:solidFill>
                  <a:srgbClr val="8ad0d6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PS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NUMBER:</a:t>
            </a:r>
          </a:p>
          <a:p>
            <a:pPr marL="0" marR="0">
              <a:lnSpc>
                <a:spcPts val="3923"/>
              </a:lnSpc>
              <a:spcBef>
                <a:spcPts val="507"/>
              </a:spcBef>
              <a:spcAft>
                <a:spcPts val="0"/>
              </a:spcAft>
            </a:pPr>
            <a:r>
              <a:rPr dirty="0" sz="3200">
                <a:solidFill>
                  <a:srgbClr val="ffffff"/>
                </a:solidFill>
                <a:latin typeface="SHTOKM+CenturyGothic"/>
                <a:cs typeface="SHTOKM+CenturyGothic"/>
              </a:rPr>
              <a:t>ST890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15609" y="5482628"/>
            <a:ext cx="5240852" cy="91857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452"/>
              </a:lnSpc>
              <a:spcBef>
                <a:spcPts val="0"/>
              </a:spcBef>
              <a:spcAft>
                <a:spcPts val="0"/>
              </a:spcAft>
            </a:pPr>
            <a:r>
              <a:rPr dirty="0" sz="1650">
                <a:solidFill>
                  <a:srgbClr val="8ad0d6"/>
                </a:solidFill>
                <a:latin typeface="REFWPA+Wingdings3"/>
                <a:cs typeface="REFWPA+Wingdings3"/>
              </a:rPr>
              <a:t></a:t>
            </a:r>
            <a:r>
              <a:rPr dirty="0" sz="1650" spc="835">
                <a:solidFill>
                  <a:srgbClr val="8ad0d6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MENTOR:</a:t>
            </a:r>
          </a:p>
          <a:p>
            <a:pPr marL="0" marR="0">
              <a:lnSpc>
                <a:spcPts val="3923"/>
              </a:lnSpc>
              <a:spcBef>
                <a:spcPts val="507"/>
              </a:spcBef>
              <a:spcAft>
                <a:spcPts val="0"/>
              </a:spcAft>
            </a:pPr>
            <a:r>
              <a:rPr dirty="0" sz="3200">
                <a:solidFill>
                  <a:srgbClr val="ffffff"/>
                </a:solidFill>
                <a:latin typeface="SHTOKM+CenturyGothic"/>
                <a:cs typeface="SHTOKM+CenturyGothic"/>
              </a:rPr>
              <a:t>DR.MANIVEL</a:t>
            </a:r>
            <a:r>
              <a:rPr dirty="0" sz="32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3200">
                <a:solidFill>
                  <a:srgbClr val="ffffff"/>
                </a:solidFill>
                <a:latin typeface="SHTOKM+CenturyGothic"/>
                <a:cs typeface="SHTOKM+CenturyGothic"/>
              </a:rPr>
              <a:t>KANDASAMY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031987" y="483682"/>
            <a:ext cx="2872792" cy="69208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5149"/>
              </a:lnSpc>
              <a:spcBef>
                <a:spcPts val="0"/>
              </a:spcBef>
              <a:spcAft>
                <a:spcPts val="0"/>
              </a:spcAft>
            </a:pPr>
            <a:r>
              <a:rPr dirty="0" sz="4200">
                <a:solidFill>
                  <a:srgbClr val="ebebeb"/>
                </a:solidFill>
                <a:latin typeface="SHTOKM+CenturyGothic"/>
                <a:cs typeface="SHTOKM+CenturyGothic"/>
              </a:rPr>
              <a:t>ABSTRACT: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36572" y="1520857"/>
            <a:ext cx="9021372" cy="33395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329"/>
              </a:lnSpc>
              <a:spcBef>
                <a:spcPts val="0"/>
              </a:spcBef>
              <a:spcAft>
                <a:spcPts val="0"/>
              </a:spcAft>
            </a:pPr>
            <a:r>
              <a:rPr dirty="0" sz="1550">
                <a:solidFill>
                  <a:srgbClr val="8ad0d6"/>
                </a:solidFill>
                <a:latin typeface="REFWPA+Wingdings3"/>
                <a:cs typeface="REFWPA+Wingdings3"/>
              </a:rPr>
              <a:t></a:t>
            </a:r>
            <a:r>
              <a:rPr dirty="0" sz="1550" spc="948">
                <a:solidFill>
                  <a:srgbClr val="8ad0d6"/>
                </a:solidFill>
                <a:latin typeface="Times New Roman"/>
                <a:cs typeface="Times New Roman"/>
              </a:rPr>
              <a:t> </a:t>
            </a:r>
            <a:r>
              <a:rPr dirty="0" sz="1900">
                <a:solidFill>
                  <a:srgbClr val="ffffff"/>
                </a:solidFill>
                <a:latin typeface="SHTOKM+CenturyGothic"/>
                <a:cs typeface="SHTOKM+CenturyGothic"/>
              </a:rPr>
              <a:t>Health</a:t>
            </a:r>
            <a:r>
              <a:rPr dirty="0" sz="19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1900">
                <a:solidFill>
                  <a:srgbClr val="ffffff"/>
                </a:solidFill>
                <a:latin typeface="SHTOKM+CenturyGothic"/>
                <a:cs typeface="SHTOKM+CenturyGothic"/>
              </a:rPr>
              <a:t>care</a:t>
            </a:r>
            <a:r>
              <a:rPr dirty="0" sz="19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1900">
                <a:solidFill>
                  <a:srgbClr val="ffffff"/>
                </a:solidFill>
                <a:latin typeface="SHTOKM+CenturyGothic"/>
                <a:cs typeface="SHTOKM+CenturyGothic"/>
              </a:rPr>
              <a:t>is</a:t>
            </a:r>
            <a:r>
              <a:rPr dirty="0" sz="19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1900">
                <a:solidFill>
                  <a:srgbClr val="ffffff"/>
                </a:solidFill>
                <a:latin typeface="SHTOKM+CenturyGothic"/>
                <a:cs typeface="SHTOKM+CenturyGothic"/>
              </a:rPr>
              <a:t>a</a:t>
            </a:r>
            <a:r>
              <a:rPr dirty="0" sz="19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1900">
                <a:solidFill>
                  <a:srgbClr val="ffffff"/>
                </a:solidFill>
                <a:latin typeface="SHTOKM+CenturyGothic"/>
                <a:cs typeface="SHTOKM+CenturyGothic"/>
              </a:rPr>
              <a:t>fundamental</a:t>
            </a:r>
            <a:r>
              <a:rPr dirty="0" sz="19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1900">
                <a:solidFill>
                  <a:srgbClr val="ffffff"/>
                </a:solidFill>
                <a:latin typeface="SHTOKM+CenturyGothic"/>
                <a:cs typeface="SHTOKM+CenturyGothic"/>
              </a:rPr>
              <a:t>right</a:t>
            </a:r>
            <a:r>
              <a:rPr dirty="0" sz="19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1900">
                <a:solidFill>
                  <a:srgbClr val="ffffff"/>
                </a:solidFill>
                <a:latin typeface="SHTOKM+CenturyGothic"/>
                <a:cs typeface="SHTOKM+CenturyGothic"/>
              </a:rPr>
              <a:t>of</a:t>
            </a:r>
            <a:r>
              <a:rPr dirty="0" sz="19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1900">
                <a:solidFill>
                  <a:srgbClr val="ffffff"/>
                </a:solidFill>
                <a:latin typeface="SHTOKM+CenturyGothic"/>
                <a:cs typeface="SHTOKM+CenturyGothic"/>
              </a:rPr>
              <a:t>every</a:t>
            </a:r>
            <a:r>
              <a:rPr dirty="0" sz="19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1900">
                <a:solidFill>
                  <a:srgbClr val="ffffff"/>
                </a:solidFill>
                <a:latin typeface="SHTOKM+CenturyGothic"/>
                <a:cs typeface="SHTOKM+CenturyGothic"/>
              </a:rPr>
              <a:t>human</a:t>
            </a:r>
            <a:r>
              <a:rPr dirty="0" sz="19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1900">
                <a:solidFill>
                  <a:srgbClr val="ffffff"/>
                </a:solidFill>
                <a:latin typeface="SHTOKM+CenturyGothic"/>
                <a:cs typeface="SHTOKM+CenturyGothic"/>
              </a:rPr>
              <a:t>being.</a:t>
            </a:r>
            <a:r>
              <a:rPr dirty="0" sz="19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1900">
                <a:solidFill>
                  <a:srgbClr val="ffffff"/>
                </a:solidFill>
                <a:latin typeface="SHTOKM+CenturyGothic"/>
                <a:cs typeface="SHTOKM+CenturyGothic"/>
              </a:rPr>
              <a:t>A</a:t>
            </a:r>
            <a:r>
              <a:rPr dirty="0" sz="19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1900">
                <a:solidFill>
                  <a:srgbClr val="ffffff"/>
                </a:solidFill>
                <a:latin typeface="SHTOKM+CenturyGothic"/>
                <a:cs typeface="SHTOKM+CenturyGothic"/>
              </a:rPr>
              <a:t>lot</a:t>
            </a:r>
            <a:r>
              <a:rPr dirty="0" sz="19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1900">
                <a:solidFill>
                  <a:srgbClr val="ffffff"/>
                </a:solidFill>
                <a:latin typeface="SHTOKM+CenturyGothic"/>
                <a:cs typeface="SHTOKM+CenturyGothic"/>
              </a:rPr>
              <a:t>of</a:t>
            </a:r>
            <a:r>
              <a:rPr dirty="0" sz="19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1900">
                <a:solidFill>
                  <a:srgbClr val="ffffff"/>
                </a:solidFill>
                <a:latin typeface="SHTOKM+CenturyGothic"/>
                <a:cs typeface="SHTOKM+CenturyGothic"/>
              </a:rPr>
              <a:t>people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79472" y="1781461"/>
            <a:ext cx="2766850" cy="33395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329"/>
              </a:lnSpc>
              <a:spcBef>
                <a:spcPts val="0"/>
              </a:spcBef>
              <a:spcAft>
                <a:spcPts val="0"/>
              </a:spcAft>
            </a:pPr>
            <a:r>
              <a:rPr dirty="0" sz="1900">
                <a:solidFill>
                  <a:srgbClr val="ffffff"/>
                </a:solidFill>
                <a:latin typeface="SHTOKM+CenturyGothic"/>
                <a:cs typeface="SHTOKM+CenturyGothic"/>
              </a:rPr>
              <a:t>still</a:t>
            </a:r>
            <a:r>
              <a:rPr dirty="0" sz="19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1900">
                <a:solidFill>
                  <a:srgbClr val="ffffff"/>
                </a:solidFill>
                <a:latin typeface="SHTOKM+CenturyGothic"/>
                <a:cs typeface="SHTOKM+CenturyGothic"/>
              </a:rPr>
              <a:t>reside</a:t>
            </a:r>
            <a:r>
              <a:rPr dirty="0" sz="19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1900">
                <a:solidFill>
                  <a:srgbClr val="ffffff"/>
                </a:solidFill>
                <a:latin typeface="SHTOKM+CenturyGothic"/>
                <a:cs typeface="SHTOKM+CenturyGothic"/>
              </a:rPr>
              <a:t>in</a:t>
            </a:r>
            <a:r>
              <a:rPr dirty="0" sz="19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1900">
                <a:solidFill>
                  <a:srgbClr val="ffffff"/>
                </a:solidFill>
                <a:latin typeface="SHTOKM+CenturyGothic"/>
                <a:cs typeface="SHTOKM+CenturyGothic"/>
              </a:rPr>
              <a:t>hilly</a:t>
            </a:r>
            <a:r>
              <a:rPr dirty="0" sz="19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1900">
                <a:solidFill>
                  <a:srgbClr val="ffffff"/>
                </a:solidFill>
                <a:latin typeface="SHTOKM+CenturyGothic"/>
                <a:cs typeface="SHTOKM+CenturyGothic"/>
              </a:rPr>
              <a:t>areas.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36572" y="2556669"/>
            <a:ext cx="9347116" cy="1115763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329"/>
              </a:lnSpc>
              <a:spcBef>
                <a:spcPts val="0"/>
              </a:spcBef>
              <a:spcAft>
                <a:spcPts val="0"/>
              </a:spcAft>
            </a:pPr>
            <a:r>
              <a:rPr dirty="0" sz="1550">
                <a:solidFill>
                  <a:srgbClr val="8ad0d6"/>
                </a:solidFill>
                <a:latin typeface="REFWPA+Wingdings3"/>
                <a:cs typeface="REFWPA+Wingdings3"/>
              </a:rPr>
              <a:t></a:t>
            </a:r>
            <a:r>
              <a:rPr dirty="0" sz="1550" spc="948">
                <a:solidFill>
                  <a:srgbClr val="8ad0d6"/>
                </a:solidFill>
                <a:latin typeface="Times New Roman"/>
                <a:cs typeface="Times New Roman"/>
              </a:rPr>
              <a:t> </a:t>
            </a:r>
            <a:r>
              <a:rPr dirty="0" sz="1900">
                <a:solidFill>
                  <a:srgbClr val="ffffff"/>
                </a:solidFill>
                <a:latin typeface="SHTOKM+CenturyGothic"/>
                <a:cs typeface="SHTOKM+CenturyGothic"/>
              </a:rPr>
              <a:t>Individuals</a:t>
            </a:r>
            <a:r>
              <a:rPr dirty="0" sz="19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1900">
                <a:solidFill>
                  <a:srgbClr val="ffffff"/>
                </a:solidFill>
                <a:latin typeface="SHTOKM+CenturyGothic"/>
                <a:cs typeface="SHTOKM+CenturyGothic"/>
              </a:rPr>
              <a:t>in</a:t>
            </a:r>
            <a:r>
              <a:rPr dirty="0" sz="19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1900">
                <a:solidFill>
                  <a:srgbClr val="ffffff"/>
                </a:solidFill>
                <a:latin typeface="SHTOKM+CenturyGothic"/>
                <a:cs typeface="SHTOKM+CenturyGothic"/>
              </a:rPr>
              <a:t>hilly</a:t>
            </a:r>
            <a:r>
              <a:rPr dirty="0" sz="19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1900">
                <a:solidFill>
                  <a:srgbClr val="ffffff"/>
                </a:solidFill>
                <a:latin typeface="SHTOKM+CenturyGothic"/>
                <a:cs typeface="SHTOKM+CenturyGothic"/>
              </a:rPr>
              <a:t>areas</a:t>
            </a:r>
            <a:r>
              <a:rPr dirty="0" sz="19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1900">
                <a:solidFill>
                  <a:srgbClr val="ffffff"/>
                </a:solidFill>
                <a:latin typeface="SHTOKM+CenturyGothic"/>
                <a:cs typeface="SHTOKM+CenturyGothic"/>
              </a:rPr>
              <a:t>often</a:t>
            </a:r>
            <a:r>
              <a:rPr dirty="0" sz="19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1900">
                <a:solidFill>
                  <a:srgbClr val="ffffff"/>
                </a:solidFill>
                <a:latin typeface="SHTOKM+CenturyGothic"/>
                <a:cs typeface="SHTOKM+CenturyGothic"/>
              </a:rPr>
              <a:t>have</a:t>
            </a:r>
            <a:r>
              <a:rPr dirty="0" sz="19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1900">
                <a:solidFill>
                  <a:srgbClr val="ffffff"/>
                </a:solidFill>
                <a:latin typeface="SHTOKM+CenturyGothic"/>
                <a:cs typeface="SHTOKM+CenturyGothic"/>
              </a:rPr>
              <a:t>poor</a:t>
            </a:r>
            <a:r>
              <a:rPr dirty="0" sz="19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1900">
                <a:solidFill>
                  <a:srgbClr val="ffffff"/>
                </a:solidFill>
                <a:latin typeface="SHTOKM+CenturyGothic"/>
                <a:cs typeface="SHTOKM+CenturyGothic"/>
              </a:rPr>
              <a:t>access</a:t>
            </a:r>
            <a:r>
              <a:rPr dirty="0" sz="19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1900">
                <a:solidFill>
                  <a:srgbClr val="ffffff"/>
                </a:solidFill>
                <a:latin typeface="SHTOKM+CenturyGothic"/>
                <a:cs typeface="SHTOKM+CenturyGothic"/>
              </a:rPr>
              <a:t>to</a:t>
            </a:r>
            <a:r>
              <a:rPr dirty="0" sz="19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1900">
                <a:solidFill>
                  <a:srgbClr val="ffffff"/>
                </a:solidFill>
                <a:latin typeface="SHTOKM+CenturyGothic"/>
                <a:cs typeface="SHTOKM+CenturyGothic"/>
              </a:rPr>
              <a:t>healthcare</a:t>
            </a:r>
            <a:r>
              <a:rPr dirty="0" sz="19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1900">
                <a:solidFill>
                  <a:srgbClr val="ffffff"/>
                </a:solidFill>
                <a:latin typeface="SHTOKM+CenturyGothic"/>
                <a:cs typeface="SHTOKM+CenturyGothic"/>
              </a:rPr>
              <a:t>because</a:t>
            </a:r>
            <a:r>
              <a:rPr dirty="0" sz="19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1900">
                <a:solidFill>
                  <a:srgbClr val="ffffff"/>
                </a:solidFill>
                <a:latin typeface="SHTOKM+CenturyGothic"/>
                <a:cs typeface="SHTOKM+CenturyGothic"/>
              </a:rPr>
              <a:t>of</a:t>
            </a:r>
          </a:p>
          <a:p>
            <a:pPr marL="342900" marR="0">
              <a:lnSpc>
                <a:spcPts val="2051"/>
              </a:lnSpc>
              <a:spcBef>
                <a:spcPts val="0"/>
              </a:spcBef>
              <a:spcAft>
                <a:spcPts val="0"/>
              </a:spcAft>
            </a:pPr>
            <a:r>
              <a:rPr dirty="0" sz="1900">
                <a:solidFill>
                  <a:srgbClr val="ffffff"/>
                </a:solidFill>
                <a:latin typeface="SHTOKM+CenturyGothic"/>
                <a:cs typeface="SHTOKM+CenturyGothic"/>
              </a:rPr>
              <a:t>poor</a:t>
            </a:r>
            <a:r>
              <a:rPr dirty="0" sz="19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1900">
                <a:solidFill>
                  <a:srgbClr val="ffffff"/>
                </a:solidFill>
                <a:latin typeface="SHTOKM+CenturyGothic"/>
                <a:cs typeface="SHTOKM+CenturyGothic"/>
              </a:rPr>
              <a:t>accessibility</a:t>
            </a:r>
            <a:r>
              <a:rPr dirty="0" sz="19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1900">
                <a:solidFill>
                  <a:srgbClr val="ffffff"/>
                </a:solidFill>
                <a:latin typeface="SHTOKM+CenturyGothic"/>
                <a:cs typeface="SHTOKM+CenturyGothic"/>
              </a:rPr>
              <a:t>and</a:t>
            </a:r>
            <a:r>
              <a:rPr dirty="0" sz="19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1900">
                <a:solidFill>
                  <a:srgbClr val="ffffff"/>
                </a:solidFill>
                <a:latin typeface="SHTOKM+CenturyGothic"/>
                <a:cs typeface="SHTOKM+CenturyGothic"/>
              </a:rPr>
              <a:t>availability</a:t>
            </a:r>
            <a:r>
              <a:rPr dirty="0" sz="19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1900">
                <a:solidFill>
                  <a:srgbClr val="ffffff"/>
                </a:solidFill>
                <a:latin typeface="SHTOKM+CenturyGothic"/>
                <a:cs typeface="SHTOKM+CenturyGothic"/>
              </a:rPr>
              <a:t>of</a:t>
            </a:r>
            <a:r>
              <a:rPr dirty="0" sz="19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1900">
                <a:solidFill>
                  <a:srgbClr val="ffffff"/>
                </a:solidFill>
                <a:latin typeface="SHTOKM+CenturyGothic"/>
                <a:cs typeface="SHTOKM+CenturyGothic"/>
              </a:rPr>
              <a:t>standard</a:t>
            </a:r>
            <a:r>
              <a:rPr dirty="0" sz="19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1900">
                <a:solidFill>
                  <a:srgbClr val="ffffff"/>
                </a:solidFill>
                <a:latin typeface="SHTOKM+CenturyGothic"/>
                <a:cs typeface="SHTOKM+CenturyGothic"/>
              </a:rPr>
              <a:t>healthcare</a:t>
            </a:r>
            <a:r>
              <a:rPr dirty="0" sz="19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1900">
                <a:solidFill>
                  <a:srgbClr val="ffffff"/>
                </a:solidFill>
                <a:latin typeface="SHTOKM+CenturyGothic"/>
                <a:cs typeface="SHTOKM+CenturyGothic"/>
              </a:rPr>
              <a:t>systems</a:t>
            </a:r>
            <a:r>
              <a:rPr dirty="0" sz="19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1900">
                <a:solidFill>
                  <a:srgbClr val="ffffff"/>
                </a:solidFill>
                <a:latin typeface="SHTOKM+CenturyGothic"/>
                <a:cs typeface="SHTOKM+CenturyGothic"/>
              </a:rPr>
              <a:t>and</a:t>
            </a:r>
            <a:r>
              <a:rPr dirty="0" sz="19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1900">
                <a:solidFill>
                  <a:srgbClr val="ffffff"/>
                </a:solidFill>
                <a:latin typeface="SHTOKM+CenturyGothic"/>
                <a:cs typeface="SHTOKM+CenturyGothic"/>
              </a:rPr>
              <a:t>socio</a:t>
            </a:r>
          </a:p>
          <a:p>
            <a:pPr marL="342900" marR="0">
              <a:lnSpc>
                <a:spcPts val="2051"/>
              </a:lnSpc>
              <a:spcBef>
                <a:spcPts val="0"/>
              </a:spcBef>
              <a:spcAft>
                <a:spcPts val="0"/>
              </a:spcAft>
            </a:pPr>
            <a:r>
              <a:rPr dirty="0" sz="1900">
                <a:solidFill>
                  <a:srgbClr val="ffffff"/>
                </a:solidFill>
                <a:latin typeface="SHTOKM+CenturyGothic"/>
                <a:cs typeface="SHTOKM+CenturyGothic"/>
              </a:rPr>
              <a:t>-cultural</a:t>
            </a:r>
            <a:r>
              <a:rPr dirty="0" sz="19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1900">
                <a:solidFill>
                  <a:srgbClr val="ffffff"/>
                </a:solidFill>
                <a:latin typeface="SHTOKM+CenturyGothic"/>
                <a:cs typeface="SHTOKM+CenturyGothic"/>
              </a:rPr>
              <a:t>factors</a:t>
            </a:r>
            <a:r>
              <a:rPr dirty="0" sz="19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1900">
                <a:solidFill>
                  <a:srgbClr val="ffffff"/>
                </a:solidFill>
                <a:latin typeface="SHTOKM+CenturyGothic"/>
                <a:cs typeface="SHTOKM+CenturyGothic"/>
              </a:rPr>
              <a:t>affecting</a:t>
            </a:r>
            <a:r>
              <a:rPr dirty="0" sz="19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1900">
                <a:solidFill>
                  <a:srgbClr val="ffffff"/>
                </a:solidFill>
                <a:latin typeface="SHTOKM+CenturyGothic"/>
                <a:cs typeface="SHTOKM+CenturyGothic"/>
              </a:rPr>
              <a:t>their</a:t>
            </a:r>
            <a:r>
              <a:rPr dirty="0" sz="19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1900">
                <a:solidFill>
                  <a:srgbClr val="ffffff"/>
                </a:solidFill>
                <a:latin typeface="SHTOKM+CenturyGothic"/>
                <a:cs typeface="SHTOKM+CenturyGothic"/>
              </a:rPr>
              <a:t>perception</a:t>
            </a:r>
            <a:r>
              <a:rPr dirty="0" sz="19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1900">
                <a:solidFill>
                  <a:srgbClr val="ffffff"/>
                </a:solidFill>
                <a:latin typeface="SHTOKM+CenturyGothic"/>
                <a:cs typeface="SHTOKM+CenturyGothic"/>
              </a:rPr>
              <a:t>of</a:t>
            </a:r>
            <a:r>
              <a:rPr dirty="0" sz="19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1900">
                <a:solidFill>
                  <a:srgbClr val="ffffff"/>
                </a:solidFill>
                <a:latin typeface="SHTOKM+CenturyGothic"/>
                <a:cs typeface="SHTOKM+CenturyGothic"/>
              </a:rPr>
              <a:t>health</a:t>
            </a:r>
            <a:r>
              <a:rPr dirty="0" sz="19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1900">
                <a:solidFill>
                  <a:srgbClr val="ffffff"/>
                </a:solidFill>
                <a:latin typeface="SHTOKM+CenturyGothic"/>
                <a:cs typeface="SHTOKM+CenturyGothic"/>
              </a:rPr>
              <a:t>compared</a:t>
            </a:r>
            <a:r>
              <a:rPr dirty="0" sz="19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1900">
                <a:solidFill>
                  <a:srgbClr val="ffffff"/>
                </a:solidFill>
                <a:latin typeface="SHTOKM+CenturyGothic"/>
                <a:cs typeface="SHTOKM+CenturyGothic"/>
              </a:rPr>
              <a:t>to</a:t>
            </a:r>
            <a:r>
              <a:rPr dirty="0" sz="19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1900">
                <a:solidFill>
                  <a:srgbClr val="ffffff"/>
                </a:solidFill>
                <a:latin typeface="SHTOKM+CenturyGothic"/>
                <a:cs typeface="SHTOKM+CenturyGothic"/>
              </a:rPr>
              <a:t>the</a:t>
            </a:r>
            <a:r>
              <a:rPr dirty="0" sz="19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1900">
                <a:solidFill>
                  <a:srgbClr val="ffffff"/>
                </a:solidFill>
                <a:latin typeface="SHTOKM+CenturyGothic"/>
                <a:cs typeface="SHTOKM+CenturyGothic"/>
              </a:rPr>
              <a:t>urban</a:t>
            </a:r>
          </a:p>
          <a:p>
            <a:pPr marL="342900" marR="0">
              <a:lnSpc>
                <a:spcPts val="2052"/>
              </a:lnSpc>
              <a:spcBef>
                <a:spcPts val="0"/>
              </a:spcBef>
              <a:spcAft>
                <a:spcPts val="0"/>
              </a:spcAft>
            </a:pPr>
            <a:r>
              <a:rPr dirty="0" sz="1900">
                <a:solidFill>
                  <a:srgbClr val="ffffff"/>
                </a:solidFill>
                <a:latin typeface="SHTOKM+CenturyGothic"/>
                <a:cs typeface="SHTOKM+CenturyGothic"/>
              </a:rPr>
              <a:t>population.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36572" y="4113689"/>
            <a:ext cx="9083181" cy="85515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329"/>
              </a:lnSpc>
              <a:spcBef>
                <a:spcPts val="0"/>
              </a:spcBef>
              <a:spcAft>
                <a:spcPts val="0"/>
              </a:spcAft>
            </a:pPr>
            <a:r>
              <a:rPr dirty="0" sz="1550">
                <a:solidFill>
                  <a:srgbClr val="8ad0d6"/>
                </a:solidFill>
                <a:latin typeface="REFWPA+Wingdings3"/>
                <a:cs typeface="REFWPA+Wingdings3"/>
              </a:rPr>
              <a:t></a:t>
            </a:r>
            <a:r>
              <a:rPr dirty="0" sz="1550" spc="948">
                <a:solidFill>
                  <a:srgbClr val="8ad0d6"/>
                </a:solidFill>
                <a:latin typeface="Times New Roman"/>
                <a:cs typeface="Times New Roman"/>
              </a:rPr>
              <a:t> </a:t>
            </a:r>
            <a:r>
              <a:rPr dirty="0" sz="1900">
                <a:solidFill>
                  <a:srgbClr val="ffffff"/>
                </a:solidFill>
                <a:latin typeface="SHTOKM+CenturyGothic"/>
                <a:cs typeface="SHTOKM+CenturyGothic"/>
              </a:rPr>
              <a:t>Though</a:t>
            </a:r>
            <a:r>
              <a:rPr dirty="0" sz="19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1900">
                <a:solidFill>
                  <a:srgbClr val="ffffff"/>
                </a:solidFill>
                <a:latin typeface="SHTOKM+CenturyGothic"/>
                <a:cs typeface="SHTOKM+CenturyGothic"/>
              </a:rPr>
              <a:t>there</a:t>
            </a:r>
            <a:r>
              <a:rPr dirty="0" sz="19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1900">
                <a:solidFill>
                  <a:srgbClr val="ffffff"/>
                </a:solidFill>
                <a:latin typeface="SHTOKM+CenturyGothic"/>
                <a:cs typeface="SHTOKM+CenturyGothic"/>
              </a:rPr>
              <a:t>is</a:t>
            </a:r>
            <a:r>
              <a:rPr dirty="0" sz="19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1900">
                <a:solidFill>
                  <a:srgbClr val="ffffff"/>
                </a:solidFill>
                <a:latin typeface="SHTOKM+CenturyGothic"/>
                <a:cs typeface="SHTOKM+CenturyGothic"/>
              </a:rPr>
              <a:t>a</a:t>
            </a:r>
            <a:r>
              <a:rPr dirty="0" sz="19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1900">
                <a:solidFill>
                  <a:srgbClr val="ffffff"/>
                </a:solidFill>
                <a:latin typeface="SHTOKM+CenturyGothic"/>
                <a:cs typeface="SHTOKM+CenturyGothic"/>
              </a:rPr>
              <a:t>projected</a:t>
            </a:r>
            <a:r>
              <a:rPr dirty="0" sz="19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1900">
                <a:solidFill>
                  <a:srgbClr val="ffffff"/>
                </a:solidFill>
                <a:latin typeface="SHTOKM+CenturyGothic"/>
                <a:cs typeface="SHTOKM+CenturyGothic"/>
              </a:rPr>
              <a:t>decrease</a:t>
            </a:r>
            <a:r>
              <a:rPr dirty="0" sz="19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1900">
                <a:solidFill>
                  <a:srgbClr val="ffffff"/>
                </a:solidFill>
                <a:latin typeface="SHTOKM+CenturyGothic"/>
                <a:cs typeface="SHTOKM+CenturyGothic"/>
              </a:rPr>
              <a:t>in</a:t>
            </a:r>
            <a:r>
              <a:rPr dirty="0" sz="19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1900">
                <a:solidFill>
                  <a:srgbClr val="ffffff"/>
                </a:solidFill>
                <a:latin typeface="SHTOKM+CenturyGothic"/>
                <a:cs typeface="SHTOKM+CenturyGothic"/>
              </a:rPr>
              <a:t>the</a:t>
            </a:r>
            <a:r>
              <a:rPr dirty="0" sz="19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1900">
                <a:solidFill>
                  <a:srgbClr val="ffffff"/>
                </a:solidFill>
                <a:latin typeface="SHTOKM+CenturyGothic"/>
                <a:cs typeface="SHTOKM+CenturyGothic"/>
              </a:rPr>
              <a:t>absolute</a:t>
            </a:r>
            <a:r>
              <a:rPr dirty="0" sz="19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1900">
                <a:solidFill>
                  <a:srgbClr val="ffffff"/>
                </a:solidFill>
                <a:latin typeface="SHTOKM+CenturyGothic"/>
                <a:cs typeface="SHTOKM+CenturyGothic"/>
              </a:rPr>
              <a:t>percentage</a:t>
            </a:r>
            <a:r>
              <a:rPr dirty="0" sz="19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1900">
                <a:solidFill>
                  <a:srgbClr val="ffffff"/>
                </a:solidFill>
                <a:latin typeface="SHTOKM+CenturyGothic"/>
                <a:cs typeface="SHTOKM+CenturyGothic"/>
              </a:rPr>
              <a:t>of</a:t>
            </a:r>
            <a:r>
              <a:rPr dirty="0" sz="19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1900">
                <a:solidFill>
                  <a:srgbClr val="ffffff"/>
                </a:solidFill>
                <a:latin typeface="SHTOKM+CenturyGothic"/>
                <a:cs typeface="SHTOKM+CenturyGothic"/>
              </a:rPr>
              <a:t>the</a:t>
            </a:r>
          </a:p>
          <a:p>
            <a:pPr marL="342900" marR="0">
              <a:lnSpc>
                <a:spcPts val="2051"/>
              </a:lnSpc>
              <a:spcBef>
                <a:spcPts val="0"/>
              </a:spcBef>
              <a:spcAft>
                <a:spcPts val="0"/>
              </a:spcAft>
            </a:pPr>
            <a:r>
              <a:rPr dirty="0" sz="1900">
                <a:solidFill>
                  <a:srgbClr val="ffffff"/>
                </a:solidFill>
                <a:latin typeface="SHTOKM+CenturyGothic"/>
                <a:cs typeface="SHTOKM+CenturyGothic"/>
              </a:rPr>
              <a:t>world’s</a:t>
            </a:r>
            <a:r>
              <a:rPr dirty="0" sz="19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1900">
                <a:solidFill>
                  <a:srgbClr val="ffffff"/>
                </a:solidFill>
                <a:latin typeface="SHTOKM+CenturyGothic"/>
                <a:cs typeface="SHTOKM+CenturyGothic"/>
              </a:rPr>
              <a:t>population</a:t>
            </a:r>
            <a:r>
              <a:rPr dirty="0" sz="19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1900">
                <a:solidFill>
                  <a:srgbClr val="ffffff"/>
                </a:solidFill>
                <a:latin typeface="SHTOKM+CenturyGothic"/>
                <a:cs typeface="SHTOKM+CenturyGothic"/>
              </a:rPr>
              <a:t>dwelling</a:t>
            </a:r>
            <a:r>
              <a:rPr dirty="0" sz="19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1900">
                <a:solidFill>
                  <a:srgbClr val="ffffff"/>
                </a:solidFill>
                <a:latin typeface="SHTOKM+CenturyGothic"/>
                <a:cs typeface="SHTOKM+CenturyGothic"/>
              </a:rPr>
              <a:t>in</a:t>
            </a:r>
            <a:r>
              <a:rPr dirty="0" sz="19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1900">
                <a:solidFill>
                  <a:srgbClr val="ffffff"/>
                </a:solidFill>
                <a:latin typeface="SHTOKM+CenturyGothic"/>
                <a:cs typeface="SHTOKM+CenturyGothic"/>
              </a:rPr>
              <a:t>hilly</a:t>
            </a:r>
            <a:r>
              <a:rPr dirty="0" sz="19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1900">
                <a:solidFill>
                  <a:srgbClr val="ffffff"/>
                </a:solidFill>
                <a:latin typeface="SHTOKM+CenturyGothic"/>
                <a:cs typeface="SHTOKM+CenturyGothic"/>
              </a:rPr>
              <a:t>areas</a:t>
            </a:r>
            <a:r>
              <a:rPr dirty="0" sz="19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1900">
                <a:solidFill>
                  <a:srgbClr val="ffffff"/>
                </a:solidFill>
                <a:latin typeface="SHTOKM+CenturyGothic"/>
                <a:cs typeface="SHTOKM+CenturyGothic"/>
              </a:rPr>
              <a:t>by</a:t>
            </a:r>
            <a:r>
              <a:rPr dirty="0" sz="19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1900">
                <a:solidFill>
                  <a:srgbClr val="ffffff"/>
                </a:solidFill>
                <a:latin typeface="SHTOKM+CenturyGothic"/>
                <a:cs typeface="SHTOKM+CenturyGothic"/>
              </a:rPr>
              <a:t>2050,</a:t>
            </a:r>
            <a:r>
              <a:rPr dirty="0" sz="19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1900">
                <a:solidFill>
                  <a:srgbClr val="ffffff"/>
                </a:solidFill>
                <a:latin typeface="SHTOKM+CenturyGothic"/>
                <a:cs typeface="SHTOKM+CenturyGothic"/>
              </a:rPr>
              <a:t>there</a:t>
            </a:r>
            <a:r>
              <a:rPr dirty="0" sz="19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1900">
                <a:solidFill>
                  <a:srgbClr val="ffffff"/>
                </a:solidFill>
                <a:latin typeface="SHTOKM+CenturyGothic"/>
                <a:cs typeface="SHTOKM+CenturyGothic"/>
              </a:rPr>
              <a:t>is</a:t>
            </a:r>
            <a:r>
              <a:rPr dirty="0" sz="19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1900">
                <a:solidFill>
                  <a:srgbClr val="ffffff"/>
                </a:solidFill>
                <a:latin typeface="SHTOKM+CenturyGothic"/>
                <a:cs typeface="SHTOKM+CenturyGothic"/>
              </a:rPr>
              <a:t>also</a:t>
            </a:r>
            <a:r>
              <a:rPr dirty="0" sz="19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1900">
                <a:solidFill>
                  <a:srgbClr val="ffffff"/>
                </a:solidFill>
                <a:latin typeface="SHTOKM+CenturyGothic"/>
                <a:cs typeface="SHTOKM+CenturyGothic"/>
              </a:rPr>
              <a:t>a</a:t>
            </a:r>
            <a:r>
              <a:rPr dirty="0" sz="19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1900">
                <a:solidFill>
                  <a:srgbClr val="ffffff"/>
                </a:solidFill>
                <a:latin typeface="SHTOKM+CenturyGothic"/>
                <a:cs typeface="SHTOKM+CenturyGothic"/>
              </a:rPr>
              <a:t>projected</a:t>
            </a:r>
          </a:p>
          <a:p>
            <a:pPr marL="342900" marR="0">
              <a:lnSpc>
                <a:spcPts val="2052"/>
              </a:lnSpc>
              <a:spcBef>
                <a:spcPts val="0"/>
              </a:spcBef>
              <a:spcAft>
                <a:spcPts val="0"/>
              </a:spcAft>
            </a:pPr>
            <a:r>
              <a:rPr dirty="0" sz="1900">
                <a:solidFill>
                  <a:srgbClr val="ffffff"/>
                </a:solidFill>
                <a:latin typeface="SHTOKM+CenturyGothic"/>
                <a:cs typeface="SHTOKM+CenturyGothic"/>
              </a:rPr>
              <a:t>increase</a:t>
            </a:r>
            <a:r>
              <a:rPr dirty="0" sz="19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1900">
                <a:solidFill>
                  <a:srgbClr val="ffffff"/>
                </a:solidFill>
                <a:latin typeface="SHTOKM+CenturyGothic"/>
                <a:cs typeface="SHTOKM+CenturyGothic"/>
              </a:rPr>
              <a:t>needing</a:t>
            </a:r>
            <a:r>
              <a:rPr dirty="0" sz="19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1900">
                <a:solidFill>
                  <a:srgbClr val="ffffff"/>
                </a:solidFill>
                <a:latin typeface="SHTOKM+CenturyGothic"/>
                <a:cs typeface="SHTOKM+CenturyGothic"/>
              </a:rPr>
              <a:t>of</a:t>
            </a:r>
            <a:r>
              <a:rPr dirty="0" sz="19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1900">
                <a:solidFill>
                  <a:srgbClr val="ffffff"/>
                </a:solidFill>
                <a:latin typeface="SHTOKM+CenturyGothic"/>
                <a:cs typeface="SHTOKM+CenturyGothic"/>
              </a:rPr>
              <a:t>prioritizing</a:t>
            </a:r>
            <a:r>
              <a:rPr dirty="0" sz="19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1900">
                <a:solidFill>
                  <a:srgbClr val="ffffff"/>
                </a:solidFill>
                <a:latin typeface="SHTOKM+CenturyGothic"/>
                <a:cs typeface="SHTOKM+CenturyGothic"/>
              </a:rPr>
              <a:t>health.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36572" y="5410105"/>
            <a:ext cx="9161138" cy="111576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329"/>
              </a:lnSpc>
              <a:spcBef>
                <a:spcPts val="0"/>
              </a:spcBef>
              <a:spcAft>
                <a:spcPts val="0"/>
              </a:spcAft>
            </a:pPr>
            <a:r>
              <a:rPr dirty="0" sz="1550">
                <a:solidFill>
                  <a:srgbClr val="8ad0d6"/>
                </a:solidFill>
                <a:latin typeface="REFWPA+Wingdings3"/>
                <a:cs typeface="REFWPA+Wingdings3"/>
              </a:rPr>
              <a:t></a:t>
            </a:r>
            <a:r>
              <a:rPr dirty="0" sz="1550" spc="948">
                <a:solidFill>
                  <a:srgbClr val="8ad0d6"/>
                </a:solidFill>
                <a:latin typeface="Times New Roman"/>
                <a:cs typeface="Times New Roman"/>
              </a:rPr>
              <a:t> </a:t>
            </a:r>
            <a:r>
              <a:rPr dirty="0" sz="1900">
                <a:solidFill>
                  <a:srgbClr val="ffffff"/>
                </a:solidFill>
                <a:latin typeface="SHTOKM+CenturyGothic"/>
                <a:cs typeface="SHTOKM+CenturyGothic"/>
              </a:rPr>
              <a:t>This</a:t>
            </a:r>
            <a:r>
              <a:rPr dirty="0" sz="19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1900">
                <a:solidFill>
                  <a:srgbClr val="ffffff"/>
                </a:solidFill>
                <a:latin typeface="SHTOKM+CenturyGothic"/>
                <a:cs typeface="SHTOKM+CenturyGothic"/>
              </a:rPr>
              <a:t>problem</a:t>
            </a:r>
            <a:r>
              <a:rPr dirty="0" sz="19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1900">
                <a:solidFill>
                  <a:srgbClr val="ffffff"/>
                </a:solidFill>
                <a:latin typeface="SHTOKM+CenturyGothic"/>
                <a:cs typeface="SHTOKM+CenturyGothic"/>
              </a:rPr>
              <a:t>statement</a:t>
            </a:r>
            <a:r>
              <a:rPr dirty="0" sz="1900" spc="521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1900">
                <a:solidFill>
                  <a:srgbClr val="ffffff"/>
                </a:solidFill>
                <a:latin typeface="SHTOKM+CenturyGothic"/>
                <a:cs typeface="SHTOKM+CenturyGothic"/>
              </a:rPr>
              <a:t>primarily</a:t>
            </a:r>
            <a:r>
              <a:rPr dirty="0" sz="19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1900">
                <a:solidFill>
                  <a:srgbClr val="ffffff"/>
                </a:solidFill>
                <a:latin typeface="SHTOKM+CenturyGothic"/>
                <a:cs typeface="SHTOKM+CenturyGothic"/>
              </a:rPr>
              <a:t>discusses</a:t>
            </a:r>
            <a:r>
              <a:rPr dirty="0" sz="19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1900">
                <a:solidFill>
                  <a:srgbClr val="ffffff"/>
                </a:solidFill>
                <a:latin typeface="SHTOKM+CenturyGothic"/>
                <a:cs typeface="SHTOKM+CenturyGothic"/>
              </a:rPr>
              <a:t>the</a:t>
            </a:r>
            <a:r>
              <a:rPr dirty="0" sz="19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1900">
                <a:solidFill>
                  <a:srgbClr val="ffffff"/>
                </a:solidFill>
                <a:latin typeface="SHTOKM+CenturyGothic"/>
                <a:cs typeface="SHTOKM+CenturyGothic"/>
              </a:rPr>
              <a:t>critical</a:t>
            </a:r>
            <a:r>
              <a:rPr dirty="0" sz="19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1900">
                <a:solidFill>
                  <a:srgbClr val="ffffff"/>
                </a:solidFill>
                <a:latin typeface="SHTOKM+CenturyGothic"/>
                <a:cs typeface="SHTOKM+CenturyGothic"/>
              </a:rPr>
              <a:t>factors</a:t>
            </a:r>
            <a:r>
              <a:rPr dirty="0" sz="19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1900">
                <a:solidFill>
                  <a:srgbClr val="ffffff"/>
                </a:solidFill>
                <a:latin typeface="SHTOKM+CenturyGothic"/>
                <a:cs typeface="SHTOKM+CenturyGothic"/>
              </a:rPr>
              <a:t>that</a:t>
            </a:r>
          </a:p>
          <a:p>
            <a:pPr marL="342900" marR="0">
              <a:lnSpc>
                <a:spcPts val="2052"/>
              </a:lnSpc>
              <a:spcBef>
                <a:spcPts val="0"/>
              </a:spcBef>
              <a:spcAft>
                <a:spcPts val="0"/>
              </a:spcAft>
            </a:pPr>
            <a:r>
              <a:rPr dirty="0" sz="1900">
                <a:solidFill>
                  <a:srgbClr val="ffffff"/>
                </a:solidFill>
                <a:latin typeface="SHTOKM+CenturyGothic"/>
                <a:cs typeface="SHTOKM+CenturyGothic"/>
              </a:rPr>
              <a:t>disadvantage</a:t>
            </a:r>
            <a:r>
              <a:rPr dirty="0" sz="19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1900">
                <a:solidFill>
                  <a:srgbClr val="ffffff"/>
                </a:solidFill>
                <a:latin typeface="SHTOKM+CenturyGothic"/>
                <a:cs typeface="SHTOKM+CenturyGothic"/>
              </a:rPr>
              <a:t>the</a:t>
            </a:r>
            <a:r>
              <a:rPr dirty="0" sz="19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1900">
                <a:solidFill>
                  <a:srgbClr val="ffffff"/>
                </a:solidFill>
                <a:latin typeface="SHTOKM+CenturyGothic"/>
                <a:cs typeface="SHTOKM+CenturyGothic"/>
              </a:rPr>
              <a:t>hill</a:t>
            </a:r>
            <a:r>
              <a:rPr dirty="0" sz="19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1900">
                <a:solidFill>
                  <a:srgbClr val="ffffff"/>
                </a:solidFill>
                <a:latin typeface="SHTOKM+CenturyGothic"/>
                <a:cs typeface="SHTOKM+CenturyGothic"/>
              </a:rPr>
              <a:t>population.</a:t>
            </a:r>
            <a:r>
              <a:rPr dirty="0" sz="19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1900">
                <a:solidFill>
                  <a:srgbClr val="ffffff"/>
                </a:solidFill>
                <a:latin typeface="SHTOKM+CenturyGothic"/>
                <a:cs typeface="SHTOKM+CenturyGothic"/>
              </a:rPr>
              <a:t>It</a:t>
            </a:r>
            <a:r>
              <a:rPr dirty="0" sz="19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1900">
                <a:solidFill>
                  <a:srgbClr val="ffffff"/>
                </a:solidFill>
                <a:latin typeface="SHTOKM+CenturyGothic"/>
                <a:cs typeface="SHTOKM+CenturyGothic"/>
              </a:rPr>
              <a:t>also</a:t>
            </a:r>
            <a:r>
              <a:rPr dirty="0" sz="19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1900">
                <a:solidFill>
                  <a:srgbClr val="ffffff"/>
                </a:solidFill>
                <a:latin typeface="SHTOKM+CenturyGothic"/>
                <a:cs typeface="SHTOKM+CenturyGothic"/>
              </a:rPr>
              <a:t>considers</a:t>
            </a:r>
            <a:r>
              <a:rPr dirty="0" sz="19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1900">
                <a:solidFill>
                  <a:srgbClr val="ffffff"/>
                </a:solidFill>
                <a:latin typeface="SHTOKM+CenturyGothic"/>
                <a:cs typeface="SHTOKM+CenturyGothic"/>
              </a:rPr>
              <a:t>the</a:t>
            </a:r>
            <a:r>
              <a:rPr dirty="0" sz="19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1900">
                <a:solidFill>
                  <a:srgbClr val="ffffff"/>
                </a:solidFill>
                <a:latin typeface="SHTOKM+CenturyGothic"/>
                <a:cs typeface="SHTOKM+CenturyGothic"/>
              </a:rPr>
              <a:t>methods</a:t>
            </a:r>
            <a:r>
              <a:rPr dirty="0" sz="19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1900">
                <a:solidFill>
                  <a:srgbClr val="ffffff"/>
                </a:solidFill>
                <a:latin typeface="SHTOKM+CenturyGothic"/>
                <a:cs typeface="SHTOKM+CenturyGothic"/>
              </a:rPr>
              <a:t>used</a:t>
            </a:r>
            <a:r>
              <a:rPr dirty="0" sz="19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1900">
                <a:solidFill>
                  <a:srgbClr val="ffffff"/>
                </a:solidFill>
                <a:latin typeface="SHTOKM+CenturyGothic"/>
                <a:cs typeface="SHTOKM+CenturyGothic"/>
              </a:rPr>
              <a:t>to</a:t>
            </a:r>
          </a:p>
          <a:p>
            <a:pPr marL="342900" marR="0">
              <a:lnSpc>
                <a:spcPts val="2052"/>
              </a:lnSpc>
              <a:spcBef>
                <a:spcPts val="0"/>
              </a:spcBef>
              <a:spcAft>
                <a:spcPts val="0"/>
              </a:spcAft>
            </a:pPr>
            <a:r>
              <a:rPr dirty="0" sz="1900">
                <a:solidFill>
                  <a:srgbClr val="ffffff"/>
                </a:solidFill>
                <a:latin typeface="SHTOKM+CenturyGothic"/>
                <a:cs typeface="SHTOKM+CenturyGothic"/>
              </a:rPr>
              <a:t>work</a:t>
            </a:r>
            <a:r>
              <a:rPr dirty="0" sz="19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1900">
                <a:solidFill>
                  <a:srgbClr val="ffffff"/>
                </a:solidFill>
                <a:latin typeface="SHTOKM+CenturyGothic"/>
                <a:cs typeface="SHTOKM+CenturyGothic"/>
              </a:rPr>
              <a:t>out</a:t>
            </a:r>
            <a:r>
              <a:rPr dirty="0" sz="19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1900">
                <a:solidFill>
                  <a:srgbClr val="ffffff"/>
                </a:solidFill>
                <a:latin typeface="SHTOKM+CenturyGothic"/>
                <a:cs typeface="SHTOKM+CenturyGothic"/>
              </a:rPr>
              <a:t>hilly</a:t>
            </a:r>
            <a:r>
              <a:rPr dirty="0" sz="19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1900">
                <a:solidFill>
                  <a:srgbClr val="ffffff"/>
                </a:solidFill>
                <a:latin typeface="SHTOKM+CenturyGothic"/>
                <a:cs typeface="SHTOKM+CenturyGothic"/>
              </a:rPr>
              <a:t>area</a:t>
            </a:r>
            <a:r>
              <a:rPr dirty="0" sz="1900" spc="523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1900">
                <a:solidFill>
                  <a:srgbClr val="ffffff"/>
                </a:solidFill>
                <a:latin typeface="SHTOKM+CenturyGothic"/>
                <a:cs typeface="SHTOKM+CenturyGothic"/>
              </a:rPr>
              <a:t>healthcare</a:t>
            </a:r>
            <a:r>
              <a:rPr dirty="0" sz="19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1900">
                <a:solidFill>
                  <a:srgbClr val="ffffff"/>
                </a:solidFill>
                <a:latin typeface="SHTOKM+CenturyGothic"/>
                <a:cs typeface="SHTOKM+CenturyGothic"/>
              </a:rPr>
              <a:t>delivery</a:t>
            </a:r>
            <a:r>
              <a:rPr dirty="0" sz="19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1900">
                <a:solidFill>
                  <a:srgbClr val="ffffff"/>
                </a:solidFill>
                <a:latin typeface="SHTOKM+CenturyGothic"/>
                <a:cs typeface="SHTOKM+CenturyGothic"/>
              </a:rPr>
              <a:t>strategies</a:t>
            </a:r>
            <a:r>
              <a:rPr dirty="0" sz="19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1900">
                <a:solidFill>
                  <a:srgbClr val="ffffff"/>
                </a:solidFill>
                <a:latin typeface="SHTOKM+CenturyGothic"/>
                <a:cs typeface="SHTOKM+CenturyGothic"/>
              </a:rPr>
              <a:t>to</a:t>
            </a:r>
            <a:r>
              <a:rPr dirty="0" sz="19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1900">
                <a:solidFill>
                  <a:srgbClr val="ffffff"/>
                </a:solidFill>
                <a:latin typeface="SHTOKM+CenturyGothic"/>
                <a:cs typeface="SHTOKM+CenturyGothic"/>
              </a:rPr>
              <a:t>decrease</a:t>
            </a:r>
            <a:r>
              <a:rPr dirty="0" sz="19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1900">
                <a:solidFill>
                  <a:srgbClr val="ffffff"/>
                </a:solidFill>
                <a:latin typeface="SHTOKM+CenturyGothic"/>
                <a:cs typeface="SHTOKM+CenturyGothic"/>
              </a:rPr>
              <a:t>this</a:t>
            </a:r>
            <a:r>
              <a:rPr dirty="0" sz="19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1900">
                <a:solidFill>
                  <a:srgbClr val="ffffff"/>
                </a:solidFill>
                <a:latin typeface="SHTOKM+CenturyGothic"/>
                <a:cs typeface="SHTOKM+CenturyGothic"/>
              </a:rPr>
              <a:t>disparity</a:t>
            </a:r>
          </a:p>
          <a:p>
            <a:pPr marL="342900" marR="0">
              <a:lnSpc>
                <a:spcPts val="2052"/>
              </a:lnSpc>
              <a:spcBef>
                <a:spcPts val="0"/>
              </a:spcBef>
              <a:spcAft>
                <a:spcPts val="0"/>
              </a:spcAft>
            </a:pPr>
            <a:r>
              <a:rPr dirty="0" sz="1900">
                <a:solidFill>
                  <a:srgbClr val="ffffff"/>
                </a:solidFill>
                <a:latin typeface="SHTOKM+CenturyGothic"/>
                <a:cs typeface="SHTOKM+CenturyGothic"/>
              </a:rPr>
              <a:t>in</a:t>
            </a:r>
            <a:r>
              <a:rPr dirty="0" sz="19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1900">
                <a:solidFill>
                  <a:srgbClr val="ffffff"/>
                </a:solidFill>
                <a:latin typeface="SHTOKM+CenturyGothic"/>
                <a:cs typeface="SHTOKM+CenturyGothic"/>
              </a:rPr>
              <a:t>hilly</a:t>
            </a:r>
            <a:r>
              <a:rPr dirty="0" sz="19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1900">
                <a:solidFill>
                  <a:srgbClr val="ffffff"/>
                </a:solidFill>
                <a:latin typeface="SHTOKM+CenturyGothic"/>
                <a:cs typeface="SHTOKM+CenturyGothic"/>
              </a:rPr>
              <a:t>areas’</a:t>
            </a:r>
            <a:r>
              <a:rPr dirty="0" sz="19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1900">
                <a:solidFill>
                  <a:srgbClr val="ffffff"/>
                </a:solidFill>
                <a:latin typeface="SHTOKM+CenturyGothic"/>
                <a:cs typeface="SHTOKM+CenturyGothic"/>
              </a:rPr>
              <a:t>medical</a:t>
            </a:r>
            <a:r>
              <a:rPr dirty="0" sz="19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1900">
                <a:solidFill>
                  <a:srgbClr val="ffffff"/>
                </a:solidFill>
                <a:latin typeface="SHTOKM+CenturyGothic"/>
                <a:cs typeface="SHTOKM+CenturyGothic"/>
              </a:rPr>
              <a:t>facilities.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62928" y="453031"/>
            <a:ext cx="8775410" cy="34952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452"/>
              </a:lnSpc>
              <a:spcBef>
                <a:spcPts val="0"/>
              </a:spcBef>
              <a:spcAft>
                <a:spcPts val="0"/>
              </a:spcAft>
            </a:pPr>
            <a:r>
              <a:rPr dirty="0" sz="1650">
                <a:solidFill>
                  <a:srgbClr val="8ad0d6"/>
                </a:solidFill>
                <a:latin typeface="REFWPA+Wingdings3"/>
                <a:cs typeface="REFWPA+Wingdings3"/>
              </a:rPr>
              <a:t></a:t>
            </a:r>
            <a:r>
              <a:rPr dirty="0" sz="1650" spc="835">
                <a:solidFill>
                  <a:srgbClr val="8ad0d6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As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all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of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us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know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,Healthcare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is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a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fundamental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right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of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every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human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05828" y="757831"/>
            <a:ext cx="4606253" cy="34952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452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being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and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everyone’s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responsibility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62928" y="1621431"/>
            <a:ext cx="8719022" cy="156872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452"/>
              </a:lnSpc>
              <a:spcBef>
                <a:spcPts val="0"/>
              </a:spcBef>
              <a:spcAft>
                <a:spcPts val="0"/>
              </a:spcAft>
            </a:pPr>
            <a:r>
              <a:rPr dirty="0" sz="1650">
                <a:solidFill>
                  <a:srgbClr val="8ad0d6"/>
                </a:solidFill>
                <a:latin typeface="REFWPA+Wingdings3"/>
                <a:cs typeface="REFWPA+Wingdings3"/>
              </a:rPr>
              <a:t></a:t>
            </a:r>
            <a:r>
              <a:rPr dirty="0" sz="1650" spc="1388">
                <a:solidFill>
                  <a:srgbClr val="8ad0d6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When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healthcare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is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viewed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as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a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right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and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a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responsibility,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the</a:t>
            </a:r>
          </a:p>
          <a:p>
            <a:pPr marL="34290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state’s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active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role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in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maintaining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its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people’s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health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becomes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even</a:t>
            </a:r>
          </a:p>
          <a:p>
            <a:pPr marL="34290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more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pro-active.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There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has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always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been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an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inverse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distribution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of</a:t>
            </a:r>
          </a:p>
          <a:p>
            <a:pPr marL="34290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medical</a:t>
            </a:r>
            <a:r>
              <a:rPr dirty="0" sz="2000" spc="551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services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in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hilly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areas</a:t>
            </a:r>
            <a:r>
              <a:rPr dirty="0" sz="2000" spc="551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when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compared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to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the</a:t>
            </a:r>
            <a:r>
              <a:rPr dirty="0" sz="2000" spc="1102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urban</a:t>
            </a:r>
          </a:p>
          <a:p>
            <a:pPr marL="34290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population,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which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is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often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referred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to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as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the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inverse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care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law.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737552" y="720010"/>
            <a:ext cx="8788620" cy="95912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452"/>
              </a:lnSpc>
              <a:spcBef>
                <a:spcPts val="0"/>
              </a:spcBef>
              <a:spcAft>
                <a:spcPts val="0"/>
              </a:spcAft>
            </a:pPr>
            <a:r>
              <a:rPr dirty="0" sz="1650">
                <a:solidFill>
                  <a:srgbClr val="8ad0d6"/>
                </a:solidFill>
                <a:latin typeface="REFWPA+Wingdings3"/>
                <a:cs typeface="REFWPA+Wingdings3"/>
              </a:rPr>
              <a:t></a:t>
            </a:r>
            <a:r>
              <a:rPr dirty="0" sz="1650" spc="835">
                <a:solidFill>
                  <a:srgbClr val="8ad0d6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There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has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always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been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an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inverse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distribution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of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medical</a:t>
            </a:r>
            <a:r>
              <a:rPr dirty="0" sz="2000" spc="551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services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in</a:t>
            </a:r>
          </a:p>
          <a:p>
            <a:pPr marL="34290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hilly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areas</a:t>
            </a:r>
            <a:r>
              <a:rPr dirty="0" sz="2000" spc="551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when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compared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to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the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urban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population,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which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is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often</a:t>
            </a:r>
          </a:p>
          <a:p>
            <a:pPr marL="34290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referred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to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as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the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inverse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care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law.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37552" y="2625010"/>
            <a:ext cx="8520972" cy="34952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452"/>
              </a:lnSpc>
              <a:spcBef>
                <a:spcPts val="0"/>
              </a:spcBef>
              <a:spcAft>
                <a:spcPts val="0"/>
              </a:spcAft>
            </a:pPr>
            <a:r>
              <a:rPr dirty="0" sz="1650">
                <a:solidFill>
                  <a:srgbClr val="8ad0d6"/>
                </a:solidFill>
                <a:latin typeface="REFWPA+Wingdings3"/>
                <a:cs typeface="REFWPA+Wingdings3"/>
              </a:rPr>
              <a:t></a:t>
            </a:r>
            <a:r>
              <a:rPr dirty="0" sz="1650" spc="835">
                <a:solidFill>
                  <a:srgbClr val="8ad0d6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Barriers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to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healthcare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access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are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systematic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hindrances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that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may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80452" y="2929810"/>
            <a:ext cx="5563307" cy="34952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452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interfere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with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access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to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healthcare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systems.ꢀ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737551" y="483682"/>
            <a:ext cx="4095924" cy="692087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5149"/>
              </a:lnSpc>
              <a:spcBef>
                <a:spcPts val="0"/>
              </a:spcBef>
              <a:spcAft>
                <a:spcPts val="0"/>
              </a:spcAft>
            </a:pPr>
            <a:r>
              <a:rPr dirty="0" sz="4200">
                <a:solidFill>
                  <a:srgbClr val="ebebeb"/>
                </a:solidFill>
                <a:latin typeface="SHTOKM+CenturyGothic"/>
                <a:cs typeface="SHTOKM+CenturyGothic"/>
              </a:rPr>
              <a:t>Delivery</a:t>
            </a:r>
            <a:r>
              <a:rPr dirty="0" sz="4200">
                <a:solidFill>
                  <a:srgbClr val="ebebeb"/>
                </a:solidFill>
                <a:latin typeface="SHTOKM+CenturyGothic"/>
                <a:cs typeface="SHTOKM+CenturyGothic"/>
              </a:rPr>
              <a:t> </a:t>
            </a:r>
            <a:r>
              <a:rPr dirty="0" sz="4200">
                <a:solidFill>
                  <a:srgbClr val="ebebeb"/>
                </a:solidFill>
                <a:latin typeface="SHTOKM+CenturyGothic"/>
                <a:cs typeface="SHTOKM+CenturyGothic"/>
              </a:rPr>
              <a:t>drones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94752" y="2091611"/>
            <a:ext cx="8801092" cy="95912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452"/>
              </a:lnSpc>
              <a:spcBef>
                <a:spcPts val="0"/>
              </a:spcBef>
              <a:spcAft>
                <a:spcPts val="0"/>
              </a:spcAft>
            </a:pPr>
            <a:r>
              <a:rPr dirty="0" sz="1650">
                <a:solidFill>
                  <a:srgbClr val="8ad0d6"/>
                </a:solidFill>
                <a:latin typeface="REFWPA+Wingdings3"/>
                <a:cs typeface="REFWPA+Wingdings3"/>
              </a:rPr>
              <a:t></a:t>
            </a:r>
            <a:r>
              <a:rPr dirty="0" sz="1650" spc="835">
                <a:solidFill>
                  <a:srgbClr val="8ad0d6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There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are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a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wide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range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of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expected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positive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effects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of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drone</a:t>
            </a:r>
          </a:p>
          <a:p>
            <a:pPr marL="34290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delivery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including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economic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benefits,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convenience,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and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delivery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of</a:t>
            </a:r>
          </a:p>
          <a:p>
            <a:pPr marL="34290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time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critical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goods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and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services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to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difficult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to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reach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places.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94752" y="3133011"/>
            <a:ext cx="8790736" cy="95912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452"/>
              </a:lnSpc>
              <a:spcBef>
                <a:spcPts val="0"/>
              </a:spcBef>
              <a:spcAft>
                <a:spcPts val="0"/>
              </a:spcAft>
            </a:pPr>
            <a:r>
              <a:rPr dirty="0" sz="1650">
                <a:solidFill>
                  <a:srgbClr val="8ad0d6"/>
                </a:solidFill>
                <a:latin typeface="REFWPA+Wingdings3"/>
                <a:cs typeface="REFWPA+Wingdings3"/>
              </a:rPr>
              <a:t></a:t>
            </a:r>
            <a:r>
              <a:rPr dirty="0" sz="1650" spc="835">
                <a:solidFill>
                  <a:srgbClr val="8ad0d6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There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are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a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number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of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drone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services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which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show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enough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potential</a:t>
            </a:r>
          </a:p>
          <a:p>
            <a:pPr marL="34290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such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as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AMAZON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,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ALPHABET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and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other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tech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giants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who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are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hailing</a:t>
            </a:r>
          </a:p>
          <a:p>
            <a:pPr marL="34290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it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as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a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future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of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e-commerce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fulfillment.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94752" y="4174411"/>
            <a:ext cx="8748535" cy="156872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452"/>
              </a:lnSpc>
              <a:spcBef>
                <a:spcPts val="0"/>
              </a:spcBef>
              <a:spcAft>
                <a:spcPts val="0"/>
              </a:spcAft>
            </a:pPr>
            <a:r>
              <a:rPr dirty="0" sz="1650">
                <a:solidFill>
                  <a:srgbClr val="8ad0d6"/>
                </a:solidFill>
                <a:latin typeface="REFWPA+Wingdings3"/>
                <a:cs typeface="REFWPA+Wingdings3"/>
              </a:rPr>
              <a:t></a:t>
            </a:r>
            <a:r>
              <a:rPr dirty="0" sz="1650" spc="835">
                <a:solidFill>
                  <a:srgbClr val="8ad0d6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For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a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glance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,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we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can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see</a:t>
            </a:r>
            <a:r>
              <a:rPr dirty="0" sz="2000" spc="55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an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example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of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delivery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drone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started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in</a:t>
            </a:r>
          </a:p>
          <a:p>
            <a:pPr marL="34290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india: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swiggy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tests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300+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drone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deliveries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for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food,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medicine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without</a:t>
            </a:r>
          </a:p>
          <a:p>
            <a:pPr marL="34290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any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accident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in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a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trial,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food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delivery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Unicon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Swiggy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and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integrated</a:t>
            </a:r>
          </a:p>
          <a:p>
            <a:pPr marL="34290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aerospace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company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ANRA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technologies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have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jointly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conducted</a:t>
            </a:r>
          </a:p>
          <a:p>
            <a:pPr marL="34290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over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300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run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lead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deliveries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of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food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and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medicines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in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India.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163004" y="295869"/>
            <a:ext cx="9578061" cy="156872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452"/>
              </a:lnSpc>
              <a:spcBef>
                <a:spcPts val="0"/>
              </a:spcBef>
              <a:spcAft>
                <a:spcPts val="0"/>
              </a:spcAft>
            </a:pPr>
            <a:r>
              <a:rPr dirty="0" sz="1650">
                <a:solidFill>
                  <a:srgbClr val="8ad0d6"/>
                </a:solidFill>
                <a:latin typeface="REFWPA+Wingdings3"/>
                <a:cs typeface="REFWPA+Wingdings3"/>
              </a:rPr>
              <a:t></a:t>
            </a:r>
            <a:r>
              <a:rPr dirty="0" sz="1650" spc="835">
                <a:solidFill>
                  <a:srgbClr val="8ad0d6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For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the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solution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to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this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sensitive</a:t>
            </a:r>
            <a:r>
              <a:rPr dirty="0" sz="2000" spc="548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problems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we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can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use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drones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to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transfer</a:t>
            </a:r>
          </a:p>
          <a:p>
            <a:pPr marL="34290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medicare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and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other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equipments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in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hilly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areas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and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remote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villages.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But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we</a:t>
            </a:r>
          </a:p>
          <a:p>
            <a:pPr marL="34290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can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not</a:t>
            </a:r>
            <a:r>
              <a:rPr dirty="0" sz="2000" spc="55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use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delivery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drones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to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transfer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a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much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of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heavy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materials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but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the</a:t>
            </a:r>
          </a:p>
          <a:p>
            <a:pPr marL="34290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things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like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medicines,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bandages,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and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other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healthcare's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are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easily</a:t>
            </a:r>
          </a:p>
          <a:p>
            <a:pPr marL="34290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transferable.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63004" y="1946869"/>
            <a:ext cx="10022047" cy="187352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452"/>
              </a:lnSpc>
              <a:spcBef>
                <a:spcPts val="0"/>
              </a:spcBef>
              <a:spcAft>
                <a:spcPts val="0"/>
              </a:spcAft>
            </a:pPr>
            <a:r>
              <a:rPr dirty="0" sz="1650">
                <a:solidFill>
                  <a:srgbClr val="8ad0d6"/>
                </a:solidFill>
                <a:latin typeface="REFWPA+Wingdings3"/>
                <a:cs typeface="REFWPA+Wingdings3"/>
              </a:rPr>
              <a:t></a:t>
            </a:r>
            <a:r>
              <a:rPr dirty="0" sz="1650" spc="835">
                <a:solidFill>
                  <a:srgbClr val="8ad0d6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Now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the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process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to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transfer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is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not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simple.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The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factors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to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keep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in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mind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while</a:t>
            </a:r>
          </a:p>
          <a:p>
            <a:pPr marL="34290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designing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the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drones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which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can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used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for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this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purpose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are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the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pay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load,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pick</a:t>
            </a:r>
          </a:p>
          <a:p>
            <a:pPr marL="34290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up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pattern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and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the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landing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of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the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drone.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The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most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important</a:t>
            </a:r>
            <a:r>
              <a:rPr dirty="0" sz="2000" spc="55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part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is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to</a:t>
            </a:r>
          </a:p>
          <a:p>
            <a:pPr marL="34290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understand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the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landing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pattern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because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there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is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a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possibility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that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the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product</a:t>
            </a:r>
          </a:p>
          <a:p>
            <a:pPr marL="34290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which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is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carried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by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the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drone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can</a:t>
            </a:r>
            <a:r>
              <a:rPr dirty="0" sz="2000" spc="55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get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damaged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by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the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wrong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landing</a:t>
            </a:r>
          </a:p>
          <a:p>
            <a:pPr marL="34290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pattern.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63004" y="3902669"/>
            <a:ext cx="10057867" cy="156872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452"/>
              </a:lnSpc>
              <a:spcBef>
                <a:spcPts val="0"/>
              </a:spcBef>
              <a:spcAft>
                <a:spcPts val="0"/>
              </a:spcAft>
            </a:pPr>
            <a:r>
              <a:rPr dirty="0" sz="1650">
                <a:solidFill>
                  <a:srgbClr val="8ad0d6"/>
                </a:solidFill>
                <a:latin typeface="REFWPA+Wingdings3"/>
                <a:cs typeface="REFWPA+Wingdings3"/>
              </a:rPr>
              <a:t></a:t>
            </a:r>
            <a:r>
              <a:rPr dirty="0" sz="1650" spc="1388">
                <a:solidFill>
                  <a:srgbClr val="8ad0d6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so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we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are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working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on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how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to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control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the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landing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speed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of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drone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depending</a:t>
            </a:r>
          </a:p>
          <a:p>
            <a:pPr marL="34290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upon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its</a:t>
            </a:r>
            <a:r>
              <a:rPr dirty="0" sz="2000" spc="551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weight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which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is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carried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by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the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drone.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so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our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idea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is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to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create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a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drone</a:t>
            </a:r>
          </a:p>
          <a:p>
            <a:pPr marL="34290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which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have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censors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that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helps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the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drone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to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identify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the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weight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of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material</a:t>
            </a:r>
          </a:p>
          <a:p>
            <a:pPr marL="34290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which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is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carried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by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the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drone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and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can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control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the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landing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speed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of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drone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to</a:t>
            </a:r>
          </a:p>
          <a:p>
            <a:pPr marL="34290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safely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deliver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the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medicare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products.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348865" y="630337"/>
            <a:ext cx="7059067" cy="72323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5394"/>
              </a:lnSpc>
              <a:spcBef>
                <a:spcPts val="0"/>
              </a:spcBef>
              <a:spcAft>
                <a:spcPts val="0"/>
              </a:spcAft>
            </a:pPr>
            <a:r>
              <a:rPr dirty="0" sz="4400">
                <a:solidFill>
                  <a:srgbClr val="ffffff"/>
                </a:solidFill>
                <a:latin typeface="SHTOKM+CenturyGothic"/>
                <a:cs typeface="SHTOKM+CenturyGothic"/>
              </a:rPr>
              <a:t>WHY</a:t>
            </a:r>
            <a:r>
              <a:rPr dirty="0" sz="44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4400">
                <a:solidFill>
                  <a:srgbClr val="ffffff"/>
                </a:solidFill>
                <a:latin typeface="SHTOKM+CenturyGothic"/>
                <a:cs typeface="SHTOKM+CenturyGothic"/>
              </a:rPr>
              <a:t>DELIVERY</a:t>
            </a:r>
            <a:r>
              <a:rPr dirty="0" sz="44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4400">
                <a:solidFill>
                  <a:srgbClr val="ffffff"/>
                </a:solidFill>
                <a:latin typeface="SHTOKM+CenturyGothic"/>
                <a:cs typeface="SHTOKM+CenturyGothic"/>
              </a:rPr>
              <a:t>DRONES??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20127" y="1996080"/>
            <a:ext cx="1333212" cy="34952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452"/>
              </a:lnSpc>
              <a:spcBef>
                <a:spcPts val="0"/>
              </a:spcBef>
              <a:spcAft>
                <a:spcPts val="0"/>
              </a:spcAft>
            </a:pPr>
            <a:r>
              <a:rPr dirty="0" sz="1650">
                <a:solidFill>
                  <a:srgbClr val="8ad0d6"/>
                </a:solidFill>
                <a:latin typeface="REFWPA+Wingdings3"/>
                <a:cs typeface="REFWPA+Wingdings3"/>
              </a:rPr>
              <a:t></a:t>
            </a:r>
            <a:r>
              <a:rPr dirty="0" sz="1650" spc="835">
                <a:solidFill>
                  <a:srgbClr val="8ad0d6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1.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Cost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20127" y="2427880"/>
            <a:ext cx="8606586" cy="65432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452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Drones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being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cheaper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than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delivery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vehicles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end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up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saving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logistical</a:t>
            </a:r>
          </a:p>
          <a:p>
            <a:pPr marL="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costs,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including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labour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costs.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20127" y="3596280"/>
            <a:ext cx="1579640" cy="34952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452"/>
              </a:lnSpc>
              <a:spcBef>
                <a:spcPts val="0"/>
              </a:spcBef>
              <a:spcAft>
                <a:spcPts val="0"/>
              </a:spcAft>
            </a:pPr>
            <a:r>
              <a:rPr dirty="0" sz="1650">
                <a:solidFill>
                  <a:srgbClr val="8ad0d6"/>
                </a:solidFill>
                <a:latin typeface="REFWPA+Wingdings3"/>
                <a:cs typeface="REFWPA+Wingdings3"/>
              </a:rPr>
              <a:t></a:t>
            </a:r>
            <a:r>
              <a:rPr dirty="0" sz="1650" spc="835">
                <a:solidFill>
                  <a:srgbClr val="8ad0d6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2.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Speed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020127" y="4028080"/>
            <a:ext cx="9214913" cy="65432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452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They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guarantee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faster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delivery,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within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a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timeframe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of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minutes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to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few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hours</a:t>
            </a:r>
          </a:p>
          <a:p>
            <a:pPr marL="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depending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on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the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retailer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origin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and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customer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location.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020127" y="5196480"/>
            <a:ext cx="1723169" cy="34952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452"/>
              </a:lnSpc>
              <a:spcBef>
                <a:spcPts val="0"/>
              </a:spcBef>
              <a:spcAft>
                <a:spcPts val="0"/>
              </a:spcAft>
            </a:pPr>
            <a:r>
              <a:rPr dirty="0" sz="1650">
                <a:solidFill>
                  <a:srgbClr val="8ad0d6"/>
                </a:solidFill>
                <a:latin typeface="REFWPA+Wingdings3"/>
                <a:cs typeface="REFWPA+Wingdings3"/>
              </a:rPr>
              <a:t></a:t>
            </a:r>
            <a:r>
              <a:rPr dirty="0" sz="1650" spc="835">
                <a:solidFill>
                  <a:srgbClr val="8ad0d6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3.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Mobility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020127" y="5628280"/>
            <a:ext cx="9118564" cy="654322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2452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As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drones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work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on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coordinates,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they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can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go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anywhere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–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over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mountains,</a:t>
            </a:r>
          </a:p>
          <a:p>
            <a:pPr marL="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lakes,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parks,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etc.,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thus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eliminating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road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 </a:t>
            </a:r>
            <a:r>
              <a:rPr dirty="0" sz="2000">
                <a:solidFill>
                  <a:srgbClr val="ffffff"/>
                </a:solidFill>
                <a:latin typeface="SHTOKM+CenturyGothic"/>
                <a:cs typeface="SHTOKM+CenturyGothic"/>
              </a:rPr>
              <a:t>traffic.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PresentationFormat>On-screen Show (4:3)</PresentationFormat>
  <ScaleCrop>false</ScaleCrop>
  <LinksUpToDate>false</LinksUpToDate>
  <SharedDoc>false</SharedDoc>
  <HyperlinksChanged>false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cp:revision>1</cp:revision>
  <dcterms:modified xsi:type="dcterms:W3CDTF">2022-04-04T04:21:57-05:00</dcterms:modified>
</cp:coreProperties>
</file>