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40"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1D8BD707-D9CF-40AE-B4C6-C98DA3205C09}" type="datetimeFigureOut">
              <a:rPr lang="en-US" smtClean="0"/>
              <a:t>6/11/2024</a:t>
            </a:fld>
            <a:endParaRPr lang="en-US"/>
          </a:p>
        </p:txBody>
      </p:sp>
      <p:sp>
        <p:nvSpPr>
          <p:cNvPr id="5" name="Footer Placeholder 4"/>
          <p:cNvSpPr>
            <a:spLocks noGrp="1"/>
          </p:cNvSpPr>
          <p:nvPr>
            <p:ph type="ftr" sz="quarter" idx="11"/>
          </p:nvPr>
        </p:nvSpPr>
        <p:spPr>
          <a:xfrm>
            <a:off x="1028700" y="3242884"/>
            <a:ext cx="4800600" cy="273844"/>
          </a:xfrm>
        </p:spPr>
        <p:txBody>
          <a:bodyPr/>
          <a:lstStyle/>
          <a:p>
            <a:endParaRPr lang="en-IN"/>
          </a:p>
        </p:txBody>
      </p:sp>
      <p:sp>
        <p:nvSpPr>
          <p:cNvPr id="6" name="Slide Number Placeholder 5"/>
          <p:cNvSpPr>
            <a:spLocks noGrp="1"/>
          </p:cNvSpPr>
          <p:nvPr>
            <p:ph type="sldNum" sz="quarter" idx="12"/>
          </p:nvPr>
        </p:nvSpPr>
        <p:spPr>
          <a:xfrm>
            <a:off x="6057900" y="1073150"/>
            <a:ext cx="2057400" cy="27384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1141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43005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1D8BD707-D9CF-40AE-B4C6-C98DA3205C09}" type="datetimeFigureOut">
              <a:rPr lang="en-US" smtClean="0"/>
              <a:t>6/11/2024</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IN"/>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54610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1D8BD707-D9CF-40AE-B4C6-C98DA3205C09}" type="datetimeFigureOut">
              <a:rPr lang="en-US" smtClean="0"/>
              <a:t>6/11/2024</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IN"/>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IN" smtClean="0"/>
              <a:t>‹#›</a:t>
            </a:fld>
            <a:endParaRPr lang="en-IN"/>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092620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1D8BD707-D9CF-40AE-B4C6-C98DA3205C09}" type="datetimeFigureOut">
              <a:rPr lang="en-US" smtClean="0"/>
              <a:t>6/11/2024</a:t>
            </a:fld>
            <a:endParaRPr lang="en-US"/>
          </a:p>
        </p:txBody>
      </p:sp>
      <p:sp>
        <p:nvSpPr>
          <p:cNvPr id="6" name="Footer Placeholder 5"/>
          <p:cNvSpPr>
            <a:spLocks noGrp="1"/>
          </p:cNvSpPr>
          <p:nvPr>
            <p:ph type="ftr" sz="quarter" idx="11"/>
          </p:nvPr>
        </p:nvSpPr>
        <p:spPr>
          <a:xfrm>
            <a:off x="514350" y="284163"/>
            <a:ext cx="5243619" cy="273844"/>
          </a:xfrm>
        </p:spPr>
        <p:txBody>
          <a:bodyPr/>
          <a:lstStyle/>
          <a:p>
            <a:endParaRPr lang="en-IN"/>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86284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2394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12437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05938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1D8BD707-D9CF-40AE-B4C6-C98DA3205C09}" type="datetimeFigureOut">
              <a:rPr lang="en-US" smtClean="0"/>
              <a:t>6/11/2024</a:t>
            </a:fld>
            <a:endParaRPr lang="en-US"/>
          </a:p>
        </p:txBody>
      </p:sp>
      <p:sp>
        <p:nvSpPr>
          <p:cNvPr id="5" name="Footer Placeholder 4"/>
          <p:cNvSpPr>
            <a:spLocks noGrp="1"/>
          </p:cNvSpPr>
          <p:nvPr>
            <p:ph type="ftr" sz="quarter" idx="11"/>
          </p:nvPr>
        </p:nvSpPr>
        <p:spPr>
          <a:xfrm>
            <a:off x="514350" y="285750"/>
            <a:ext cx="5243619" cy="273844"/>
          </a:xfrm>
        </p:spPr>
        <p:txBody>
          <a:bodyPr/>
          <a:lstStyle/>
          <a:p>
            <a:endParaRPr lang="en-IN"/>
          </a:p>
        </p:txBody>
      </p:sp>
      <p:sp>
        <p:nvSpPr>
          <p:cNvPr id="6" name="Slide Number Placeholder 5"/>
          <p:cNvSpPr>
            <a:spLocks noGrp="1"/>
          </p:cNvSpPr>
          <p:nvPr>
            <p:ph type="sldNum" sz="quarter" idx="12"/>
          </p:nvPr>
        </p:nvSpPr>
        <p:spPr>
          <a:xfrm>
            <a:off x="8146839" y="285750"/>
            <a:ext cx="482811" cy="27384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30422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484848"/>
                </a:solidFill>
                <a:latin typeface="Tahoma"/>
                <a:cs typeface="Tahom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61019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3269360" y="1367790"/>
            <a:ext cx="2030729" cy="635000"/>
          </a:xfrm>
          <a:prstGeom prst="rect">
            <a:avLst/>
          </a:prstGeom>
        </p:spPr>
        <p:txBody>
          <a:bodyPr wrap="square" lIns="0" tIns="0" rIns="0" bIns="0">
            <a:spAutoFit/>
          </a:bodyPr>
          <a:lstStyle>
            <a:lvl1pPr>
              <a:defRPr sz="2800" b="0" i="0">
                <a:solidFill>
                  <a:srgbClr val="484848"/>
                </a:solidFill>
                <a:latin typeface="Tahoma"/>
                <a:cs typeface="Tahom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400" b="0" i="0">
                <a:solidFill>
                  <a:srgbClr val="484848"/>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206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45146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1D8BD707-D9CF-40AE-B4C6-C98DA3205C09}" type="datetimeFigureOut">
              <a:rPr lang="en-US" smtClean="0"/>
              <a:t>6/11/2024</a:t>
            </a:fld>
            <a:endParaRPr lang="en-US"/>
          </a:p>
        </p:txBody>
      </p:sp>
      <p:sp>
        <p:nvSpPr>
          <p:cNvPr id="5" name="Footer Placeholder 4"/>
          <p:cNvSpPr>
            <a:spLocks noGrp="1"/>
          </p:cNvSpPr>
          <p:nvPr>
            <p:ph type="ftr" sz="quarter" idx="11"/>
          </p:nvPr>
        </p:nvSpPr>
        <p:spPr>
          <a:xfrm>
            <a:off x="514350" y="285751"/>
            <a:ext cx="5243619" cy="273049"/>
          </a:xfrm>
        </p:spPr>
        <p:txBody>
          <a:bodyPr/>
          <a:lstStyle/>
          <a:p>
            <a:endParaRPr lang="en-IN"/>
          </a:p>
        </p:txBody>
      </p:sp>
      <p:sp>
        <p:nvSpPr>
          <p:cNvPr id="6" name="Slide Number Placeholder 5"/>
          <p:cNvSpPr>
            <a:spLocks noGrp="1"/>
          </p:cNvSpPr>
          <p:nvPr>
            <p:ph type="sldNum" sz="quarter" idx="12"/>
          </p:nvPr>
        </p:nvSpPr>
        <p:spPr>
          <a:xfrm>
            <a:off x="8146839" y="285750"/>
            <a:ext cx="482811" cy="27384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7563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8983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3040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8404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92418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42622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51846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1D8BD707-D9CF-40AE-B4C6-C98DA3205C09}" type="datetimeFigureOut">
              <a:rPr lang="en-US" smtClean="0"/>
              <a:t>6/11/2024</a:t>
            </a:fld>
            <a:endParaRPr lang="en-US"/>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766429593"/>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 id="2147483944" r:id="rId18"/>
    <p:sldLayoutId id="2147483945" r:id="rId19"/>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p:nvPr/>
        </p:nvSpPr>
        <p:spPr>
          <a:xfrm>
            <a:off x="8564118" y="170814"/>
            <a:ext cx="27305" cy="27305"/>
          </a:xfrm>
          <a:custGeom>
            <a:avLst/>
            <a:gdLst/>
            <a:ahLst/>
            <a:cxnLst/>
            <a:rect l="l" t="t" r="r" b="b"/>
            <a:pathLst>
              <a:path w="27304" h="27305">
                <a:moveTo>
                  <a:pt x="20954" y="0"/>
                </a:moveTo>
                <a:lnTo>
                  <a:pt x="5968" y="0"/>
                </a:lnTo>
                <a:lnTo>
                  <a:pt x="0" y="6096"/>
                </a:lnTo>
                <a:lnTo>
                  <a:pt x="0" y="13588"/>
                </a:lnTo>
                <a:lnTo>
                  <a:pt x="0" y="20955"/>
                </a:lnTo>
                <a:lnTo>
                  <a:pt x="5968" y="27050"/>
                </a:lnTo>
                <a:lnTo>
                  <a:pt x="20954" y="27050"/>
                </a:lnTo>
                <a:lnTo>
                  <a:pt x="26924" y="20955"/>
                </a:lnTo>
                <a:lnTo>
                  <a:pt x="26924" y="6096"/>
                </a:lnTo>
                <a:lnTo>
                  <a:pt x="20954" y="0"/>
                </a:lnTo>
                <a:close/>
              </a:path>
            </a:pathLst>
          </a:custGeom>
          <a:solidFill>
            <a:srgbClr val="484848"/>
          </a:solidFill>
        </p:spPr>
        <p:txBody>
          <a:bodyPr wrap="square" lIns="0" tIns="0" rIns="0" bIns="0" rtlCol="0"/>
          <a:lstStyle/>
          <a:p>
            <a:endParaRPr/>
          </a:p>
        </p:txBody>
      </p:sp>
      <p:sp>
        <p:nvSpPr>
          <p:cNvPr id="38" name="object 38"/>
          <p:cNvSpPr txBox="1"/>
          <p:nvPr/>
        </p:nvSpPr>
        <p:spPr>
          <a:xfrm>
            <a:off x="76200" y="742950"/>
            <a:ext cx="3886200" cy="4029949"/>
          </a:xfrm>
          <a:prstGeom prst="rect">
            <a:avLst/>
          </a:prstGeom>
        </p:spPr>
        <p:txBody>
          <a:bodyPr vert="horz" wrap="square" lIns="0" tIns="13335" rIns="0" bIns="0" rtlCol="0">
            <a:spAutoFit/>
          </a:bodyPr>
          <a:lstStyle/>
          <a:p>
            <a:pPr marL="12700" algn="ctr">
              <a:lnSpc>
                <a:spcPct val="100000"/>
              </a:lnSpc>
              <a:spcBef>
                <a:spcPts val="105"/>
              </a:spcBef>
            </a:pPr>
            <a:r>
              <a:rPr lang="en-IN" sz="3200" dirty="0">
                <a:solidFill>
                  <a:schemeClr val="tx1">
                    <a:lumMod val="95000"/>
                  </a:schemeClr>
                </a:solidFill>
                <a:latin typeface="Times New Roman" panose="02020603050405020304" pitchFamily="18" charset="0"/>
                <a:cs typeface="Times New Roman" panose="02020603050405020304" pitchFamily="18" charset="0"/>
              </a:rPr>
              <a:t>Telecom Churn Case Study</a:t>
            </a:r>
          </a:p>
          <a:p>
            <a:pPr marL="12700">
              <a:lnSpc>
                <a:spcPct val="100000"/>
              </a:lnSpc>
              <a:spcBef>
                <a:spcPts val="105"/>
              </a:spcBef>
            </a:pP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12700">
              <a:lnSpc>
                <a:spcPct val="100000"/>
              </a:lnSpc>
              <a:spcBef>
                <a:spcPts val="105"/>
              </a:spcBef>
            </a:pP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12700">
              <a:lnSpc>
                <a:spcPct val="100000"/>
              </a:lnSpc>
              <a:spcBef>
                <a:spcPts val="105"/>
              </a:spcBef>
            </a:pP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			</a:t>
            </a:r>
            <a:r>
              <a:rPr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Smit Thakker</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47FB289B-865F-7ECB-2231-70E25747715B}"/>
              </a:ext>
            </a:extLst>
          </p:cNvPr>
          <p:cNvPicPr>
            <a:picLocks noChangeAspect="1"/>
          </p:cNvPicPr>
          <p:nvPr/>
        </p:nvPicPr>
        <p:blipFill rotWithShape="1">
          <a:blip r:embed="rId2">
            <a:alphaModFix amt="50000"/>
          </a:blip>
          <a:srcRect b="10964"/>
          <a:stretch/>
        </p:blipFill>
        <p:spPr>
          <a:xfrm>
            <a:off x="3886200" y="0"/>
            <a:ext cx="5257800" cy="5086349"/>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72200" y="32817"/>
            <a:ext cx="1067943" cy="443070"/>
          </a:xfrm>
          <a:prstGeom prst="rect">
            <a:avLst/>
          </a:prstGeom>
        </p:spPr>
        <p:txBody>
          <a:bodyPr vert="horz" wrap="square" lIns="0" tIns="12065" rIns="0" bIns="0" rtlCol="0">
            <a:spAutoFit/>
          </a:bodyPr>
          <a:lstStyle/>
          <a:p>
            <a:pPr marL="12700">
              <a:lnSpc>
                <a:spcPct val="100000"/>
              </a:lnSpc>
              <a:spcBef>
                <a:spcPts val="95"/>
              </a:spcBef>
            </a:pPr>
            <a:r>
              <a:rPr sz="2800" dirty="0">
                <a:latin typeface="Tahoma"/>
                <a:cs typeface="Tahoma"/>
              </a:rPr>
              <a:t>EDA</a:t>
            </a:r>
          </a:p>
        </p:txBody>
      </p:sp>
      <p:sp>
        <p:nvSpPr>
          <p:cNvPr id="3" name="object 3"/>
          <p:cNvSpPr txBox="1"/>
          <p:nvPr/>
        </p:nvSpPr>
        <p:spPr>
          <a:xfrm>
            <a:off x="1122375" y="3974084"/>
            <a:ext cx="7160259" cy="661670"/>
          </a:xfrm>
          <a:prstGeom prst="rect">
            <a:avLst/>
          </a:prstGeom>
        </p:spPr>
        <p:txBody>
          <a:bodyPr vert="horz" wrap="square" lIns="0" tIns="15240" rIns="0" bIns="0" rtlCol="0">
            <a:spAutoFit/>
          </a:bodyPr>
          <a:lstStyle/>
          <a:p>
            <a:pPr marL="12700" marR="5080">
              <a:lnSpc>
                <a:spcPct val="98900"/>
              </a:lnSpc>
              <a:spcBef>
                <a:spcPts val="120"/>
              </a:spcBef>
            </a:pPr>
            <a:r>
              <a:rPr sz="1400" spc="-130" dirty="0">
                <a:solidFill>
                  <a:schemeClr val="accent3">
                    <a:lumMod val="40000"/>
                    <a:lumOff val="60000"/>
                  </a:schemeClr>
                </a:solidFill>
                <a:latin typeface="Tahoma"/>
                <a:cs typeface="Tahoma"/>
              </a:rPr>
              <a:t>We</a:t>
            </a:r>
            <a:r>
              <a:rPr sz="1400" spc="-140" dirty="0">
                <a:solidFill>
                  <a:schemeClr val="accent3">
                    <a:lumMod val="40000"/>
                    <a:lumOff val="60000"/>
                  </a:schemeClr>
                </a:solidFill>
                <a:latin typeface="Tahoma"/>
                <a:cs typeface="Tahoma"/>
              </a:rPr>
              <a:t> </a:t>
            </a:r>
            <a:r>
              <a:rPr sz="1400" spc="-70" dirty="0">
                <a:solidFill>
                  <a:schemeClr val="accent3">
                    <a:lumMod val="40000"/>
                    <a:lumOff val="60000"/>
                  </a:schemeClr>
                </a:solidFill>
                <a:latin typeface="Tahoma"/>
                <a:cs typeface="Tahoma"/>
              </a:rPr>
              <a:t>observe</a:t>
            </a:r>
            <a:r>
              <a:rPr sz="1400" spc="-135" dirty="0">
                <a:solidFill>
                  <a:schemeClr val="accent3">
                    <a:lumMod val="40000"/>
                    <a:lumOff val="60000"/>
                  </a:schemeClr>
                </a:solidFill>
                <a:latin typeface="Tahoma"/>
                <a:cs typeface="Tahoma"/>
              </a:rPr>
              <a:t> </a:t>
            </a:r>
            <a:r>
              <a:rPr sz="1400" spc="-55" dirty="0">
                <a:solidFill>
                  <a:schemeClr val="accent3">
                    <a:lumMod val="40000"/>
                    <a:lumOff val="60000"/>
                  </a:schemeClr>
                </a:solidFill>
                <a:latin typeface="Tahoma"/>
                <a:cs typeface="Tahoma"/>
              </a:rPr>
              <a:t>that</a:t>
            </a:r>
            <a:r>
              <a:rPr sz="1400" spc="-120" dirty="0">
                <a:solidFill>
                  <a:schemeClr val="accent3">
                    <a:lumMod val="40000"/>
                    <a:lumOff val="60000"/>
                  </a:schemeClr>
                </a:solidFill>
                <a:latin typeface="Tahoma"/>
                <a:cs typeface="Tahoma"/>
              </a:rPr>
              <a:t> </a:t>
            </a:r>
            <a:r>
              <a:rPr sz="1400" spc="-55" dirty="0">
                <a:solidFill>
                  <a:schemeClr val="accent3">
                    <a:lumMod val="40000"/>
                    <a:lumOff val="60000"/>
                  </a:schemeClr>
                </a:solidFill>
                <a:latin typeface="Tahoma"/>
                <a:cs typeface="Tahoma"/>
              </a:rPr>
              <a:t>all</a:t>
            </a:r>
            <a:r>
              <a:rPr sz="1400" spc="-120" dirty="0">
                <a:solidFill>
                  <a:schemeClr val="accent3">
                    <a:lumMod val="40000"/>
                    <a:lumOff val="60000"/>
                  </a:schemeClr>
                </a:solidFill>
                <a:latin typeface="Tahoma"/>
                <a:cs typeface="Tahoma"/>
              </a:rPr>
              <a:t> </a:t>
            </a:r>
            <a:r>
              <a:rPr sz="1400" spc="-60" dirty="0">
                <a:solidFill>
                  <a:schemeClr val="accent3">
                    <a:lumMod val="40000"/>
                    <a:lumOff val="60000"/>
                  </a:schemeClr>
                </a:solidFill>
                <a:latin typeface="Tahoma"/>
                <a:cs typeface="Tahoma"/>
              </a:rPr>
              <a:t>recharge</a:t>
            </a:r>
            <a:r>
              <a:rPr sz="1400" spc="-120" dirty="0">
                <a:solidFill>
                  <a:schemeClr val="accent3">
                    <a:lumMod val="40000"/>
                    <a:lumOff val="60000"/>
                  </a:schemeClr>
                </a:solidFill>
                <a:latin typeface="Tahoma"/>
                <a:cs typeface="Tahoma"/>
              </a:rPr>
              <a:t> </a:t>
            </a:r>
            <a:r>
              <a:rPr sz="1400" spc="-70" dirty="0">
                <a:solidFill>
                  <a:schemeClr val="accent3">
                    <a:lumMod val="40000"/>
                    <a:lumOff val="60000"/>
                  </a:schemeClr>
                </a:solidFill>
                <a:latin typeface="Tahoma"/>
                <a:cs typeface="Tahoma"/>
              </a:rPr>
              <a:t>ranges</a:t>
            </a:r>
            <a:r>
              <a:rPr sz="1400" spc="-135" dirty="0">
                <a:solidFill>
                  <a:schemeClr val="accent3">
                    <a:lumMod val="40000"/>
                    <a:lumOff val="60000"/>
                  </a:schemeClr>
                </a:solidFill>
                <a:latin typeface="Tahoma"/>
                <a:cs typeface="Tahoma"/>
              </a:rPr>
              <a:t> </a:t>
            </a:r>
            <a:r>
              <a:rPr sz="1400" spc="-50" dirty="0">
                <a:solidFill>
                  <a:schemeClr val="accent3">
                    <a:lumMod val="40000"/>
                    <a:lumOff val="60000"/>
                  </a:schemeClr>
                </a:solidFill>
                <a:latin typeface="Tahoma"/>
                <a:cs typeface="Tahoma"/>
              </a:rPr>
              <a:t>exhibit</a:t>
            </a:r>
            <a:r>
              <a:rPr sz="1400" spc="-140" dirty="0">
                <a:solidFill>
                  <a:schemeClr val="accent3">
                    <a:lumMod val="40000"/>
                    <a:lumOff val="60000"/>
                  </a:schemeClr>
                </a:solidFill>
                <a:latin typeface="Tahoma"/>
                <a:cs typeface="Tahoma"/>
              </a:rPr>
              <a:t> </a:t>
            </a:r>
            <a:r>
              <a:rPr sz="1400" spc="-50" dirty="0">
                <a:solidFill>
                  <a:schemeClr val="accent3">
                    <a:lumMod val="40000"/>
                    <a:lumOff val="60000"/>
                  </a:schemeClr>
                </a:solidFill>
                <a:latin typeface="Tahoma"/>
                <a:cs typeface="Tahoma"/>
              </a:rPr>
              <a:t>similar</a:t>
            </a:r>
            <a:r>
              <a:rPr sz="1400" spc="-140" dirty="0">
                <a:solidFill>
                  <a:schemeClr val="accent3">
                    <a:lumMod val="40000"/>
                    <a:lumOff val="60000"/>
                  </a:schemeClr>
                </a:solidFill>
                <a:latin typeface="Tahoma"/>
                <a:cs typeface="Tahoma"/>
              </a:rPr>
              <a:t> </a:t>
            </a:r>
            <a:r>
              <a:rPr sz="1400" spc="-70" dirty="0">
                <a:solidFill>
                  <a:schemeClr val="accent3">
                    <a:lumMod val="40000"/>
                    <a:lumOff val="60000"/>
                  </a:schemeClr>
                </a:solidFill>
                <a:latin typeface="Tahoma"/>
                <a:cs typeface="Tahoma"/>
              </a:rPr>
              <a:t>churn</a:t>
            </a:r>
            <a:r>
              <a:rPr sz="1400" spc="-135" dirty="0">
                <a:solidFill>
                  <a:schemeClr val="accent3">
                    <a:lumMod val="40000"/>
                    <a:lumOff val="60000"/>
                  </a:schemeClr>
                </a:solidFill>
                <a:latin typeface="Tahoma"/>
                <a:cs typeface="Tahoma"/>
              </a:rPr>
              <a:t> </a:t>
            </a:r>
            <a:r>
              <a:rPr sz="1400" spc="-55" dirty="0">
                <a:solidFill>
                  <a:schemeClr val="accent3">
                    <a:lumMod val="40000"/>
                    <a:lumOff val="60000"/>
                  </a:schemeClr>
                </a:solidFill>
                <a:latin typeface="Tahoma"/>
                <a:cs typeface="Tahoma"/>
              </a:rPr>
              <a:t>rate</a:t>
            </a:r>
            <a:r>
              <a:rPr sz="1400" spc="-120" dirty="0">
                <a:solidFill>
                  <a:schemeClr val="accent3">
                    <a:lumMod val="40000"/>
                    <a:lumOff val="60000"/>
                  </a:schemeClr>
                </a:solidFill>
                <a:latin typeface="Tahoma"/>
                <a:cs typeface="Tahoma"/>
              </a:rPr>
              <a:t> </a:t>
            </a:r>
            <a:r>
              <a:rPr sz="1400" spc="-65" dirty="0">
                <a:solidFill>
                  <a:schemeClr val="accent3">
                    <a:lumMod val="40000"/>
                    <a:lumOff val="60000"/>
                  </a:schemeClr>
                </a:solidFill>
                <a:latin typeface="Tahoma"/>
                <a:cs typeface="Tahoma"/>
              </a:rPr>
              <a:t>proportions.</a:t>
            </a:r>
            <a:r>
              <a:rPr sz="1400" spc="-110" dirty="0">
                <a:solidFill>
                  <a:schemeClr val="accent3">
                    <a:lumMod val="40000"/>
                    <a:lumOff val="60000"/>
                  </a:schemeClr>
                </a:solidFill>
                <a:latin typeface="Tahoma"/>
                <a:cs typeface="Tahoma"/>
              </a:rPr>
              <a:t> </a:t>
            </a:r>
            <a:r>
              <a:rPr sz="1400" spc="-90" dirty="0">
                <a:solidFill>
                  <a:schemeClr val="accent3">
                    <a:lumMod val="40000"/>
                    <a:lumOff val="60000"/>
                  </a:schemeClr>
                </a:solidFill>
                <a:latin typeface="Tahoma"/>
                <a:cs typeface="Tahoma"/>
              </a:rPr>
              <a:t>However,</a:t>
            </a:r>
            <a:r>
              <a:rPr sz="1400" spc="-130" dirty="0">
                <a:solidFill>
                  <a:schemeClr val="accent3">
                    <a:lumMod val="40000"/>
                    <a:lumOff val="60000"/>
                  </a:schemeClr>
                </a:solidFill>
                <a:latin typeface="Tahoma"/>
                <a:cs typeface="Tahoma"/>
              </a:rPr>
              <a:t> </a:t>
            </a:r>
            <a:r>
              <a:rPr sz="1400" spc="-60" dirty="0">
                <a:solidFill>
                  <a:schemeClr val="accent3">
                    <a:lumMod val="40000"/>
                    <a:lumOff val="60000"/>
                  </a:schemeClr>
                </a:solidFill>
                <a:latin typeface="Tahoma"/>
                <a:cs typeface="Tahoma"/>
              </a:rPr>
              <a:t>customers</a:t>
            </a:r>
            <a:r>
              <a:rPr sz="1400" spc="-150" dirty="0">
                <a:solidFill>
                  <a:schemeClr val="accent3">
                    <a:lumMod val="40000"/>
                    <a:lumOff val="60000"/>
                  </a:schemeClr>
                </a:solidFill>
                <a:latin typeface="Tahoma"/>
                <a:cs typeface="Tahoma"/>
              </a:rPr>
              <a:t> </a:t>
            </a:r>
            <a:r>
              <a:rPr sz="1400" spc="-65" dirty="0">
                <a:solidFill>
                  <a:schemeClr val="accent3">
                    <a:lumMod val="40000"/>
                    <a:lumOff val="60000"/>
                  </a:schemeClr>
                </a:solidFill>
                <a:latin typeface="Tahoma"/>
                <a:cs typeface="Tahoma"/>
              </a:rPr>
              <a:t>with</a:t>
            </a:r>
            <a:r>
              <a:rPr sz="1400" spc="-120" dirty="0">
                <a:solidFill>
                  <a:schemeClr val="accent3">
                    <a:lumMod val="40000"/>
                    <a:lumOff val="60000"/>
                  </a:schemeClr>
                </a:solidFill>
                <a:latin typeface="Tahoma"/>
                <a:cs typeface="Tahoma"/>
              </a:rPr>
              <a:t> </a:t>
            </a:r>
            <a:r>
              <a:rPr sz="1400" spc="-50" dirty="0">
                <a:solidFill>
                  <a:schemeClr val="accent3">
                    <a:lumMod val="40000"/>
                    <a:lumOff val="60000"/>
                  </a:schemeClr>
                </a:solidFill>
                <a:latin typeface="Tahoma"/>
                <a:cs typeface="Tahoma"/>
              </a:rPr>
              <a:t>a </a:t>
            </a:r>
            <a:r>
              <a:rPr sz="1400" spc="-65" dirty="0">
                <a:solidFill>
                  <a:schemeClr val="accent3">
                    <a:lumMod val="40000"/>
                    <a:lumOff val="60000"/>
                  </a:schemeClr>
                </a:solidFill>
                <a:latin typeface="Tahoma"/>
                <a:cs typeface="Tahoma"/>
              </a:rPr>
              <a:t>recharge</a:t>
            </a:r>
            <a:r>
              <a:rPr sz="1400" spc="-150" dirty="0">
                <a:solidFill>
                  <a:schemeClr val="accent3">
                    <a:lumMod val="40000"/>
                    <a:lumOff val="60000"/>
                  </a:schemeClr>
                </a:solidFill>
                <a:latin typeface="Tahoma"/>
                <a:cs typeface="Tahoma"/>
              </a:rPr>
              <a:t> </a:t>
            </a:r>
            <a:r>
              <a:rPr sz="1400" spc="-95" dirty="0">
                <a:solidFill>
                  <a:schemeClr val="accent3">
                    <a:lumMod val="40000"/>
                    <a:lumOff val="60000"/>
                  </a:schemeClr>
                </a:solidFill>
                <a:latin typeface="Tahoma"/>
                <a:cs typeface="Tahoma"/>
              </a:rPr>
              <a:t>amount</a:t>
            </a:r>
            <a:r>
              <a:rPr sz="1400" spc="-155" dirty="0">
                <a:solidFill>
                  <a:schemeClr val="accent3">
                    <a:lumMod val="40000"/>
                    <a:lumOff val="60000"/>
                  </a:schemeClr>
                </a:solidFill>
                <a:latin typeface="Tahoma"/>
                <a:cs typeface="Tahoma"/>
              </a:rPr>
              <a:t> </a:t>
            </a:r>
            <a:r>
              <a:rPr sz="1400" spc="-55" dirty="0">
                <a:solidFill>
                  <a:schemeClr val="accent3">
                    <a:lumMod val="40000"/>
                    <a:lumOff val="60000"/>
                  </a:schemeClr>
                </a:solidFill>
                <a:latin typeface="Tahoma"/>
                <a:cs typeface="Tahoma"/>
              </a:rPr>
              <a:t>in</a:t>
            </a:r>
            <a:r>
              <a:rPr sz="1400" spc="-125" dirty="0">
                <a:solidFill>
                  <a:schemeClr val="accent3">
                    <a:lumMod val="40000"/>
                    <a:lumOff val="60000"/>
                  </a:schemeClr>
                </a:solidFill>
                <a:latin typeface="Tahoma"/>
                <a:cs typeface="Tahoma"/>
              </a:rPr>
              <a:t> </a:t>
            </a:r>
            <a:r>
              <a:rPr sz="1400" spc="-65" dirty="0">
                <a:solidFill>
                  <a:schemeClr val="accent3">
                    <a:lumMod val="40000"/>
                    <a:lumOff val="60000"/>
                  </a:schemeClr>
                </a:solidFill>
                <a:latin typeface="Tahoma"/>
                <a:cs typeface="Tahoma"/>
              </a:rPr>
              <a:t>the</a:t>
            </a:r>
            <a:r>
              <a:rPr sz="1400" spc="-125" dirty="0">
                <a:solidFill>
                  <a:schemeClr val="accent3">
                    <a:lumMod val="40000"/>
                    <a:lumOff val="60000"/>
                  </a:schemeClr>
                </a:solidFill>
                <a:latin typeface="Tahoma"/>
                <a:cs typeface="Tahoma"/>
              </a:rPr>
              <a:t> </a:t>
            </a:r>
            <a:r>
              <a:rPr sz="1400" spc="-85" dirty="0">
                <a:solidFill>
                  <a:schemeClr val="accent3">
                    <a:lumMod val="40000"/>
                    <a:lumOff val="60000"/>
                  </a:schemeClr>
                </a:solidFill>
                <a:latin typeface="Tahoma"/>
                <a:cs typeface="Tahoma"/>
              </a:rPr>
              <a:t>range</a:t>
            </a:r>
            <a:r>
              <a:rPr sz="1400" spc="-150" dirty="0">
                <a:solidFill>
                  <a:schemeClr val="accent3">
                    <a:lumMod val="40000"/>
                    <a:lumOff val="60000"/>
                  </a:schemeClr>
                </a:solidFill>
                <a:latin typeface="Tahoma"/>
                <a:cs typeface="Tahoma"/>
              </a:rPr>
              <a:t> </a:t>
            </a:r>
            <a:r>
              <a:rPr sz="1400" spc="-45" dirty="0">
                <a:solidFill>
                  <a:schemeClr val="accent3">
                    <a:lumMod val="40000"/>
                    <a:lumOff val="60000"/>
                  </a:schemeClr>
                </a:solidFill>
                <a:latin typeface="Tahoma"/>
                <a:cs typeface="Tahoma"/>
              </a:rPr>
              <a:t>of</a:t>
            </a:r>
            <a:r>
              <a:rPr sz="1400" spc="-125" dirty="0">
                <a:solidFill>
                  <a:schemeClr val="accent3">
                    <a:lumMod val="40000"/>
                    <a:lumOff val="60000"/>
                  </a:schemeClr>
                </a:solidFill>
                <a:latin typeface="Tahoma"/>
                <a:cs typeface="Tahoma"/>
              </a:rPr>
              <a:t> </a:t>
            </a:r>
            <a:r>
              <a:rPr sz="1400" spc="-65" dirty="0">
                <a:solidFill>
                  <a:schemeClr val="accent3">
                    <a:lumMod val="40000"/>
                    <a:lumOff val="60000"/>
                  </a:schemeClr>
                </a:solidFill>
                <a:latin typeface="Tahoma"/>
                <a:cs typeface="Tahoma"/>
              </a:rPr>
              <a:t>400</a:t>
            </a:r>
            <a:r>
              <a:rPr sz="1400" spc="-130" dirty="0">
                <a:solidFill>
                  <a:schemeClr val="accent3">
                    <a:lumMod val="40000"/>
                    <a:lumOff val="60000"/>
                  </a:schemeClr>
                </a:solidFill>
                <a:latin typeface="Tahoma"/>
                <a:cs typeface="Tahoma"/>
              </a:rPr>
              <a:t> </a:t>
            </a:r>
            <a:r>
              <a:rPr sz="1400" spc="-50" dirty="0">
                <a:solidFill>
                  <a:schemeClr val="accent3">
                    <a:lumMod val="40000"/>
                    <a:lumOff val="60000"/>
                  </a:schemeClr>
                </a:solidFill>
                <a:latin typeface="Tahoma"/>
                <a:cs typeface="Tahoma"/>
              </a:rPr>
              <a:t>to</a:t>
            </a:r>
            <a:r>
              <a:rPr sz="1400" spc="-140" dirty="0">
                <a:solidFill>
                  <a:schemeClr val="accent3">
                    <a:lumMod val="40000"/>
                    <a:lumOff val="60000"/>
                  </a:schemeClr>
                </a:solidFill>
                <a:latin typeface="Tahoma"/>
                <a:cs typeface="Tahoma"/>
              </a:rPr>
              <a:t> </a:t>
            </a:r>
            <a:r>
              <a:rPr sz="1400" spc="-80" dirty="0">
                <a:solidFill>
                  <a:schemeClr val="accent3">
                    <a:lumMod val="40000"/>
                    <a:lumOff val="60000"/>
                  </a:schemeClr>
                </a:solidFill>
                <a:latin typeface="Tahoma"/>
                <a:cs typeface="Tahoma"/>
              </a:rPr>
              <a:t>600</a:t>
            </a:r>
            <a:r>
              <a:rPr sz="1400" spc="-130" dirty="0">
                <a:solidFill>
                  <a:schemeClr val="accent3">
                    <a:lumMod val="40000"/>
                    <a:lumOff val="60000"/>
                  </a:schemeClr>
                </a:solidFill>
                <a:latin typeface="Tahoma"/>
                <a:cs typeface="Tahoma"/>
              </a:rPr>
              <a:t> </a:t>
            </a:r>
            <a:r>
              <a:rPr sz="1400" spc="-100" dirty="0">
                <a:solidFill>
                  <a:schemeClr val="accent3">
                    <a:lumMod val="40000"/>
                    <a:lumOff val="60000"/>
                  </a:schemeClr>
                </a:solidFill>
                <a:latin typeface="Tahoma"/>
                <a:cs typeface="Tahoma"/>
              </a:rPr>
              <a:t>and</a:t>
            </a:r>
            <a:r>
              <a:rPr sz="1400" spc="-140" dirty="0">
                <a:solidFill>
                  <a:schemeClr val="accent3">
                    <a:lumMod val="40000"/>
                    <a:lumOff val="60000"/>
                  </a:schemeClr>
                </a:solidFill>
                <a:latin typeface="Tahoma"/>
                <a:cs typeface="Tahoma"/>
              </a:rPr>
              <a:t> </a:t>
            </a:r>
            <a:r>
              <a:rPr sz="1400" spc="-75" dirty="0">
                <a:solidFill>
                  <a:schemeClr val="accent3">
                    <a:lumMod val="40000"/>
                    <a:lumOff val="60000"/>
                  </a:schemeClr>
                </a:solidFill>
                <a:latin typeface="Tahoma"/>
                <a:cs typeface="Tahoma"/>
              </a:rPr>
              <a:t>800</a:t>
            </a:r>
            <a:r>
              <a:rPr sz="1400" spc="-130" dirty="0">
                <a:solidFill>
                  <a:schemeClr val="accent3">
                    <a:lumMod val="40000"/>
                    <a:lumOff val="60000"/>
                  </a:schemeClr>
                </a:solidFill>
                <a:latin typeface="Tahoma"/>
                <a:cs typeface="Tahoma"/>
              </a:rPr>
              <a:t> </a:t>
            </a:r>
            <a:r>
              <a:rPr sz="1400" spc="-50" dirty="0">
                <a:solidFill>
                  <a:schemeClr val="accent3">
                    <a:lumMod val="40000"/>
                    <a:lumOff val="60000"/>
                  </a:schemeClr>
                </a:solidFill>
                <a:latin typeface="Tahoma"/>
                <a:cs typeface="Tahoma"/>
              </a:rPr>
              <a:t>to</a:t>
            </a:r>
            <a:r>
              <a:rPr sz="1400" spc="-135" dirty="0">
                <a:solidFill>
                  <a:schemeClr val="accent3">
                    <a:lumMod val="40000"/>
                    <a:lumOff val="60000"/>
                  </a:schemeClr>
                </a:solidFill>
                <a:latin typeface="Tahoma"/>
                <a:cs typeface="Tahoma"/>
              </a:rPr>
              <a:t> </a:t>
            </a:r>
            <a:r>
              <a:rPr sz="1400" spc="-130" dirty="0">
                <a:solidFill>
                  <a:schemeClr val="accent3">
                    <a:lumMod val="40000"/>
                    <a:lumOff val="60000"/>
                  </a:schemeClr>
                </a:solidFill>
                <a:latin typeface="Tahoma"/>
                <a:cs typeface="Tahoma"/>
              </a:rPr>
              <a:t>1000 </a:t>
            </a:r>
            <a:r>
              <a:rPr sz="1400" spc="-75" dirty="0">
                <a:solidFill>
                  <a:schemeClr val="accent3">
                    <a:lumMod val="40000"/>
                    <a:lumOff val="60000"/>
                  </a:schemeClr>
                </a:solidFill>
                <a:latin typeface="Tahoma"/>
                <a:cs typeface="Tahoma"/>
              </a:rPr>
              <a:t>tend</a:t>
            </a:r>
            <a:r>
              <a:rPr sz="1400" spc="-125" dirty="0">
                <a:solidFill>
                  <a:schemeClr val="accent3">
                    <a:lumMod val="40000"/>
                    <a:lumOff val="60000"/>
                  </a:schemeClr>
                </a:solidFill>
                <a:latin typeface="Tahoma"/>
                <a:cs typeface="Tahoma"/>
              </a:rPr>
              <a:t> </a:t>
            </a:r>
            <a:r>
              <a:rPr sz="1400" spc="-50" dirty="0">
                <a:solidFill>
                  <a:schemeClr val="accent3">
                    <a:lumMod val="40000"/>
                    <a:lumOff val="60000"/>
                  </a:schemeClr>
                </a:solidFill>
                <a:latin typeface="Tahoma"/>
                <a:cs typeface="Tahoma"/>
              </a:rPr>
              <a:t>to</a:t>
            </a:r>
            <a:r>
              <a:rPr sz="1400" spc="-150" dirty="0">
                <a:solidFill>
                  <a:schemeClr val="accent3">
                    <a:lumMod val="40000"/>
                    <a:lumOff val="60000"/>
                  </a:schemeClr>
                </a:solidFill>
                <a:latin typeface="Tahoma"/>
                <a:cs typeface="Tahoma"/>
              </a:rPr>
              <a:t> </a:t>
            </a:r>
            <a:r>
              <a:rPr sz="1400" spc="-70" dirty="0">
                <a:solidFill>
                  <a:schemeClr val="accent3">
                    <a:lumMod val="40000"/>
                    <a:lumOff val="60000"/>
                  </a:schemeClr>
                </a:solidFill>
                <a:latin typeface="Tahoma"/>
                <a:cs typeface="Tahoma"/>
              </a:rPr>
              <a:t>churn</a:t>
            </a:r>
            <a:r>
              <a:rPr sz="1400" spc="-130" dirty="0">
                <a:solidFill>
                  <a:schemeClr val="accent3">
                    <a:lumMod val="40000"/>
                    <a:lumOff val="60000"/>
                  </a:schemeClr>
                </a:solidFill>
                <a:latin typeface="Tahoma"/>
                <a:cs typeface="Tahoma"/>
              </a:rPr>
              <a:t> </a:t>
            </a:r>
            <a:r>
              <a:rPr sz="1400" spc="-55" dirty="0">
                <a:solidFill>
                  <a:schemeClr val="accent3">
                    <a:lumMod val="40000"/>
                    <a:lumOff val="60000"/>
                  </a:schemeClr>
                </a:solidFill>
                <a:latin typeface="Tahoma"/>
                <a:cs typeface="Tahoma"/>
              </a:rPr>
              <a:t>slightly</a:t>
            </a:r>
            <a:r>
              <a:rPr sz="1400" spc="-160" dirty="0">
                <a:solidFill>
                  <a:schemeClr val="accent3">
                    <a:lumMod val="40000"/>
                    <a:lumOff val="60000"/>
                  </a:schemeClr>
                </a:solidFill>
                <a:latin typeface="Tahoma"/>
                <a:cs typeface="Tahoma"/>
              </a:rPr>
              <a:t> </a:t>
            </a:r>
            <a:r>
              <a:rPr sz="1400" spc="-90" dirty="0">
                <a:solidFill>
                  <a:schemeClr val="accent3">
                    <a:lumMod val="40000"/>
                    <a:lumOff val="60000"/>
                  </a:schemeClr>
                </a:solidFill>
                <a:latin typeface="Tahoma"/>
                <a:cs typeface="Tahoma"/>
              </a:rPr>
              <a:t>more</a:t>
            </a:r>
            <a:r>
              <a:rPr sz="1400" spc="-135" dirty="0">
                <a:solidFill>
                  <a:schemeClr val="accent3">
                    <a:lumMod val="40000"/>
                    <a:lumOff val="60000"/>
                  </a:schemeClr>
                </a:solidFill>
                <a:latin typeface="Tahoma"/>
                <a:cs typeface="Tahoma"/>
              </a:rPr>
              <a:t> </a:t>
            </a:r>
            <a:r>
              <a:rPr sz="1400" spc="-75" dirty="0">
                <a:solidFill>
                  <a:schemeClr val="accent3">
                    <a:lumMod val="40000"/>
                    <a:lumOff val="60000"/>
                  </a:schemeClr>
                </a:solidFill>
                <a:latin typeface="Tahoma"/>
                <a:cs typeface="Tahoma"/>
              </a:rPr>
              <a:t>than</a:t>
            </a:r>
            <a:r>
              <a:rPr sz="1400" spc="-130" dirty="0">
                <a:solidFill>
                  <a:schemeClr val="accent3">
                    <a:lumMod val="40000"/>
                    <a:lumOff val="60000"/>
                  </a:schemeClr>
                </a:solidFill>
                <a:latin typeface="Tahoma"/>
                <a:cs typeface="Tahoma"/>
              </a:rPr>
              <a:t> </a:t>
            </a:r>
            <a:r>
              <a:rPr sz="1400" spc="-10" dirty="0">
                <a:solidFill>
                  <a:schemeClr val="accent3">
                    <a:lumMod val="40000"/>
                    <a:lumOff val="60000"/>
                  </a:schemeClr>
                </a:solidFill>
                <a:latin typeface="Tahoma"/>
                <a:cs typeface="Tahoma"/>
              </a:rPr>
              <a:t>others, </a:t>
            </a:r>
            <a:r>
              <a:rPr sz="1400" spc="-70" dirty="0">
                <a:solidFill>
                  <a:schemeClr val="accent3">
                    <a:lumMod val="40000"/>
                    <a:lumOff val="60000"/>
                  </a:schemeClr>
                </a:solidFill>
                <a:latin typeface="Tahoma"/>
                <a:cs typeface="Tahoma"/>
              </a:rPr>
              <a:t>while</a:t>
            </a:r>
            <a:r>
              <a:rPr sz="1400" spc="-135" dirty="0">
                <a:solidFill>
                  <a:schemeClr val="accent3">
                    <a:lumMod val="40000"/>
                    <a:lumOff val="60000"/>
                  </a:schemeClr>
                </a:solidFill>
                <a:latin typeface="Tahoma"/>
                <a:cs typeface="Tahoma"/>
              </a:rPr>
              <a:t> </a:t>
            </a:r>
            <a:r>
              <a:rPr sz="1400" spc="-60" dirty="0">
                <a:solidFill>
                  <a:schemeClr val="accent3">
                    <a:lumMod val="40000"/>
                    <a:lumOff val="60000"/>
                  </a:schemeClr>
                </a:solidFill>
                <a:latin typeface="Tahoma"/>
                <a:cs typeface="Tahoma"/>
              </a:rPr>
              <a:t>those</a:t>
            </a:r>
            <a:r>
              <a:rPr sz="1400" spc="-130" dirty="0">
                <a:solidFill>
                  <a:schemeClr val="accent3">
                    <a:lumMod val="40000"/>
                    <a:lumOff val="60000"/>
                  </a:schemeClr>
                </a:solidFill>
                <a:latin typeface="Tahoma"/>
                <a:cs typeface="Tahoma"/>
              </a:rPr>
              <a:t> </a:t>
            </a:r>
            <a:r>
              <a:rPr sz="1400" spc="-65" dirty="0">
                <a:solidFill>
                  <a:schemeClr val="accent3">
                    <a:lumMod val="40000"/>
                    <a:lumOff val="60000"/>
                  </a:schemeClr>
                </a:solidFill>
                <a:latin typeface="Tahoma"/>
                <a:cs typeface="Tahoma"/>
              </a:rPr>
              <a:t>with</a:t>
            </a:r>
            <a:r>
              <a:rPr sz="1400" spc="-125" dirty="0">
                <a:solidFill>
                  <a:schemeClr val="accent3">
                    <a:lumMod val="40000"/>
                    <a:lumOff val="60000"/>
                  </a:schemeClr>
                </a:solidFill>
                <a:latin typeface="Tahoma"/>
                <a:cs typeface="Tahoma"/>
              </a:rPr>
              <a:t> </a:t>
            </a:r>
            <a:r>
              <a:rPr sz="1400" spc="-90" dirty="0">
                <a:solidFill>
                  <a:schemeClr val="accent3">
                    <a:lumMod val="40000"/>
                    <a:lumOff val="60000"/>
                  </a:schemeClr>
                </a:solidFill>
                <a:latin typeface="Tahoma"/>
                <a:cs typeface="Tahoma"/>
              </a:rPr>
              <a:t>a</a:t>
            </a:r>
            <a:r>
              <a:rPr sz="1400" spc="-130" dirty="0">
                <a:solidFill>
                  <a:schemeClr val="accent3">
                    <a:lumMod val="40000"/>
                    <a:lumOff val="60000"/>
                  </a:schemeClr>
                </a:solidFill>
                <a:latin typeface="Tahoma"/>
                <a:cs typeface="Tahoma"/>
              </a:rPr>
              <a:t> </a:t>
            </a:r>
            <a:r>
              <a:rPr sz="1400" spc="-65" dirty="0">
                <a:solidFill>
                  <a:schemeClr val="accent3">
                    <a:lumMod val="40000"/>
                    <a:lumOff val="60000"/>
                  </a:schemeClr>
                </a:solidFill>
                <a:latin typeface="Tahoma"/>
                <a:cs typeface="Tahoma"/>
              </a:rPr>
              <a:t>recharge</a:t>
            </a:r>
            <a:r>
              <a:rPr sz="1400" spc="-145" dirty="0">
                <a:solidFill>
                  <a:schemeClr val="accent3">
                    <a:lumMod val="40000"/>
                    <a:lumOff val="60000"/>
                  </a:schemeClr>
                </a:solidFill>
                <a:latin typeface="Tahoma"/>
                <a:cs typeface="Tahoma"/>
              </a:rPr>
              <a:t> </a:t>
            </a:r>
            <a:r>
              <a:rPr sz="1400" spc="-95" dirty="0">
                <a:solidFill>
                  <a:schemeClr val="accent3">
                    <a:lumMod val="40000"/>
                    <a:lumOff val="60000"/>
                  </a:schemeClr>
                </a:solidFill>
                <a:latin typeface="Tahoma"/>
                <a:cs typeface="Tahoma"/>
              </a:rPr>
              <a:t>amount</a:t>
            </a:r>
            <a:r>
              <a:rPr sz="1400" spc="-135" dirty="0">
                <a:solidFill>
                  <a:schemeClr val="accent3">
                    <a:lumMod val="40000"/>
                    <a:lumOff val="60000"/>
                  </a:schemeClr>
                </a:solidFill>
                <a:latin typeface="Tahoma"/>
                <a:cs typeface="Tahoma"/>
              </a:rPr>
              <a:t> </a:t>
            </a:r>
            <a:r>
              <a:rPr sz="1400" spc="-90" dirty="0">
                <a:solidFill>
                  <a:schemeClr val="accent3">
                    <a:lumMod val="40000"/>
                    <a:lumOff val="60000"/>
                  </a:schemeClr>
                </a:solidFill>
                <a:latin typeface="Tahoma"/>
                <a:cs typeface="Tahoma"/>
              </a:rPr>
              <a:t>above</a:t>
            </a:r>
            <a:r>
              <a:rPr sz="1400" spc="-130" dirty="0">
                <a:solidFill>
                  <a:schemeClr val="accent3">
                    <a:lumMod val="40000"/>
                    <a:lumOff val="60000"/>
                  </a:schemeClr>
                </a:solidFill>
                <a:latin typeface="Tahoma"/>
                <a:cs typeface="Tahoma"/>
              </a:rPr>
              <a:t> </a:t>
            </a:r>
            <a:r>
              <a:rPr sz="1400" spc="-75" dirty="0">
                <a:solidFill>
                  <a:schemeClr val="accent3">
                    <a:lumMod val="40000"/>
                    <a:lumOff val="60000"/>
                  </a:schemeClr>
                </a:solidFill>
                <a:latin typeface="Tahoma"/>
                <a:cs typeface="Tahoma"/>
              </a:rPr>
              <a:t>5000</a:t>
            </a:r>
            <a:r>
              <a:rPr sz="1400" spc="-114" dirty="0">
                <a:solidFill>
                  <a:schemeClr val="accent3">
                    <a:lumMod val="40000"/>
                    <a:lumOff val="60000"/>
                  </a:schemeClr>
                </a:solidFill>
                <a:latin typeface="Tahoma"/>
                <a:cs typeface="Tahoma"/>
              </a:rPr>
              <a:t> </a:t>
            </a:r>
            <a:r>
              <a:rPr sz="1400" spc="-75" dirty="0">
                <a:solidFill>
                  <a:schemeClr val="accent3">
                    <a:lumMod val="40000"/>
                    <a:lumOff val="60000"/>
                  </a:schemeClr>
                </a:solidFill>
                <a:latin typeface="Tahoma"/>
                <a:cs typeface="Tahoma"/>
              </a:rPr>
              <a:t>tend</a:t>
            </a:r>
            <a:r>
              <a:rPr sz="1400" spc="-135" dirty="0">
                <a:solidFill>
                  <a:schemeClr val="accent3">
                    <a:lumMod val="40000"/>
                    <a:lumOff val="60000"/>
                  </a:schemeClr>
                </a:solidFill>
                <a:latin typeface="Tahoma"/>
                <a:cs typeface="Tahoma"/>
              </a:rPr>
              <a:t> </a:t>
            </a:r>
            <a:r>
              <a:rPr sz="1400" spc="-50" dirty="0">
                <a:solidFill>
                  <a:schemeClr val="accent3">
                    <a:lumMod val="40000"/>
                    <a:lumOff val="60000"/>
                  </a:schemeClr>
                </a:solidFill>
                <a:latin typeface="Tahoma"/>
                <a:cs typeface="Tahoma"/>
              </a:rPr>
              <a:t>to</a:t>
            </a:r>
            <a:r>
              <a:rPr sz="1400" spc="-130" dirty="0">
                <a:solidFill>
                  <a:schemeClr val="accent3">
                    <a:lumMod val="40000"/>
                    <a:lumOff val="60000"/>
                  </a:schemeClr>
                </a:solidFill>
                <a:latin typeface="Tahoma"/>
                <a:cs typeface="Tahoma"/>
              </a:rPr>
              <a:t> </a:t>
            </a:r>
            <a:r>
              <a:rPr sz="1400" spc="-90" dirty="0">
                <a:solidFill>
                  <a:schemeClr val="accent3">
                    <a:lumMod val="40000"/>
                    <a:lumOff val="60000"/>
                  </a:schemeClr>
                </a:solidFill>
                <a:latin typeface="Tahoma"/>
                <a:cs typeface="Tahoma"/>
              </a:rPr>
              <a:t>have</a:t>
            </a:r>
            <a:r>
              <a:rPr sz="1400" spc="-135" dirty="0">
                <a:solidFill>
                  <a:schemeClr val="accent3">
                    <a:lumMod val="40000"/>
                    <a:lumOff val="60000"/>
                  </a:schemeClr>
                </a:solidFill>
                <a:latin typeface="Tahoma"/>
                <a:cs typeface="Tahoma"/>
              </a:rPr>
              <a:t> </a:t>
            </a:r>
            <a:r>
              <a:rPr sz="1400" spc="-30" dirty="0">
                <a:solidFill>
                  <a:schemeClr val="accent3">
                    <a:lumMod val="40000"/>
                    <a:lumOff val="60000"/>
                  </a:schemeClr>
                </a:solidFill>
                <a:latin typeface="Tahoma"/>
                <a:cs typeface="Tahoma"/>
              </a:rPr>
              <a:t>little</a:t>
            </a:r>
            <a:r>
              <a:rPr sz="1400" spc="-125" dirty="0">
                <a:solidFill>
                  <a:schemeClr val="accent3">
                    <a:lumMod val="40000"/>
                    <a:lumOff val="60000"/>
                  </a:schemeClr>
                </a:solidFill>
                <a:latin typeface="Tahoma"/>
                <a:cs typeface="Tahoma"/>
              </a:rPr>
              <a:t> </a:t>
            </a:r>
            <a:r>
              <a:rPr sz="1400" spc="-35" dirty="0">
                <a:solidFill>
                  <a:schemeClr val="accent3">
                    <a:lumMod val="40000"/>
                    <a:lumOff val="60000"/>
                  </a:schemeClr>
                </a:solidFill>
                <a:latin typeface="Tahoma"/>
                <a:cs typeface="Tahoma"/>
              </a:rPr>
              <a:t>less</a:t>
            </a:r>
            <a:r>
              <a:rPr sz="1400" spc="-135" dirty="0">
                <a:solidFill>
                  <a:schemeClr val="accent3">
                    <a:lumMod val="40000"/>
                    <a:lumOff val="60000"/>
                  </a:schemeClr>
                </a:solidFill>
                <a:latin typeface="Tahoma"/>
                <a:cs typeface="Tahoma"/>
              </a:rPr>
              <a:t> </a:t>
            </a:r>
            <a:r>
              <a:rPr sz="1400" spc="-90" dirty="0">
                <a:solidFill>
                  <a:schemeClr val="accent3">
                    <a:lumMod val="40000"/>
                    <a:lumOff val="60000"/>
                  </a:schemeClr>
                </a:solidFill>
                <a:latin typeface="Tahoma"/>
                <a:cs typeface="Tahoma"/>
              </a:rPr>
              <a:t>Churn</a:t>
            </a:r>
            <a:r>
              <a:rPr sz="1400" spc="-140" dirty="0">
                <a:solidFill>
                  <a:schemeClr val="accent3">
                    <a:lumMod val="40000"/>
                    <a:lumOff val="60000"/>
                  </a:schemeClr>
                </a:solidFill>
                <a:latin typeface="Tahoma"/>
                <a:cs typeface="Tahoma"/>
              </a:rPr>
              <a:t> </a:t>
            </a:r>
            <a:r>
              <a:rPr sz="1400" spc="-10" dirty="0">
                <a:solidFill>
                  <a:schemeClr val="accent3">
                    <a:lumMod val="40000"/>
                    <a:lumOff val="60000"/>
                  </a:schemeClr>
                </a:solidFill>
                <a:latin typeface="Tahoma"/>
                <a:cs typeface="Tahoma"/>
              </a:rPr>
              <a:t>Rate.</a:t>
            </a:r>
            <a:endParaRPr sz="1400" dirty="0">
              <a:solidFill>
                <a:schemeClr val="accent3">
                  <a:lumMod val="40000"/>
                  <a:lumOff val="60000"/>
                </a:schemeClr>
              </a:solidFill>
              <a:latin typeface="Tahoma"/>
              <a:cs typeface="Tahoma"/>
            </a:endParaRPr>
          </a:p>
        </p:txBody>
      </p:sp>
      <p:pic>
        <p:nvPicPr>
          <p:cNvPr id="4" name="object 4"/>
          <p:cNvPicPr/>
          <p:nvPr/>
        </p:nvPicPr>
        <p:blipFill>
          <a:blip r:embed="rId2" cstate="print"/>
          <a:stretch>
            <a:fillRect/>
          </a:stretch>
        </p:blipFill>
        <p:spPr>
          <a:xfrm>
            <a:off x="611555" y="555510"/>
            <a:ext cx="7632827" cy="33555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2842641" y="189941"/>
            <a:ext cx="3517265" cy="452120"/>
          </a:xfrm>
          <a:prstGeom prst="rect">
            <a:avLst/>
          </a:prstGeom>
        </p:spPr>
        <p:txBody>
          <a:bodyPr vert="horz" wrap="square" lIns="0" tIns="12065" rIns="0" bIns="0" rtlCol="0">
            <a:spAutoFit/>
          </a:bodyPr>
          <a:lstStyle/>
          <a:p>
            <a:pPr marL="12700">
              <a:lnSpc>
                <a:spcPct val="100000"/>
              </a:lnSpc>
              <a:spcBef>
                <a:spcPts val="95"/>
              </a:spcBef>
            </a:pPr>
            <a:r>
              <a:rPr spc="-225" dirty="0"/>
              <a:t>ObservatiOn</a:t>
            </a:r>
            <a:r>
              <a:rPr spc="-220" dirty="0"/>
              <a:t> </a:t>
            </a:r>
            <a:r>
              <a:rPr spc="-265" dirty="0"/>
              <a:t>&amp;</a:t>
            </a:r>
            <a:r>
              <a:rPr spc="-245" dirty="0"/>
              <a:t> </a:t>
            </a:r>
            <a:r>
              <a:rPr spc="-265" dirty="0"/>
              <a:t>COnclusiOn</a:t>
            </a:r>
          </a:p>
        </p:txBody>
      </p:sp>
      <p:sp>
        <p:nvSpPr>
          <p:cNvPr id="65" name="object 65"/>
          <p:cNvSpPr txBox="1"/>
          <p:nvPr/>
        </p:nvSpPr>
        <p:spPr>
          <a:xfrm>
            <a:off x="1066800" y="971550"/>
            <a:ext cx="7483958" cy="3842719"/>
          </a:xfrm>
          <a:prstGeom prst="rect">
            <a:avLst/>
          </a:prstGeom>
        </p:spPr>
        <p:txBody>
          <a:bodyPr vert="horz" wrap="square" lIns="0" tIns="13335" rIns="0" bIns="0" rtlCol="0">
            <a:spAutoFit/>
          </a:bodyPr>
          <a:lstStyle/>
          <a:p>
            <a:pPr marL="12700">
              <a:lnSpc>
                <a:spcPct val="100000"/>
              </a:lnSpc>
              <a:spcBef>
                <a:spcPts val="105"/>
              </a:spcBef>
            </a:pPr>
            <a:r>
              <a:rPr sz="1400" dirty="0">
                <a:solidFill>
                  <a:schemeClr val="accent3">
                    <a:lumMod val="40000"/>
                    <a:lumOff val="60000"/>
                  </a:schemeClr>
                </a:solidFill>
                <a:latin typeface="Tahoma"/>
                <a:cs typeface="Tahoma"/>
              </a:rPr>
              <a:t>Observation:</a:t>
            </a:r>
          </a:p>
          <a:p>
            <a:pPr marL="12700">
              <a:lnSpc>
                <a:spcPct val="100000"/>
              </a:lnSpc>
            </a:pPr>
            <a:r>
              <a:rPr sz="1400" dirty="0">
                <a:solidFill>
                  <a:schemeClr val="accent3">
                    <a:lumMod val="40000"/>
                    <a:lumOff val="60000"/>
                  </a:schemeClr>
                </a:solidFill>
                <a:latin typeface="Tahoma"/>
                <a:cs typeface="Tahoma"/>
              </a:rPr>
              <a:t>Logistic Regression</a:t>
            </a:r>
          </a:p>
          <a:p>
            <a:pPr marL="12700" marR="2132965">
              <a:lnSpc>
                <a:spcPct val="100000"/>
              </a:lnSpc>
            </a:pPr>
            <a:r>
              <a:rPr sz="1400" dirty="0">
                <a:solidFill>
                  <a:schemeClr val="accent3">
                    <a:lumMod val="40000"/>
                    <a:lumOff val="60000"/>
                  </a:schemeClr>
                </a:solidFill>
                <a:latin typeface="Tahoma"/>
                <a:cs typeface="Tahoma"/>
              </a:rPr>
              <a:t>. Train Accuracy : ~79% . Test Accuracy : ~80% Logistic regression with PCA</a:t>
            </a:r>
          </a:p>
          <a:p>
            <a:pPr marL="12700">
              <a:lnSpc>
                <a:spcPct val="100000"/>
              </a:lnSpc>
            </a:pPr>
            <a:r>
              <a:rPr sz="1400" dirty="0">
                <a:solidFill>
                  <a:schemeClr val="accent3">
                    <a:lumMod val="40000"/>
                    <a:lumOff val="60000"/>
                  </a:schemeClr>
                </a:solidFill>
                <a:latin typeface="Tahoma"/>
                <a:cs typeface="Tahoma"/>
              </a:rPr>
              <a:t>. Train Accuracy : ~91% . Test Accuracy : ~92%</a:t>
            </a:r>
          </a:p>
          <a:p>
            <a:pPr marL="12700">
              <a:lnSpc>
                <a:spcPct val="100000"/>
              </a:lnSpc>
            </a:pPr>
            <a:r>
              <a:rPr sz="1400" dirty="0">
                <a:solidFill>
                  <a:schemeClr val="accent3">
                    <a:lumMod val="40000"/>
                    <a:lumOff val="60000"/>
                  </a:schemeClr>
                </a:solidFill>
                <a:latin typeface="Tahoma"/>
                <a:cs typeface="Tahoma"/>
              </a:rPr>
              <a:t>Decision Tree with PCA:</a:t>
            </a:r>
          </a:p>
          <a:p>
            <a:pPr marL="12700" marR="2132965">
              <a:lnSpc>
                <a:spcPct val="100000"/>
              </a:lnSpc>
            </a:pPr>
            <a:r>
              <a:rPr sz="1400" dirty="0">
                <a:solidFill>
                  <a:schemeClr val="accent3">
                    <a:lumMod val="40000"/>
                    <a:lumOff val="60000"/>
                  </a:schemeClr>
                </a:solidFill>
                <a:latin typeface="Tahoma"/>
                <a:cs typeface="Tahoma"/>
              </a:rPr>
              <a:t>. Train Accuracy : ~93% . Test Accuracy : ~92% Random Forest with PCA:</a:t>
            </a:r>
          </a:p>
          <a:p>
            <a:pPr marL="12700">
              <a:lnSpc>
                <a:spcPct val="100000"/>
              </a:lnSpc>
            </a:pPr>
            <a:r>
              <a:rPr sz="1400" dirty="0">
                <a:solidFill>
                  <a:schemeClr val="accent3">
                    <a:lumMod val="40000"/>
                    <a:lumOff val="60000"/>
                  </a:schemeClr>
                </a:solidFill>
                <a:latin typeface="Tahoma"/>
                <a:cs typeface="Tahoma"/>
              </a:rPr>
              <a:t>. Train Accuracy :~ 91% . Test Accuracy :~ 92%</a:t>
            </a:r>
          </a:p>
          <a:p>
            <a:pPr marL="84455">
              <a:lnSpc>
                <a:spcPct val="100000"/>
              </a:lnSpc>
              <a:spcBef>
                <a:spcPts val="1325"/>
              </a:spcBef>
            </a:pPr>
            <a:r>
              <a:rPr sz="1400" dirty="0">
                <a:solidFill>
                  <a:schemeClr val="accent3">
                    <a:lumMod val="40000"/>
                    <a:lumOff val="60000"/>
                  </a:schemeClr>
                </a:solidFill>
                <a:latin typeface="Tahoma"/>
                <a:cs typeface="Tahoma"/>
              </a:rPr>
              <a:t>Conclusion:</a:t>
            </a:r>
          </a:p>
          <a:p>
            <a:pPr marL="84455" marR="5080">
              <a:lnSpc>
                <a:spcPct val="100000"/>
              </a:lnSpc>
              <a:tabLst>
                <a:tab pos="5188585" algn="l"/>
                <a:tab pos="5423535" algn="l"/>
              </a:tabLst>
            </a:pPr>
            <a:r>
              <a:rPr sz="1400" dirty="0">
                <a:solidFill>
                  <a:schemeClr val="accent3">
                    <a:lumMod val="40000"/>
                    <a:lumOff val="60000"/>
                  </a:schemeClr>
                </a:solidFill>
                <a:latin typeface="Tahoma"/>
                <a:cs typeface="Tahoma"/>
              </a:rPr>
              <a:t>Based on accuracy, the Random Forest model is the most effective for predicting churn as their Test and Train Accuracy are close to each</a:t>
            </a:r>
          </a:p>
          <a:p>
            <a:pPr marL="84455">
              <a:lnSpc>
                <a:spcPct val="100000"/>
              </a:lnSpc>
            </a:pPr>
            <a:r>
              <a:rPr sz="1400" dirty="0">
                <a:solidFill>
                  <a:schemeClr val="accent3">
                    <a:lumMod val="40000"/>
                    <a:lumOff val="60000"/>
                  </a:schemeClr>
                </a:solidFill>
                <a:latin typeface="Tahoma"/>
                <a:cs typeface="Tahoma"/>
              </a:rPr>
              <a:t>other</a:t>
            </a:r>
          </a:p>
          <a:p>
            <a:pPr marL="84455" marR="490220">
              <a:lnSpc>
                <a:spcPct val="100000"/>
              </a:lnSpc>
              <a:spcBef>
                <a:spcPts val="5"/>
              </a:spcBef>
            </a:pPr>
            <a:r>
              <a:rPr sz="1400" dirty="0">
                <a:solidFill>
                  <a:schemeClr val="accent3">
                    <a:lumMod val="40000"/>
                    <a:lumOff val="60000"/>
                  </a:schemeClr>
                </a:solidFill>
                <a:latin typeface="Tahoma"/>
                <a:cs typeface="Tahoma"/>
              </a:rPr>
              <a:t>Outgoing calls, whether local (same operator mobile, other operator mobile, fixed lines), STD, or special, are crucial in assessing the likelihood of churn. Therefore, the operator should focus on analyzing Outgoing call data and consider offering special incentives to customers with decreasing Outgoing call volumes.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67000" y="2240356"/>
            <a:ext cx="3962399" cy="736740"/>
          </a:xfrm>
          <a:prstGeom prst="rect">
            <a:avLst/>
          </a:prstGeom>
        </p:spPr>
        <p:txBody>
          <a:bodyPr vert="horz" wrap="square" lIns="0" tIns="13335" rIns="0" bIns="0" rtlCol="0">
            <a:spAutoFit/>
          </a:bodyPr>
          <a:lstStyle/>
          <a:p>
            <a:pPr marL="12700">
              <a:lnSpc>
                <a:spcPct val="100000"/>
              </a:lnSpc>
              <a:spcBef>
                <a:spcPts val="105"/>
              </a:spcBef>
            </a:pPr>
            <a:r>
              <a:rPr lang="en-IN" sz="4700" spc="-245" dirty="0">
                <a:solidFill>
                  <a:schemeClr val="accent3">
                    <a:lumMod val="40000"/>
                    <a:lumOff val="60000"/>
                  </a:schemeClr>
                </a:solidFill>
                <a:latin typeface="Tahoma"/>
                <a:cs typeface="Tahoma"/>
              </a:rPr>
              <a:t>Smit Thakker</a:t>
            </a:r>
            <a:endParaRPr sz="4700" dirty="0">
              <a:solidFill>
                <a:schemeClr val="accent3">
                  <a:lumMod val="40000"/>
                  <a:lumOff val="60000"/>
                </a:schemeClr>
              </a:solidFill>
              <a:latin typeface="Tahoma"/>
              <a:cs typeface="Tahoma"/>
            </a:endParaRPr>
          </a:p>
        </p:txBody>
      </p:sp>
      <p:sp>
        <p:nvSpPr>
          <p:cNvPr id="3" name="object 3"/>
          <p:cNvSpPr txBox="1">
            <a:spLocks noGrp="1"/>
          </p:cNvSpPr>
          <p:nvPr>
            <p:ph type="ctrTitle"/>
          </p:nvPr>
        </p:nvSpPr>
        <p:spPr>
          <a:xfrm>
            <a:off x="4571745" y="438150"/>
            <a:ext cx="3962400" cy="627736"/>
          </a:xfrm>
          <a:prstGeom prst="rect">
            <a:avLst/>
          </a:prstGeom>
        </p:spPr>
        <p:txBody>
          <a:bodyPr vert="horz" wrap="square" lIns="0" tIns="12065" rIns="0" bIns="0" rtlCol="0">
            <a:spAutoFit/>
          </a:bodyPr>
          <a:lstStyle/>
          <a:p>
            <a:pPr marL="12700">
              <a:lnSpc>
                <a:spcPct val="100000"/>
              </a:lnSpc>
              <a:spcBef>
                <a:spcPts val="95"/>
              </a:spcBef>
            </a:pPr>
            <a:r>
              <a:rPr sz="4000" dirty="0">
                <a:solidFill>
                  <a:schemeClr val="tx1"/>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4" name="object 44"/>
          <p:cNvGrpSpPr/>
          <p:nvPr/>
        </p:nvGrpSpPr>
        <p:grpSpPr>
          <a:xfrm>
            <a:off x="726884" y="568769"/>
            <a:ext cx="645160" cy="645160"/>
            <a:chOff x="726884" y="568769"/>
            <a:chExt cx="645160" cy="645160"/>
          </a:xfrm>
          <a:solidFill>
            <a:schemeClr val="accent3">
              <a:lumMod val="40000"/>
              <a:lumOff val="60000"/>
              <a:alpha val="68000"/>
            </a:schemeClr>
          </a:solidFill>
        </p:grpSpPr>
        <p:sp>
          <p:nvSpPr>
            <p:cNvPr id="45" name="object 45"/>
            <p:cNvSpPr/>
            <p:nvPr/>
          </p:nvSpPr>
          <p:spPr>
            <a:xfrm>
              <a:off x="731647" y="573531"/>
              <a:ext cx="635635" cy="635635"/>
            </a:xfrm>
            <a:custGeom>
              <a:avLst/>
              <a:gdLst/>
              <a:ahLst/>
              <a:cxnLst/>
              <a:rect l="l" t="t" r="r" b="b"/>
              <a:pathLst>
                <a:path w="635635" h="635635">
                  <a:moveTo>
                    <a:pt x="0" y="317626"/>
                  </a:moveTo>
                  <a:lnTo>
                    <a:pt x="3443" y="270697"/>
                  </a:lnTo>
                  <a:lnTo>
                    <a:pt x="13445" y="225904"/>
                  </a:lnTo>
                  <a:lnTo>
                    <a:pt x="29514" y="183737"/>
                  </a:lnTo>
                  <a:lnTo>
                    <a:pt x="51160" y="144690"/>
                  </a:lnTo>
                  <a:lnTo>
                    <a:pt x="77891" y="109253"/>
                  </a:lnTo>
                  <a:lnTo>
                    <a:pt x="109215" y="77919"/>
                  </a:lnTo>
                  <a:lnTo>
                    <a:pt x="144642" y="51180"/>
                  </a:lnTo>
                  <a:lnTo>
                    <a:pt x="183681" y="29526"/>
                  </a:lnTo>
                  <a:lnTo>
                    <a:pt x="225839" y="13450"/>
                  </a:lnTo>
                  <a:lnTo>
                    <a:pt x="270626" y="3444"/>
                  </a:lnTo>
                  <a:lnTo>
                    <a:pt x="317550" y="0"/>
                  </a:lnTo>
                  <a:lnTo>
                    <a:pt x="364475" y="3444"/>
                  </a:lnTo>
                  <a:lnTo>
                    <a:pt x="409264" y="13450"/>
                  </a:lnTo>
                  <a:lnTo>
                    <a:pt x="451425" y="29526"/>
                  </a:lnTo>
                  <a:lnTo>
                    <a:pt x="490466" y="51180"/>
                  </a:lnTo>
                  <a:lnTo>
                    <a:pt x="525896" y="77919"/>
                  </a:lnTo>
                  <a:lnTo>
                    <a:pt x="557224" y="109253"/>
                  </a:lnTo>
                  <a:lnTo>
                    <a:pt x="583958" y="144690"/>
                  </a:lnTo>
                  <a:lnTo>
                    <a:pt x="605607" y="183737"/>
                  </a:lnTo>
                  <a:lnTo>
                    <a:pt x="621679" y="225904"/>
                  </a:lnTo>
                  <a:lnTo>
                    <a:pt x="631683" y="270697"/>
                  </a:lnTo>
                  <a:lnTo>
                    <a:pt x="635127" y="317626"/>
                  </a:lnTo>
                  <a:lnTo>
                    <a:pt x="631683" y="364553"/>
                  </a:lnTo>
                  <a:lnTo>
                    <a:pt x="621679" y="409338"/>
                  </a:lnTo>
                  <a:lnTo>
                    <a:pt x="605607" y="451492"/>
                  </a:lnTo>
                  <a:lnTo>
                    <a:pt x="583958" y="490525"/>
                  </a:lnTo>
                  <a:lnTo>
                    <a:pt x="557224" y="525945"/>
                  </a:lnTo>
                  <a:lnTo>
                    <a:pt x="525896" y="557261"/>
                  </a:lnTo>
                  <a:lnTo>
                    <a:pt x="490466" y="583985"/>
                  </a:lnTo>
                  <a:lnTo>
                    <a:pt x="451425" y="605623"/>
                  </a:lnTo>
                  <a:lnTo>
                    <a:pt x="409264" y="621687"/>
                  </a:lnTo>
                  <a:lnTo>
                    <a:pt x="364475" y="631685"/>
                  </a:lnTo>
                  <a:lnTo>
                    <a:pt x="317550" y="635126"/>
                  </a:lnTo>
                  <a:lnTo>
                    <a:pt x="270626" y="631685"/>
                  </a:lnTo>
                  <a:lnTo>
                    <a:pt x="225839" y="621687"/>
                  </a:lnTo>
                  <a:lnTo>
                    <a:pt x="183681" y="605623"/>
                  </a:lnTo>
                  <a:lnTo>
                    <a:pt x="144642" y="583985"/>
                  </a:lnTo>
                  <a:lnTo>
                    <a:pt x="109215" y="557261"/>
                  </a:lnTo>
                  <a:lnTo>
                    <a:pt x="77891" y="525945"/>
                  </a:lnTo>
                  <a:lnTo>
                    <a:pt x="51160" y="490525"/>
                  </a:lnTo>
                  <a:lnTo>
                    <a:pt x="29514" y="451492"/>
                  </a:lnTo>
                  <a:lnTo>
                    <a:pt x="13445" y="409338"/>
                  </a:lnTo>
                  <a:lnTo>
                    <a:pt x="3443" y="364553"/>
                  </a:lnTo>
                  <a:lnTo>
                    <a:pt x="0" y="317626"/>
                  </a:lnTo>
                  <a:close/>
                </a:path>
              </a:pathLst>
            </a:custGeom>
            <a:grpFill/>
            <a:ln w="9525">
              <a:solidFill>
                <a:srgbClr val="3C3C3C"/>
              </a:solidFill>
            </a:ln>
          </p:spPr>
          <p:txBody>
            <a:bodyPr wrap="square" lIns="0" tIns="0" rIns="0" bIns="0" rtlCol="0"/>
            <a:lstStyle/>
            <a:p>
              <a:endParaRPr/>
            </a:p>
          </p:txBody>
        </p:sp>
        <p:sp>
          <p:nvSpPr>
            <p:cNvPr id="46" name="object 46"/>
            <p:cNvSpPr/>
            <p:nvPr/>
          </p:nvSpPr>
          <p:spPr>
            <a:xfrm>
              <a:off x="816356" y="658240"/>
              <a:ext cx="466090" cy="466090"/>
            </a:xfrm>
            <a:custGeom>
              <a:avLst/>
              <a:gdLst/>
              <a:ahLst/>
              <a:cxnLst/>
              <a:rect l="l" t="t" r="r" b="b"/>
              <a:pathLst>
                <a:path w="466090" h="466090">
                  <a:moveTo>
                    <a:pt x="232803" y="0"/>
                  </a:moveTo>
                  <a:lnTo>
                    <a:pt x="185885" y="4731"/>
                  </a:lnTo>
                  <a:lnTo>
                    <a:pt x="142185" y="18301"/>
                  </a:lnTo>
                  <a:lnTo>
                    <a:pt x="102640" y="39775"/>
                  </a:lnTo>
                  <a:lnTo>
                    <a:pt x="68186" y="68214"/>
                  </a:lnTo>
                  <a:lnTo>
                    <a:pt x="39758" y="102685"/>
                  </a:lnTo>
                  <a:lnTo>
                    <a:pt x="18294" y="142249"/>
                  </a:lnTo>
                  <a:lnTo>
                    <a:pt x="4729" y="185972"/>
                  </a:lnTo>
                  <a:lnTo>
                    <a:pt x="0" y="232918"/>
                  </a:lnTo>
                  <a:lnTo>
                    <a:pt x="4729" y="279821"/>
                  </a:lnTo>
                  <a:lnTo>
                    <a:pt x="18294" y="323512"/>
                  </a:lnTo>
                  <a:lnTo>
                    <a:pt x="39758" y="363054"/>
                  </a:lnTo>
                  <a:lnTo>
                    <a:pt x="68186" y="397510"/>
                  </a:lnTo>
                  <a:lnTo>
                    <a:pt x="102640" y="425940"/>
                  </a:lnTo>
                  <a:lnTo>
                    <a:pt x="142185" y="447409"/>
                  </a:lnTo>
                  <a:lnTo>
                    <a:pt x="185885" y="460977"/>
                  </a:lnTo>
                  <a:lnTo>
                    <a:pt x="232803" y="465709"/>
                  </a:lnTo>
                  <a:lnTo>
                    <a:pt x="279720" y="460977"/>
                  </a:lnTo>
                  <a:lnTo>
                    <a:pt x="323417" y="447409"/>
                  </a:lnTo>
                  <a:lnTo>
                    <a:pt x="362958" y="425940"/>
                  </a:lnTo>
                  <a:lnTo>
                    <a:pt x="397408" y="397510"/>
                  </a:lnTo>
                  <a:lnTo>
                    <a:pt x="425831" y="363054"/>
                  </a:lnTo>
                  <a:lnTo>
                    <a:pt x="447291" y="323512"/>
                  </a:lnTo>
                  <a:lnTo>
                    <a:pt x="460853" y="279821"/>
                  </a:lnTo>
                  <a:lnTo>
                    <a:pt x="465581" y="232918"/>
                  </a:lnTo>
                  <a:lnTo>
                    <a:pt x="460853" y="185972"/>
                  </a:lnTo>
                  <a:lnTo>
                    <a:pt x="447291" y="142249"/>
                  </a:lnTo>
                  <a:lnTo>
                    <a:pt x="425831" y="102685"/>
                  </a:lnTo>
                  <a:lnTo>
                    <a:pt x="397408" y="68214"/>
                  </a:lnTo>
                  <a:lnTo>
                    <a:pt x="362958" y="39775"/>
                  </a:lnTo>
                  <a:lnTo>
                    <a:pt x="323417" y="18301"/>
                  </a:lnTo>
                  <a:lnTo>
                    <a:pt x="279720" y="4731"/>
                  </a:lnTo>
                  <a:lnTo>
                    <a:pt x="232803" y="0"/>
                  </a:lnTo>
                  <a:close/>
                </a:path>
              </a:pathLst>
            </a:custGeom>
            <a:grpFill/>
          </p:spPr>
          <p:txBody>
            <a:bodyPr wrap="square" lIns="0" tIns="0" rIns="0" bIns="0" rtlCol="0"/>
            <a:lstStyle/>
            <a:p>
              <a:endParaRPr/>
            </a:p>
          </p:txBody>
        </p:sp>
        <p:sp>
          <p:nvSpPr>
            <p:cNvPr id="47" name="object 47"/>
            <p:cNvSpPr/>
            <p:nvPr/>
          </p:nvSpPr>
          <p:spPr>
            <a:xfrm>
              <a:off x="816356" y="658240"/>
              <a:ext cx="466090" cy="466090"/>
            </a:xfrm>
            <a:custGeom>
              <a:avLst/>
              <a:gdLst/>
              <a:ahLst/>
              <a:cxnLst/>
              <a:rect l="l" t="t" r="r" b="b"/>
              <a:pathLst>
                <a:path w="466090" h="466090">
                  <a:moveTo>
                    <a:pt x="0" y="232918"/>
                  </a:moveTo>
                  <a:lnTo>
                    <a:pt x="4729" y="185972"/>
                  </a:lnTo>
                  <a:lnTo>
                    <a:pt x="18294" y="142249"/>
                  </a:lnTo>
                  <a:lnTo>
                    <a:pt x="39758" y="102685"/>
                  </a:lnTo>
                  <a:lnTo>
                    <a:pt x="68186" y="68214"/>
                  </a:lnTo>
                  <a:lnTo>
                    <a:pt x="102640" y="39775"/>
                  </a:lnTo>
                  <a:lnTo>
                    <a:pt x="142185" y="18301"/>
                  </a:lnTo>
                  <a:lnTo>
                    <a:pt x="185885" y="4731"/>
                  </a:lnTo>
                  <a:lnTo>
                    <a:pt x="232803" y="0"/>
                  </a:lnTo>
                  <a:lnTo>
                    <a:pt x="279720" y="4731"/>
                  </a:lnTo>
                  <a:lnTo>
                    <a:pt x="323417" y="18301"/>
                  </a:lnTo>
                  <a:lnTo>
                    <a:pt x="362958" y="39775"/>
                  </a:lnTo>
                  <a:lnTo>
                    <a:pt x="397408" y="68214"/>
                  </a:lnTo>
                  <a:lnTo>
                    <a:pt x="425831" y="102685"/>
                  </a:lnTo>
                  <a:lnTo>
                    <a:pt x="447291" y="142249"/>
                  </a:lnTo>
                  <a:lnTo>
                    <a:pt x="460853" y="185972"/>
                  </a:lnTo>
                  <a:lnTo>
                    <a:pt x="465581" y="232918"/>
                  </a:lnTo>
                  <a:lnTo>
                    <a:pt x="460853" y="279821"/>
                  </a:lnTo>
                  <a:lnTo>
                    <a:pt x="447291" y="323512"/>
                  </a:lnTo>
                  <a:lnTo>
                    <a:pt x="425831" y="363054"/>
                  </a:lnTo>
                  <a:lnTo>
                    <a:pt x="397408" y="397510"/>
                  </a:lnTo>
                  <a:lnTo>
                    <a:pt x="362958" y="425940"/>
                  </a:lnTo>
                  <a:lnTo>
                    <a:pt x="323417" y="447409"/>
                  </a:lnTo>
                  <a:lnTo>
                    <a:pt x="279720" y="460977"/>
                  </a:lnTo>
                  <a:lnTo>
                    <a:pt x="232803" y="465709"/>
                  </a:lnTo>
                  <a:lnTo>
                    <a:pt x="185885" y="460977"/>
                  </a:lnTo>
                  <a:lnTo>
                    <a:pt x="142185" y="447409"/>
                  </a:lnTo>
                  <a:lnTo>
                    <a:pt x="102640" y="425940"/>
                  </a:lnTo>
                  <a:lnTo>
                    <a:pt x="68186" y="397510"/>
                  </a:lnTo>
                  <a:lnTo>
                    <a:pt x="39758" y="363054"/>
                  </a:lnTo>
                  <a:lnTo>
                    <a:pt x="18294" y="323512"/>
                  </a:lnTo>
                  <a:lnTo>
                    <a:pt x="4729" y="279821"/>
                  </a:lnTo>
                  <a:lnTo>
                    <a:pt x="0" y="232918"/>
                  </a:lnTo>
                  <a:close/>
                </a:path>
              </a:pathLst>
            </a:custGeom>
            <a:grpFill/>
            <a:ln w="9524">
              <a:solidFill>
                <a:srgbClr val="484848"/>
              </a:solidFill>
            </a:ln>
          </p:spPr>
          <p:txBody>
            <a:bodyPr wrap="square" lIns="0" tIns="0" rIns="0" bIns="0" rtlCol="0"/>
            <a:lstStyle/>
            <a:p>
              <a:endParaRPr/>
            </a:p>
          </p:txBody>
        </p:sp>
      </p:grpSp>
      <p:sp>
        <p:nvSpPr>
          <p:cNvPr id="48" name="object 48"/>
          <p:cNvSpPr/>
          <p:nvPr/>
        </p:nvSpPr>
        <p:spPr>
          <a:xfrm>
            <a:off x="961682" y="1281175"/>
            <a:ext cx="27305" cy="27305"/>
          </a:xfrm>
          <a:custGeom>
            <a:avLst/>
            <a:gdLst/>
            <a:ahLst/>
            <a:cxnLst/>
            <a:rect l="l" t="t" r="r" b="b"/>
            <a:pathLst>
              <a:path w="27305" h="27305">
                <a:moveTo>
                  <a:pt x="20955" y="0"/>
                </a:moveTo>
                <a:lnTo>
                  <a:pt x="6045" y="0"/>
                </a:lnTo>
                <a:lnTo>
                  <a:pt x="0" y="6096"/>
                </a:lnTo>
                <a:lnTo>
                  <a:pt x="0" y="13588"/>
                </a:lnTo>
                <a:lnTo>
                  <a:pt x="0" y="20954"/>
                </a:lnTo>
                <a:lnTo>
                  <a:pt x="6045" y="27050"/>
                </a:lnTo>
                <a:lnTo>
                  <a:pt x="20955" y="27050"/>
                </a:lnTo>
                <a:lnTo>
                  <a:pt x="27000" y="20954"/>
                </a:lnTo>
                <a:lnTo>
                  <a:pt x="27000" y="6096"/>
                </a:lnTo>
                <a:lnTo>
                  <a:pt x="20955" y="0"/>
                </a:lnTo>
                <a:close/>
              </a:path>
            </a:pathLst>
          </a:custGeom>
          <a:solidFill>
            <a:srgbClr val="3C3C3C"/>
          </a:solidFill>
        </p:spPr>
        <p:txBody>
          <a:bodyPr wrap="square" lIns="0" tIns="0" rIns="0" bIns="0" rtlCol="0"/>
          <a:lstStyle/>
          <a:p>
            <a:endParaRPr/>
          </a:p>
        </p:txBody>
      </p:sp>
      <p:sp>
        <p:nvSpPr>
          <p:cNvPr id="49" name="object 49"/>
          <p:cNvSpPr/>
          <p:nvPr/>
        </p:nvSpPr>
        <p:spPr>
          <a:xfrm>
            <a:off x="1035685" y="1281175"/>
            <a:ext cx="27305" cy="27305"/>
          </a:xfrm>
          <a:custGeom>
            <a:avLst/>
            <a:gdLst/>
            <a:ahLst/>
            <a:cxnLst/>
            <a:rect l="l" t="t" r="r" b="b"/>
            <a:pathLst>
              <a:path w="27305" h="27305">
                <a:moveTo>
                  <a:pt x="20955" y="0"/>
                </a:moveTo>
                <a:lnTo>
                  <a:pt x="6045" y="0"/>
                </a:lnTo>
                <a:lnTo>
                  <a:pt x="0" y="6096"/>
                </a:lnTo>
                <a:lnTo>
                  <a:pt x="0" y="13588"/>
                </a:lnTo>
                <a:lnTo>
                  <a:pt x="0" y="20954"/>
                </a:lnTo>
                <a:lnTo>
                  <a:pt x="6045" y="27050"/>
                </a:lnTo>
                <a:lnTo>
                  <a:pt x="20955" y="27050"/>
                </a:lnTo>
                <a:lnTo>
                  <a:pt x="27000" y="20954"/>
                </a:lnTo>
                <a:lnTo>
                  <a:pt x="27000" y="6096"/>
                </a:lnTo>
                <a:lnTo>
                  <a:pt x="20955" y="0"/>
                </a:lnTo>
                <a:close/>
              </a:path>
            </a:pathLst>
          </a:custGeom>
          <a:solidFill>
            <a:srgbClr val="3C3C3C"/>
          </a:solidFill>
        </p:spPr>
        <p:txBody>
          <a:bodyPr wrap="square" lIns="0" tIns="0" rIns="0" bIns="0" rtlCol="0"/>
          <a:lstStyle/>
          <a:p>
            <a:endParaRPr/>
          </a:p>
        </p:txBody>
      </p:sp>
      <p:sp>
        <p:nvSpPr>
          <p:cNvPr id="50" name="object 50"/>
          <p:cNvSpPr/>
          <p:nvPr/>
        </p:nvSpPr>
        <p:spPr>
          <a:xfrm>
            <a:off x="1109687" y="1281175"/>
            <a:ext cx="27305" cy="27305"/>
          </a:xfrm>
          <a:custGeom>
            <a:avLst/>
            <a:gdLst/>
            <a:ahLst/>
            <a:cxnLst/>
            <a:rect l="l" t="t" r="r" b="b"/>
            <a:pathLst>
              <a:path w="27305" h="27305">
                <a:moveTo>
                  <a:pt x="20955" y="0"/>
                </a:moveTo>
                <a:lnTo>
                  <a:pt x="6045" y="0"/>
                </a:lnTo>
                <a:lnTo>
                  <a:pt x="0" y="6096"/>
                </a:lnTo>
                <a:lnTo>
                  <a:pt x="0" y="13588"/>
                </a:lnTo>
                <a:lnTo>
                  <a:pt x="0" y="20954"/>
                </a:lnTo>
                <a:lnTo>
                  <a:pt x="6045" y="27050"/>
                </a:lnTo>
                <a:lnTo>
                  <a:pt x="20955" y="27050"/>
                </a:lnTo>
                <a:lnTo>
                  <a:pt x="27000" y="20954"/>
                </a:lnTo>
                <a:lnTo>
                  <a:pt x="27000" y="6096"/>
                </a:lnTo>
                <a:lnTo>
                  <a:pt x="20955" y="0"/>
                </a:lnTo>
                <a:close/>
              </a:path>
            </a:pathLst>
          </a:custGeom>
          <a:solidFill>
            <a:srgbClr val="3C3C3C"/>
          </a:solidFill>
        </p:spPr>
        <p:txBody>
          <a:bodyPr wrap="square" lIns="0" tIns="0" rIns="0" bIns="0" rtlCol="0"/>
          <a:lstStyle/>
          <a:p>
            <a:endParaRPr/>
          </a:p>
        </p:txBody>
      </p:sp>
      <p:grpSp>
        <p:nvGrpSpPr>
          <p:cNvPr id="51" name="object 51"/>
          <p:cNvGrpSpPr/>
          <p:nvPr/>
        </p:nvGrpSpPr>
        <p:grpSpPr>
          <a:xfrm>
            <a:off x="726884" y="1645729"/>
            <a:ext cx="645160" cy="645160"/>
            <a:chOff x="726884" y="1645729"/>
            <a:chExt cx="645160" cy="645160"/>
          </a:xfrm>
          <a:solidFill>
            <a:schemeClr val="accent3">
              <a:lumMod val="40000"/>
              <a:lumOff val="60000"/>
              <a:alpha val="68000"/>
            </a:schemeClr>
          </a:solidFill>
        </p:grpSpPr>
        <p:sp>
          <p:nvSpPr>
            <p:cNvPr id="52" name="object 52"/>
            <p:cNvSpPr/>
            <p:nvPr/>
          </p:nvSpPr>
          <p:spPr>
            <a:xfrm>
              <a:off x="731647" y="1650492"/>
              <a:ext cx="635635" cy="635635"/>
            </a:xfrm>
            <a:custGeom>
              <a:avLst/>
              <a:gdLst/>
              <a:ahLst/>
              <a:cxnLst/>
              <a:rect l="l" t="t" r="r" b="b"/>
              <a:pathLst>
                <a:path w="635635" h="635635">
                  <a:moveTo>
                    <a:pt x="0" y="317500"/>
                  </a:moveTo>
                  <a:lnTo>
                    <a:pt x="3443" y="270573"/>
                  </a:lnTo>
                  <a:lnTo>
                    <a:pt x="13445" y="225788"/>
                  </a:lnTo>
                  <a:lnTo>
                    <a:pt x="29514" y="183634"/>
                  </a:lnTo>
                  <a:lnTo>
                    <a:pt x="51160" y="144601"/>
                  </a:lnTo>
                  <a:lnTo>
                    <a:pt x="77891" y="109181"/>
                  </a:lnTo>
                  <a:lnTo>
                    <a:pt x="109215" y="77865"/>
                  </a:lnTo>
                  <a:lnTo>
                    <a:pt x="144642" y="51141"/>
                  </a:lnTo>
                  <a:lnTo>
                    <a:pt x="183681" y="29503"/>
                  </a:lnTo>
                  <a:lnTo>
                    <a:pt x="225839" y="13439"/>
                  </a:lnTo>
                  <a:lnTo>
                    <a:pt x="270626" y="3441"/>
                  </a:lnTo>
                  <a:lnTo>
                    <a:pt x="317550" y="0"/>
                  </a:lnTo>
                  <a:lnTo>
                    <a:pt x="364475" y="3441"/>
                  </a:lnTo>
                  <a:lnTo>
                    <a:pt x="409264" y="13439"/>
                  </a:lnTo>
                  <a:lnTo>
                    <a:pt x="451425" y="29503"/>
                  </a:lnTo>
                  <a:lnTo>
                    <a:pt x="490466" y="51141"/>
                  </a:lnTo>
                  <a:lnTo>
                    <a:pt x="525896" y="77865"/>
                  </a:lnTo>
                  <a:lnTo>
                    <a:pt x="557224" y="109181"/>
                  </a:lnTo>
                  <a:lnTo>
                    <a:pt x="583958" y="144601"/>
                  </a:lnTo>
                  <a:lnTo>
                    <a:pt x="605607" y="183634"/>
                  </a:lnTo>
                  <a:lnTo>
                    <a:pt x="621679" y="225788"/>
                  </a:lnTo>
                  <a:lnTo>
                    <a:pt x="631683" y="270573"/>
                  </a:lnTo>
                  <a:lnTo>
                    <a:pt x="635127" y="317500"/>
                  </a:lnTo>
                  <a:lnTo>
                    <a:pt x="631683" y="364429"/>
                  </a:lnTo>
                  <a:lnTo>
                    <a:pt x="621679" y="409222"/>
                  </a:lnTo>
                  <a:lnTo>
                    <a:pt x="605607" y="451389"/>
                  </a:lnTo>
                  <a:lnTo>
                    <a:pt x="583958" y="490436"/>
                  </a:lnTo>
                  <a:lnTo>
                    <a:pt x="557224" y="525873"/>
                  </a:lnTo>
                  <a:lnTo>
                    <a:pt x="525896" y="557207"/>
                  </a:lnTo>
                  <a:lnTo>
                    <a:pt x="490466" y="583946"/>
                  </a:lnTo>
                  <a:lnTo>
                    <a:pt x="451425" y="605600"/>
                  </a:lnTo>
                  <a:lnTo>
                    <a:pt x="409264" y="621676"/>
                  </a:lnTo>
                  <a:lnTo>
                    <a:pt x="364475" y="631682"/>
                  </a:lnTo>
                  <a:lnTo>
                    <a:pt x="317550" y="635127"/>
                  </a:lnTo>
                  <a:lnTo>
                    <a:pt x="270626" y="631682"/>
                  </a:lnTo>
                  <a:lnTo>
                    <a:pt x="225839" y="621676"/>
                  </a:lnTo>
                  <a:lnTo>
                    <a:pt x="183681" y="605600"/>
                  </a:lnTo>
                  <a:lnTo>
                    <a:pt x="144642" y="583946"/>
                  </a:lnTo>
                  <a:lnTo>
                    <a:pt x="109215" y="557207"/>
                  </a:lnTo>
                  <a:lnTo>
                    <a:pt x="77891" y="525873"/>
                  </a:lnTo>
                  <a:lnTo>
                    <a:pt x="51160" y="490436"/>
                  </a:lnTo>
                  <a:lnTo>
                    <a:pt x="29514" y="451389"/>
                  </a:lnTo>
                  <a:lnTo>
                    <a:pt x="13445" y="409222"/>
                  </a:lnTo>
                  <a:lnTo>
                    <a:pt x="3443" y="364429"/>
                  </a:lnTo>
                  <a:lnTo>
                    <a:pt x="0" y="317500"/>
                  </a:lnTo>
                  <a:close/>
                </a:path>
              </a:pathLst>
            </a:custGeom>
            <a:grpFill/>
            <a:ln w="9525">
              <a:solidFill>
                <a:srgbClr val="3C3C3C"/>
              </a:solidFill>
            </a:ln>
          </p:spPr>
          <p:txBody>
            <a:bodyPr wrap="square" lIns="0" tIns="0" rIns="0" bIns="0" rtlCol="0"/>
            <a:lstStyle/>
            <a:p>
              <a:endParaRPr dirty="0"/>
            </a:p>
          </p:txBody>
        </p:sp>
        <p:sp>
          <p:nvSpPr>
            <p:cNvPr id="53" name="object 53"/>
            <p:cNvSpPr/>
            <p:nvPr/>
          </p:nvSpPr>
          <p:spPr>
            <a:xfrm>
              <a:off x="816343" y="1735201"/>
              <a:ext cx="466090" cy="466090"/>
            </a:xfrm>
            <a:custGeom>
              <a:avLst/>
              <a:gdLst/>
              <a:ahLst/>
              <a:cxnLst/>
              <a:rect l="l" t="t" r="r" b="b"/>
              <a:pathLst>
                <a:path w="466090" h="466089">
                  <a:moveTo>
                    <a:pt x="232803" y="0"/>
                  </a:moveTo>
                  <a:lnTo>
                    <a:pt x="185885" y="4731"/>
                  </a:lnTo>
                  <a:lnTo>
                    <a:pt x="142185" y="18299"/>
                  </a:lnTo>
                  <a:lnTo>
                    <a:pt x="102640" y="39768"/>
                  </a:lnTo>
                  <a:lnTo>
                    <a:pt x="68186" y="68199"/>
                  </a:lnTo>
                  <a:lnTo>
                    <a:pt x="39758" y="102654"/>
                  </a:lnTo>
                  <a:lnTo>
                    <a:pt x="18294" y="142196"/>
                  </a:lnTo>
                  <a:lnTo>
                    <a:pt x="4729" y="185887"/>
                  </a:lnTo>
                  <a:lnTo>
                    <a:pt x="0" y="232791"/>
                  </a:lnTo>
                  <a:lnTo>
                    <a:pt x="4729" y="279694"/>
                  </a:lnTo>
                  <a:lnTo>
                    <a:pt x="18294" y="323385"/>
                  </a:lnTo>
                  <a:lnTo>
                    <a:pt x="39758" y="362927"/>
                  </a:lnTo>
                  <a:lnTo>
                    <a:pt x="68186" y="397382"/>
                  </a:lnTo>
                  <a:lnTo>
                    <a:pt x="102640" y="425813"/>
                  </a:lnTo>
                  <a:lnTo>
                    <a:pt x="142185" y="447282"/>
                  </a:lnTo>
                  <a:lnTo>
                    <a:pt x="185885" y="460850"/>
                  </a:lnTo>
                  <a:lnTo>
                    <a:pt x="232803" y="465581"/>
                  </a:lnTo>
                  <a:lnTo>
                    <a:pt x="279721" y="460850"/>
                  </a:lnTo>
                  <a:lnTo>
                    <a:pt x="323419" y="447282"/>
                  </a:lnTo>
                  <a:lnTo>
                    <a:pt x="362962" y="425813"/>
                  </a:lnTo>
                  <a:lnTo>
                    <a:pt x="397414" y="397382"/>
                  </a:lnTo>
                  <a:lnTo>
                    <a:pt x="425839" y="362927"/>
                  </a:lnTo>
                  <a:lnTo>
                    <a:pt x="447301" y="323385"/>
                  </a:lnTo>
                  <a:lnTo>
                    <a:pt x="460865" y="279694"/>
                  </a:lnTo>
                  <a:lnTo>
                    <a:pt x="465594" y="232791"/>
                  </a:lnTo>
                  <a:lnTo>
                    <a:pt x="460865" y="185887"/>
                  </a:lnTo>
                  <a:lnTo>
                    <a:pt x="447301" y="142196"/>
                  </a:lnTo>
                  <a:lnTo>
                    <a:pt x="425839" y="102654"/>
                  </a:lnTo>
                  <a:lnTo>
                    <a:pt x="397414" y="68199"/>
                  </a:lnTo>
                  <a:lnTo>
                    <a:pt x="362962" y="39768"/>
                  </a:lnTo>
                  <a:lnTo>
                    <a:pt x="323419" y="18299"/>
                  </a:lnTo>
                  <a:lnTo>
                    <a:pt x="279721" y="4731"/>
                  </a:lnTo>
                  <a:lnTo>
                    <a:pt x="232803" y="0"/>
                  </a:lnTo>
                  <a:close/>
                </a:path>
              </a:pathLst>
            </a:custGeom>
            <a:grpFill/>
          </p:spPr>
          <p:txBody>
            <a:bodyPr wrap="square" lIns="0" tIns="0" rIns="0" bIns="0" rtlCol="0"/>
            <a:lstStyle/>
            <a:p>
              <a:endParaRPr/>
            </a:p>
          </p:txBody>
        </p:sp>
        <p:sp>
          <p:nvSpPr>
            <p:cNvPr id="54" name="object 54"/>
            <p:cNvSpPr/>
            <p:nvPr/>
          </p:nvSpPr>
          <p:spPr>
            <a:xfrm>
              <a:off x="816343" y="1735201"/>
              <a:ext cx="466090" cy="466090"/>
            </a:xfrm>
            <a:custGeom>
              <a:avLst/>
              <a:gdLst/>
              <a:ahLst/>
              <a:cxnLst/>
              <a:rect l="l" t="t" r="r" b="b"/>
              <a:pathLst>
                <a:path w="466090" h="466089">
                  <a:moveTo>
                    <a:pt x="0" y="232791"/>
                  </a:moveTo>
                  <a:lnTo>
                    <a:pt x="4729" y="185887"/>
                  </a:lnTo>
                  <a:lnTo>
                    <a:pt x="18294" y="142196"/>
                  </a:lnTo>
                  <a:lnTo>
                    <a:pt x="39758" y="102654"/>
                  </a:lnTo>
                  <a:lnTo>
                    <a:pt x="68186" y="68199"/>
                  </a:lnTo>
                  <a:lnTo>
                    <a:pt x="102640" y="39768"/>
                  </a:lnTo>
                  <a:lnTo>
                    <a:pt x="142185" y="18299"/>
                  </a:lnTo>
                  <a:lnTo>
                    <a:pt x="185885" y="4731"/>
                  </a:lnTo>
                  <a:lnTo>
                    <a:pt x="232803" y="0"/>
                  </a:lnTo>
                  <a:lnTo>
                    <a:pt x="279721" y="4731"/>
                  </a:lnTo>
                  <a:lnTo>
                    <a:pt x="323419" y="18299"/>
                  </a:lnTo>
                  <a:lnTo>
                    <a:pt x="362962" y="39768"/>
                  </a:lnTo>
                  <a:lnTo>
                    <a:pt x="397414" y="68198"/>
                  </a:lnTo>
                  <a:lnTo>
                    <a:pt x="425839" y="102654"/>
                  </a:lnTo>
                  <a:lnTo>
                    <a:pt x="447301" y="142196"/>
                  </a:lnTo>
                  <a:lnTo>
                    <a:pt x="460865" y="185887"/>
                  </a:lnTo>
                  <a:lnTo>
                    <a:pt x="465594" y="232791"/>
                  </a:lnTo>
                  <a:lnTo>
                    <a:pt x="460865" y="279694"/>
                  </a:lnTo>
                  <a:lnTo>
                    <a:pt x="447301" y="323385"/>
                  </a:lnTo>
                  <a:lnTo>
                    <a:pt x="425839" y="362927"/>
                  </a:lnTo>
                  <a:lnTo>
                    <a:pt x="397414" y="397382"/>
                  </a:lnTo>
                  <a:lnTo>
                    <a:pt x="362962" y="425813"/>
                  </a:lnTo>
                  <a:lnTo>
                    <a:pt x="323419" y="447282"/>
                  </a:lnTo>
                  <a:lnTo>
                    <a:pt x="279721" y="460850"/>
                  </a:lnTo>
                  <a:lnTo>
                    <a:pt x="232803" y="465581"/>
                  </a:lnTo>
                  <a:lnTo>
                    <a:pt x="185885" y="460850"/>
                  </a:lnTo>
                  <a:lnTo>
                    <a:pt x="142185" y="447282"/>
                  </a:lnTo>
                  <a:lnTo>
                    <a:pt x="102640" y="425813"/>
                  </a:lnTo>
                  <a:lnTo>
                    <a:pt x="68186" y="397382"/>
                  </a:lnTo>
                  <a:lnTo>
                    <a:pt x="39758" y="362927"/>
                  </a:lnTo>
                  <a:lnTo>
                    <a:pt x="18294" y="323385"/>
                  </a:lnTo>
                  <a:lnTo>
                    <a:pt x="4729" y="279694"/>
                  </a:lnTo>
                  <a:lnTo>
                    <a:pt x="0" y="232791"/>
                  </a:lnTo>
                  <a:close/>
                </a:path>
              </a:pathLst>
            </a:custGeom>
            <a:grpFill/>
            <a:ln w="9525">
              <a:solidFill>
                <a:srgbClr val="3C3C3C"/>
              </a:solidFill>
            </a:ln>
          </p:spPr>
          <p:txBody>
            <a:bodyPr wrap="square" lIns="0" tIns="0" rIns="0" bIns="0" rtlCol="0"/>
            <a:lstStyle/>
            <a:p>
              <a:endParaRPr/>
            </a:p>
          </p:txBody>
        </p:sp>
      </p:grpSp>
      <p:sp>
        <p:nvSpPr>
          <p:cNvPr id="55" name="object 55"/>
          <p:cNvSpPr/>
          <p:nvPr/>
        </p:nvSpPr>
        <p:spPr>
          <a:xfrm>
            <a:off x="961682" y="2356992"/>
            <a:ext cx="27305" cy="27305"/>
          </a:xfrm>
          <a:custGeom>
            <a:avLst/>
            <a:gdLst/>
            <a:ahLst/>
            <a:cxnLst/>
            <a:rect l="l" t="t" r="r" b="b"/>
            <a:pathLst>
              <a:path w="27305" h="27305">
                <a:moveTo>
                  <a:pt x="20955" y="0"/>
                </a:moveTo>
                <a:lnTo>
                  <a:pt x="6045" y="0"/>
                </a:lnTo>
                <a:lnTo>
                  <a:pt x="0" y="5968"/>
                </a:lnTo>
                <a:lnTo>
                  <a:pt x="0" y="13462"/>
                </a:lnTo>
                <a:lnTo>
                  <a:pt x="0" y="20955"/>
                </a:lnTo>
                <a:lnTo>
                  <a:pt x="6045" y="26924"/>
                </a:lnTo>
                <a:lnTo>
                  <a:pt x="20955" y="26924"/>
                </a:lnTo>
                <a:lnTo>
                  <a:pt x="27000" y="20955"/>
                </a:lnTo>
                <a:lnTo>
                  <a:pt x="27000" y="5968"/>
                </a:lnTo>
                <a:lnTo>
                  <a:pt x="20955" y="0"/>
                </a:lnTo>
                <a:close/>
              </a:path>
            </a:pathLst>
          </a:custGeom>
          <a:solidFill>
            <a:srgbClr val="3C3C3C"/>
          </a:solidFill>
        </p:spPr>
        <p:txBody>
          <a:bodyPr wrap="square" lIns="0" tIns="0" rIns="0" bIns="0" rtlCol="0"/>
          <a:lstStyle/>
          <a:p>
            <a:endParaRPr/>
          </a:p>
        </p:txBody>
      </p:sp>
      <p:sp>
        <p:nvSpPr>
          <p:cNvPr id="56" name="object 56"/>
          <p:cNvSpPr/>
          <p:nvPr/>
        </p:nvSpPr>
        <p:spPr>
          <a:xfrm>
            <a:off x="1035685" y="2356992"/>
            <a:ext cx="27305" cy="27305"/>
          </a:xfrm>
          <a:custGeom>
            <a:avLst/>
            <a:gdLst/>
            <a:ahLst/>
            <a:cxnLst/>
            <a:rect l="l" t="t" r="r" b="b"/>
            <a:pathLst>
              <a:path w="27305" h="27305">
                <a:moveTo>
                  <a:pt x="20955" y="0"/>
                </a:moveTo>
                <a:lnTo>
                  <a:pt x="6045" y="0"/>
                </a:lnTo>
                <a:lnTo>
                  <a:pt x="0" y="5968"/>
                </a:lnTo>
                <a:lnTo>
                  <a:pt x="0" y="13462"/>
                </a:lnTo>
                <a:lnTo>
                  <a:pt x="0" y="20955"/>
                </a:lnTo>
                <a:lnTo>
                  <a:pt x="6045" y="26924"/>
                </a:lnTo>
                <a:lnTo>
                  <a:pt x="20955" y="26924"/>
                </a:lnTo>
                <a:lnTo>
                  <a:pt x="27000" y="20955"/>
                </a:lnTo>
                <a:lnTo>
                  <a:pt x="27000" y="5968"/>
                </a:lnTo>
                <a:lnTo>
                  <a:pt x="20955" y="0"/>
                </a:lnTo>
                <a:close/>
              </a:path>
            </a:pathLst>
          </a:custGeom>
          <a:solidFill>
            <a:srgbClr val="3C3C3C"/>
          </a:solidFill>
        </p:spPr>
        <p:txBody>
          <a:bodyPr wrap="square" lIns="0" tIns="0" rIns="0" bIns="0" rtlCol="0"/>
          <a:lstStyle/>
          <a:p>
            <a:endParaRPr/>
          </a:p>
        </p:txBody>
      </p:sp>
      <p:sp>
        <p:nvSpPr>
          <p:cNvPr id="57" name="object 57"/>
          <p:cNvSpPr/>
          <p:nvPr/>
        </p:nvSpPr>
        <p:spPr>
          <a:xfrm>
            <a:off x="1109687" y="2356992"/>
            <a:ext cx="27305" cy="27305"/>
          </a:xfrm>
          <a:custGeom>
            <a:avLst/>
            <a:gdLst/>
            <a:ahLst/>
            <a:cxnLst/>
            <a:rect l="l" t="t" r="r" b="b"/>
            <a:pathLst>
              <a:path w="27305" h="27305">
                <a:moveTo>
                  <a:pt x="20955" y="0"/>
                </a:moveTo>
                <a:lnTo>
                  <a:pt x="6045" y="0"/>
                </a:lnTo>
                <a:lnTo>
                  <a:pt x="0" y="5968"/>
                </a:lnTo>
                <a:lnTo>
                  <a:pt x="0" y="13462"/>
                </a:lnTo>
                <a:lnTo>
                  <a:pt x="0" y="20955"/>
                </a:lnTo>
                <a:lnTo>
                  <a:pt x="6045" y="26924"/>
                </a:lnTo>
                <a:lnTo>
                  <a:pt x="20955" y="26924"/>
                </a:lnTo>
                <a:lnTo>
                  <a:pt x="27000" y="20955"/>
                </a:lnTo>
                <a:lnTo>
                  <a:pt x="27000" y="5968"/>
                </a:lnTo>
                <a:lnTo>
                  <a:pt x="20955" y="0"/>
                </a:lnTo>
                <a:close/>
              </a:path>
            </a:pathLst>
          </a:custGeom>
          <a:solidFill>
            <a:srgbClr val="3C3C3C"/>
          </a:solidFill>
        </p:spPr>
        <p:txBody>
          <a:bodyPr wrap="square" lIns="0" tIns="0" rIns="0" bIns="0" rtlCol="0"/>
          <a:lstStyle/>
          <a:p>
            <a:endParaRPr/>
          </a:p>
        </p:txBody>
      </p:sp>
      <p:grpSp>
        <p:nvGrpSpPr>
          <p:cNvPr id="58" name="object 58"/>
          <p:cNvGrpSpPr/>
          <p:nvPr/>
        </p:nvGrpSpPr>
        <p:grpSpPr>
          <a:xfrm>
            <a:off x="726884" y="2723451"/>
            <a:ext cx="645160" cy="645160"/>
            <a:chOff x="726884" y="2723451"/>
            <a:chExt cx="645160" cy="645160"/>
          </a:xfrm>
          <a:solidFill>
            <a:schemeClr val="accent3">
              <a:lumMod val="40000"/>
              <a:lumOff val="60000"/>
              <a:alpha val="67000"/>
            </a:schemeClr>
          </a:solidFill>
        </p:grpSpPr>
        <p:sp>
          <p:nvSpPr>
            <p:cNvPr id="59" name="object 59"/>
            <p:cNvSpPr/>
            <p:nvPr/>
          </p:nvSpPr>
          <p:spPr>
            <a:xfrm>
              <a:off x="731647" y="2728214"/>
              <a:ext cx="635635" cy="635635"/>
            </a:xfrm>
            <a:custGeom>
              <a:avLst/>
              <a:gdLst/>
              <a:ahLst/>
              <a:cxnLst/>
              <a:rect l="l" t="t" r="r" b="b"/>
              <a:pathLst>
                <a:path w="635635" h="635635">
                  <a:moveTo>
                    <a:pt x="0" y="317627"/>
                  </a:moveTo>
                  <a:lnTo>
                    <a:pt x="3443" y="270697"/>
                  </a:lnTo>
                  <a:lnTo>
                    <a:pt x="13445" y="225904"/>
                  </a:lnTo>
                  <a:lnTo>
                    <a:pt x="29514" y="183737"/>
                  </a:lnTo>
                  <a:lnTo>
                    <a:pt x="51160" y="144690"/>
                  </a:lnTo>
                  <a:lnTo>
                    <a:pt x="77891" y="109253"/>
                  </a:lnTo>
                  <a:lnTo>
                    <a:pt x="109215" y="77919"/>
                  </a:lnTo>
                  <a:lnTo>
                    <a:pt x="144642" y="51180"/>
                  </a:lnTo>
                  <a:lnTo>
                    <a:pt x="183681" y="29526"/>
                  </a:lnTo>
                  <a:lnTo>
                    <a:pt x="225839" y="13450"/>
                  </a:lnTo>
                  <a:lnTo>
                    <a:pt x="270626" y="3444"/>
                  </a:lnTo>
                  <a:lnTo>
                    <a:pt x="317550" y="0"/>
                  </a:lnTo>
                  <a:lnTo>
                    <a:pt x="364475" y="3444"/>
                  </a:lnTo>
                  <a:lnTo>
                    <a:pt x="409264" y="13450"/>
                  </a:lnTo>
                  <a:lnTo>
                    <a:pt x="451425" y="29526"/>
                  </a:lnTo>
                  <a:lnTo>
                    <a:pt x="490466" y="51180"/>
                  </a:lnTo>
                  <a:lnTo>
                    <a:pt x="525896" y="77919"/>
                  </a:lnTo>
                  <a:lnTo>
                    <a:pt x="557224" y="109253"/>
                  </a:lnTo>
                  <a:lnTo>
                    <a:pt x="583958" y="144690"/>
                  </a:lnTo>
                  <a:lnTo>
                    <a:pt x="605607" y="183737"/>
                  </a:lnTo>
                  <a:lnTo>
                    <a:pt x="621679" y="225904"/>
                  </a:lnTo>
                  <a:lnTo>
                    <a:pt x="631683" y="270697"/>
                  </a:lnTo>
                  <a:lnTo>
                    <a:pt x="635127" y="317627"/>
                  </a:lnTo>
                  <a:lnTo>
                    <a:pt x="631683" y="364553"/>
                  </a:lnTo>
                  <a:lnTo>
                    <a:pt x="621679" y="409338"/>
                  </a:lnTo>
                  <a:lnTo>
                    <a:pt x="605607" y="451492"/>
                  </a:lnTo>
                  <a:lnTo>
                    <a:pt x="583958" y="490525"/>
                  </a:lnTo>
                  <a:lnTo>
                    <a:pt x="557224" y="525945"/>
                  </a:lnTo>
                  <a:lnTo>
                    <a:pt x="525896" y="557261"/>
                  </a:lnTo>
                  <a:lnTo>
                    <a:pt x="490466" y="583985"/>
                  </a:lnTo>
                  <a:lnTo>
                    <a:pt x="451425" y="605623"/>
                  </a:lnTo>
                  <a:lnTo>
                    <a:pt x="409264" y="621687"/>
                  </a:lnTo>
                  <a:lnTo>
                    <a:pt x="364475" y="631685"/>
                  </a:lnTo>
                  <a:lnTo>
                    <a:pt x="317550" y="635127"/>
                  </a:lnTo>
                  <a:lnTo>
                    <a:pt x="270626" y="631685"/>
                  </a:lnTo>
                  <a:lnTo>
                    <a:pt x="225839" y="621687"/>
                  </a:lnTo>
                  <a:lnTo>
                    <a:pt x="183681" y="605623"/>
                  </a:lnTo>
                  <a:lnTo>
                    <a:pt x="144642" y="583985"/>
                  </a:lnTo>
                  <a:lnTo>
                    <a:pt x="109215" y="557261"/>
                  </a:lnTo>
                  <a:lnTo>
                    <a:pt x="77891" y="525945"/>
                  </a:lnTo>
                  <a:lnTo>
                    <a:pt x="51160" y="490525"/>
                  </a:lnTo>
                  <a:lnTo>
                    <a:pt x="29514" y="451492"/>
                  </a:lnTo>
                  <a:lnTo>
                    <a:pt x="13445" y="409338"/>
                  </a:lnTo>
                  <a:lnTo>
                    <a:pt x="3443" y="364553"/>
                  </a:lnTo>
                  <a:lnTo>
                    <a:pt x="0" y="317627"/>
                  </a:lnTo>
                  <a:close/>
                </a:path>
              </a:pathLst>
            </a:custGeom>
            <a:grpFill/>
            <a:ln w="9525">
              <a:solidFill>
                <a:srgbClr val="3C3C3C"/>
              </a:solidFill>
            </a:ln>
          </p:spPr>
          <p:txBody>
            <a:bodyPr wrap="square" lIns="0" tIns="0" rIns="0" bIns="0" rtlCol="0"/>
            <a:lstStyle/>
            <a:p>
              <a:endParaRPr/>
            </a:p>
          </p:txBody>
        </p:sp>
        <p:sp>
          <p:nvSpPr>
            <p:cNvPr id="60" name="object 60"/>
            <p:cNvSpPr/>
            <p:nvPr/>
          </p:nvSpPr>
          <p:spPr>
            <a:xfrm>
              <a:off x="816343" y="2813050"/>
              <a:ext cx="466090" cy="466090"/>
            </a:xfrm>
            <a:custGeom>
              <a:avLst/>
              <a:gdLst/>
              <a:ahLst/>
              <a:cxnLst/>
              <a:rect l="l" t="t" r="r" b="b"/>
              <a:pathLst>
                <a:path w="466090" h="466089">
                  <a:moveTo>
                    <a:pt x="232803" y="0"/>
                  </a:moveTo>
                  <a:lnTo>
                    <a:pt x="185885" y="4731"/>
                  </a:lnTo>
                  <a:lnTo>
                    <a:pt x="142185" y="18299"/>
                  </a:lnTo>
                  <a:lnTo>
                    <a:pt x="102640" y="39768"/>
                  </a:lnTo>
                  <a:lnTo>
                    <a:pt x="68186" y="68199"/>
                  </a:lnTo>
                  <a:lnTo>
                    <a:pt x="39758" y="102654"/>
                  </a:lnTo>
                  <a:lnTo>
                    <a:pt x="18294" y="142196"/>
                  </a:lnTo>
                  <a:lnTo>
                    <a:pt x="4729" y="185887"/>
                  </a:lnTo>
                  <a:lnTo>
                    <a:pt x="0" y="232791"/>
                  </a:lnTo>
                  <a:lnTo>
                    <a:pt x="4729" y="279694"/>
                  </a:lnTo>
                  <a:lnTo>
                    <a:pt x="18294" y="323385"/>
                  </a:lnTo>
                  <a:lnTo>
                    <a:pt x="39758" y="362927"/>
                  </a:lnTo>
                  <a:lnTo>
                    <a:pt x="68186" y="397382"/>
                  </a:lnTo>
                  <a:lnTo>
                    <a:pt x="102640" y="425813"/>
                  </a:lnTo>
                  <a:lnTo>
                    <a:pt x="142185" y="447282"/>
                  </a:lnTo>
                  <a:lnTo>
                    <a:pt x="185885" y="460850"/>
                  </a:lnTo>
                  <a:lnTo>
                    <a:pt x="232803" y="465581"/>
                  </a:lnTo>
                  <a:lnTo>
                    <a:pt x="279721" y="460850"/>
                  </a:lnTo>
                  <a:lnTo>
                    <a:pt x="323419" y="447282"/>
                  </a:lnTo>
                  <a:lnTo>
                    <a:pt x="362962" y="425813"/>
                  </a:lnTo>
                  <a:lnTo>
                    <a:pt x="397414" y="397382"/>
                  </a:lnTo>
                  <a:lnTo>
                    <a:pt x="425839" y="362927"/>
                  </a:lnTo>
                  <a:lnTo>
                    <a:pt x="447301" y="323385"/>
                  </a:lnTo>
                  <a:lnTo>
                    <a:pt x="460865" y="279694"/>
                  </a:lnTo>
                  <a:lnTo>
                    <a:pt x="465594" y="232791"/>
                  </a:lnTo>
                  <a:lnTo>
                    <a:pt x="460865" y="185887"/>
                  </a:lnTo>
                  <a:lnTo>
                    <a:pt x="447301" y="142196"/>
                  </a:lnTo>
                  <a:lnTo>
                    <a:pt x="425839" y="102654"/>
                  </a:lnTo>
                  <a:lnTo>
                    <a:pt x="397414" y="68199"/>
                  </a:lnTo>
                  <a:lnTo>
                    <a:pt x="362962" y="39768"/>
                  </a:lnTo>
                  <a:lnTo>
                    <a:pt x="323419" y="18299"/>
                  </a:lnTo>
                  <a:lnTo>
                    <a:pt x="279721" y="4731"/>
                  </a:lnTo>
                  <a:lnTo>
                    <a:pt x="232803" y="0"/>
                  </a:lnTo>
                  <a:close/>
                </a:path>
              </a:pathLst>
            </a:custGeom>
            <a:grpFill/>
          </p:spPr>
          <p:txBody>
            <a:bodyPr wrap="square" lIns="0" tIns="0" rIns="0" bIns="0" rtlCol="0"/>
            <a:lstStyle/>
            <a:p>
              <a:endParaRPr/>
            </a:p>
          </p:txBody>
        </p:sp>
        <p:sp>
          <p:nvSpPr>
            <p:cNvPr id="61" name="object 61"/>
            <p:cNvSpPr/>
            <p:nvPr/>
          </p:nvSpPr>
          <p:spPr>
            <a:xfrm>
              <a:off x="816343" y="2813050"/>
              <a:ext cx="466090" cy="466090"/>
            </a:xfrm>
            <a:custGeom>
              <a:avLst/>
              <a:gdLst/>
              <a:ahLst/>
              <a:cxnLst/>
              <a:rect l="l" t="t" r="r" b="b"/>
              <a:pathLst>
                <a:path w="466090" h="466089">
                  <a:moveTo>
                    <a:pt x="0" y="232791"/>
                  </a:moveTo>
                  <a:lnTo>
                    <a:pt x="4729" y="185887"/>
                  </a:lnTo>
                  <a:lnTo>
                    <a:pt x="18294" y="142196"/>
                  </a:lnTo>
                  <a:lnTo>
                    <a:pt x="39758" y="102654"/>
                  </a:lnTo>
                  <a:lnTo>
                    <a:pt x="68186" y="68199"/>
                  </a:lnTo>
                  <a:lnTo>
                    <a:pt x="102640" y="39768"/>
                  </a:lnTo>
                  <a:lnTo>
                    <a:pt x="142185" y="18299"/>
                  </a:lnTo>
                  <a:lnTo>
                    <a:pt x="185885" y="4731"/>
                  </a:lnTo>
                  <a:lnTo>
                    <a:pt x="232803" y="0"/>
                  </a:lnTo>
                  <a:lnTo>
                    <a:pt x="279721" y="4731"/>
                  </a:lnTo>
                  <a:lnTo>
                    <a:pt x="323419" y="18299"/>
                  </a:lnTo>
                  <a:lnTo>
                    <a:pt x="362962" y="39768"/>
                  </a:lnTo>
                  <a:lnTo>
                    <a:pt x="397414" y="68199"/>
                  </a:lnTo>
                  <a:lnTo>
                    <a:pt x="425839" y="102654"/>
                  </a:lnTo>
                  <a:lnTo>
                    <a:pt x="447301" y="142196"/>
                  </a:lnTo>
                  <a:lnTo>
                    <a:pt x="460865" y="185887"/>
                  </a:lnTo>
                  <a:lnTo>
                    <a:pt x="465594" y="232791"/>
                  </a:lnTo>
                  <a:lnTo>
                    <a:pt x="460865" y="279694"/>
                  </a:lnTo>
                  <a:lnTo>
                    <a:pt x="447301" y="323385"/>
                  </a:lnTo>
                  <a:lnTo>
                    <a:pt x="425839" y="362927"/>
                  </a:lnTo>
                  <a:lnTo>
                    <a:pt x="397414" y="397382"/>
                  </a:lnTo>
                  <a:lnTo>
                    <a:pt x="362962" y="425813"/>
                  </a:lnTo>
                  <a:lnTo>
                    <a:pt x="323419" y="447282"/>
                  </a:lnTo>
                  <a:lnTo>
                    <a:pt x="279721" y="460850"/>
                  </a:lnTo>
                  <a:lnTo>
                    <a:pt x="232803" y="465581"/>
                  </a:lnTo>
                  <a:lnTo>
                    <a:pt x="185885" y="460850"/>
                  </a:lnTo>
                  <a:lnTo>
                    <a:pt x="142185" y="447282"/>
                  </a:lnTo>
                  <a:lnTo>
                    <a:pt x="102640" y="425813"/>
                  </a:lnTo>
                  <a:lnTo>
                    <a:pt x="68186" y="397382"/>
                  </a:lnTo>
                  <a:lnTo>
                    <a:pt x="39758" y="362927"/>
                  </a:lnTo>
                  <a:lnTo>
                    <a:pt x="18294" y="323385"/>
                  </a:lnTo>
                  <a:lnTo>
                    <a:pt x="4729" y="279694"/>
                  </a:lnTo>
                  <a:lnTo>
                    <a:pt x="0" y="232791"/>
                  </a:lnTo>
                  <a:close/>
                </a:path>
              </a:pathLst>
            </a:custGeom>
            <a:grpFill/>
            <a:ln w="9525">
              <a:solidFill>
                <a:srgbClr val="3C3C3C"/>
              </a:solidFill>
            </a:ln>
          </p:spPr>
          <p:txBody>
            <a:bodyPr wrap="square" lIns="0" tIns="0" rIns="0" bIns="0" rtlCol="0"/>
            <a:lstStyle/>
            <a:p>
              <a:endParaRPr/>
            </a:p>
          </p:txBody>
        </p:sp>
      </p:grpSp>
      <p:sp>
        <p:nvSpPr>
          <p:cNvPr id="62" name="object 62"/>
          <p:cNvSpPr/>
          <p:nvPr/>
        </p:nvSpPr>
        <p:spPr>
          <a:xfrm>
            <a:off x="961682" y="3436239"/>
            <a:ext cx="27305" cy="27305"/>
          </a:xfrm>
          <a:custGeom>
            <a:avLst/>
            <a:gdLst/>
            <a:ahLst/>
            <a:cxnLst/>
            <a:rect l="l" t="t" r="r" b="b"/>
            <a:pathLst>
              <a:path w="27305" h="27304">
                <a:moveTo>
                  <a:pt x="20955" y="0"/>
                </a:moveTo>
                <a:lnTo>
                  <a:pt x="6045" y="0"/>
                </a:lnTo>
                <a:lnTo>
                  <a:pt x="0" y="6096"/>
                </a:lnTo>
                <a:lnTo>
                  <a:pt x="0" y="13462"/>
                </a:lnTo>
                <a:lnTo>
                  <a:pt x="0" y="20955"/>
                </a:lnTo>
                <a:lnTo>
                  <a:pt x="6045" y="27050"/>
                </a:lnTo>
                <a:lnTo>
                  <a:pt x="20955" y="27050"/>
                </a:lnTo>
                <a:lnTo>
                  <a:pt x="27000" y="20955"/>
                </a:lnTo>
                <a:lnTo>
                  <a:pt x="27000" y="6096"/>
                </a:lnTo>
                <a:lnTo>
                  <a:pt x="20955" y="0"/>
                </a:lnTo>
                <a:close/>
              </a:path>
            </a:pathLst>
          </a:custGeom>
          <a:solidFill>
            <a:srgbClr val="3C3C3C"/>
          </a:solidFill>
        </p:spPr>
        <p:txBody>
          <a:bodyPr wrap="square" lIns="0" tIns="0" rIns="0" bIns="0" rtlCol="0"/>
          <a:lstStyle/>
          <a:p>
            <a:endParaRPr/>
          </a:p>
        </p:txBody>
      </p:sp>
      <p:sp>
        <p:nvSpPr>
          <p:cNvPr id="63" name="object 63"/>
          <p:cNvSpPr/>
          <p:nvPr/>
        </p:nvSpPr>
        <p:spPr>
          <a:xfrm>
            <a:off x="1035685" y="3436239"/>
            <a:ext cx="27305" cy="27305"/>
          </a:xfrm>
          <a:custGeom>
            <a:avLst/>
            <a:gdLst/>
            <a:ahLst/>
            <a:cxnLst/>
            <a:rect l="l" t="t" r="r" b="b"/>
            <a:pathLst>
              <a:path w="27305" h="27304">
                <a:moveTo>
                  <a:pt x="20955" y="0"/>
                </a:moveTo>
                <a:lnTo>
                  <a:pt x="6045" y="0"/>
                </a:lnTo>
                <a:lnTo>
                  <a:pt x="0" y="6096"/>
                </a:lnTo>
                <a:lnTo>
                  <a:pt x="0" y="13462"/>
                </a:lnTo>
                <a:lnTo>
                  <a:pt x="0" y="20955"/>
                </a:lnTo>
                <a:lnTo>
                  <a:pt x="6045" y="27050"/>
                </a:lnTo>
                <a:lnTo>
                  <a:pt x="20955" y="27050"/>
                </a:lnTo>
                <a:lnTo>
                  <a:pt x="27000" y="20955"/>
                </a:lnTo>
                <a:lnTo>
                  <a:pt x="27000" y="6096"/>
                </a:lnTo>
                <a:lnTo>
                  <a:pt x="20955" y="0"/>
                </a:lnTo>
                <a:close/>
              </a:path>
            </a:pathLst>
          </a:custGeom>
          <a:solidFill>
            <a:srgbClr val="3C3C3C"/>
          </a:solidFill>
        </p:spPr>
        <p:txBody>
          <a:bodyPr wrap="square" lIns="0" tIns="0" rIns="0" bIns="0" rtlCol="0"/>
          <a:lstStyle/>
          <a:p>
            <a:endParaRPr/>
          </a:p>
        </p:txBody>
      </p:sp>
      <p:sp>
        <p:nvSpPr>
          <p:cNvPr id="64" name="object 64"/>
          <p:cNvSpPr/>
          <p:nvPr/>
        </p:nvSpPr>
        <p:spPr>
          <a:xfrm>
            <a:off x="1109687" y="3436239"/>
            <a:ext cx="27305" cy="27305"/>
          </a:xfrm>
          <a:custGeom>
            <a:avLst/>
            <a:gdLst/>
            <a:ahLst/>
            <a:cxnLst/>
            <a:rect l="l" t="t" r="r" b="b"/>
            <a:pathLst>
              <a:path w="27305" h="27304">
                <a:moveTo>
                  <a:pt x="20955" y="0"/>
                </a:moveTo>
                <a:lnTo>
                  <a:pt x="6045" y="0"/>
                </a:lnTo>
                <a:lnTo>
                  <a:pt x="0" y="6096"/>
                </a:lnTo>
                <a:lnTo>
                  <a:pt x="0" y="13462"/>
                </a:lnTo>
                <a:lnTo>
                  <a:pt x="0" y="20955"/>
                </a:lnTo>
                <a:lnTo>
                  <a:pt x="6045" y="27050"/>
                </a:lnTo>
                <a:lnTo>
                  <a:pt x="20955" y="27050"/>
                </a:lnTo>
                <a:lnTo>
                  <a:pt x="27000" y="20955"/>
                </a:lnTo>
                <a:lnTo>
                  <a:pt x="27000" y="6096"/>
                </a:lnTo>
                <a:lnTo>
                  <a:pt x="20955" y="0"/>
                </a:lnTo>
                <a:close/>
              </a:path>
            </a:pathLst>
          </a:custGeom>
          <a:solidFill>
            <a:srgbClr val="3C3C3C"/>
          </a:solidFill>
        </p:spPr>
        <p:txBody>
          <a:bodyPr wrap="square" lIns="0" tIns="0" rIns="0" bIns="0" rtlCol="0"/>
          <a:lstStyle/>
          <a:p>
            <a:endParaRPr/>
          </a:p>
        </p:txBody>
      </p:sp>
      <p:grpSp>
        <p:nvGrpSpPr>
          <p:cNvPr id="65" name="object 65"/>
          <p:cNvGrpSpPr/>
          <p:nvPr/>
        </p:nvGrpSpPr>
        <p:grpSpPr>
          <a:xfrm>
            <a:off x="726884" y="3801935"/>
            <a:ext cx="645160" cy="645160"/>
            <a:chOff x="726884" y="3801935"/>
            <a:chExt cx="645160" cy="645160"/>
          </a:xfrm>
          <a:solidFill>
            <a:schemeClr val="accent3">
              <a:lumMod val="40000"/>
              <a:lumOff val="60000"/>
              <a:alpha val="71000"/>
            </a:schemeClr>
          </a:solidFill>
        </p:grpSpPr>
        <p:sp>
          <p:nvSpPr>
            <p:cNvPr id="66" name="object 66"/>
            <p:cNvSpPr/>
            <p:nvPr/>
          </p:nvSpPr>
          <p:spPr>
            <a:xfrm>
              <a:off x="731647" y="3806697"/>
              <a:ext cx="635635" cy="635635"/>
            </a:xfrm>
            <a:custGeom>
              <a:avLst/>
              <a:gdLst/>
              <a:ahLst/>
              <a:cxnLst/>
              <a:rect l="l" t="t" r="r" b="b"/>
              <a:pathLst>
                <a:path w="635635" h="635635">
                  <a:moveTo>
                    <a:pt x="0" y="317525"/>
                  </a:moveTo>
                  <a:lnTo>
                    <a:pt x="3443" y="270601"/>
                  </a:lnTo>
                  <a:lnTo>
                    <a:pt x="13445" y="225816"/>
                  </a:lnTo>
                  <a:lnTo>
                    <a:pt x="29514" y="183660"/>
                  </a:lnTo>
                  <a:lnTo>
                    <a:pt x="51160" y="144625"/>
                  </a:lnTo>
                  <a:lnTo>
                    <a:pt x="77891" y="109201"/>
                  </a:lnTo>
                  <a:lnTo>
                    <a:pt x="109215" y="77880"/>
                  </a:lnTo>
                  <a:lnTo>
                    <a:pt x="144642" y="51152"/>
                  </a:lnTo>
                  <a:lnTo>
                    <a:pt x="183681" y="29510"/>
                  </a:lnTo>
                  <a:lnTo>
                    <a:pt x="225839" y="13442"/>
                  </a:lnTo>
                  <a:lnTo>
                    <a:pt x="270626" y="3442"/>
                  </a:lnTo>
                  <a:lnTo>
                    <a:pt x="317550" y="0"/>
                  </a:lnTo>
                  <a:lnTo>
                    <a:pt x="364475" y="3442"/>
                  </a:lnTo>
                  <a:lnTo>
                    <a:pt x="409264" y="13442"/>
                  </a:lnTo>
                  <a:lnTo>
                    <a:pt x="451425" y="29510"/>
                  </a:lnTo>
                  <a:lnTo>
                    <a:pt x="490466" y="51152"/>
                  </a:lnTo>
                  <a:lnTo>
                    <a:pt x="525896" y="77880"/>
                  </a:lnTo>
                  <a:lnTo>
                    <a:pt x="557224" y="109201"/>
                  </a:lnTo>
                  <a:lnTo>
                    <a:pt x="583958" y="144625"/>
                  </a:lnTo>
                  <a:lnTo>
                    <a:pt x="605607" y="183660"/>
                  </a:lnTo>
                  <a:lnTo>
                    <a:pt x="621679" y="225816"/>
                  </a:lnTo>
                  <a:lnTo>
                    <a:pt x="631683" y="270601"/>
                  </a:lnTo>
                  <a:lnTo>
                    <a:pt x="635127" y="317525"/>
                  </a:lnTo>
                  <a:lnTo>
                    <a:pt x="631683" y="364449"/>
                  </a:lnTo>
                  <a:lnTo>
                    <a:pt x="621679" y="409236"/>
                  </a:lnTo>
                  <a:lnTo>
                    <a:pt x="605607" y="451395"/>
                  </a:lnTo>
                  <a:lnTo>
                    <a:pt x="583958" y="490433"/>
                  </a:lnTo>
                  <a:lnTo>
                    <a:pt x="557224" y="525860"/>
                  </a:lnTo>
                  <a:lnTo>
                    <a:pt x="525896" y="557184"/>
                  </a:lnTo>
                  <a:lnTo>
                    <a:pt x="490466" y="583915"/>
                  </a:lnTo>
                  <a:lnTo>
                    <a:pt x="451425" y="605561"/>
                  </a:lnTo>
                  <a:lnTo>
                    <a:pt x="409264" y="621631"/>
                  </a:lnTo>
                  <a:lnTo>
                    <a:pt x="364475" y="631633"/>
                  </a:lnTo>
                  <a:lnTo>
                    <a:pt x="317550" y="635076"/>
                  </a:lnTo>
                  <a:lnTo>
                    <a:pt x="270626" y="631633"/>
                  </a:lnTo>
                  <a:lnTo>
                    <a:pt x="225839" y="621631"/>
                  </a:lnTo>
                  <a:lnTo>
                    <a:pt x="183681" y="605561"/>
                  </a:lnTo>
                  <a:lnTo>
                    <a:pt x="144642" y="583915"/>
                  </a:lnTo>
                  <a:lnTo>
                    <a:pt x="109215" y="557184"/>
                  </a:lnTo>
                  <a:lnTo>
                    <a:pt x="77891" y="525860"/>
                  </a:lnTo>
                  <a:lnTo>
                    <a:pt x="51160" y="490433"/>
                  </a:lnTo>
                  <a:lnTo>
                    <a:pt x="29514" y="451395"/>
                  </a:lnTo>
                  <a:lnTo>
                    <a:pt x="13445" y="409236"/>
                  </a:lnTo>
                  <a:lnTo>
                    <a:pt x="3443" y="364449"/>
                  </a:lnTo>
                  <a:lnTo>
                    <a:pt x="0" y="317525"/>
                  </a:lnTo>
                  <a:close/>
                </a:path>
              </a:pathLst>
            </a:custGeom>
            <a:grpFill/>
            <a:ln w="9525">
              <a:solidFill>
                <a:srgbClr val="3C3C3C"/>
              </a:solidFill>
            </a:ln>
          </p:spPr>
          <p:txBody>
            <a:bodyPr wrap="square" lIns="0" tIns="0" rIns="0" bIns="0" rtlCol="0"/>
            <a:lstStyle/>
            <a:p>
              <a:endParaRPr/>
            </a:p>
          </p:txBody>
        </p:sp>
        <p:sp>
          <p:nvSpPr>
            <p:cNvPr id="67" name="object 67"/>
            <p:cNvSpPr/>
            <p:nvPr/>
          </p:nvSpPr>
          <p:spPr>
            <a:xfrm>
              <a:off x="816343" y="3891368"/>
              <a:ext cx="466090" cy="466090"/>
            </a:xfrm>
            <a:custGeom>
              <a:avLst/>
              <a:gdLst/>
              <a:ahLst/>
              <a:cxnLst/>
              <a:rect l="l" t="t" r="r" b="b"/>
              <a:pathLst>
                <a:path w="466090" h="466089">
                  <a:moveTo>
                    <a:pt x="232803" y="0"/>
                  </a:moveTo>
                  <a:lnTo>
                    <a:pt x="185885" y="4729"/>
                  </a:lnTo>
                  <a:lnTo>
                    <a:pt x="142185" y="18294"/>
                  </a:lnTo>
                  <a:lnTo>
                    <a:pt x="102640" y="39758"/>
                  </a:lnTo>
                  <a:lnTo>
                    <a:pt x="68186" y="68186"/>
                  </a:lnTo>
                  <a:lnTo>
                    <a:pt x="39758" y="102640"/>
                  </a:lnTo>
                  <a:lnTo>
                    <a:pt x="18294" y="142185"/>
                  </a:lnTo>
                  <a:lnTo>
                    <a:pt x="4729" y="185885"/>
                  </a:lnTo>
                  <a:lnTo>
                    <a:pt x="0" y="232803"/>
                  </a:lnTo>
                  <a:lnTo>
                    <a:pt x="4729" y="279722"/>
                  </a:lnTo>
                  <a:lnTo>
                    <a:pt x="18294" y="323421"/>
                  </a:lnTo>
                  <a:lnTo>
                    <a:pt x="39758" y="362966"/>
                  </a:lnTo>
                  <a:lnTo>
                    <a:pt x="68186" y="397421"/>
                  </a:lnTo>
                  <a:lnTo>
                    <a:pt x="102640" y="425848"/>
                  </a:lnTo>
                  <a:lnTo>
                    <a:pt x="142185" y="447312"/>
                  </a:lnTo>
                  <a:lnTo>
                    <a:pt x="185885" y="460877"/>
                  </a:lnTo>
                  <a:lnTo>
                    <a:pt x="232803" y="465607"/>
                  </a:lnTo>
                  <a:lnTo>
                    <a:pt x="279721" y="460877"/>
                  </a:lnTo>
                  <a:lnTo>
                    <a:pt x="323419" y="447312"/>
                  </a:lnTo>
                  <a:lnTo>
                    <a:pt x="362962" y="425848"/>
                  </a:lnTo>
                  <a:lnTo>
                    <a:pt x="397414" y="397421"/>
                  </a:lnTo>
                  <a:lnTo>
                    <a:pt x="425839" y="362966"/>
                  </a:lnTo>
                  <a:lnTo>
                    <a:pt x="447301" y="323421"/>
                  </a:lnTo>
                  <a:lnTo>
                    <a:pt x="460865" y="279722"/>
                  </a:lnTo>
                  <a:lnTo>
                    <a:pt x="465594" y="232803"/>
                  </a:lnTo>
                  <a:lnTo>
                    <a:pt x="460865" y="185885"/>
                  </a:lnTo>
                  <a:lnTo>
                    <a:pt x="447301" y="142185"/>
                  </a:lnTo>
                  <a:lnTo>
                    <a:pt x="425839" y="102640"/>
                  </a:lnTo>
                  <a:lnTo>
                    <a:pt x="397414" y="68186"/>
                  </a:lnTo>
                  <a:lnTo>
                    <a:pt x="362962" y="39758"/>
                  </a:lnTo>
                  <a:lnTo>
                    <a:pt x="323419" y="18294"/>
                  </a:lnTo>
                  <a:lnTo>
                    <a:pt x="279721" y="4729"/>
                  </a:lnTo>
                  <a:lnTo>
                    <a:pt x="232803" y="0"/>
                  </a:lnTo>
                  <a:close/>
                </a:path>
              </a:pathLst>
            </a:custGeom>
            <a:grpFill/>
          </p:spPr>
          <p:txBody>
            <a:bodyPr wrap="square" lIns="0" tIns="0" rIns="0" bIns="0" rtlCol="0"/>
            <a:lstStyle/>
            <a:p>
              <a:endParaRPr/>
            </a:p>
          </p:txBody>
        </p:sp>
        <p:sp>
          <p:nvSpPr>
            <p:cNvPr id="68" name="object 68"/>
            <p:cNvSpPr/>
            <p:nvPr/>
          </p:nvSpPr>
          <p:spPr>
            <a:xfrm>
              <a:off x="816343" y="3891368"/>
              <a:ext cx="466090" cy="466090"/>
            </a:xfrm>
            <a:custGeom>
              <a:avLst/>
              <a:gdLst/>
              <a:ahLst/>
              <a:cxnLst/>
              <a:rect l="l" t="t" r="r" b="b"/>
              <a:pathLst>
                <a:path w="466090" h="466089">
                  <a:moveTo>
                    <a:pt x="0" y="232803"/>
                  </a:moveTo>
                  <a:lnTo>
                    <a:pt x="4729" y="185885"/>
                  </a:lnTo>
                  <a:lnTo>
                    <a:pt x="18294" y="142185"/>
                  </a:lnTo>
                  <a:lnTo>
                    <a:pt x="39758" y="102640"/>
                  </a:lnTo>
                  <a:lnTo>
                    <a:pt x="68186" y="68186"/>
                  </a:lnTo>
                  <a:lnTo>
                    <a:pt x="102640" y="39758"/>
                  </a:lnTo>
                  <a:lnTo>
                    <a:pt x="142185" y="18294"/>
                  </a:lnTo>
                  <a:lnTo>
                    <a:pt x="185885" y="4729"/>
                  </a:lnTo>
                  <a:lnTo>
                    <a:pt x="232803" y="0"/>
                  </a:lnTo>
                  <a:lnTo>
                    <a:pt x="279721" y="4729"/>
                  </a:lnTo>
                  <a:lnTo>
                    <a:pt x="323419" y="18294"/>
                  </a:lnTo>
                  <a:lnTo>
                    <a:pt x="362962" y="39758"/>
                  </a:lnTo>
                  <a:lnTo>
                    <a:pt x="397414" y="68186"/>
                  </a:lnTo>
                  <a:lnTo>
                    <a:pt x="425839" y="102640"/>
                  </a:lnTo>
                  <a:lnTo>
                    <a:pt x="447301" y="142185"/>
                  </a:lnTo>
                  <a:lnTo>
                    <a:pt x="460865" y="185885"/>
                  </a:lnTo>
                  <a:lnTo>
                    <a:pt x="465594" y="232803"/>
                  </a:lnTo>
                  <a:lnTo>
                    <a:pt x="460865" y="279722"/>
                  </a:lnTo>
                  <a:lnTo>
                    <a:pt x="447301" y="323421"/>
                  </a:lnTo>
                  <a:lnTo>
                    <a:pt x="425839" y="362966"/>
                  </a:lnTo>
                  <a:lnTo>
                    <a:pt x="397414" y="397421"/>
                  </a:lnTo>
                  <a:lnTo>
                    <a:pt x="362962" y="425848"/>
                  </a:lnTo>
                  <a:lnTo>
                    <a:pt x="323419" y="447312"/>
                  </a:lnTo>
                  <a:lnTo>
                    <a:pt x="279721" y="460877"/>
                  </a:lnTo>
                  <a:lnTo>
                    <a:pt x="232803" y="465607"/>
                  </a:lnTo>
                  <a:lnTo>
                    <a:pt x="185885" y="460877"/>
                  </a:lnTo>
                  <a:lnTo>
                    <a:pt x="142185" y="447312"/>
                  </a:lnTo>
                  <a:lnTo>
                    <a:pt x="102640" y="425848"/>
                  </a:lnTo>
                  <a:lnTo>
                    <a:pt x="68186" y="397421"/>
                  </a:lnTo>
                  <a:lnTo>
                    <a:pt x="39758" y="362966"/>
                  </a:lnTo>
                  <a:lnTo>
                    <a:pt x="18294" y="323421"/>
                  </a:lnTo>
                  <a:lnTo>
                    <a:pt x="4729" y="279722"/>
                  </a:lnTo>
                  <a:lnTo>
                    <a:pt x="0" y="232803"/>
                  </a:lnTo>
                  <a:close/>
                </a:path>
              </a:pathLst>
            </a:custGeom>
            <a:grpFill/>
            <a:ln w="9525">
              <a:solidFill>
                <a:srgbClr val="3C3C3C"/>
              </a:solidFill>
            </a:ln>
          </p:spPr>
          <p:txBody>
            <a:bodyPr wrap="square" lIns="0" tIns="0" rIns="0" bIns="0" rtlCol="0"/>
            <a:lstStyle/>
            <a:p>
              <a:endParaRPr/>
            </a:p>
          </p:txBody>
        </p:sp>
      </p:grpSp>
      <p:sp>
        <p:nvSpPr>
          <p:cNvPr id="69" name="object 69"/>
          <p:cNvSpPr/>
          <p:nvPr/>
        </p:nvSpPr>
        <p:spPr>
          <a:xfrm>
            <a:off x="961682" y="4514380"/>
            <a:ext cx="27305" cy="27305"/>
          </a:xfrm>
          <a:custGeom>
            <a:avLst/>
            <a:gdLst/>
            <a:ahLst/>
            <a:cxnLst/>
            <a:rect l="l" t="t" r="r" b="b"/>
            <a:pathLst>
              <a:path w="27305" h="27304">
                <a:moveTo>
                  <a:pt x="20955" y="0"/>
                </a:moveTo>
                <a:lnTo>
                  <a:pt x="6045" y="0"/>
                </a:lnTo>
                <a:lnTo>
                  <a:pt x="0" y="6045"/>
                </a:lnTo>
                <a:lnTo>
                  <a:pt x="0" y="13500"/>
                </a:lnTo>
                <a:lnTo>
                  <a:pt x="0" y="20954"/>
                </a:lnTo>
                <a:lnTo>
                  <a:pt x="6045" y="27000"/>
                </a:lnTo>
                <a:lnTo>
                  <a:pt x="20955" y="27000"/>
                </a:lnTo>
                <a:lnTo>
                  <a:pt x="27000" y="20954"/>
                </a:lnTo>
                <a:lnTo>
                  <a:pt x="27000" y="6045"/>
                </a:lnTo>
                <a:lnTo>
                  <a:pt x="20955" y="0"/>
                </a:lnTo>
                <a:close/>
              </a:path>
            </a:pathLst>
          </a:custGeom>
          <a:solidFill>
            <a:srgbClr val="3C3C3C"/>
          </a:solidFill>
        </p:spPr>
        <p:txBody>
          <a:bodyPr wrap="square" lIns="0" tIns="0" rIns="0" bIns="0" rtlCol="0"/>
          <a:lstStyle/>
          <a:p>
            <a:endParaRPr/>
          </a:p>
        </p:txBody>
      </p:sp>
      <p:sp>
        <p:nvSpPr>
          <p:cNvPr id="70" name="object 70"/>
          <p:cNvSpPr/>
          <p:nvPr/>
        </p:nvSpPr>
        <p:spPr>
          <a:xfrm>
            <a:off x="1035685" y="4514380"/>
            <a:ext cx="27305" cy="27305"/>
          </a:xfrm>
          <a:custGeom>
            <a:avLst/>
            <a:gdLst/>
            <a:ahLst/>
            <a:cxnLst/>
            <a:rect l="l" t="t" r="r" b="b"/>
            <a:pathLst>
              <a:path w="27305" h="27304">
                <a:moveTo>
                  <a:pt x="20955" y="0"/>
                </a:moveTo>
                <a:lnTo>
                  <a:pt x="6045" y="0"/>
                </a:lnTo>
                <a:lnTo>
                  <a:pt x="0" y="6045"/>
                </a:lnTo>
                <a:lnTo>
                  <a:pt x="0" y="13500"/>
                </a:lnTo>
                <a:lnTo>
                  <a:pt x="0" y="20954"/>
                </a:lnTo>
                <a:lnTo>
                  <a:pt x="6045" y="27000"/>
                </a:lnTo>
                <a:lnTo>
                  <a:pt x="20955" y="27000"/>
                </a:lnTo>
                <a:lnTo>
                  <a:pt x="27000" y="20954"/>
                </a:lnTo>
                <a:lnTo>
                  <a:pt x="27000" y="6045"/>
                </a:lnTo>
                <a:lnTo>
                  <a:pt x="20955" y="0"/>
                </a:lnTo>
                <a:close/>
              </a:path>
            </a:pathLst>
          </a:custGeom>
          <a:solidFill>
            <a:srgbClr val="3C3C3C"/>
          </a:solidFill>
        </p:spPr>
        <p:txBody>
          <a:bodyPr wrap="square" lIns="0" tIns="0" rIns="0" bIns="0" rtlCol="0"/>
          <a:lstStyle/>
          <a:p>
            <a:endParaRPr/>
          </a:p>
        </p:txBody>
      </p:sp>
      <p:sp>
        <p:nvSpPr>
          <p:cNvPr id="71" name="object 71"/>
          <p:cNvSpPr/>
          <p:nvPr/>
        </p:nvSpPr>
        <p:spPr>
          <a:xfrm>
            <a:off x="1109687" y="4514380"/>
            <a:ext cx="27305" cy="27305"/>
          </a:xfrm>
          <a:custGeom>
            <a:avLst/>
            <a:gdLst/>
            <a:ahLst/>
            <a:cxnLst/>
            <a:rect l="l" t="t" r="r" b="b"/>
            <a:pathLst>
              <a:path w="27305" h="27304">
                <a:moveTo>
                  <a:pt x="20955" y="0"/>
                </a:moveTo>
                <a:lnTo>
                  <a:pt x="6045" y="0"/>
                </a:lnTo>
                <a:lnTo>
                  <a:pt x="0" y="6045"/>
                </a:lnTo>
                <a:lnTo>
                  <a:pt x="0" y="13500"/>
                </a:lnTo>
                <a:lnTo>
                  <a:pt x="0" y="20954"/>
                </a:lnTo>
                <a:lnTo>
                  <a:pt x="6045" y="27000"/>
                </a:lnTo>
                <a:lnTo>
                  <a:pt x="20955" y="27000"/>
                </a:lnTo>
                <a:lnTo>
                  <a:pt x="27000" y="20954"/>
                </a:lnTo>
                <a:lnTo>
                  <a:pt x="27000" y="6045"/>
                </a:lnTo>
                <a:lnTo>
                  <a:pt x="20955" y="0"/>
                </a:lnTo>
                <a:close/>
              </a:path>
            </a:pathLst>
          </a:custGeom>
          <a:solidFill>
            <a:srgbClr val="3C3C3C"/>
          </a:solidFill>
        </p:spPr>
        <p:txBody>
          <a:bodyPr wrap="square" lIns="0" tIns="0" rIns="0" bIns="0" rtlCol="0"/>
          <a:lstStyle/>
          <a:p>
            <a:endParaRPr/>
          </a:p>
        </p:txBody>
      </p:sp>
      <p:sp>
        <p:nvSpPr>
          <p:cNvPr id="72" name="object 72"/>
          <p:cNvSpPr txBox="1">
            <a:spLocks noGrp="1"/>
          </p:cNvSpPr>
          <p:nvPr>
            <p:ph type="title"/>
          </p:nvPr>
        </p:nvSpPr>
        <p:spPr>
          <a:xfrm>
            <a:off x="6067425" y="406349"/>
            <a:ext cx="2379980" cy="452120"/>
          </a:xfrm>
          <a:prstGeom prst="rect">
            <a:avLst/>
          </a:prstGeom>
        </p:spPr>
        <p:txBody>
          <a:bodyPr vert="horz" wrap="square" lIns="0" tIns="12065" rIns="0" bIns="0" rtlCol="0">
            <a:spAutoFit/>
          </a:bodyPr>
          <a:lstStyle/>
          <a:p>
            <a:pPr marL="12700">
              <a:lnSpc>
                <a:spcPct val="100000"/>
              </a:lnSpc>
              <a:spcBef>
                <a:spcPts val="95"/>
              </a:spcBef>
            </a:pPr>
            <a:r>
              <a:rPr spc="-225" dirty="0"/>
              <a:t>Table</a:t>
            </a:r>
            <a:r>
              <a:rPr spc="-260" dirty="0"/>
              <a:t> </a:t>
            </a:r>
            <a:r>
              <a:rPr spc="-375" dirty="0"/>
              <a:t>Of</a:t>
            </a:r>
            <a:r>
              <a:rPr spc="-254" dirty="0"/>
              <a:t> </a:t>
            </a:r>
            <a:r>
              <a:rPr spc="-229" dirty="0"/>
              <a:t>COntents</a:t>
            </a:r>
          </a:p>
        </p:txBody>
      </p:sp>
      <p:sp>
        <p:nvSpPr>
          <p:cNvPr id="73" name="object 73"/>
          <p:cNvSpPr txBox="1"/>
          <p:nvPr/>
        </p:nvSpPr>
        <p:spPr>
          <a:xfrm>
            <a:off x="1626489" y="786129"/>
            <a:ext cx="1749425" cy="299720"/>
          </a:xfrm>
          <a:prstGeom prst="rect">
            <a:avLst/>
          </a:prstGeom>
        </p:spPr>
        <p:txBody>
          <a:bodyPr vert="horz" wrap="square" lIns="0" tIns="12700" rIns="0" bIns="0" rtlCol="0">
            <a:spAutoFit/>
          </a:bodyPr>
          <a:lstStyle/>
          <a:p>
            <a:pPr marL="12700">
              <a:lnSpc>
                <a:spcPct val="100000"/>
              </a:lnSpc>
              <a:spcBef>
                <a:spcPts val="100"/>
              </a:spcBef>
            </a:pPr>
            <a:r>
              <a:rPr sz="1800" spc="-95" dirty="0">
                <a:solidFill>
                  <a:schemeClr val="accent3">
                    <a:lumMod val="40000"/>
                    <a:lumOff val="60000"/>
                  </a:schemeClr>
                </a:solidFill>
                <a:latin typeface="Tahoma"/>
                <a:cs typeface="Tahoma"/>
              </a:rPr>
              <a:t>Problem</a:t>
            </a:r>
            <a:r>
              <a:rPr sz="1800" spc="-160" dirty="0">
                <a:solidFill>
                  <a:schemeClr val="accent3">
                    <a:lumMod val="40000"/>
                    <a:lumOff val="60000"/>
                  </a:schemeClr>
                </a:solidFill>
                <a:latin typeface="Tahoma"/>
                <a:cs typeface="Tahoma"/>
              </a:rPr>
              <a:t> </a:t>
            </a:r>
            <a:r>
              <a:rPr sz="1800" spc="-70" dirty="0">
                <a:solidFill>
                  <a:schemeClr val="accent3">
                    <a:lumMod val="40000"/>
                    <a:lumOff val="60000"/>
                  </a:schemeClr>
                </a:solidFill>
                <a:latin typeface="Tahoma"/>
                <a:cs typeface="Tahoma"/>
              </a:rPr>
              <a:t>statement</a:t>
            </a:r>
            <a:endParaRPr sz="1800">
              <a:solidFill>
                <a:schemeClr val="accent3">
                  <a:lumMod val="40000"/>
                  <a:lumOff val="60000"/>
                </a:schemeClr>
              </a:solidFill>
              <a:latin typeface="Tahoma"/>
              <a:cs typeface="Tahoma"/>
            </a:endParaRPr>
          </a:p>
        </p:txBody>
      </p:sp>
      <p:sp>
        <p:nvSpPr>
          <p:cNvPr id="74" name="object 74"/>
          <p:cNvSpPr txBox="1"/>
          <p:nvPr/>
        </p:nvSpPr>
        <p:spPr>
          <a:xfrm>
            <a:off x="1698751" y="1794510"/>
            <a:ext cx="1675130" cy="299720"/>
          </a:xfrm>
          <a:prstGeom prst="rect">
            <a:avLst/>
          </a:prstGeom>
        </p:spPr>
        <p:txBody>
          <a:bodyPr vert="horz" wrap="square" lIns="0" tIns="12700" rIns="0" bIns="0" rtlCol="0">
            <a:spAutoFit/>
          </a:bodyPr>
          <a:lstStyle/>
          <a:p>
            <a:pPr marL="12700">
              <a:lnSpc>
                <a:spcPct val="100000"/>
              </a:lnSpc>
              <a:spcBef>
                <a:spcPts val="100"/>
              </a:spcBef>
            </a:pPr>
            <a:r>
              <a:rPr sz="1800" spc="-95" dirty="0">
                <a:solidFill>
                  <a:schemeClr val="accent3">
                    <a:lumMod val="40000"/>
                    <a:lumOff val="60000"/>
                  </a:schemeClr>
                </a:solidFill>
                <a:latin typeface="Tahoma"/>
                <a:cs typeface="Tahoma"/>
              </a:rPr>
              <a:t>Problem</a:t>
            </a:r>
            <a:r>
              <a:rPr sz="1800" spc="-160" dirty="0">
                <a:solidFill>
                  <a:schemeClr val="accent3">
                    <a:lumMod val="40000"/>
                    <a:lumOff val="60000"/>
                  </a:schemeClr>
                </a:solidFill>
                <a:latin typeface="Tahoma"/>
                <a:cs typeface="Tahoma"/>
              </a:rPr>
              <a:t> </a:t>
            </a:r>
            <a:r>
              <a:rPr sz="1800" spc="-75" dirty="0">
                <a:solidFill>
                  <a:schemeClr val="accent3">
                    <a:lumMod val="40000"/>
                    <a:lumOff val="60000"/>
                  </a:schemeClr>
                </a:solidFill>
                <a:latin typeface="Tahoma"/>
                <a:cs typeface="Tahoma"/>
              </a:rPr>
              <a:t>approach</a:t>
            </a:r>
            <a:endParaRPr sz="1800" dirty="0">
              <a:solidFill>
                <a:schemeClr val="accent3">
                  <a:lumMod val="40000"/>
                  <a:lumOff val="60000"/>
                </a:schemeClr>
              </a:solidFill>
              <a:latin typeface="Tahoma"/>
              <a:cs typeface="Tahoma"/>
            </a:endParaRPr>
          </a:p>
        </p:txBody>
      </p:sp>
      <p:sp>
        <p:nvSpPr>
          <p:cNvPr id="75" name="object 75"/>
          <p:cNvSpPr txBox="1"/>
          <p:nvPr/>
        </p:nvSpPr>
        <p:spPr>
          <a:xfrm>
            <a:off x="1698751" y="2875026"/>
            <a:ext cx="1540510" cy="299720"/>
          </a:xfrm>
          <a:prstGeom prst="rect">
            <a:avLst/>
          </a:prstGeom>
        </p:spPr>
        <p:txBody>
          <a:bodyPr vert="horz" wrap="square" lIns="0" tIns="12700" rIns="0" bIns="0" rtlCol="0">
            <a:spAutoFit/>
          </a:bodyPr>
          <a:lstStyle/>
          <a:p>
            <a:pPr marL="12700">
              <a:lnSpc>
                <a:spcPct val="100000"/>
              </a:lnSpc>
              <a:spcBef>
                <a:spcPts val="100"/>
              </a:spcBef>
            </a:pPr>
            <a:r>
              <a:rPr sz="1800" spc="-160" dirty="0">
                <a:solidFill>
                  <a:schemeClr val="accent3">
                    <a:lumMod val="40000"/>
                    <a:lumOff val="60000"/>
                  </a:schemeClr>
                </a:solidFill>
                <a:latin typeface="Tahoma"/>
                <a:cs typeface="Tahoma"/>
              </a:rPr>
              <a:t>EDA</a:t>
            </a:r>
            <a:r>
              <a:rPr sz="1800" spc="-200" dirty="0">
                <a:solidFill>
                  <a:schemeClr val="accent3">
                    <a:lumMod val="40000"/>
                    <a:lumOff val="60000"/>
                  </a:schemeClr>
                </a:solidFill>
                <a:latin typeface="Tahoma"/>
                <a:cs typeface="Tahoma"/>
              </a:rPr>
              <a:t> </a:t>
            </a:r>
            <a:r>
              <a:rPr sz="1800" spc="-65" dirty="0">
                <a:solidFill>
                  <a:schemeClr val="accent3">
                    <a:lumMod val="40000"/>
                    <a:lumOff val="60000"/>
                  </a:schemeClr>
                </a:solidFill>
                <a:latin typeface="Tahoma"/>
                <a:cs typeface="Tahoma"/>
              </a:rPr>
              <a:t>Correlations</a:t>
            </a:r>
            <a:endParaRPr sz="1800" dirty="0">
              <a:solidFill>
                <a:schemeClr val="accent3">
                  <a:lumMod val="40000"/>
                  <a:lumOff val="60000"/>
                </a:schemeClr>
              </a:solidFill>
              <a:latin typeface="Tahoma"/>
              <a:cs typeface="Tahoma"/>
            </a:endParaRPr>
          </a:p>
        </p:txBody>
      </p:sp>
      <p:sp>
        <p:nvSpPr>
          <p:cNvPr id="76" name="object 76"/>
          <p:cNvSpPr txBox="1"/>
          <p:nvPr/>
        </p:nvSpPr>
        <p:spPr>
          <a:xfrm>
            <a:off x="1698751" y="4027423"/>
            <a:ext cx="2381250" cy="299720"/>
          </a:xfrm>
          <a:prstGeom prst="rect">
            <a:avLst/>
          </a:prstGeom>
        </p:spPr>
        <p:txBody>
          <a:bodyPr vert="horz" wrap="square" lIns="0" tIns="12700" rIns="0" bIns="0" rtlCol="0">
            <a:spAutoFit/>
          </a:bodyPr>
          <a:lstStyle/>
          <a:p>
            <a:pPr marL="12700">
              <a:lnSpc>
                <a:spcPct val="100000"/>
              </a:lnSpc>
              <a:spcBef>
                <a:spcPts val="100"/>
              </a:spcBef>
            </a:pPr>
            <a:r>
              <a:rPr sz="1800" spc="-95" dirty="0">
                <a:solidFill>
                  <a:schemeClr val="accent3">
                    <a:lumMod val="40000"/>
                    <a:lumOff val="60000"/>
                  </a:schemeClr>
                </a:solidFill>
                <a:latin typeface="Tahoma"/>
                <a:cs typeface="Tahoma"/>
              </a:rPr>
              <a:t>Observations</a:t>
            </a:r>
            <a:r>
              <a:rPr sz="1800" spc="-165" dirty="0">
                <a:solidFill>
                  <a:schemeClr val="accent3">
                    <a:lumMod val="40000"/>
                    <a:lumOff val="60000"/>
                  </a:schemeClr>
                </a:solidFill>
                <a:latin typeface="Tahoma"/>
                <a:cs typeface="Tahoma"/>
              </a:rPr>
              <a:t> </a:t>
            </a:r>
            <a:r>
              <a:rPr sz="1800" dirty="0">
                <a:solidFill>
                  <a:schemeClr val="accent3">
                    <a:lumMod val="40000"/>
                    <a:lumOff val="60000"/>
                  </a:schemeClr>
                </a:solidFill>
                <a:latin typeface="Tahoma"/>
                <a:cs typeface="Tahoma"/>
              </a:rPr>
              <a:t>/</a:t>
            </a:r>
            <a:r>
              <a:rPr sz="1800" spc="-135" dirty="0">
                <a:solidFill>
                  <a:schemeClr val="accent3">
                    <a:lumMod val="40000"/>
                    <a:lumOff val="60000"/>
                  </a:schemeClr>
                </a:solidFill>
                <a:latin typeface="Tahoma"/>
                <a:cs typeface="Tahoma"/>
              </a:rPr>
              <a:t> </a:t>
            </a:r>
            <a:r>
              <a:rPr sz="1800" spc="-65" dirty="0">
                <a:solidFill>
                  <a:schemeClr val="accent3">
                    <a:lumMod val="40000"/>
                    <a:lumOff val="60000"/>
                  </a:schemeClr>
                </a:solidFill>
                <a:latin typeface="Tahoma"/>
                <a:cs typeface="Tahoma"/>
              </a:rPr>
              <a:t>Conclusion</a:t>
            </a:r>
            <a:endParaRPr sz="1800" dirty="0">
              <a:solidFill>
                <a:schemeClr val="accent3">
                  <a:lumMod val="40000"/>
                  <a:lumOff val="60000"/>
                </a:schemeClr>
              </a:solidFill>
              <a:latin typeface="Tahoma"/>
              <a:cs typeface="Tahoma"/>
            </a:endParaRPr>
          </a:p>
        </p:txBody>
      </p:sp>
      <p:sp>
        <p:nvSpPr>
          <p:cNvPr id="77" name="object 77"/>
          <p:cNvSpPr txBox="1"/>
          <p:nvPr/>
        </p:nvSpPr>
        <p:spPr>
          <a:xfrm>
            <a:off x="911758" y="722121"/>
            <a:ext cx="260985" cy="330835"/>
          </a:xfrm>
          <a:prstGeom prst="rect">
            <a:avLst/>
          </a:prstGeom>
          <a:solidFill>
            <a:schemeClr val="accent3">
              <a:lumMod val="40000"/>
              <a:lumOff val="60000"/>
            </a:schemeClr>
          </a:solidFill>
        </p:spPr>
        <p:txBody>
          <a:bodyPr vert="horz" wrap="square" lIns="0" tIns="13335" rIns="0" bIns="0" rtlCol="0">
            <a:spAutoFit/>
          </a:bodyPr>
          <a:lstStyle/>
          <a:p>
            <a:pPr marL="12700">
              <a:lnSpc>
                <a:spcPct val="100000"/>
              </a:lnSpc>
              <a:spcBef>
                <a:spcPts val="105"/>
              </a:spcBef>
            </a:pPr>
            <a:r>
              <a:rPr sz="2000" spc="-135" dirty="0">
                <a:solidFill>
                  <a:schemeClr val="bg1"/>
                </a:solidFill>
                <a:latin typeface="Tahoma"/>
                <a:cs typeface="Tahoma"/>
              </a:rPr>
              <a:t>01</a:t>
            </a:r>
            <a:endParaRPr sz="2000" dirty="0">
              <a:solidFill>
                <a:schemeClr val="bg1"/>
              </a:solidFill>
              <a:latin typeface="Tahoma"/>
              <a:cs typeface="Tahoma"/>
            </a:endParaRPr>
          </a:p>
        </p:txBody>
      </p:sp>
      <p:sp>
        <p:nvSpPr>
          <p:cNvPr id="78" name="object 78"/>
          <p:cNvSpPr txBox="1"/>
          <p:nvPr/>
        </p:nvSpPr>
        <p:spPr>
          <a:xfrm>
            <a:off x="902614" y="1801495"/>
            <a:ext cx="279400" cy="330835"/>
          </a:xfrm>
          <a:prstGeom prst="rect">
            <a:avLst/>
          </a:prstGeom>
          <a:solidFill>
            <a:schemeClr val="accent3">
              <a:lumMod val="40000"/>
              <a:lumOff val="60000"/>
            </a:schemeClr>
          </a:solidFill>
        </p:spPr>
        <p:txBody>
          <a:bodyPr vert="horz" wrap="square" lIns="0" tIns="13335" rIns="0" bIns="0" rtlCol="0">
            <a:spAutoFit/>
          </a:bodyPr>
          <a:lstStyle/>
          <a:p>
            <a:pPr marL="12700">
              <a:lnSpc>
                <a:spcPct val="100000"/>
              </a:lnSpc>
              <a:spcBef>
                <a:spcPts val="105"/>
              </a:spcBef>
            </a:pPr>
            <a:r>
              <a:rPr sz="2000" spc="-70" dirty="0">
                <a:solidFill>
                  <a:schemeClr val="bg1"/>
                </a:solidFill>
                <a:latin typeface="Tahoma"/>
                <a:cs typeface="Tahoma"/>
              </a:rPr>
              <a:t>02</a:t>
            </a:r>
            <a:endParaRPr sz="2000" dirty="0">
              <a:solidFill>
                <a:schemeClr val="bg1"/>
              </a:solidFill>
              <a:latin typeface="Tahoma"/>
              <a:cs typeface="Tahoma"/>
            </a:endParaRPr>
          </a:p>
        </p:txBody>
      </p:sp>
      <p:sp>
        <p:nvSpPr>
          <p:cNvPr id="79" name="object 79"/>
          <p:cNvSpPr txBox="1"/>
          <p:nvPr/>
        </p:nvSpPr>
        <p:spPr>
          <a:xfrm>
            <a:off x="901090" y="2880741"/>
            <a:ext cx="283210" cy="330835"/>
          </a:xfrm>
          <a:prstGeom prst="rect">
            <a:avLst/>
          </a:prstGeom>
          <a:solidFill>
            <a:schemeClr val="accent3">
              <a:lumMod val="40000"/>
              <a:lumOff val="60000"/>
            </a:schemeClr>
          </a:solidFill>
        </p:spPr>
        <p:txBody>
          <a:bodyPr vert="horz" wrap="square" lIns="0" tIns="12700" rIns="0" bIns="0" rtlCol="0">
            <a:spAutoFit/>
          </a:bodyPr>
          <a:lstStyle/>
          <a:p>
            <a:pPr marL="12700">
              <a:lnSpc>
                <a:spcPct val="100000"/>
              </a:lnSpc>
              <a:spcBef>
                <a:spcPts val="100"/>
              </a:spcBef>
            </a:pPr>
            <a:r>
              <a:rPr sz="2000" spc="-55" dirty="0">
                <a:solidFill>
                  <a:schemeClr val="bg1"/>
                </a:solidFill>
                <a:latin typeface="Tahoma"/>
                <a:cs typeface="Tahoma"/>
              </a:rPr>
              <a:t>03</a:t>
            </a:r>
            <a:endParaRPr sz="2000" dirty="0">
              <a:solidFill>
                <a:schemeClr val="bg1"/>
              </a:solidFill>
              <a:latin typeface="Tahoma"/>
              <a:cs typeface="Tahoma"/>
            </a:endParaRPr>
          </a:p>
        </p:txBody>
      </p:sp>
      <p:sp>
        <p:nvSpPr>
          <p:cNvPr id="80" name="object 80"/>
          <p:cNvSpPr txBox="1"/>
          <p:nvPr/>
        </p:nvSpPr>
        <p:spPr>
          <a:xfrm>
            <a:off x="894994" y="3960063"/>
            <a:ext cx="294005" cy="330835"/>
          </a:xfrm>
          <a:prstGeom prst="rect">
            <a:avLst/>
          </a:prstGeom>
          <a:solidFill>
            <a:schemeClr val="accent3">
              <a:lumMod val="40000"/>
              <a:lumOff val="60000"/>
            </a:schemeClr>
          </a:solidFill>
        </p:spPr>
        <p:txBody>
          <a:bodyPr vert="horz" wrap="square" lIns="0" tIns="12700" rIns="0" bIns="0" rtlCol="0">
            <a:spAutoFit/>
          </a:bodyPr>
          <a:lstStyle/>
          <a:p>
            <a:pPr marL="12700">
              <a:lnSpc>
                <a:spcPct val="100000"/>
              </a:lnSpc>
              <a:spcBef>
                <a:spcPts val="100"/>
              </a:spcBef>
            </a:pPr>
            <a:r>
              <a:rPr sz="2000" spc="-25" dirty="0">
                <a:solidFill>
                  <a:schemeClr val="bg1"/>
                </a:solidFill>
                <a:latin typeface="Tahoma"/>
                <a:cs typeface="Tahoma"/>
              </a:rPr>
              <a:t>04</a:t>
            </a:r>
            <a:endParaRPr sz="2000" dirty="0">
              <a:solidFill>
                <a:schemeClr val="bg1"/>
              </a:solidFill>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6060" y="1011596"/>
            <a:ext cx="7429499" cy="319959"/>
          </a:xfrm>
          <a:prstGeom prst="rect">
            <a:avLst/>
          </a:prstGeom>
        </p:spPr>
        <p:txBody>
          <a:bodyPr vert="horz" wrap="square" lIns="0" tIns="12065" rIns="0" bIns="0" rtlCol="0">
            <a:spAutoFit/>
          </a:bodyPr>
          <a:lstStyle/>
          <a:p>
            <a:pPr marL="40005">
              <a:lnSpc>
                <a:spcPct val="100000"/>
              </a:lnSpc>
              <a:spcBef>
                <a:spcPts val="95"/>
              </a:spcBef>
            </a:pPr>
            <a:r>
              <a:rPr sz="2000" dirty="0">
                <a:solidFill>
                  <a:schemeClr val="tx1"/>
                </a:solidFill>
                <a:latin typeface="Times New Roman" panose="02020603050405020304" pitchFamily="18" charset="0"/>
                <a:cs typeface="Times New Roman" panose="02020603050405020304" pitchFamily="18" charset="0"/>
              </a:rPr>
              <a:t>PrOblem Statment</a:t>
            </a:r>
          </a:p>
        </p:txBody>
      </p:sp>
      <p:sp>
        <p:nvSpPr>
          <p:cNvPr id="3" name="object 3"/>
          <p:cNvSpPr txBox="1"/>
          <p:nvPr/>
        </p:nvSpPr>
        <p:spPr>
          <a:xfrm>
            <a:off x="945896" y="1664589"/>
            <a:ext cx="7146290" cy="3267561"/>
          </a:xfrm>
          <a:prstGeom prst="rect">
            <a:avLst/>
          </a:prstGeom>
        </p:spPr>
        <p:txBody>
          <a:bodyPr vert="horz" wrap="square" lIns="0" tIns="12700" rIns="0" bIns="0" rtlCol="0">
            <a:spAutoFit/>
          </a:bodyPr>
          <a:lstStyle/>
          <a:p>
            <a:pPr marL="241300" indent="-228600">
              <a:lnSpc>
                <a:spcPct val="100000"/>
              </a:lnSpc>
              <a:spcBef>
                <a:spcPts val="100"/>
              </a:spcBef>
              <a:buClr>
                <a:schemeClr val="accent3">
                  <a:lumMod val="40000"/>
                  <a:lumOff val="60000"/>
                </a:schemeClr>
              </a:buClr>
              <a:buFont typeface="+mj-lt"/>
              <a:buAutoNum type="arabicPeriod"/>
              <a:tabLst>
                <a:tab pos="316865" algn="l"/>
              </a:tabLst>
            </a:pPr>
            <a:r>
              <a:rPr lang="en-IN" sz="1200" b="1" dirty="0">
                <a:solidFill>
                  <a:schemeClr val="accent3">
                    <a:lumMod val="40000"/>
                    <a:lumOff val="60000"/>
                  </a:schemeClr>
                </a:solidFill>
                <a:latin typeface="Times New Roman" panose="02020603050405020304" pitchFamily="18" charset="0"/>
                <a:cs typeface="Times New Roman" panose="02020603050405020304" pitchFamily="18" charset="0"/>
              </a:rPr>
              <a:t> </a:t>
            </a:r>
            <a:r>
              <a:rPr sz="1200" b="1" dirty="0">
                <a:solidFill>
                  <a:schemeClr val="accent3">
                    <a:lumMod val="40000"/>
                    <a:lumOff val="60000"/>
                  </a:schemeClr>
                </a:solidFill>
                <a:latin typeface="Times New Roman" panose="02020603050405020304" pitchFamily="18" charset="0"/>
                <a:cs typeface="Times New Roman" panose="02020603050405020304" pitchFamily="18" charset="0"/>
              </a:rPr>
              <a:t>High Churn Rates</a:t>
            </a:r>
            <a:r>
              <a:rPr sz="1200" dirty="0">
                <a:solidFill>
                  <a:schemeClr val="accent3">
                    <a:lumMod val="40000"/>
                    <a:lumOff val="60000"/>
                  </a:schemeClr>
                </a:solidFill>
                <a:latin typeface="Times New Roman" panose="02020603050405020304" pitchFamily="18" charset="0"/>
                <a:cs typeface="Times New Roman" panose="02020603050405020304" pitchFamily="18" charset="0"/>
              </a:rPr>
              <a:t>: Annual churn rate of 15-25% in the telecom industry.</a:t>
            </a:r>
          </a:p>
          <a:p>
            <a:pPr>
              <a:lnSpc>
                <a:spcPct val="100000"/>
              </a:lnSpc>
              <a:spcBef>
                <a:spcPts val="160"/>
              </a:spcBef>
              <a:buClr>
                <a:schemeClr val="accent3">
                  <a:lumMod val="40000"/>
                  <a:lumOff val="60000"/>
                </a:schemeClr>
              </a:buClr>
              <a:buFont typeface="Tahoma"/>
              <a:buAutoNum type="arabicPeriod"/>
            </a:pPr>
            <a:endParaRPr sz="1200" dirty="0">
              <a:solidFill>
                <a:schemeClr val="accent3">
                  <a:lumMod val="40000"/>
                  <a:lumOff val="60000"/>
                </a:schemeClr>
              </a:solidFill>
              <a:latin typeface="Times New Roman" panose="02020603050405020304" pitchFamily="18" charset="0"/>
              <a:cs typeface="Times New Roman" panose="02020603050405020304" pitchFamily="18" charset="0"/>
            </a:endParaRPr>
          </a:p>
          <a:p>
            <a:pPr marL="316865" indent="-304165">
              <a:lnSpc>
                <a:spcPct val="100000"/>
              </a:lnSpc>
              <a:buClr>
                <a:schemeClr val="accent3">
                  <a:lumMod val="40000"/>
                  <a:lumOff val="60000"/>
                </a:schemeClr>
              </a:buClr>
              <a:buAutoNum type="arabicPeriod"/>
              <a:tabLst>
                <a:tab pos="316865" algn="l"/>
              </a:tabLst>
            </a:pPr>
            <a:r>
              <a:rPr sz="1200" b="1" dirty="0">
                <a:solidFill>
                  <a:schemeClr val="accent3">
                    <a:lumMod val="40000"/>
                    <a:lumOff val="60000"/>
                  </a:schemeClr>
                </a:solidFill>
                <a:latin typeface="Times New Roman" panose="02020603050405020304" pitchFamily="18" charset="0"/>
                <a:cs typeface="Times New Roman" panose="02020603050405020304" pitchFamily="18" charset="0"/>
              </a:rPr>
              <a:t>Cost Implications</a:t>
            </a:r>
            <a:r>
              <a:rPr sz="1200" dirty="0">
                <a:solidFill>
                  <a:schemeClr val="accent3">
                    <a:lumMod val="40000"/>
                    <a:lumOff val="60000"/>
                  </a:schemeClr>
                </a:solidFill>
                <a:latin typeface="Times New Roman" panose="02020603050405020304" pitchFamily="18" charset="0"/>
                <a:cs typeface="Times New Roman" panose="02020603050405020304" pitchFamily="18" charset="0"/>
              </a:rPr>
              <a:t>: Acquiring new customers costs 5-10 times more than retaining existing ones.</a:t>
            </a:r>
          </a:p>
          <a:p>
            <a:pPr>
              <a:lnSpc>
                <a:spcPct val="100000"/>
              </a:lnSpc>
              <a:spcBef>
                <a:spcPts val="150"/>
              </a:spcBef>
              <a:buClr>
                <a:schemeClr val="accent3">
                  <a:lumMod val="40000"/>
                  <a:lumOff val="60000"/>
                </a:schemeClr>
              </a:buClr>
              <a:buFont typeface="Tahoma"/>
              <a:buAutoNum type="arabicPeriod"/>
            </a:pPr>
            <a:endParaRPr sz="1200" dirty="0">
              <a:solidFill>
                <a:schemeClr val="accent3">
                  <a:lumMod val="40000"/>
                  <a:lumOff val="60000"/>
                </a:schemeClr>
              </a:solidFill>
              <a:latin typeface="Times New Roman" panose="02020603050405020304" pitchFamily="18" charset="0"/>
              <a:cs typeface="Times New Roman" panose="02020603050405020304" pitchFamily="18" charset="0"/>
            </a:endParaRPr>
          </a:p>
          <a:p>
            <a:pPr marL="316865" indent="-304165">
              <a:lnSpc>
                <a:spcPct val="100000"/>
              </a:lnSpc>
              <a:buClr>
                <a:schemeClr val="accent3">
                  <a:lumMod val="40000"/>
                  <a:lumOff val="60000"/>
                </a:schemeClr>
              </a:buClr>
              <a:buAutoNum type="arabicPeriod"/>
              <a:tabLst>
                <a:tab pos="316865" algn="l"/>
              </a:tabLst>
            </a:pPr>
            <a:r>
              <a:rPr sz="1200" b="1" dirty="0">
                <a:solidFill>
                  <a:schemeClr val="accent3">
                    <a:lumMod val="40000"/>
                    <a:lumOff val="60000"/>
                  </a:schemeClr>
                </a:solidFill>
                <a:latin typeface="Times New Roman" panose="02020603050405020304" pitchFamily="18" charset="0"/>
                <a:cs typeface="Times New Roman" panose="02020603050405020304" pitchFamily="18" charset="0"/>
              </a:rPr>
              <a:t>Business Goal</a:t>
            </a:r>
            <a:r>
              <a:rPr sz="1200" dirty="0">
                <a:solidFill>
                  <a:schemeClr val="accent3">
                    <a:lumMod val="40000"/>
                    <a:lumOff val="60000"/>
                  </a:schemeClr>
                </a:solidFill>
                <a:latin typeface="Times New Roman" panose="02020603050405020304" pitchFamily="18" charset="0"/>
                <a:cs typeface="Times New Roman" panose="02020603050405020304" pitchFamily="18" charset="0"/>
              </a:rPr>
              <a:t>: Retaining high-value, profitable customers is critical.</a:t>
            </a:r>
          </a:p>
          <a:p>
            <a:pPr>
              <a:lnSpc>
                <a:spcPct val="100000"/>
              </a:lnSpc>
              <a:spcBef>
                <a:spcPts val="145"/>
              </a:spcBef>
              <a:buClr>
                <a:schemeClr val="accent3">
                  <a:lumMod val="40000"/>
                  <a:lumOff val="60000"/>
                </a:schemeClr>
              </a:buClr>
              <a:buFont typeface="Tahoma"/>
              <a:buAutoNum type="arabicPeriod"/>
            </a:pPr>
            <a:endParaRPr sz="1200" dirty="0">
              <a:solidFill>
                <a:schemeClr val="accent3">
                  <a:lumMod val="40000"/>
                  <a:lumOff val="60000"/>
                </a:schemeClr>
              </a:solidFill>
              <a:latin typeface="Times New Roman" panose="02020603050405020304" pitchFamily="18" charset="0"/>
              <a:cs typeface="Times New Roman" panose="02020603050405020304" pitchFamily="18" charset="0"/>
            </a:endParaRPr>
          </a:p>
          <a:p>
            <a:pPr marL="316865" indent="-304165">
              <a:lnSpc>
                <a:spcPct val="100000"/>
              </a:lnSpc>
              <a:buClr>
                <a:schemeClr val="accent3">
                  <a:lumMod val="40000"/>
                  <a:lumOff val="60000"/>
                </a:schemeClr>
              </a:buClr>
              <a:buAutoNum type="arabicPeriod"/>
              <a:tabLst>
                <a:tab pos="316865" algn="l"/>
              </a:tabLst>
            </a:pPr>
            <a:r>
              <a:rPr sz="1200" b="1" dirty="0">
                <a:solidFill>
                  <a:schemeClr val="accent3">
                    <a:lumMod val="40000"/>
                    <a:lumOff val="60000"/>
                  </a:schemeClr>
                </a:solidFill>
                <a:latin typeface="Times New Roman" panose="02020603050405020304" pitchFamily="18" charset="0"/>
                <a:cs typeface="Times New Roman" panose="02020603050405020304" pitchFamily="18" charset="0"/>
              </a:rPr>
              <a:t>Challenge</a:t>
            </a:r>
            <a:r>
              <a:rPr sz="1200" dirty="0">
                <a:solidFill>
                  <a:schemeClr val="accent3">
                    <a:lumMod val="40000"/>
                    <a:lumOff val="60000"/>
                  </a:schemeClr>
                </a:solidFill>
                <a:latin typeface="Times New Roman" panose="02020603050405020304" pitchFamily="18" charset="0"/>
                <a:cs typeface="Times New Roman" panose="02020603050405020304" pitchFamily="18" charset="0"/>
              </a:rPr>
              <a:t>: Need to predict which customers are at high risk of churn.</a:t>
            </a:r>
          </a:p>
          <a:p>
            <a:pPr>
              <a:lnSpc>
                <a:spcPct val="100000"/>
              </a:lnSpc>
              <a:spcBef>
                <a:spcPts val="160"/>
              </a:spcBef>
              <a:buClr>
                <a:schemeClr val="accent3">
                  <a:lumMod val="40000"/>
                  <a:lumOff val="60000"/>
                </a:schemeClr>
              </a:buClr>
              <a:buFont typeface="Tahoma"/>
              <a:buAutoNum type="arabicPeriod"/>
            </a:pPr>
            <a:endParaRPr sz="1200" dirty="0">
              <a:solidFill>
                <a:schemeClr val="accent3">
                  <a:lumMod val="40000"/>
                  <a:lumOff val="60000"/>
                </a:schemeClr>
              </a:solidFill>
              <a:latin typeface="Times New Roman" panose="02020603050405020304" pitchFamily="18" charset="0"/>
              <a:cs typeface="Times New Roman" panose="02020603050405020304" pitchFamily="18" charset="0"/>
            </a:endParaRPr>
          </a:p>
          <a:p>
            <a:pPr marL="316865" indent="-304165">
              <a:lnSpc>
                <a:spcPct val="100000"/>
              </a:lnSpc>
              <a:spcBef>
                <a:spcPts val="5"/>
              </a:spcBef>
              <a:buClr>
                <a:schemeClr val="accent3">
                  <a:lumMod val="40000"/>
                  <a:lumOff val="60000"/>
                </a:schemeClr>
              </a:buClr>
              <a:buAutoNum type="arabicPeriod"/>
              <a:tabLst>
                <a:tab pos="316865" algn="l"/>
              </a:tabLst>
            </a:pPr>
            <a:r>
              <a:rPr sz="1200" b="1" dirty="0">
                <a:solidFill>
                  <a:schemeClr val="accent3">
                    <a:lumMod val="40000"/>
                    <a:lumOff val="60000"/>
                  </a:schemeClr>
                </a:solidFill>
                <a:latin typeface="Times New Roman" panose="02020603050405020304" pitchFamily="18" charset="0"/>
                <a:cs typeface="Times New Roman" panose="02020603050405020304" pitchFamily="18" charset="0"/>
              </a:rPr>
              <a:t>Focus Area</a:t>
            </a:r>
            <a:r>
              <a:rPr sz="1200" dirty="0">
                <a:solidFill>
                  <a:schemeClr val="accent3">
                    <a:lumMod val="40000"/>
                    <a:lumOff val="60000"/>
                  </a:schemeClr>
                </a:solidFill>
                <a:latin typeface="Times New Roman" panose="02020603050405020304" pitchFamily="18" charset="0"/>
                <a:cs typeface="Times New Roman" panose="02020603050405020304" pitchFamily="18" charset="0"/>
              </a:rPr>
              <a:t>: Prepaid customers in the Indian and Southeast Asian markets.</a:t>
            </a:r>
          </a:p>
          <a:p>
            <a:pPr>
              <a:lnSpc>
                <a:spcPct val="100000"/>
              </a:lnSpc>
              <a:spcBef>
                <a:spcPts val="145"/>
              </a:spcBef>
              <a:buClr>
                <a:schemeClr val="accent3">
                  <a:lumMod val="40000"/>
                  <a:lumOff val="60000"/>
                </a:schemeClr>
              </a:buClr>
              <a:buFont typeface="Tahoma"/>
              <a:buAutoNum type="arabicPeriod"/>
            </a:pPr>
            <a:endParaRPr sz="1200" dirty="0">
              <a:solidFill>
                <a:schemeClr val="accent3">
                  <a:lumMod val="40000"/>
                  <a:lumOff val="60000"/>
                </a:schemeClr>
              </a:solidFill>
              <a:latin typeface="Times New Roman" panose="02020603050405020304" pitchFamily="18" charset="0"/>
              <a:cs typeface="Times New Roman" panose="02020603050405020304" pitchFamily="18" charset="0"/>
            </a:endParaRPr>
          </a:p>
          <a:p>
            <a:pPr marL="316865" indent="-304165">
              <a:lnSpc>
                <a:spcPct val="100000"/>
              </a:lnSpc>
              <a:buClr>
                <a:schemeClr val="accent3">
                  <a:lumMod val="40000"/>
                  <a:lumOff val="60000"/>
                </a:schemeClr>
              </a:buClr>
              <a:buAutoNum type="arabicPeriod"/>
              <a:tabLst>
                <a:tab pos="316865" algn="l"/>
              </a:tabLst>
            </a:pPr>
            <a:r>
              <a:rPr sz="1200" b="1" dirty="0">
                <a:solidFill>
                  <a:schemeClr val="accent3">
                    <a:lumMod val="40000"/>
                    <a:lumOff val="60000"/>
                  </a:schemeClr>
                </a:solidFill>
                <a:latin typeface="Times New Roman" panose="02020603050405020304" pitchFamily="18" charset="0"/>
                <a:cs typeface="Times New Roman" panose="02020603050405020304" pitchFamily="18" charset="0"/>
              </a:rPr>
              <a:t>Churn Definition</a:t>
            </a:r>
            <a:r>
              <a:rPr sz="1200" dirty="0">
                <a:solidFill>
                  <a:schemeClr val="accent3">
                    <a:lumMod val="40000"/>
                    <a:lumOff val="60000"/>
                  </a:schemeClr>
                </a:solidFill>
                <a:latin typeface="Times New Roman" panose="02020603050405020304" pitchFamily="18" charset="0"/>
                <a:cs typeface="Times New Roman" panose="02020603050405020304" pitchFamily="18" charset="0"/>
              </a:rPr>
              <a:t>: Usage-based churn - customers with zero usage (calls, internet, SMS) over a specific period.</a:t>
            </a:r>
          </a:p>
          <a:p>
            <a:pPr>
              <a:lnSpc>
                <a:spcPct val="100000"/>
              </a:lnSpc>
              <a:spcBef>
                <a:spcPts val="145"/>
              </a:spcBef>
              <a:buClr>
                <a:schemeClr val="accent3">
                  <a:lumMod val="40000"/>
                  <a:lumOff val="60000"/>
                </a:schemeClr>
              </a:buClr>
              <a:buFont typeface="Tahoma"/>
              <a:buAutoNum type="arabicPeriod"/>
            </a:pPr>
            <a:endParaRPr sz="1200" dirty="0">
              <a:solidFill>
                <a:schemeClr val="accent3">
                  <a:lumMod val="40000"/>
                  <a:lumOff val="60000"/>
                </a:schemeClr>
              </a:solidFill>
              <a:latin typeface="Times New Roman" panose="02020603050405020304" pitchFamily="18" charset="0"/>
              <a:cs typeface="Times New Roman" panose="02020603050405020304" pitchFamily="18" charset="0"/>
            </a:endParaRPr>
          </a:p>
          <a:p>
            <a:pPr marL="316865" indent="-304165">
              <a:lnSpc>
                <a:spcPct val="100000"/>
              </a:lnSpc>
              <a:spcBef>
                <a:spcPts val="5"/>
              </a:spcBef>
              <a:buClr>
                <a:schemeClr val="accent3">
                  <a:lumMod val="40000"/>
                  <a:lumOff val="60000"/>
                </a:schemeClr>
              </a:buClr>
              <a:buAutoNum type="arabicPeriod"/>
              <a:tabLst>
                <a:tab pos="316865" algn="l"/>
              </a:tabLst>
            </a:pPr>
            <a:r>
              <a:rPr sz="1200" b="1" dirty="0">
                <a:solidFill>
                  <a:schemeClr val="accent3">
                    <a:lumMod val="40000"/>
                    <a:lumOff val="60000"/>
                  </a:schemeClr>
                </a:solidFill>
                <a:latin typeface="Times New Roman" panose="02020603050405020304" pitchFamily="18" charset="0"/>
                <a:cs typeface="Times New Roman" panose="02020603050405020304" pitchFamily="18" charset="0"/>
              </a:rPr>
              <a:t>Revenue Impact</a:t>
            </a:r>
            <a:r>
              <a:rPr sz="1200" dirty="0">
                <a:solidFill>
                  <a:schemeClr val="accent3">
                    <a:lumMod val="40000"/>
                    <a:lumOff val="60000"/>
                  </a:schemeClr>
                </a:solidFill>
                <a:latin typeface="Times New Roman" panose="02020603050405020304" pitchFamily="18" charset="0"/>
                <a:cs typeface="Times New Roman" panose="02020603050405020304" pitchFamily="18" charset="0"/>
              </a:rPr>
              <a:t>: 80% of revenue comes from the top 20% of customers. Reducing churn among these high-value</a:t>
            </a:r>
            <a:endParaRPr lang="en-IN" sz="1200" dirty="0">
              <a:solidFill>
                <a:schemeClr val="accent3">
                  <a:lumMod val="40000"/>
                  <a:lumOff val="60000"/>
                </a:schemeClr>
              </a:solidFill>
              <a:latin typeface="Times New Roman" panose="02020603050405020304" pitchFamily="18" charset="0"/>
              <a:cs typeface="Times New Roman" panose="02020603050405020304" pitchFamily="18" charset="0"/>
            </a:endParaRPr>
          </a:p>
          <a:p>
            <a:pPr marL="316865" indent="-304165">
              <a:lnSpc>
                <a:spcPct val="100000"/>
              </a:lnSpc>
              <a:spcBef>
                <a:spcPts val="5"/>
              </a:spcBef>
              <a:buClr>
                <a:schemeClr val="accent3">
                  <a:lumMod val="40000"/>
                  <a:lumOff val="60000"/>
                </a:schemeClr>
              </a:buClr>
              <a:buAutoNum type="arabicPeriod"/>
              <a:tabLst>
                <a:tab pos="316865" algn="l"/>
              </a:tabLst>
            </a:pPr>
            <a:endParaRPr sz="1200" dirty="0">
              <a:solidFill>
                <a:schemeClr val="accent3">
                  <a:lumMod val="40000"/>
                  <a:lumOff val="60000"/>
                </a:schemeClr>
              </a:solidFill>
              <a:latin typeface="Times New Roman" panose="02020603050405020304" pitchFamily="18" charset="0"/>
              <a:cs typeface="Times New Roman" panose="02020603050405020304" pitchFamily="18" charset="0"/>
            </a:endParaRPr>
          </a:p>
          <a:p>
            <a:pPr marL="546100" indent="-228600">
              <a:lnSpc>
                <a:spcPct val="100000"/>
              </a:lnSpc>
              <a:buClr>
                <a:schemeClr val="accent3">
                  <a:lumMod val="40000"/>
                  <a:lumOff val="60000"/>
                </a:schemeClr>
              </a:buClr>
              <a:buFont typeface="+mj-lt"/>
              <a:buAutoNum type="arabicPeriod"/>
            </a:pPr>
            <a:r>
              <a:rPr sz="1200" dirty="0">
                <a:solidFill>
                  <a:schemeClr val="accent3">
                    <a:lumMod val="40000"/>
                    <a:lumOff val="60000"/>
                  </a:schemeClr>
                </a:solidFill>
                <a:latin typeface="Times New Roman" panose="02020603050405020304" pitchFamily="18" charset="0"/>
                <a:cs typeface="Times New Roman" panose="02020603050405020304" pitchFamily="18" charset="0"/>
              </a:rPr>
              <a:t>customers is essential.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65" dirty="0"/>
              <a:t>Business</a:t>
            </a:r>
            <a:r>
              <a:rPr spc="-200" dirty="0"/>
              <a:t> </a:t>
            </a:r>
            <a:r>
              <a:rPr spc="-165" dirty="0"/>
              <a:t>Objective</a:t>
            </a:r>
          </a:p>
        </p:txBody>
      </p:sp>
      <p:sp>
        <p:nvSpPr>
          <p:cNvPr id="3" name="object 3"/>
          <p:cNvSpPr txBox="1"/>
          <p:nvPr/>
        </p:nvSpPr>
        <p:spPr>
          <a:xfrm>
            <a:off x="945896" y="1949323"/>
            <a:ext cx="6830695" cy="2139950"/>
          </a:xfrm>
          <a:prstGeom prst="rect">
            <a:avLst/>
          </a:prstGeom>
        </p:spPr>
        <p:txBody>
          <a:bodyPr vert="horz" wrap="square" lIns="0" tIns="12700" rIns="0" bIns="0" rtlCol="0">
            <a:spAutoFit/>
          </a:bodyPr>
          <a:lstStyle/>
          <a:p>
            <a:pPr marL="316865" indent="-304165">
              <a:lnSpc>
                <a:spcPct val="100000"/>
              </a:lnSpc>
              <a:spcBef>
                <a:spcPts val="100"/>
              </a:spcBef>
              <a:buClr>
                <a:schemeClr val="accent3">
                  <a:lumMod val="40000"/>
                  <a:lumOff val="60000"/>
                </a:schemeClr>
              </a:buClr>
              <a:buAutoNum type="arabicPeriod"/>
              <a:tabLst>
                <a:tab pos="316865" algn="l"/>
              </a:tabLst>
            </a:pPr>
            <a:r>
              <a:rPr sz="1200" b="1" spc="-120" dirty="0">
                <a:solidFill>
                  <a:schemeClr val="accent3">
                    <a:lumMod val="40000"/>
                    <a:lumOff val="60000"/>
                  </a:schemeClr>
                </a:solidFill>
                <a:latin typeface="Tahoma"/>
                <a:cs typeface="Tahoma"/>
              </a:rPr>
              <a:t>Predictive</a:t>
            </a:r>
            <a:r>
              <a:rPr sz="1200" b="1" spc="-114" dirty="0">
                <a:solidFill>
                  <a:schemeClr val="accent3">
                    <a:lumMod val="40000"/>
                    <a:lumOff val="60000"/>
                  </a:schemeClr>
                </a:solidFill>
                <a:latin typeface="Tahoma"/>
                <a:cs typeface="Tahoma"/>
              </a:rPr>
              <a:t> </a:t>
            </a:r>
            <a:r>
              <a:rPr sz="1200" b="1" spc="-150" dirty="0">
                <a:solidFill>
                  <a:schemeClr val="accent3">
                    <a:lumMod val="40000"/>
                    <a:lumOff val="60000"/>
                  </a:schemeClr>
                </a:solidFill>
                <a:latin typeface="Tahoma"/>
                <a:cs typeface="Tahoma"/>
              </a:rPr>
              <a:t>Modeling</a:t>
            </a:r>
            <a:r>
              <a:rPr sz="1200" spc="-150" dirty="0">
                <a:solidFill>
                  <a:schemeClr val="accent3">
                    <a:lumMod val="40000"/>
                    <a:lumOff val="60000"/>
                  </a:schemeClr>
                </a:solidFill>
                <a:latin typeface="Tahoma"/>
                <a:cs typeface="Tahoma"/>
              </a:rPr>
              <a:t>:</a:t>
            </a:r>
            <a:r>
              <a:rPr sz="1200" spc="-90" dirty="0">
                <a:solidFill>
                  <a:schemeClr val="accent3">
                    <a:lumMod val="40000"/>
                    <a:lumOff val="60000"/>
                  </a:schemeClr>
                </a:solidFill>
                <a:latin typeface="Tahoma"/>
                <a:cs typeface="Tahoma"/>
              </a:rPr>
              <a:t> </a:t>
            </a:r>
            <a:r>
              <a:rPr sz="1200" spc="-85" dirty="0">
                <a:solidFill>
                  <a:schemeClr val="accent3">
                    <a:lumMod val="40000"/>
                    <a:lumOff val="60000"/>
                  </a:schemeClr>
                </a:solidFill>
                <a:latin typeface="Tahoma"/>
                <a:cs typeface="Tahoma"/>
              </a:rPr>
              <a:t>Develop</a:t>
            </a:r>
            <a:r>
              <a:rPr sz="1200" spc="-100" dirty="0">
                <a:solidFill>
                  <a:schemeClr val="accent3">
                    <a:lumMod val="40000"/>
                    <a:lumOff val="60000"/>
                  </a:schemeClr>
                </a:solidFill>
                <a:latin typeface="Tahoma"/>
                <a:cs typeface="Tahoma"/>
              </a:rPr>
              <a:t> </a:t>
            </a:r>
            <a:r>
              <a:rPr sz="1200" spc="-70" dirty="0">
                <a:solidFill>
                  <a:schemeClr val="accent3">
                    <a:lumMod val="40000"/>
                    <a:lumOff val="60000"/>
                  </a:schemeClr>
                </a:solidFill>
                <a:latin typeface="Tahoma"/>
                <a:cs typeface="Tahoma"/>
              </a:rPr>
              <a:t>models</a:t>
            </a:r>
            <a:r>
              <a:rPr sz="1200" spc="-100" dirty="0">
                <a:solidFill>
                  <a:schemeClr val="accent3">
                    <a:lumMod val="40000"/>
                    <a:lumOff val="60000"/>
                  </a:schemeClr>
                </a:solidFill>
                <a:latin typeface="Tahoma"/>
                <a:cs typeface="Tahoma"/>
              </a:rPr>
              <a:t> </a:t>
            </a:r>
            <a:r>
              <a:rPr sz="1200" spc="-50" dirty="0">
                <a:solidFill>
                  <a:schemeClr val="accent3">
                    <a:lumMod val="40000"/>
                    <a:lumOff val="60000"/>
                  </a:schemeClr>
                </a:solidFill>
                <a:latin typeface="Tahoma"/>
                <a:cs typeface="Tahoma"/>
              </a:rPr>
              <a:t>to</a:t>
            </a:r>
            <a:r>
              <a:rPr sz="1200" spc="-90" dirty="0">
                <a:solidFill>
                  <a:schemeClr val="accent3">
                    <a:lumMod val="40000"/>
                    <a:lumOff val="60000"/>
                  </a:schemeClr>
                </a:solidFill>
                <a:latin typeface="Tahoma"/>
                <a:cs typeface="Tahoma"/>
              </a:rPr>
              <a:t> </a:t>
            </a:r>
            <a:r>
              <a:rPr sz="1200" spc="-45" dirty="0">
                <a:solidFill>
                  <a:schemeClr val="accent3">
                    <a:lumMod val="40000"/>
                    <a:lumOff val="60000"/>
                  </a:schemeClr>
                </a:solidFill>
                <a:latin typeface="Tahoma"/>
                <a:cs typeface="Tahoma"/>
              </a:rPr>
              <a:t>predict</a:t>
            </a:r>
            <a:r>
              <a:rPr sz="1200" spc="-90" dirty="0">
                <a:solidFill>
                  <a:schemeClr val="accent3">
                    <a:lumMod val="40000"/>
                    <a:lumOff val="60000"/>
                  </a:schemeClr>
                </a:solidFill>
                <a:latin typeface="Tahoma"/>
                <a:cs typeface="Tahoma"/>
              </a:rPr>
              <a:t> </a:t>
            </a:r>
            <a:r>
              <a:rPr sz="1200" spc="-55" dirty="0">
                <a:solidFill>
                  <a:schemeClr val="accent3">
                    <a:lumMod val="40000"/>
                    <a:lumOff val="60000"/>
                  </a:schemeClr>
                </a:solidFill>
                <a:latin typeface="Tahoma"/>
                <a:cs typeface="Tahoma"/>
              </a:rPr>
              <a:t>customers</a:t>
            </a:r>
            <a:r>
              <a:rPr sz="1200" spc="-90" dirty="0">
                <a:solidFill>
                  <a:schemeClr val="accent3">
                    <a:lumMod val="40000"/>
                    <a:lumOff val="60000"/>
                  </a:schemeClr>
                </a:solidFill>
                <a:latin typeface="Tahoma"/>
                <a:cs typeface="Tahoma"/>
              </a:rPr>
              <a:t> </a:t>
            </a:r>
            <a:r>
              <a:rPr sz="1200" spc="-50" dirty="0">
                <a:solidFill>
                  <a:schemeClr val="accent3">
                    <a:lumMod val="40000"/>
                    <a:lumOff val="60000"/>
                  </a:schemeClr>
                </a:solidFill>
                <a:latin typeface="Tahoma"/>
                <a:cs typeface="Tahoma"/>
              </a:rPr>
              <a:t>at</a:t>
            </a:r>
            <a:r>
              <a:rPr sz="1200" spc="-95" dirty="0">
                <a:solidFill>
                  <a:schemeClr val="accent3">
                    <a:lumMod val="40000"/>
                    <a:lumOff val="60000"/>
                  </a:schemeClr>
                </a:solidFill>
                <a:latin typeface="Tahoma"/>
                <a:cs typeface="Tahoma"/>
              </a:rPr>
              <a:t> </a:t>
            </a:r>
            <a:r>
              <a:rPr sz="1200" spc="-80" dirty="0">
                <a:solidFill>
                  <a:schemeClr val="accent3">
                    <a:lumMod val="40000"/>
                    <a:lumOff val="60000"/>
                  </a:schemeClr>
                </a:solidFill>
                <a:latin typeface="Tahoma"/>
                <a:cs typeface="Tahoma"/>
              </a:rPr>
              <a:t>high</a:t>
            </a:r>
            <a:r>
              <a:rPr sz="1200" spc="-90" dirty="0">
                <a:solidFill>
                  <a:schemeClr val="accent3">
                    <a:lumMod val="40000"/>
                    <a:lumOff val="60000"/>
                  </a:schemeClr>
                </a:solidFill>
                <a:latin typeface="Tahoma"/>
                <a:cs typeface="Tahoma"/>
              </a:rPr>
              <a:t> </a:t>
            </a:r>
            <a:r>
              <a:rPr sz="1200" spc="-30" dirty="0">
                <a:solidFill>
                  <a:schemeClr val="accent3">
                    <a:lumMod val="40000"/>
                    <a:lumOff val="60000"/>
                  </a:schemeClr>
                </a:solidFill>
                <a:latin typeface="Tahoma"/>
                <a:cs typeface="Tahoma"/>
              </a:rPr>
              <a:t>risk</a:t>
            </a:r>
            <a:r>
              <a:rPr sz="1200" spc="-100" dirty="0">
                <a:solidFill>
                  <a:schemeClr val="accent3">
                    <a:lumMod val="40000"/>
                    <a:lumOff val="60000"/>
                  </a:schemeClr>
                </a:solidFill>
                <a:latin typeface="Tahoma"/>
                <a:cs typeface="Tahoma"/>
              </a:rPr>
              <a:t> </a:t>
            </a:r>
            <a:r>
              <a:rPr sz="1200" spc="-40" dirty="0">
                <a:solidFill>
                  <a:schemeClr val="accent3">
                    <a:lumMod val="40000"/>
                    <a:lumOff val="60000"/>
                  </a:schemeClr>
                </a:solidFill>
                <a:latin typeface="Tahoma"/>
                <a:cs typeface="Tahoma"/>
              </a:rPr>
              <a:t>of</a:t>
            </a:r>
            <a:r>
              <a:rPr sz="1200" spc="-105" dirty="0">
                <a:solidFill>
                  <a:schemeClr val="accent3">
                    <a:lumMod val="40000"/>
                    <a:lumOff val="60000"/>
                  </a:schemeClr>
                </a:solidFill>
                <a:latin typeface="Tahoma"/>
                <a:cs typeface="Tahoma"/>
              </a:rPr>
              <a:t> </a:t>
            </a:r>
            <a:r>
              <a:rPr sz="1200" spc="-10" dirty="0">
                <a:solidFill>
                  <a:schemeClr val="accent3">
                    <a:lumMod val="40000"/>
                    <a:lumOff val="60000"/>
                  </a:schemeClr>
                </a:solidFill>
                <a:latin typeface="Tahoma"/>
                <a:cs typeface="Tahoma"/>
              </a:rPr>
              <a:t>churn.</a:t>
            </a:r>
            <a:endParaRPr sz="1200" dirty="0">
              <a:solidFill>
                <a:schemeClr val="accent3">
                  <a:lumMod val="40000"/>
                  <a:lumOff val="60000"/>
                </a:schemeClr>
              </a:solidFill>
              <a:latin typeface="Tahoma"/>
              <a:cs typeface="Tahoma"/>
            </a:endParaRPr>
          </a:p>
          <a:p>
            <a:pPr>
              <a:lnSpc>
                <a:spcPct val="100000"/>
              </a:lnSpc>
              <a:spcBef>
                <a:spcPts val="155"/>
              </a:spcBef>
              <a:buClr>
                <a:schemeClr val="accent3">
                  <a:lumMod val="40000"/>
                  <a:lumOff val="60000"/>
                </a:schemeClr>
              </a:buClr>
              <a:buFont typeface="Tahoma"/>
              <a:buAutoNum type="arabicPeriod"/>
            </a:pPr>
            <a:endParaRPr sz="1200" dirty="0">
              <a:solidFill>
                <a:schemeClr val="accent3">
                  <a:lumMod val="40000"/>
                  <a:lumOff val="60000"/>
                </a:schemeClr>
              </a:solidFill>
              <a:latin typeface="Tahoma"/>
              <a:cs typeface="Tahoma"/>
            </a:endParaRPr>
          </a:p>
          <a:p>
            <a:pPr marL="316865" indent="-304165">
              <a:lnSpc>
                <a:spcPct val="100000"/>
              </a:lnSpc>
              <a:spcBef>
                <a:spcPts val="5"/>
              </a:spcBef>
              <a:buClr>
                <a:schemeClr val="accent3">
                  <a:lumMod val="40000"/>
                  <a:lumOff val="60000"/>
                </a:schemeClr>
              </a:buClr>
              <a:buAutoNum type="arabicPeriod"/>
              <a:tabLst>
                <a:tab pos="316865" algn="l"/>
              </a:tabLst>
            </a:pPr>
            <a:r>
              <a:rPr sz="1200" b="1" spc="-145" dirty="0">
                <a:solidFill>
                  <a:schemeClr val="accent3">
                    <a:lumMod val="40000"/>
                    <a:lumOff val="60000"/>
                  </a:schemeClr>
                </a:solidFill>
                <a:latin typeface="Tahoma"/>
                <a:cs typeface="Tahoma"/>
              </a:rPr>
              <a:t>Identify</a:t>
            </a:r>
            <a:r>
              <a:rPr sz="1200" b="1" spc="-110" dirty="0">
                <a:solidFill>
                  <a:schemeClr val="accent3">
                    <a:lumMod val="40000"/>
                    <a:lumOff val="60000"/>
                  </a:schemeClr>
                </a:solidFill>
                <a:latin typeface="Tahoma"/>
                <a:cs typeface="Tahoma"/>
              </a:rPr>
              <a:t> </a:t>
            </a:r>
            <a:r>
              <a:rPr sz="1200" b="1" spc="-130" dirty="0">
                <a:solidFill>
                  <a:schemeClr val="accent3">
                    <a:lumMod val="40000"/>
                    <a:lumOff val="60000"/>
                  </a:schemeClr>
                </a:solidFill>
                <a:latin typeface="Tahoma"/>
                <a:cs typeface="Tahoma"/>
              </a:rPr>
              <a:t>Indicators</a:t>
            </a:r>
            <a:r>
              <a:rPr sz="1200" spc="-130" dirty="0">
                <a:solidFill>
                  <a:schemeClr val="accent3">
                    <a:lumMod val="40000"/>
                    <a:lumOff val="60000"/>
                  </a:schemeClr>
                </a:solidFill>
                <a:latin typeface="Tahoma"/>
                <a:cs typeface="Tahoma"/>
              </a:rPr>
              <a:t>:</a:t>
            </a:r>
            <a:r>
              <a:rPr sz="1200" spc="-105" dirty="0">
                <a:solidFill>
                  <a:schemeClr val="accent3">
                    <a:lumMod val="40000"/>
                    <a:lumOff val="60000"/>
                  </a:schemeClr>
                </a:solidFill>
                <a:latin typeface="Tahoma"/>
                <a:cs typeface="Tahoma"/>
              </a:rPr>
              <a:t> </a:t>
            </a:r>
            <a:r>
              <a:rPr sz="1200" spc="-80" dirty="0">
                <a:solidFill>
                  <a:schemeClr val="accent3">
                    <a:lumMod val="40000"/>
                    <a:lumOff val="60000"/>
                  </a:schemeClr>
                </a:solidFill>
                <a:latin typeface="Tahoma"/>
                <a:cs typeface="Tahoma"/>
              </a:rPr>
              <a:t>Determine</a:t>
            </a:r>
            <a:r>
              <a:rPr sz="1200" spc="-90" dirty="0">
                <a:solidFill>
                  <a:schemeClr val="accent3">
                    <a:lumMod val="40000"/>
                    <a:lumOff val="60000"/>
                  </a:schemeClr>
                </a:solidFill>
                <a:latin typeface="Tahoma"/>
                <a:cs typeface="Tahoma"/>
              </a:rPr>
              <a:t> </a:t>
            </a:r>
            <a:r>
              <a:rPr sz="1200" spc="-65" dirty="0">
                <a:solidFill>
                  <a:schemeClr val="accent3">
                    <a:lumMod val="40000"/>
                    <a:lumOff val="60000"/>
                  </a:schemeClr>
                </a:solidFill>
                <a:latin typeface="Tahoma"/>
                <a:cs typeface="Tahoma"/>
              </a:rPr>
              <a:t>the</a:t>
            </a:r>
            <a:r>
              <a:rPr sz="1200" spc="-85" dirty="0">
                <a:solidFill>
                  <a:schemeClr val="accent3">
                    <a:lumMod val="40000"/>
                    <a:lumOff val="60000"/>
                  </a:schemeClr>
                </a:solidFill>
                <a:latin typeface="Tahoma"/>
                <a:cs typeface="Tahoma"/>
              </a:rPr>
              <a:t> </a:t>
            </a:r>
            <a:r>
              <a:rPr sz="1200" spc="-80" dirty="0">
                <a:solidFill>
                  <a:schemeClr val="accent3">
                    <a:lumMod val="40000"/>
                    <a:lumOff val="60000"/>
                  </a:schemeClr>
                </a:solidFill>
                <a:latin typeface="Tahoma"/>
                <a:cs typeface="Tahoma"/>
              </a:rPr>
              <a:t>main</a:t>
            </a:r>
            <a:r>
              <a:rPr sz="1200" spc="-100" dirty="0">
                <a:solidFill>
                  <a:schemeClr val="accent3">
                    <a:lumMod val="40000"/>
                    <a:lumOff val="60000"/>
                  </a:schemeClr>
                </a:solidFill>
                <a:latin typeface="Tahoma"/>
                <a:cs typeface="Tahoma"/>
              </a:rPr>
              <a:t> </a:t>
            </a:r>
            <a:r>
              <a:rPr sz="1200" spc="-45" dirty="0">
                <a:solidFill>
                  <a:schemeClr val="accent3">
                    <a:lumMod val="40000"/>
                    <a:lumOff val="60000"/>
                  </a:schemeClr>
                </a:solidFill>
                <a:latin typeface="Tahoma"/>
                <a:cs typeface="Tahoma"/>
              </a:rPr>
              <a:t>indicators</a:t>
            </a:r>
            <a:r>
              <a:rPr sz="1200" spc="-90" dirty="0">
                <a:solidFill>
                  <a:schemeClr val="accent3">
                    <a:lumMod val="40000"/>
                    <a:lumOff val="60000"/>
                  </a:schemeClr>
                </a:solidFill>
                <a:latin typeface="Tahoma"/>
                <a:cs typeface="Tahoma"/>
              </a:rPr>
              <a:t> </a:t>
            </a:r>
            <a:r>
              <a:rPr sz="1200" spc="-40" dirty="0">
                <a:solidFill>
                  <a:schemeClr val="accent3">
                    <a:lumMod val="40000"/>
                    <a:lumOff val="60000"/>
                  </a:schemeClr>
                </a:solidFill>
                <a:latin typeface="Tahoma"/>
                <a:cs typeface="Tahoma"/>
              </a:rPr>
              <a:t>of</a:t>
            </a:r>
            <a:r>
              <a:rPr sz="1200" spc="-100" dirty="0">
                <a:solidFill>
                  <a:schemeClr val="accent3">
                    <a:lumMod val="40000"/>
                    <a:lumOff val="60000"/>
                  </a:schemeClr>
                </a:solidFill>
                <a:latin typeface="Tahoma"/>
                <a:cs typeface="Tahoma"/>
              </a:rPr>
              <a:t> </a:t>
            </a:r>
            <a:r>
              <a:rPr sz="1200" spc="-75" dirty="0">
                <a:solidFill>
                  <a:schemeClr val="accent3">
                    <a:lumMod val="40000"/>
                    <a:lumOff val="60000"/>
                  </a:schemeClr>
                </a:solidFill>
                <a:latin typeface="Tahoma"/>
                <a:cs typeface="Tahoma"/>
              </a:rPr>
              <a:t>churn,</a:t>
            </a:r>
            <a:r>
              <a:rPr sz="1200" spc="-90" dirty="0">
                <a:solidFill>
                  <a:schemeClr val="accent3">
                    <a:lumMod val="40000"/>
                    <a:lumOff val="60000"/>
                  </a:schemeClr>
                </a:solidFill>
                <a:latin typeface="Tahoma"/>
                <a:cs typeface="Tahoma"/>
              </a:rPr>
              <a:t> </a:t>
            </a:r>
            <a:r>
              <a:rPr sz="1200" spc="-55" dirty="0">
                <a:solidFill>
                  <a:schemeClr val="accent3">
                    <a:lumMod val="40000"/>
                    <a:lumOff val="60000"/>
                  </a:schemeClr>
                </a:solidFill>
                <a:latin typeface="Tahoma"/>
                <a:cs typeface="Tahoma"/>
              </a:rPr>
              <a:t>such</a:t>
            </a:r>
            <a:r>
              <a:rPr sz="1200" spc="-100" dirty="0">
                <a:solidFill>
                  <a:schemeClr val="accent3">
                    <a:lumMod val="40000"/>
                    <a:lumOff val="60000"/>
                  </a:schemeClr>
                </a:solidFill>
                <a:latin typeface="Tahoma"/>
                <a:cs typeface="Tahoma"/>
              </a:rPr>
              <a:t> </a:t>
            </a:r>
            <a:r>
              <a:rPr sz="1200" spc="-50" dirty="0">
                <a:solidFill>
                  <a:schemeClr val="accent3">
                    <a:lumMod val="40000"/>
                    <a:lumOff val="60000"/>
                  </a:schemeClr>
                </a:solidFill>
                <a:latin typeface="Tahoma"/>
                <a:cs typeface="Tahoma"/>
              </a:rPr>
              <a:t>as</a:t>
            </a:r>
            <a:r>
              <a:rPr sz="1200" spc="-90" dirty="0">
                <a:solidFill>
                  <a:schemeClr val="accent3">
                    <a:lumMod val="40000"/>
                    <a:lumOff val="60000"/>
                  </a:schemeClr>
                </a:solidFill>
                <a:latin typeface="Tahoma"/>
                <a:cs typeface="Tahoma"/>
              </a:rPr>
              <a:t> </a:t>
            </a:r>
            <a:r>
              <a:rPr sz="1200" spc="-75" dirty="0">
                <a:solidFill>
                  <a:schemeClr val="accent3">
                    <a:lumMod val="40000"/>
                    <a:lumOff val="60000"/>
                  </a:schemeClr>
                </a:solidFill>
                <a:latin typeface="Tahoma"/>
                <a:cs typeface="Tahoma"/>
              </a:rPr>
              <a:t>usage</a:t>
            </a:r>
            <a:r>
              <a:rPr sz="1200" spc="-100" dirty="0">
                <a:solidFill>
                  <a:schemeClr val="accent3">
                    <a:lumMod val="40000"/>
                    <a:lumOff val="60000"/>
                  </a:schemeClr>
                </a:solidFill>
                <a:latin typeface="Tahoma"/>
                <a:cs typeface="Tahoma"/>
              </a:rPr>
              <a:t> </a:t>
            </a:r>
            <a:r>
              <a:rPr sz="1200" spc="-50" dirty="0">
                <a:solidFill>
                  <a:schemeClr val="accent3">
                    <a:lumMod val="40000"/>
                    <a:lumOff val="60000"/>
                  </a:schemeClr>
                </a:solidFill>
                <a:latin typeface="Tahoma"/>
                <a:cs typeface="Tahoma"/>
              </a:rPr>
              <a:t>patterns</a:t>
            </a:r>
            <a:r>
              <a:rPr sz="1200" spc="-85" dirty="0">
                <a:solidFill>
                  <a:schemeClr val="accent3">
                    <a:lumMod val="40000"/>
                    <a:lumOff val="60000"/>
                  </a:schemeClr>
                </a:solidFill>
                <a:latin typeface="Tahoma"/>
                <a:cs typeface="Tahoma"/>
              </a:rPr>
              <a:t> and</a:t>
            </a:r>
            <a:r>
              <a:rPr sz="1200" spc="-90" dirty="0">
                <a:solidFill>
                  <a:schemeClr val="accent3">
                    <a:lumMod val="40000"/>
                    <a:lumOff val="60000"/>
                  </a:schemeClr>
                </a:solidFill>
                <a:latin typeface="Tahoma"/>
                <a:cs typeface="Tahoma"/>
              </a:rPr>
              <a:t> </a:t>
            </a:r>
            <a:r>
              <a:rPr sz="1200" spc="-60" dirty="0">
                <a:solidFill>
                  <a:schemeClr val="accent3">
                    <a:lumMod val="40000"/>
                    <a:lumOff val="60000"/>
                  </a:schemeClr>
                </a:solidFill>
                <a:latin typeface="Tahoma"/>
                <a:cs typeface="Tahoma"/>
              </a:rPr>
              <a:t>recharge</a:t>
            </a:r>
            <a:r>
              <a:rPr sz="1200" spc="-90" dirty="0">
                <a:solidFill>
                  <a:schemeClr val="accent3">
                    <a:lumMod val="40000"/>
                    <a:lumOff val="60000"/>
                  </a:schemeClr>
                </a:solidFill>
                <a:latin typeface="Tahoma"/>
                <a:cs typeface="Tahoma"/>
              </a:rPr>
              <a:t> </a:t>
            </a:r>
            <a:r>
              <a:rPr sz="1200" spc="-20" dirty="0">
                <a:solidFill>
                  <a:schemeClr val="accent3">
                    <a:lumMod val="40000"/>
                    <a:lumOff val="60000"/>
                  </a:schemeClr>
                </a:solidFill>
                <a:latin typeface="Tahoma"/>
                <a:cs typeface="Tahoma"/>
              </a:rPr>
              <a:t>frequency.</a:t>
            </a:r>
            <a:endParaRPr sz="1200" dirty="0">
              <a:solidFill>
                <a:schemeClr val="accent3">
                  <a:lumMod val="40000"/>
                  <a:lumOff val="60000"/>
                </a:schemeClr>
              </a:solidFill>
              <a:latin typeface="Tahoma"/>
              <a:cs typeface="Tahoma"/>
            </a:endParaRPr>
          </a:p>
          <a:p>
            <a:pPr>
              <a:lnSpc>
                <a:spcPct val="100000"/>
              </a:lnSpc>
              <a:spcBef>
                <a:spcPts val="145"/>
              </a:spcBef>
              <a:buClr>
                <a:schemeClr val="accent3">
                  <a:lumMod val="40000"/>
                  <a:lumOff val="60000"/>
                </a:schemeClr>
              </a:buClr>
              <a:buFont typeface="Tahoma"/>
              <a:buAutoNum type="arabicPeriod"/>
            </a:pPr>
            <a:endParaRPr sz="1200" dirty="0">
              <a:solidFill>
                <a:schemeClr val="accent3">
                  <a:lumMod val="40000"/>
                  <a:lumOff val="60000"/>
                </a:schemeClr>
              </a:solidFill>
              <a:latin typeface="Tahoma"/>
              <a:cs typeface="Tahoma"/>
            </a:endParaRPr>
          </a:p>
          <a:p>
            <a:pPr marL="316865" indent="-304165">
              <a:lnSpc>
                <a:spcPct val="100000"/>
              </a:lnSpc>
              <a:spcBef>
                <a:spcPts val="5"/>
              </a:spcBef>
              <a:buClr>
                <a:schemeClr val="accent3">
                  <a:lumMod val="40000"/>
                  <a:lumOff val="60000"/>
                </a:schemeClr>
              </a:buClr>
              <a:buAutoNum type="arabicPeriod"/>
              <a:tabLst>
                <a:tab pos="316865" algn="l"/>
              </a:tabLst>
            </a:pPr>
            <a:r>
              <a:rPr sz="1200" b="1" spc="-145" dirty="0">
                <a:solidFill>
                  <a:schemeClr val="accent3">
                    <a:lumMod val="40000"/>
                    <a:lumOff val="60000"/>
                  </a:schemeClr>
                </a:solidFill>
                <a:latin typeface="Tahoma"/>
                <a:cs typeface="Tahoma"/>
              </a:rPr>
              <a:t>Retention</a:t>
            </a:r>
            <a:r>
              <a:rPr sz="1200" b="1" spc="-90" dirty="0">
                <a:solidFill>
                  <a:schemeClr val="accent3">
                    <a:lumMod val="40000"/>
                    <a:lumOff val="60000"/>
                  </a:schemeClr>
                </a:solidFill>
                <a:latin typeface="Tahoma"/>
                <a:cs typeface="Tahoma"/>
              </a:rPr>
              <a:t> </a:t>
            </a:r>
            <a:r>
              <a:rPr sz="1200" b="1" spc="-114" dirty="0">
                <a:solidFill>
                  <a:schemeClr val="accent3">
                    <a:lumMod val="40000"/>
                    <a:lumOff val="60000"/>
                  </a:schemeClr>
                </a:solidFill>
                <a:latin typeface="Tahoma"/>
                <a:cs typeface="Tahoma"/>
              </a:rPr>
              <a:t>Strategies</a:t>
            </a:r>
            <a:r>
              <a:rPr sz="1200" spc="-114" dirty="0">
                <a:solidFill>
                  <a:schemeClr val="accent3">
                    <a:lumMod val="40000"/>
                    <a:lumOff val="60000"/>
                  </a:schemeClr>
                </a:solidFill>
                <a:latin typeface="Tahoma"/>
                <a:cs typeface="Tahoma"/>
              </a:rPr>
              <a:t>:</a:t>
            </a:r>
            <a:r>
              <a:rPr sz="1200" spc="-90" dirty="0">
                <a:solidFill>
                  <a:schemeClr val="accent3">
                    <a:lumMod val="40000"/>
                    <a:lumOff val="60000"/>
                  </a:schemeClr>
                </a:solidFill>
                <a:latin typeface="Tahoma"/>
                <a:cs typeface="Tahoma"/>
              </a:rPr>
              <a:t> </a:t>
            </a:r>
            <a:r>
              <a:rPr sz="1200" spc="-65" dirty="0">
                <a:solidFill>
                  <a:schemeClr val="accent3">
                    <a:lumMod val="40000"/>
                    <a:lumOff val="60000"/>
                  </a:schemeClr>
                </a:solidFill>
                <a:latin typeface="Tahoma"/>
                <a:cs typeface="Tahoma"/>
              </a:rPr>
              <a:t>Create</a:t>
            </a:r>
            <a:r>
              <a:rPr sz="1200" spc="-55" dirty="0">
                <a:solidFill>
                  <a:schemeClr val="accent3">
                    <a:lumMod val="40000"/>
                    <a:lumOff val="60000"/>
                  </a:schemeClr>
                </a:solidFill>
                <a:latin typeface="Tahoma"/>
                <a:cs typeface="Tahoma"/>
              </a:rPr>
              <a:t> </a:t>
            </a:r>
            <a:r>
              <a:rPr sz="1200" spc="-40" dirty="0">
                <a:solidFill>
                  <a:schemeClr val="accent3">
                    <a:lumMod val="40000"/>
                    <a:lumOff val="60000"/>
                  </a:schemeClr>
                </a:solidFill>
                <a:latin typeface="Tahoma"/>
                <a:cs typeface="Tahoma"/>
              </a:rPr>
              <a:t>effective</a:t>
            </a:r>
            <a:r>
              <a:rPr sz="1200" spc="-105" dirty="0">
                <a:solidFill>
                  <a:schemeClr val="accent3">
                    <a:lumMod val="40000"/>
                    <a:lumOff val="60000"/>
                  </a:schemeClr>
                </a:solidFill>
                <a:latin typeface="Tahoma"/>
                <a:cs typeface="Tahoma"/>
              </a:rPr>
              <a:t> </a:t>
            </a:r>
            <a:r>
              <a:rPr sz="1200" spc="-50" dirty="0">
                <a:solidFill>
                  <a:schemeClr val="accent3">
                    <a:lumMod val="40000"/>
                    <a:lumOff val="60000"/>
                  </a:schemeClr>
                </a:solidFill>
                <a:latin typeface="Tahoma"/>
                <a:cs typeface="Tahoma"/>
              </a:rPr>
              <a:t>strategies</a:t>
            </a:r>
            <a:r>
              <a:rPr sz="1200" spc="-80" dirty="0">
                <a:solidFill>
                  <a:schemeClr val="accent3">
                    <a:lumMod val="40000"/>
                    <a:lumOff val="60000"/>
                  </a:schemeClr>
                </a:solidFill>
                <a:latin typeface="Tahoma"/>
                <a:cs typeface="Tahoma"/>
              </a:rPr>
              <a:t> </a:t>
            </a:r>
            <a:r>
              <a:rPr sz="1200" spc="-50" dirty="0">
                <a:solidFill>
                  <a:schemeClr val="accent3">
                    <a:lumMod val="40000"/>
                    <a:lumOff val="60000"/>
                  </a:schemeClr>
                </a:solidFill>
                <a:latin typeface="Tahoma"/>
                <a:cs typeface="Tahoma"/>
              </a:rPr>
              <a:t>to</a:t>
            </a:r>
            <a:r>
              <a:rPr sz="1200" spc="-70" dirty="0">
                <a:solidFill>
                  <a:schemeClr val="accent3">
                    <a:lumMod val="40000"/>
                    <a:lumOff val="60000"/>
                  </a:schemeClr>
                </a:solidFill>
                <a:latin typeface="Tahoma"/>
                <a:cs typeface="Tahoma"/>
              </a:rPr>
              <a:t> </a:t>
            </a:r>
            <a:r>
              <a:rPr sz="1200" spc="-55" dirty="0">
                <a:solidFill>
                  <a:schemeClr val="accent3">
                    <a:lumMod val="40000"/>
                    <a:lumOff val="60000"/>
                  </a:schemeClr>
                </a:solidFill>
                <a:latin typeface="Tahoma"/>
                <a:cs typeface="Tahoma"/>
              </a:rPr>
              <a:t>retain </a:t>
            </a:r>
            <a:r>
              <a:rPr sz="1200" spc="-65" dirty="0">
                <a:solidFill>
                  <a:schemeClr val="accent3">
                    <a:lumMod val="40000"/>
                    <a:lumOff val="60000"/>
                  </a:schemeClr>
                </a:solidFill>
                <a:latin typeface="Tahoma"/>
                <a:cs typeface="Tahoma"/>
              </a:rPr>
              <a:t>high-</a:t>
            </a:r>
            <a:r>
              <a:rPr sz="1200" spc="-70" dirty="0">
                <a:solidFill>
                  <a:schemeClr val="accent3">
                    <a:lumMod val="40000"/>
                    <a:lumOff val="60000"/>
                  </a:schemeClr>
                </a:solidFill>
                <a:latin typeface="Tahoma"/>
                <a:cs typeface="Tahoma"/>
              </a:rPr>
              <a:t>value</a:t>
            </a:r>
            <a:r>
              <a:rPr sz="1200" spc="-85" dirty="0">
                <a:solidFill>
                  <a:schemeClr val="accent3">
                    <a:lumMod val="40000"/>
                    <a:lumOff val="60000"/>
                  </a:schemeClr>
                </a:solidFill>
                <a:latin typeface="Tahoma"/>
                <a:cs typeface="Tahoma"/>
              </a:rPr>
              <a:t> </a:t>
            </a:r>
            <a:r>
              <a:rPr sz="1200" spc="-10" dirty="0">
                <a:solidFill>
                  <a:schemeClr val="accent3">
                    <a:lumMod val="40000"/>
                    <a:lumOff val="60000"/>
                  </a:schemeClr>
                </a:solidFill>
                <a:latin typeface="Tahoma"/>
                <a:cs typeface="Tahoma"/>
              </a:rPr>
              <a:t>customers.</a:t>
            </a:r>
            <a:endParaRPr sz="1200" dirty="0">
              <a:solidFill>
                <a:schemeClr val="accent3">
                  <a:lumMod val="40000"/>
                  <a:lumOff val="60000"/>
                </a:schemeClr>
              </a:solidFill>
              <a:latin typeface="Tahoma"/>
              <a:cs typeface="Tahoma"/>
            </a:endParaRPr>
          </a:p>
          <a:p>
            <a:pPr>
              <a:lnSpc>
                <a:spcPct val="100000"/>
              </a:lnSpc>
              <a:spcBef>
                <a:spcPts val="145"/>
              </a:spcBef>
              <a:buClr>
                <a:schemeClr val="accent3">
                  <a:lumMod val="40000"/>
                  <a:lumOff val="60000"/>
                </a:schemeClr>
              </a:buClr>
              <a:buFont typeface="Tahoma"/>
              <a:buAutoNum type="arabicPeriod"/>
            </a:pPr>
            <a:endParaRPr sz="1200" dirty="0">
              <a:solidFill>
                <a:schemeClr val="accent3">
                  <a:lumMod val="40000"/>
                  <a:lumOff val="60000"/>
                </a:schemeClr>
              </a:solidFill>
              <a:latin typeface="Tahoma"/>
              <a:cs typeface="Tahoma"/>
            </a:endParaRPr>
          </a:p>
          <a:p>
            <a:pPr marL="316865" indent="-304165">
              <a:lnSpc>
                <a:spcPct val="100000"/>
              </a:lnSpc>
              <a:buClr>
                <a:schemeClr val="accent3">
                  <a:lumMod val="40000"/>
                  <a:lumOff val="60000"/>
                </a:schemeClr>
              </a:buClr>
              <a:buAutoNum type="arabicPeriod"/>
              <a:tabLst>
                <a:tab pos="316865" algn="l"/>
              </a:tabLst>
            </a:pPr>
            <a:r>
              <a:rPr sz="1200" b="1" spc="-125" dirty="0">
                <a:solidFill>
                  <a:schemeClr val="accent3">
                    <a:lumMod val="40000"/>
                    <a:lumOff val="60000"/>
                  </a:schemeClr>
                </a:solidFill>
                <a:latin typeface="Tahoma"/>
                <a:cs typeface="Tahoma"/>
              </a:rPr>
              <a:t>Proactive</a:t>
            </a:r>
            <a:r>
              <a:rPr sz="1200" b="1" spc="-85" dirty="0">
                <a:solidFill>
                  <a:schemeClr val="accent3">
                    <a:lumMod val="40000"/>
                    <a:lumOff val="60000"/>
                  </a:schemeClr>
                </a:solidFill>
                <a:latin typeface="Tahoma"/>
                <a:cs typeface="Tahoma"/>
              </a:rPr>
              <a:t> </a:t>
            </a:r>
            <a:r>
              <a:rPr sz="1200" b="1" spc="-140" dirty="0">
                <a:solidFill>
                  <a:schemeClr val="accent3">
                    <a:lumMod val="40000"/>
                    <a:lumOff val="60000"/>
                  </a:schemeClr>
                </a:solidFill>
                <a:latin typeface="Tahoma"/>
                <a:cs typeface="Tahoma"/>
              </a:rPr>
              <a:t>Measures</a:t>
            </a:r>
            <a:r>
              <a:rPr sz="1200" spc="-140" dirty="0">
                <a:solidFill>
                  <a:schemeClr val="accent3">
                    <a:lumMod val="40000"/>
                    <a:lumOff val="60000"/>
                  </a:schemeClr>
                </a:solidFill>
                <a:latin typeface="Tahoma"/>
                <a:cs typeface="Tahoma"/>
              </a:rPr>
              <a:t>:</a:t>
            </a:r>
            <a:r>
              <a:rPr sz="1200" spc="-65" dirty="0">
                <a:solidFill>
                  <a:schemeClr val="accent3">
                    <a:lumMod val="40000"/>
                    <a:lumOff val="60000"/>
                  </a:schemeClr>
                </a:solidFill>
                <a:latin typeface="Tahoma"/>
                <a:cs typeface="Tahoma"/>
              </a:rPr>
              <a:t> </a:t>
            </a:r>
            <a:r>
              <a:rPr sz="1200" spc="-95" dirty="0">
                <a:solidFill>
                  <a:schemeClr val="accent3">
                    <a:lumMod val="40000"/>
                    <a:lumOff val="60000"/>
                  </a:schemeClr>
                </a:solidFill>
                <a:latin typeface="Tahoma"/>
                <a:cs typeface="Tahoma"/>
              </a:rPr>
              <a:t>Implement</a:t>
            </a:r>
            <a:r>
              <a:rPr sz="1200" spc="-90" dirty="0">
                <a:solidFill>
                  <a:schemeClr val="accent3">
                    <a:lumMod val="40000"/>
                    <a:lumOff val="60000"/>
                  </a:schemeClr>
                </a:solidFill>
                <a:latin typeface="Tahoma"/>
                <a:cs typeface="Tahoma"/>
              </a:rPr>
              <a:t> </a:t>
            </a:r>
            <a:r>
              <a:rPr sz="1200" spc="-60" dirty="0">
                <a:solidFill>
                  <a:schemeClr val="accent3">
                    <a:lumMod val="40000"/>
                    <a:lumOff val="60000"/>
                  </a:schemeClr>
                </a:solidFill>
                <a:latin typeface="Tahoma"/>
                <a:cs typeface="Tahoma"/>
              </a:rPr>
              <a:t>early</a:t>
            </a:r>
            <a:r>
              <a:rPr sz="1200" spc="-70" dirty="0">
                <a:solidFill>
                  <a:schemeClr val="accent3">
                    <a:lumMod val="40000"/>
                    <a:lumOff val="60000"/>
                  </a:schemeClr>
                </a:solidFill>
                <a:latin typeface="Tahoma"/>
                <a:cs typeface="Tahoma"/>
              </a:rPr>
              <a:t> </a:t>
            </a:r>
            <a:r>
              <a:rPr sz="1200" spc="-60" dirty="0">
                <a:solidFill>
                  <a:schemeClr val="accent3">
                    <a:lumMod val="40000"/>
                    <a:lumOff val="60000"/>
                  </a:schemeClr>
                </a:solidFill>
                <a:latin typeface="Tahoma"/>
                <a:cs typeface="Tahoma"/>
              </a:rPr>
              <a:t>intervention</a:t>
            </a:r>
            <a:r>
              <a:rPr sz="1200" spc="-70" dirty="0">
                <a:solidFill>
                  <a:schemeClr val="accent3">
                    <a:lumMod val="40000"/>
                    <a:lumOff val="60000"/>
                  </a:schemeClr>
                </a:solidFill>
                <a:latin typeface="Tahoma"/>
                <a:cs typeface="Tahoma"/>
              </a:rPr>
              <a:t> </a:t>
            </a:r>
            <a:r>
              <a:rPr sz="1200" spc="-20" dirty="0">
                <a:solidFill>
                  <a:schemeClr val="accent3">
                    <a:lumMod val="40000"/>
                    <a:lumOff val="60000"/>
                  </a:schemeClr>
                </a:solidFill>
                <a:latin typeface="Tahoma"/>
                <a:cs typeface="Tahoma"/>
              </a:rPr>
              <a:t>tactics</a:t>
            </a:r>
            <a:r>
              <a:rPr sz="1200" spc="-70" dirty="0">
                <a:solidFill>
                  <a:schemeClr val="accent3">
                    <a:lumMod val="40000"/>
                    <a:lumOff val="60000"/>
                  </a:schemeClr>
                </a:solidFill>
                <a:latin typeface="Tahoma"/>
                <a:cs typeface="Tahoma"/>
              </a:rPr>
              <a:t> based</a:t>
            </a:r>
            <a:r>
              <a:rPr sz="1200" spc="-90" dirty="0">
                <a:solidFill>
                  <a:schemeClr val="accent3">
                    <a:lumMod val="40000"/>
                    <a:lumOff val="60000"/>
                  </a:schemeClr>
                </a:solidFill>
                <a:latin typeface="Tahoma"/>
                <a:cs typeface="Tahoma"/>
              </a:rPr>
              <a:t> </a:t>
            </a:r>
            <a:r>
              <a:rPr sz="1200" spc="-85" dirty="0">
                <a:solidFill>
                  <a:schemeClr val="accent3">
                    <a:lumMod val="40000"/>
                    <a:lumOff val="60000"/>
                  </a:schemeClr>
                </a:solidFill>
                <a:latin typeface="Tahoma"/>
                <a:cs typeface="Tahoma"/>
              </a:rPr>
              <a:t>on</a:t>
            </a:r>
            <a:r>
              <a:rPr sz="1200" spc="-70" dirty="0">
                <a:solidFill>
                  <a:schemeClr val="accent3">
                    <a:lumMod val="40000"/>
                    <a:lumOff val="60000"/>
                  </a:schemeClr>
                </a:solidFill>
                <a:latin typeface="Tahoma"/>
                <a:cs typeface="Tahoma"/>
              </a:rPr>
              <a:t> </a:t>
            </a:r>
            <a:r>
              <a:rPr sz="1200" spc="-50" dirty="0">
                <a:solidFill>
                  <a:schemeClr val="accent3">
                    <a:lumMod val="40000"/>
                    <a:lumOff val="60000"/>
                  </a:schemeClr>
                </a:solidFill>
                <a:latin typeface="Tahoma"/>
                <a:cs typeface="Tahoma"/>
              </a:rPr>
              <a:t>predictive</a:t>
            </a:r>
            <a:r>
              <a:rPr sz="1200" spc="-85" dirty="0">
                <a:solidFill>
                  <a:schemeClr val="accent3">
                    <a:lumMod val="40000"/>
                    <a:lumOff val="60000"/>
                  </a:schemeClr>
                </a:solidFill>
                <a:latin typeface="Tahoma"/>
                <a:cs typeface="Tahoma"/>
              </a:rPr>
              <a:t> </a:t>
            </a:r>
            <a:r>
              <a:rPr sz="1200" spc="-10" dirty="0">
                <a:solidFill>
                  <a:schemeClr val="accent3">
                    <a:lumMod val="40000"/>
                    <a:lumOff val="60000"/>
                  </a:schemeClr>
                </a:solidFill>
                <a:latin typeface="Tahoma"/>
                <a:cs typeface="Tahoma"/>
              </a:rPr>
              <a:t>insights.</a:t>
            </a:r>
            <a:endParaRPr sz="1200" dirty="0">
              <a:solidFill>
                <a:schemeClr val="accent3">
                  <a:lumMod val="40000"/>
                  <a:lumOff val="60000"/>
                </a:schemeClr>
              </a:solidFill>
              <a:latin typeface="Tahoma"/>
              <a:cs typeface="Tahoma"/>
            </a:endParaRPr>
          </a:p>
          <a:p>
            <a:pPr>
              <a:lnSpc>
                <a:spcPct val="100000"/>
              </a:lnSpc>
              <a:spcBef>
                <a:spcPts val="160"/>
              </a:spcBef>
              <a:buClr>
                <a:schemeClr val="accent3">
                  <a:lumMod val="40000"/>
                  <a:lumOff val="60000"/>
                </a:schemeClr>
              </a:buClr>
              <a:buFont typeface="Tahoma"/>
              <a:buAutoNum type="arabicPeriod"/>
            </a:pPr>
            <a:endParaRPr sz="1200" dirty="0">
              <a:solidFill>
                <a:schemeClr val="accent3">
                  <a:lumMod val="40000"/>
                  <a:lumOff val="60000"/>
                </a:schemeClr>
              </a:solidFill>
              <a:latin typeface="Tahoma"/>
              <a:cs typeface="Tahoma"/>
            </a:endParaRPr>
          </a:p>
          <a:p>
            <a:pPr marL="316865" indent="-304165">
              <a:lnSpc>
                <a:spcPct val="100000"/>
              </a:lnSpc>
              <a:buClr>
                <a:schemeClr val="accent3">
                  <a:lumMod val="40000"/>
                  <a:lumOff val="60000"/>
                </a:schemeClr>
              </a:buClr>
              <a:buAutoNum type="arabicPeriod"/>
              <a:tabLst>
                <a:tab pos="316865" algn="l"/>
              </a:tabLst>
            </a:pPr>
            <a:r>
              <a:rPr sz="1200" b="1" spc="-145" dirty="0">
                <a:solidFill>
                  <a:schemeClr val="accent3">
                    <a:lumMod val="40000"/>
                    <a:lumOff val="60000"/>
                  </a:schemeClr>
                </a:solidFill>
                <a:latin typeface="Tahoma"/>
                <a:cs typeface="Tahoma"/>
              </a:rPr>
              <a:t>Continuous</a:t>
            </a:r>
            <a:r>
              <a:rPr sz="1200" b="1" spc="-100" dirty="0">
                <a:solidFill>
                  <a:schemeClr val="accent3">
                    <a:lumMod val="40000"/>
                    <a:lumOff val="60000"/>
                  </a:schemeClr>
                </a:solidFill>
                <a:latin typeface="Tahoma"/>
                <a:cs typeface="Tahoma"/>
              </a:rPr>
              <a:t> </a:t>
            </a:r>
            <a:r>
              <a:rPr sz="1200" b="1" spc="-145" dirty="0">
                <a:solidFill>
                  <a:schemeClr val="accent3">
                    <a:lumMod val="40000"/>
                    <a:lumOff val="60000"/>
                  </a:schemeClr>
                </a:solidFill>
                <a:latin typeface="Tahoma"/>
                <a:cs typeface="Tahoma"/>
              </a:rPr>
              <a:t>Monitoring</a:t>
            </a:r>
            <a:r>
              <a:rPr sz="1200" spc="-145" dirty="0">
                <a:solidFill>
                  <a:schemeClr val="accent3">
                    <a:lumMod val="40000"/>
                    <a:lumOff val="60000"/>
                  </a:schemeClr>
                </a:solidFill>
                <a:latin typeface="Tahoma"/>
                <a:cs typeface="Tahoma"/>
              </a:rPr>
              <a:t>:</a:t>
            </a:r>
            <a:r>
              <a:rPr sz="1200" spc="-75" dirty="0">
                <a:solidFill>
                  <a:schemeClr val="accent3">
                    <a:lumMod val="40000"/>
                    <a:lumOff val="60000"/>
                  </a:schemeClr>
                </a:solidFill>
                <a:latin typeface="Tahoma"/>
                <a:cs typeface="Tahoma"/>
              </a:rPr>
              <a:t> </a:t>
            </a:r>
            <a:r>
              <a:rPr sz="1200" spc="-50" dirty="0">
                <a:solidFill>
                  <a:schemeClr val="accent3">
                    <a:lumMod val="40000"/>
                    <a:lumOff val="60000"/>
                  </a:schemeClr>
                </a:solidFill>
                <a:latin typeface="Tahoma"/>
                <a:cs typeface="Tahoma"/>
              </a:rPr>
              <a:t>Establish</a:t>
            </a:r>
            <a:r>
              <a:rPr sz="1200" spc="-105" dirty="0">
                <a:solidFill>
                  <a:schemeClr val="accent3">
                    <a:lumMod val="40000"/>
                    <a:lumOff val="60000"/>
                  </a:schemeClr>
                </a:solidFill>
                <a:latin typeface="Tahoma"/>
                <a:cs typeface="Tahoma"/>
              </a:rPr>
              <a:t> </a:t>
            </a:r>
            <a:r>
              <a:rPr sz="1200" spc="-80" dirty="0">
                <a:solidFill>
                  <a:schemeClr val="accent3">
                    <a:lumMod val="40000"/>
                    <a:lumOff val="60000"/>
                  </a:schemeClr>
                </a:solidFill>
                <a:latin typeface="Tahoma"/>
                <a:cs typeface="Tahoma"/>
              </a:rPr>
              <a:t>ongoing</a:t>
            </a:r>
            <a:r>
              <a:rPr sz="1200" spc="-75" dirty="0">
                <a:solidFill>
                  <a:schemeClr val="accent3">
                    <a:lumMod val="40000"/>
                    <a:lumOff val="60000"/>
                  </a:schemeClr>
                </a:solidFill>
                <a:latin typeface="Tahoma"/>
                <a:cs typeface="Tahoma"/>
              </a:rPr>
              <a:t> </a:t>
            </a:r>
            <a:r>
              <a:rPr sz="1200" spc="-70" dirty="0">
                <a:solidFill>
                  <a:schemeClr val="accent3">
                    <a:lumMod val="40000"/>
                    <a:lumOff val="60000"/>
                  </a:schemeClr>
                </a:solidFill>
                <a:latin typeface="Tahoma"/>
                <a:cs typeface="Tahoma"/>
              </a:rPr>
              <a:t>monitoring</a:t>
            </a:r>
            <a:r>
              <a:rPr sz="1200" spc="-80" dirty="0">
                <a:solidFill>
                  <a:schemeClr val="accent3">
                    <a:lumMod val="40000"/>
                    <a:lumOff val="60000"/>
                  </a:schemeClr>
                </a:solidFill>
                <a:latin typeface="Tahoma"/>
                <a:cs typeface="Tahoma"/>
              </a:rPr>
              <a:t> </a:t>
            </a:r>
            <a:r>
              <a:rPr sz="1200" spc="-60" dirty="0">
                <a:solidFill>
                  <a:schemeClr val="accent3">
                    <a:lumMod val="40000"/>
                    <a:lumOff val="60000"/>
                  </a:schemeClr>
                </a:solidFill>
                <a:latin typeface="Tahoma"/>
                <a:cs typeface="Tahoma"/>
              </a:rPr>
              <a:t>systems</a:t>
            </a:r>
            <a:r>
              <a:rPr sz="1200" spc="-85" dirty="0">
                <a:solidFill>
                  <a:schemeClr val="accent3">
                    <a:lumMod val="40000"/>
                    <a:lumOff val="60000"/>
                  </a:schemeClr>
                </a:solidFill>
                <a:latin typeface="Tahoma"/>
                <a:cs typeface="Tahoma"/>
              </a:rPr>
              <a:t> </a:t>
            </a:r>
            <a:r>
              <a:rPr sz="1200" spc="-40" dirty="0">
                <a:solidFill>
                  <a:schemeClr val="accent3">
                    <a:lumMod val="40000"/>
                    <a:lumOff val="60000"/>
                  </a:schemeClr>
                </a:solidFill>
                <a:latin typeface="Tahoma"/>
                <a:cs typeface="Tahoma"/>
              </a:rPr>
              <a:t>for</a:t>
            </a:r>
            <a:r>
              <a:rPr sz="1200" spc="-90" dirty="0">
                <a:solidFill>
                  <a:schemeClr val="accent3">
                    <a:lumMod val="40000"/>
                    <a:lumOff val="60000"/>
                  </a:schemeClr>
                </a:solidFill>
                <a:latin typeface="Tahoma"/>
                <a:cs typeface="Tahoma"/>
              </a:rPr>
              <a:t> </a:t>
            </a:r>
            <a:r>
              <a:rPr sz="1200" spc="-60" dirty="0">
                <a:solidFill>
                  <a:schemeClr val="accent3">
                    <a:lumMod val="40000"/>
                    <a:lumOff val="60000"/>
                  </a:schemeClr>
                </a:solidFill>
                <a:latin typeface="Tahoma"/>
                <a:cs typeface="Tahoma"/>
              </a:rPr>
              <a:t>early</a:t>
            </a:r>
            <a:r>
              <a:rPr sz="1200" spc="-75" dirty="0">
                <a:solidFill>
                  <a:schemeClr val="accent3">
                    <a:lumMod val="40000"/>
                    <a:lumOff val="60000"/>
                  </a:schemeClr>
                </a:solidFill>
                <a:latin typeface="Tahoma"/>
                <a:cs typeface="Tahoma"/>
              </a:rPr>
              <a:t> </a:t>
            </a:r>
            <a:r>
              <a:rPr sz="1200" spc="-50" dirty="0">
                <a:solidFill>
                  <a:schemeClr val="accent3">
                    <a:lumMod val="40000"/>
                    <a:lumOff val="60000"/>
                  </a:schemeClr>
                </a:solidFill>
                <a:latin typeface="Tahoma"/>
                <a:cs typeface="Tahoma"/>
              </a:rPr>
              <a:t>detection</a:t>
            </a:r>
            <a:r>
              <a:rPr sz="1200" spc="-85" dirty="0">
                <a:solidFill>
                  <a:schemeClr val="accent3">
                    <a:lumMod val="40000"/>
                    <a:lumOff val="60000"/>
                  </a:schemeClr>
                </a:solidFill>
                <a:latin typeface="Tahoma"/>
                <a:cs typeface="Tahoma"/>
              </a:rPr>
              <a:t> </a:t>
            </a:r>
            <a:r>
              <a:rPr sz="1200" spc="-40" dirty="0">
                <a:solidFill>
                  <a:schemeClr val="accent3">
                    <a:lumMod val="40000"/>
                    <a:lumOff val="60000"/>
                  </a:schemeClr>
                </a:solidFill>
                <a:latin typeface="Tahoma"/>
                <a:cs typeface="Tahoma"/>
              </a:rPr>
              <a:t>of</a:t>
            </a:r>
            <a:r>
              <a:rPr sz="1200" spc="-75" dirty="0">
                <a:solidFill>
                  <a:schemeClr val="accent3">
                    <a:lumMod val="40000"/>
                    <a:lumOff val="60000"/>
                  </a:schemeClr>
                </a:solidFill>
                <a:latin typeface="Tahoma"/>
                <a:cs typeface="Tahoma"/>
              </a:rPr>
              <a:t> </a:t>
            </a:r>
            <a:r>
              <a:rPr sz="1200" spc="-70" dirty="0">
                <a:solidFill>
                  <a:schemeClr val="accent3">
                    <a:lumMod val="40000"/>
                    <a:lumOff val="60000"/>
                  </a:schemeClr>
                </a:solidFill>
                <a:latin typeface="Tahoma"/>
                <a:cs typeface="Tahoma"/>
              </a:rPr>
              <a:t>churn</a:t>
            </a:r>
            <a:r>
              <a:rPr sz="1200" spc="-85" dirty="0">
                <a:solidFill>
                  <a:schemeClr val="accent3">
                    <a:lumMod val="40000"/>
                    <a:lumOff val="60000"/>
                  </a:schemeClr>
                </a:solidFill>
                <a:latin typeface="Tahoma"/>
                <a:cs typeface="Tahoma"/>
              </a:rPr>
              <a:t> </a:t>
            </a:r>
            <a:r>
              <a:rPr sz="1200" spc="-10" dirty="0">
                <a:solidFill>
                  <a:schemeClr val="accent3">
                    <a:lumMod val="40000"/>
                    <a:lumOff val="60000"/>
                  </a:schemeClr>
                </a:solidFill>
                <a:latin typeface="Tahoma"/>
                <a:cs typeface="Tahoma"/>
              </a:rPr>
              <a:t>risk.</a:t>
            </a:r>
            <a:endParaRPr sz="1200" dirty="0">
              <a:solidFill>
                <a:schemeClr val="accent3">
                  <a:lumMod val="40000"/>
                  <a:lumOff val="60000"/>
                </a:schemeClr>
              </a:solidFill>
              <a:latin typeface="Tahoma"/>
              <a:cs typeface="Tahoma"/>
            </a:endParaRPr>
          </a:p>
          <a:p>
            <a:pPr>
              <a:lnSpc>
                <a:spcPct val="100000"/>
              </a:lnSpc>
              <a:spcBef>
                <a:spcPts val="150"/>
              </a:spcBef>
              <a:buClr>
                <a:schemeClr val="accent3">
                  <a:lumMod val="40000"/>
                  <a:lumOff val="60000"/>
                </a:schemeClr>
              </a:buClr>
              <a:buFont typeface="Tahoma"/>
              <a:buAutoNum type="arabicPeriod"/>
            </a:pPr>
            <a:endParaRPr sz="1200" dirty="0">
              <a:solidFill>
                <a:schemeClr val="accent3">
                  <a:lumMod val="40000"/>
                  <a:lumOff val="60000"/>
                </a:schemeClr>
              </a:solidFill>
              <a:latin typeface="Tahoma"/>
              <a:cs typeface="Tahoma"/>
            </a:endParaRPr>
          </a:p>
          <a:p>
            <a:pPr marL="316865" indent="-304165">
              <a:lnSpc>
                <a:spcPct val="100000"/>
              </a:lnSpc>
              <a:buClr>
                <a:schemeClr val="accent3">
                  <a:lumMod val="40000"/>
                  <a:lumOff val="60000"/>
                </a:schemeClr>
              </a:buClr>
              <a:buAutoNum type="arabicPeriod"/>
              <a:tabLst>
                <a:tab pos="316865" algn="l"/>
              </a:tabLst>
            </a:pPr>
            <a:r>
              <a:rPr sz="1200" b="1" spc="-130" dirty="0">
                <a:solidFill>
                  <a:schemeClr val="accent3">
                    <a:lumMod val="40000"/>
                    <a:lumOff val="60000"/>
                  </a:schemeClr>
                </a:solidFill>
                <a:latin typeface="Tahoma"/>
                <a:cs typeface="Tahoma"/>
              </a:rPr>
              <a:t>Personalized</a:t>
            </a:r>
            <a:r>
              <a:rPr sz="1200" b="1" spc="-80" dirty="0">
                <a:solidFill>
                  <a:schemeClr val="accent3">
                    <a:lumMod val="40000"/>
                    <a:lumOff val="60000"/>
                  </a:schemeClr>
                </a:solidFill>
                <a:latin typeface="Tahoma"/>
                <a:cs typeface="Tahoma"/>
              </a:rPr>
              <a:t> </a:t>
            </a:r>
            <a:r>
              <a:rPr sz="1200" b="1" spc="-150" dirty="0">
                <a:solidFill>
                  <a:schemeClr val="accent3">
                    <a:lumMod val="40000"/>
                    <a:lumOff val="60000"/>
                  </a:schemeClr>
                </a:solidFill>
                <a:latin typeface="Tahoma"/>
                <a:cs typeface="Tahoma"/>
              </a:rPr>
              <a:t>Engagement</a:t>
            </a:r>
            <a:r>
              <a:rPr sz="1200" spc="-150" dirty="0">
                <a:solidFill>
                  <a:schemeClr val="accent3">
                    <a:lumMod val="40000"/>
                    <a:lumOff val="60000"/>
                  </a:schemeClr>
                </a:solidFill>
                <a:latin typeface="Tahoma"/>
                <a:cs typeface="Tahoma"/>
              </a:rPr>
              <a:t>:</a:t>
            </a:r>
            <a:r>
              <a:rPr sz="1200" spc="-105" dirty="0">
                <a:solidFill>
                  <a:schemeClr val="accent3">
                    <a:lumMod val="40000"/>
                    <a:lumOff val="60000"/>
                  </a:schemeClr>
                </a:solidFill>
                <a:latin typeface="Tahoma"/>
                <a:cs typeface="Tahoma"/>
              </a:rPr>
              <a:t> </a:t>
            </a:r>
            <a:r>
              <a:rPr sz="1200" spc="-65" dirty="0">
                <a:solidFill>
                  <a:schemeClr val="accent3">
                    <a:lumMod val="40000"/>
                    <a:lumOff val="60000"/>
                  </a:schemeClr>
                </a:solidFill>
                <a:latin typeface="Tahoma"/>
                <a:cs typeface="Tahoma"/>
              </a:rPr>
              <a:t>Offer</a:t>
            </a:r>
            <a:r>
              <a:rPr sz="1200" spc="-90" dirty="0">
                <a:solidFill>
                  <a:schemeClr val="accent3">
                    <a:lumMod val="40000"/>
                    <a:lumOff val="60000"/>
                  </a:schemeClr>
                </a:solidFill>
                <a:latin typeface="Tahoma"/>
                <a:cs typeface="Tahoma"/>
              </a:rPr>
              <a:t> </a:t>
            </a:r>
            <a:r>
              <a:rPr sz="1200" spc="-60" dirty="0">
                <a:solidFill>
                  <a:schemeClr val="accent3">
                    <a:lumMod val="40000"/>
                    <a:lumOff val="60000"/>
                  </a:schemeClr>
                </a:solidFill>
                <a:latin typeface="Tahoma"/>
                <a:cs typeface="Tahoma"/>
              </a:rPr>
              <a:t>personalized</a:t>
            </a:r>
            <a:r>
              <a:rPr sz="1200" spc="-90" dirty="0">
                <a:solidFill>
                  <a:schemeClr val="accent3">
                    <a:lumMod val="40000"/>
                    <a:lumOff val="60000"/>
                  </a:schemeClr>
                </a:solidFill>
                <a:latin typeface="Tahoma"/>
                <a:cs typeface="Tahoma"/>
              </a:rPr>
              <a:t> </a:t>
            </a:r>
            <a:r>
              <a:rPr sz="1200" spc="-50" dirty="0">
                <a:solidFill>
                  <a:schemeClr val="accent3">
                    <a:lumMod val="40000"/>
                    <a:lumOff val="60000"/>
                  </a:schemeClr>
                </a:solidFill>
                <a:latin typeface="Tahoma"/>
                <a:cs typeface="Tahoma"/>
              </a:rPr>
              <a:t>incentives</a:t>
            </a:r>
            <a:r>
              <a:rPr sz="1200" spc="-80" dirty="0">
                <a:solidFill>
                  <a:schemeClr val="accent3">
                    <a:lumMod val="40000"/>
                    <a:lumOff val="60000"/>
                  </a:schemeClr>
                </a:solidFill>
                <a:latin typeface="Tahoma"/>
                <a:cs typeface="Tahoma"/>
              </a:rPr>
              <a:t> </a:t>
            </a:r>
            <a:r>
              <a:rPr sz="1200" spc="-85" dirty="0">
                <a:solidFill>
                  <a:schemeClr val="accent3">
                    <a:lumMod val="40000"/>
                    <a:lumOff val="60000"/>
                  </a:schemeClr>
                </a:solidFill>
                <a:latin typeface="Tahoma"/>
                <a:cs typeface="Tahoma"/>
              </a:rPr>
              <a:t>and</a:t>
            </a:r>
            <a:r>
              <a:rPr sz="1200" spc="-90" dirty="0">
                <a:solidFill>
                  <a:schemeClr val="accent3">
                    <a:lumMod val="40000"/>
                    <a:lumOff val="60000"/>
                  </a:schemeClr>
                </a:solidFill>
                <a:latin typeface="Tahoma"/>
                <a:cs typeface="Tahoma"/>
              </a:rPr>
              <a:t> </a:t>
            </a:r>
            <a:r>
              <a:rPr sz="1200" spc="-40" dirty="0">
                <a:solidFill>
                  <a:schemeClr val="accent3">
                    <a:lumMod val="40000"/>
                    <a:lumOff val="60000"/>
                  </a:schemeClr>
                </a:solidFill>
                <a:latin typeface="Tahoma"/>
                <a:cs typeface="Tahoma"/>
              </a:rPr>
              <a:t>services</a:t>
            </a:r>
            <a:r>
              <a:rPr sz="1200" spc="-80" dirty="0">
                <a:solidFill>
                  <a:schemeClr val="accent3">
                    <a:lumMod val="40000"/>
                    <a:lumOff val="60000"/>
                  </a:schemeClr>
                </a:solidFill>
                <a:latin typeface="Tahoma"/>
                <a:cs typeface="Tahoma"/>
              </a:rPr>
              <a:t> </a:t>
            </a:r>
            <a:r>
              <a:rPr sz="1200" spc="-50" dirty="0">
                <a:solidFill>
                  <a:schemeClr val="accent3">
                    <a:lumMod val="40000"/>
                    <a:lumOff val="60000"/>
                  </a:schemeClr>
                </a:solidFill>
                <a:latin typeface="Tahoma"/>
                <a:cs typeface="Tahoma"/>
              </a:rPr>
              <a:t>to</a:t>
            </a:r>
            <a:r>
              <a:rPr sz="1200" spc="-70" dirty="0">
                <a:solidFill>
                  <a:schemeClr val="accent3">
                    <a:lumMod val="40000"/>
                    <a:lumOff val="60000"/>
                  </a:schemeClr>
                </a:solidFill>
                <a:latin typeface="Tahoma"/>
                <a:cs typeface="Tahoma"/>
              </a:rPr>
              <a:t> </a:t>
            </a:r>
            <a:r>
              <a:rPr sz="1200" spc="-55" dirty="0">
                <a:solidFill>
                  <a:schemeClr val="accent3">
                    <a:lumMod val="40000"/>
                    <a:lumOff val="60000"/>
                  </a:schemeClr>
                </a:solidFill>
                <a:latin typeface="Tahoma"/>
                <a:cs typeface="Tahoma"/>
              </a:rPr>
              <a:t>retain</a:t>
            </a:r>
            <a:r>
              <a:rPr sz="1200" spc="-70" dirty="0">
                <a:solidFill>
                  <a:schemeClr val="accent3">
                    <a:lumMod val="40000"/>
                    <a:lumOff val="60000"/>
                  </a:schemeClr>
                </a:solidFill>
                <a:latin typeface="Tahoma"/>
                <a:cs typeface="Tahoma"/>
              </a:rPr>
              <a:t> </a:t>
            </a:r>
            <a:r>
              <a:rPr sz="1200" spc="-60" dirty="0">
                <a:solidFill>
                  <a:schemeClr val="accent3">
                    <a:lumMod val="40000"/>
                    <a:lumOff val="60000"/>
                  </a:schemeClr>
                </a:solidFill>
                <a:latin typeface="Tahoma"/>
                <a:cs typeface="Tahoma"/>
              </a:rPr>
              <a:t>high-</a:t>
            </a:r>
            <a:r>
              <a:rPr sz="1200" spc="-70" dirty="0">
                <a:solidFill>
                  <a:schemeClr val="accent3">
                    <a:lumMod val="40000"/>
                    <a:lumOff val="60000"/>
                  </a:schemeClr>
                </a:solidFill>
                <a:latin typeface="Tahoma"/>
                <a:cs typeface="Tahoma"/>
              </a:rPr>
              <a:t>value </a:t>
            </a:r>
            <a:r>
              <a:rPr sz="1200" spc="-10" dirty="0">
                <a:solidFill>
                  <a:schemeClr val="accent3">
                    <a:lumMod val="40000"/>
                    <a:lumOff val="60000"/>
                  </a:schemeClr>
                </a:solidFill>
                <a:latin typeface="Tahoma"/>
                <a:cs typeface="Tahoma"/>
              </a:rPr>
              <a:t>customers.</a:t>
            </a:r>
            <a:endParaRPr sz="1200" dirty="0">
              <a:solidFill>
                <a:schemeClr val="accent3">
                  <a:lumMod val="40000"/>
                  <a:lumOff val="60000"/>
                </a:schemeClr>
              </a:solidFill>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title"/>
          </p:nvPr>
        </p:nvSpPr>
        <p:spPr>
          <a:prstGeom prst="rect">
            <a:avLst/>
          </a:prstGeom>
        </p:spPr>
        <p:txBody>
          <a:bodyPr vert="horz" wrap="square" lIns="0" tIns="12065" rIns="0" bIns="0" rtlCol="0">
            <a:spAutoFit/>
          </a:bodyPr>
          <a:lstStyle/>
          <a:p>
            <a:pPr marL="638810">
              <a:lnSpc>
                <a:spcPct val="100000"/>
              </a:lnSpc>
              <a:spcBef>
                <a:spcPts val="95"/>
              </a:spcBef>
            </a:pPr>
            <a:r>
              <a:rPr spc="-240" dirty="0"/>
              <a:t>ApprOach</a:t>
            </a:r>
          </a:p>
        </p:txBody>
      </p:sp>
      <p:sp>
        <p:nvSpPr>
          <p:cNvPr id="12" name="object 12"/>
          <p:cNvSpPr txBox="1"/>
          <p:nvPr/>
        </p:nvSpPr>
        <p:spPr>
          <a:xfrm>
            <a:off x="756031" y="1286809"/>
            <a:ext cx="3712845" cy="3135630"/>
          </a:xfrm>
          <a:prstGeom prst="rect">
            <a:avLst/>
          </a:prstGeom>
        </p:spPr>
        <p:txBody>
          <a:bodyPr vert="horz" wrap="square" lIns="0" tIns="12700" rIns="0" bIns="0" rtlCol="0">
            <a:spAutoFit/>
          </a:bodyPr>
          <a:lstStyle/>
          <a:p>
            <a:pPr marL="316865" indent="-304165">
              <a:lnSpc>
                <a:spcPct val="100000"/>
              </a:lnSpc>
              <a:spcBef>
                <a:spcPts val="100"/>
              </a:spcBef>
              <a:buClr>
                <a:schemeClr val="accent3">
                  <a:lumMod val="40000"/>
                  <a:lumOff val="60000"/>
                </a:schemeClr>
              </a:buClr>
              <a:buAutoNum type="arabicPeriod"/>
              <a:tabLst>
                <a:tab pos="316865" algn="l"/>
              </a:tabLst>
            </a:pPr>
            <a:r>
              <a:rPr sz="1200" spc="-85" dirty="0">
                <a:solidFill>
                  <a:schemeClr val="accent3">
                    <a:lumMod val="40000"/>
                    <a:lumOff val="60000"/>
                  </a:schemeClr>
                </a:solidFill>
                <a:latin typeface="Tahoma"/>
                <a:cs typeface="Tahoma"/>
              </a:rPr>
              <a:t>Data</a:t>
            </a:r>
            <a:r>
              <a:rPr sz="1200" spc="-130" dirty="0">
                <a:solidFill>
                  <a:schemeClr val="accent3">
                    <a:lumMod val="40000"/>
                    <a:lumOff val="60000"/>
                  </a:schemeClr>
                </a:solidFill>
                <a:latin typeface="Tahoma"/>
                <a:cs typeface="Tahoma"/>
              </a:rPr>
              <a:t> </a:t>
            </a:r>
            <a:r>
              <a:rPr sz="1200" spc="-10" dirty="0">
                <a:solidFill>
                  <a:schemeClr val="accent3">
                    <a:lumMod val="40000"/>
                    <a:lumOff val="60000"/>
                  </a:schemeClr>
                </a:solidFill>
                <a:latin typeface="Tahoma"/>
                <a:cs typeface="Tahoma"/>
              </a:rPr>
              <a:t>Understanding</a:t>
            </a:r>
            <a:endParaRPr sz="1200" dirty="0">
              <a:solidFill>
                <a:schemeClr val="accent3">
                  <a:lumMod val="40000"/>
                  <a:lumOff val="60000"/>
                </a:schemeClr>
              </a:solidFill>
              <a:latin typeface="Tahoma"/>
              <a:cs typeface="Tahoma"/>
            </a:endParaRPr>
          </a:p>
          <a:p>
            <a:pPr marL="316865" indent="-304165">
              <a:lnSpc>
                <a:spcPct val="100000"/>
              </a:lnSpc>
              <a:spcBef>
                <a:spcPts val="1440"/>
              </a:spcBef>
              <a:buClr>
                <a:schemeClr val="accent3">
                  <a:lumMod val="40000"/>
                  <a:lumOff val="60000"/>
                </a:schemeClr>
              </a:buClr>
              <a:buAutoNum type="arabicPeriod"/>
              <a:tabLst>
                <a:tab pos="316865" algn="l"/>
              </a:tabLst>
            </a:pPr>
            <a:r>
              <a:rPr sz="1200" spc="-85" dirty="0">
                <a:solidFill>
                  <a:schemeClr val="accent3">
                    <a:lumMod val="40000"/>
                    <a:lumOff val="60000"/>
                  </a:schemeClr>
                </a:solidFill>
                <a:latin typeface="Tahoma"/>
                <a:cs typeface="Tahoma"/>
              </a:rPr>
              <a:t>Data</a:t>
            </a:r>
            <a:r>
              <a:rPr sz="1200" spc="-105" dirty="0">
                <a:solidFill>
                  <a:schemeClr val="accent3">
                    <a:lumMod val="40000"/>
                    <a:lumOff val="60000"/>
                  </a:schemeClr>
                </a:solidFill>
                <a:latin typeface="Tahoma"/>
                <a:cs typeface="Tahoma"/>
              </a:rPr>
              <a:t> </a:t>
            </a:r>
            <a:r>
              <a:rPr sz="1200" spc="-70" dirty="0">
                <a:solidFill>
                  <a:schemeClr val="accent3">
                    <a:lumMod val="40000"/>
                    <a:lumOff val="60000"/>
                  </a:schemeClr>
                </a:solidFill>
                <a:latin typeface="Tahoma"/>
                <a:cs typeface="Tahoma"/>
              </a:rPr>
              <a:t>Cleaning</a:t>
            </a:r>
            <a:r>
              <a:rPr sz="1200" spc="-110" dirty="0">
                <a:solidFill>
                  <a:schemeClr val="accent3">
                    <a:lumMod val="40000"/>
                    <a:lumOff val="60000"/>
                  </a:schemeClr>
                </a:solidFill>
                <a:latin typeface="Tahoma"/>
                <a:cs typeface="Tahoma"/>
              </a:rPr>
              <a:t> </a:t>
            </a:r>
            <a:r>
              <a:rPr sz="1200" spc="-85" dirty="0">
                <a:solidFill>
                  <a:schemeClr val="accent3">
                    <a:lumMod val="40000"/>
                    <a:lumOff val="60000"/>
                  </a:schemeClr>
                </a:solidFill>
                <a:latin typeface="Tahoma"/>
                <a:cs typeface="Tahoma"/>
              </a:rPr>
              <a:t>and</a:t>
            </a:r>
            <a:r>
              <a:rPr sz="1200" spc="-90" dirty="0">
                <a:solidFill>
                  <a:schemeClr val="accent3">
                    <a:lumMod val="40000"/>
                    <a:lumOff val="60000"/>
                  </a:schemeClr>
                </a:solidFill>
                <a:latin typeface="Tahoma"/>
                <a:cs typeface="Tahoma"/>
              </a:rPr>
              <a:t> </a:t>
            </a:r>
            <a:r>
              <a:rPr sz="1200" spc="-80" dirty="0">
                <a:solidFill>
                  <a:schemeClr val="accent3">
                    <a:lumMod val="40000"/>
                    <a:lumOff val="60000"/>
                  </a:schemeClr>
                </a:solidFill>
                <a:latin typeface="Tahoma"/>
                <a:cs typeface="Tahoma"/>
              </a:rPr>
              <a:t>Handeling</a:t>
            </a:r>
            <a:r>
              <a:rPr sz="1200" spc="-110" dirty="0">
                <a:solidFill>
                  <a:schemeClr val="accent3">
                    <a:lumMod val="40000"/>
                    <a:lumOff val="60000"/>
                  </a:schemeClr>
                </a:solidFill>
                <a:latin typeface="Tahoma"/>
                <a:cs typeface="Tahoma"/>
              </a:rPr>
              <a:t> </a:t>
            </a:r>
            <a:r>
              <a:rPr sz="1200" spc="-65" dirty="0">
                <a:solidFill>
                  <a:schemeClr val="accent3">
                    <a:lumMod val="40000"/>
                    <a:lumOff val="60000"/>
                  </a:schemeClr>
                </a:solidFill>
                <a:latin typeface="Tahoma"/>
                <a:cs typeface="Tahoma"/>
              </a:rPr>
              <a:t>Missing</a:t>
            </a:r>
            <a:r>
              <a:rPr sz="1200" spc="-85" dirty="0">
                <a:solidFill>
                  <a:schemeClr val="accent3">
                    <a:lumMod val="40000"/>
                    <a:lumOff val="60000"/>
                  </a:schemeClr>
                </a:solidFill>
                <a:latin typeface="Tahoma"/>
                <a:cs typeface="Tahoma"/>
              </a:rPr>
              <a:t> </a:t>
            </a:r>
            <a:r>
              <a:rPr sz="1200" spc="-10" dirty="0">
                <a:solidFill>
                  <a:schemeClr val="accent3">
                    <a:lumMod val="40000"/>
                    <a:lumOff val="60000"/>
                  </a:schemeClr>
                </a:solidFill>
                <a:latin typeface="Tahoma"/>
                <a:cs typeface="Tahoma"/>
              </a:rPr>
              <a:t>Values</a:t>
            </a:r>
            <a:endParaRPr sz="1200" dirty="0">
              <a:solidFill>
                <a:schemeClr val="accent3">
                  <a:lumMod val="40000"/>
                  <a:lumOff val="60000"/>
                </a:schemeClr>
              </a:solidFill>
              <a:latin typeface="Tahoma"/>
              <a:cs typeface="Tahoma"/>
            </a:endParaRPr>
          </a:p>
          <a:p>
            <a:pPr marL="316865" indent="-304165">
              <a:lnSpc>
                <a:spcPct val="100000"/>
              </a:lnSpc>
              <a:spcBef>
                <a:spcPts val="1440"/>
              </a:spcBef>
              <a:buClr>
                <a:schemeClr val="accent3">
                  <a:lumMod val="40000"/>
                  <a:lumOff val="60000"/>
                </a:schemeClr>
              </a:buClr>
              <a:buAutoNum type="arabicPeriod"/>
              <a:tabLst>
                <a:tab pos="316865" algn="l"/>
              </a:tabLst>
            </a:pPr>
            <a:r>
              <a:rPr sz="1200" spc="-50" dirty="0">
                <a:solidFill>
                  <a:schemeClr val="accent3">
                    <a:lumMod val="40000"/>
                    <a:lumOff val="60000"/>
                  </a:schemeClr>
                </a:solidFill>
                <a:latin typeface="Tahoma"/>
                <a:cs typeface="Tahoma"/>
              </a:rPr>
              <a:t>Filtering</a:t>
            </a:r>
            <a:r>
              <a:rPr sz="1200" spc="-110" dirty="0">
                <a:solidFill>
                  <a:schemeClr val="accent3">
                    <a:lumMod val="40000"/>
                    <a:lumOff val="60000"/>
                  </a:schemeClr>
                </a:solidFill>
                <a:latin typeface="Tahoma"/>
                <a:cs typeface="Tahoma"/>
              </a:rPr>
              <a:t> </a:t>
            </a:r>
            <a:r>
              <a:rPr sz="1200" spc="-90" dirty="0">
                <a:solidFill>
                  <a:schemeClr val="accent3">
                    <a:lumMod val="40000"/>
                    <a:lumOff val="60000"/>
                  </a:schemeClr>
                </a:solidFill>
                <a:latin typeface="Tahoma"/>
                <a:cs typeface="Tahoma"/>
              </a:rPr>
              <a:t>High</a:t>
            </a:r>
            <a:r>
              <a:rPr sz="1200" spc="-85" dirty="0">
                <a:solidFill>
                  <a:schemeClr val="accent3">
                    <a:lumMod val="40000"/>
                    <a:lumOff val="60000"/>
                  </a:schemeClr>
                </a:solidFill>
                <a:latin typeface="Tahoma"/>
                <a:cs typeface="Tahoma"/>
              </a:rPr>
              <a:t> </a:t>
            </a:r>
            <a:r>
              <a:rPr sz="1200" spc="-70" dirty="0">
                <a:solidFill>
                  <a:schemeClr val="accent3">
                    <a:lumMod val="40000"/>
                    <a:lumOff val="60000"/>
                  </a:schemeClr>
                </a:solidFill>
                <a:latin typeface="Tahoma"/>
                <a:cs typeface="Tahoma"/>
              </a:rPr>
              <a:t>Value</a:t>
            </a:r>
            <a:r>
              <a:rPr sz="1200" spc="-95" dirty="0">
                <a:solidFill>
                  <a:schemeClr val="accent3">
                    <a:lumMod val="40000"/>
                    <a:lumOff val="60000"/>
                  </a:schemeClr>
                </a:solidFill>
                <a:latin typeface="Tahoma"/>
                <a:cs typeface="Tahoma"/>
              </a:rPr>
              <a:t> </a:t>
            </a:r>
            <a:r>
              <a:rPr sz="1200" spc="-10" dirty="0">
                <a:solidFill>
                  <a:schemeClr val="accent3">
                    <a:lumMod val="40000"/>
                    <a:lumOff val="60000"/>
                  </a:schemeClr>
                </a:solidFill>
                <a:latin typeface="Tahoma"/>
                <a:cs typeface="Tahoma"/>
              </a:rPr>
              <a:t>Customer</a:t>
            </a:r>
            <a:endParaRPr sz="1200" dirty="0">
              <a:solidFill>
                <a:schemeClr val="accent3">
                  <a:lumMod val="40000"/>
                  <a:lumOff val="60000"/>
                </a:schemeClr>
              </a:solidFill>
              <a:latin typeface="Tahoma"/>
              <a:cs typeface="Tahoma"/>
            </a:endParaRPr>
          </a:p>
          <a:p>
            <a:pPr marL="316865" indent="-304165">
              <a:lnSpc>
                <a:spcPct val="100000"/>
              </a:lnSpc>
              <a:spcBef>
                <a:spcPts val="1440"/>
              </a:spcBef>
              <a:buClr>
                <a:schemeClr val="accent3">
                  <a:lumMod val="40000"/>
                  <a:lumOff val="60000"/>
                </a:schemeClr>
              </a:buClr>
              <a:buAutoNum type="arabicPeriod"/>
              <a:tabLst>
                <a:tab pos="316865" algn="l"/>
              </a:tabLst>
            </a:pPr>
            <a:r>
              <a:rPr sz="1200" spc="-70" dirty="0">
                <a:solidFill>
                  <a:schemeClr val="accent3">
                    <a:lumMod val="40000"/>
                    <a:lumOff val="60000"/>
                  </a:schemeClr>
                </a:solidFill>
                <a:latin typeface="Tahoma"/>
                <a:cs typeface="Tahoma"/>
              </a:rPr>
              <a:t>Deriving</a:t>
            </a:r>
            <a:r>
              <a:rPr sz="1200" spc="-100" dirty="0">
                <a:solidFill>
                  <a:schemeClr val="accent3">
                    <a:lumMod val="40000"/>
                    <a:lumOff val="60000"/>
                  </a:schemeClr>
                </a:solidFill>
                <a:latin typeface="Tahoma"/>
                <a:cs typeface="Tahoma"/>
              </a:rPr>
              <a:t> </a:t>
            </a:r>
            <a:r>
              <a:rPr sz="1200" spc="-10" dirty="0">
                <a:solidFill>
                  <a:schemeClr val="accent3">
                    <a:lumMod val="40000"/>
                    <a:lumOff val="60000"/>
                  </a:schemeClr>
                </a:solidFill>
                <a:latin typeface="Tahoma"/>
                <a:cs typeface="Tahoma"/>
              </a:rPr>
              <a:t>Churn</a:t>
            </a:r>
            <a:endParaRPr sz="1200" dirty="0">
              <a:solidFill>
                <a:schemeClr val="accent3">
                  <a:lumMod val="40000"/>
                  <a:lumOff val="60000"/>
                </a:schemeClr>
              </a:solidFill>
              <a:latin typeface="Tahoma"/>
              <a:cs typeface="Tahoma"/>
            </a:endParaRPr>
          </a:p>
          <a:p>
            <a:pPr marL="316865" indent="-304165">
              <a:lnSpc>
                <a:spcPct val="100000"/>
              </a:lnSpc>
              <a:spcBef>
                <a:spcPts val="1445"/>
              </a:spcBef>
              <a:buClr>
                <a:schemeClr val="accent3">
                  <a:lumMod val="40000"/>
                  <a:lumOff val="60000"/>
                </a:schemeClr>
              </a:buClr>
              <a:buAutoNum type="arabicPeriod"/>
              <a:tabLst>
                <a:tab pos="316865" algn="l"/>
              </a:tabLst>
            </a:pPr>
            <a:r>
              <a:rPr sz="1200" spc="-70" dirty="0">
                <a:solidFill>
                  <a:schemeClr val="accent3">
                    <a:lumMod val="40000"/>
                    <a:lumOff val="60000"/>
                  </a:schemeClr>
                </a:solidFill>
                <a:latin typeface="Tahoma"/>
                <a:cs typeface="Tahoma"/>
              </a:rPr>
              <a:t>Deriving</a:t>
            </a:r>
            <a:r>
              <a:rPr sz="1200" spc="-114" dirty="0">
                <a:solidFill>
                  <a:schemeClr val="accent3">
                    <a:lumMod val="40000"/>
                    <a:lumOff val="60000"/>
                  </a:schemeClr>
                </a:solidFill>
                <a:latin typeface="Tahoma"/>
                <a:cs typeface="Tahoma"/>
              </a:rPr>
              <a:t> </a:t>
            </a:r>
            <a:r>
              <a:rPr sz="1200" spc="-95" dirty="0">
                <a:solidFill>
                  <a:schemeClr val="accent3">
                    <a:lumMod val="40000"/>
                    <a:lumOff val="60000"/>
                  </a:schemeClr>
                </a:solidFill>
                <a:latin typeface="Tahoma"/>
                <a:cs typeface="Tahoma"/>
              </a:rPr>
              <a:t>New</a:t>
            </a:r>
            <a:r>
              <a:rPr sz="1200" spc="-120" dirty="0">
                <a:solidFill>
                  <a:schemeClr val="accent3">
                    <a:lumMod val="40000"/>
                    <a:lumOff val="60000"/>
                  </a:schemeClr>
                </a:solidFill>
                <a:latin typeface="Tahoma"/>
                <a:cs typeface="Tahoma"/>
              </a:rPr>
              <a:t> </a:t>
            </a:r>
            <a:r>
              <a:rPr sz="1200" spc="-10" dirty="0">
                <a:solidFill>
                  <a:schemeClr val="accent3">
                    <a:lumMod val="40000"/>
                    <a:lumOff val="60000"/>
                  </a:schemeClr>
                </a:solidFill>
                <a:latin typeface="Tahoma"/>
                <a:cs typeface="Tahoma"/>
              </a:rPr>
              <a:t>Features</a:t>
            </a:r>
            <a:endParaRPr sz="1200" dirty="0">
              <a:solidFill>
                <a:schemeClr val="accent3">
                  <a:lumMod val="40000"/>
                  <a:lumOff val="60000"/>
                </a:schemeClr>
              </a:solidFill>
              <a:latin typeface="Tahoma"/>
              <a:cs typeface="Tahoma"/>
            </a:endParaRPr>
          </a:p>
          <a:p>
            <a:pPr marL="316865" indent="-304165">
              <a:lnSpc>
                <a:spcPct val="100000"/>
              </a:lnSpc>
              <a:spcBef>
                <a:spcPts val="1440"/>
              </a:spcBef>
              <a:buClr>
                <a:schemeClr val="accent3">
                  <a:lumMod val="40000"/>
                  <a:lumOff val="60000"/>
                </a:schemeClr>
              </a:buClr>
              <a:buAutoNum type="arabicPeriod"/>
              <a:tabLst>
                <a:tab pos="316865" algn="l"/>
              </a:tabLst>
            </a:pPr>
            <a:r>
              <a:rPr sz="1200" spc="-85" dirty="0">
                <a:solidFill>
                  <a:schemeClr val="accent3">
                    <a:lumMod val="40000"/>
                    <a:lumOff val="60000"/>
                  </a:schemeClr>
                </a:solidFill>
                <a:latin typeface="Tahoma"/>
                <a:cs typeface="Tahoma"/>
              </a:rPr>
              <a:t>Data</a:t>
            </a:r>
            <a:r>
              <a:rPr sz="1200" spc="-40" dirty="0">
                <a:solidFill>
                  <a:schemeClr val="accent3">
                    <a:lumMod val="40000"/>
                    <a:lumOff val="60000"/>
                  </a:schemeClr>
                </a:solidFill>
                <a:latin typeface="Tahoma"/>
                <a:cs typeface="Tahoma"/>
              </a:rPr>
              <a:t> </a:t>
            </a:r>
            <a:r>
              <a:rPr sz="1200" spc="-50" dirty="0">
                <a:solidFill>
                  <a:schemeClr val="accent3">
                    <a:lumMod val="40000"/>
                    <a:lumOff val="60000"/>
                  </a:schemeClr>
                </a:solidFill>
                <a:latin typeface="Tahoma"/>
                <a:cs typeface="Tahoma"/>
              </a:rPr>
              <a:t>Visualization-</a:t>
            </a:r>
            <a:r>
              <a:rPr sz="1200" spc="-60" dirty="0">
                <a:solidFill>
                  <a:schemeClr val="accent3">
                    <a:lumMod val="40000"/>
                    <a:lumOff val="60000"/>
                  </a:schemeClr>
                </a:solidFill>
                <a:latin typeface="Tahoma"/>
                <a:cs typeface="Tahoma"/>
              </a:rPr>
              <a:t>Univariate</a:t>
            </a:r>
            <a:r>
              <a:rPr sz="1200" spc="-40" dirty="0">
                <a:solidFill>
                  <a:schemeClr val="accent3">
                    <a:lumMod val="40000"/>
                    <a:lumOff val="60000"/>
                  </a:schemeClr>
                </a:solidFill>
                <a:latin typeface="Tahoma"/>
                <a:cs typeface="Tahoma"/>
              </a:rPr>
              <a:t> </a:t>
            </a:r>
            <a:r>
              <a:rPr sz="1200" spc="-50" dirty="0">
                <a:solidFill>
                  <a:schemeClr val="accent3">
                    <a:lumMod val="40000"/>
                    <a:lumOff val="60000"/>
                  </a:schemeClr>
                </a:solidFill>
                <a:latin typeface="Tahoma"/>
                <a:cs typeface="Tahoma"/>
              </a:rPr>
              <a:t>Analysis/Bivariate</a:t>
            </a:r>
            <a:r>
              <a:rPr sz="1200" spc="-30" dirty="0">
                <a:solidFill>
                  <a:schemeClr val="accent3">
                    <a:lumMod val="40000"/>
                    <a:lumOff val="60000"/>
                  </a:schemeClr>
                </a:solidFill>
                <a:latin typeface="Tahoma"/>
                <a:cs typeface="Tahoma"/>
              </a:rPr>
              <a:t> </a:t>
            </a:r>
            <a:r>
              <a:rPr sz="1200" spc="-20" dirty="0">
                <a:solidFill>
                  <a:schemeClr val="accent3">
                    <a:lumMod val="40000"/>
                    <a:lumOff val="60000"/>
                  </a:schemeClr>
                </a:solidFill>
                <a:latin typeface="Tahoma"/>
                <a:cs typeface="Tahoma"/>
              </a:rPr>
              <a:t>Analysis</a:t>
            </a:r>
            <a:endParaRPr sz="1200" dirty="0">
              <a:solidFill>
                <a:schemeClr val="accent3">
                  <a:lumMod val="40000"/>
                  <a:lumOff val="60000"/>
                </a:schemeClr>
              </a:solidFill>
              <a:latin typeface="Tahoma"/>
              <a:cs typeface="Tahoma"/>
            </a:endParaRPr>
          </a:p>
          <a:p>
            <a:pPr marL="316865" indent="-304165">
              <a:lnSpc>
                <a:spcPct val="100000"/>
              </a:lnSpc>
              <a:spcBef>
                <a:spcPts val="1440"/>
              </a:spcBef>
              <a:buClr>
                <a:schemeClr val="accent3">
                  <a:lumMod val="40000"/>
                  <a:lumOff val="60000"/>
                </a:schemeClr>
              </a:buClr>
              <a:buAutoNum type="arabicPeriod"/>
              <a:tabLst>
                <a:tab pos="316865" algn="l"/>
              </a:tabLst>
            </a:pPr>
            <a:r>
              <a:rPr sz="1200" spc="-85" dirty="0">
                <a:solidFill>
                  <a:schemeClr val="accent3">
                    <a:lumMod val="40000"/>
                    <a:lumOff val="60000"/>
                  </a:schemeClr>
                </a:solidFill>
                <a:latin typeface="Tahoma"/>
                <a:cs typeface="Tahoma"/>
              </a:rPr>
              <a:t>Data</a:t>
            </a:r>
            <a:r>
              <a:rPr sz="1200" spc="-130" dirty="0">
                <a:solidFill>
                  <a:schemeClr val="accent3">
                    <a:lumMod val="40000"/>
                    <a:lumOff val="60000"/>
                  </a:schemeClr>
                </a:solidFill>
                <a:latin typeface="Tahoma"/>
                <a:cs typeface="Tahoma"/>
              </a:rPr>
              <a:t> </a:t>
            </a:r>
            <a:r>
              <a:rPr sz="1200" spc="-10" dirty="0">
                <a:solidFill>
                  <a:schemeClr val="accent3">
                    <a:lumMod val="40000"/>
                    <a:lumOff val="60000"/>
                  </a:schemeClr>
                </a:solidFill>
                <a:latin typeface="Tahoma"/>
                <a:cs typeface="Tahoma"/>
              </a:rPr>
              <a:t>Preparation</a:t>
            </a:r>
            <a:endParaRPr sz="1200" dirty="0">
              <a:solidFill>
                <a:schemeClr val="accent3">
                  <a:lumMod val="40000"/>
                  <a:lumOff val="60000"/>
                </a:schemeClr>
              </a:solidFill>
              <a:latin typeface="Tahoma"/>
              <a:cs typeface="Tahoma"/>
            </a:endParaRPr>
          </a:p>
          <a:p>
            <a:pPr marL="316865" indent="-304165">
              <a:lnSpc>
                <a:spcPct val="100000"/>
              </a:lnSpc>
              <a:spcBef>
                <a:spcPts val="1440"/>
              </a:spcBef>
              <a:buClr>
                <a:schemeClr val="accent3">
                  <a:lumMod val="40000"/>
                  <a:lumOff val="60000"/>
                </a:schemeClr>
              </a:buClr>
              <a:buAutoNum type="arabicPeriod"/>
              <a:tabLst>
                <a:tab pos="316865" algn="l"/>
              </a:tabLst>
            </a:pPr>
            <a:r>
              <a:rPr sz="1200" spc="-85" dirty="0">
                <a:solidFill>
                  <a:schemeClr val="accent3">
                    <a:lumMod val="40000"/>
                    <a:lumOff val="60000"/>
                  </a:schemeClr>
                </a:solidFill>
                <a:latin typeface="Tahoma"/>
                <a:cs typeface="Tahoma"/>
              </a:rPr>
              <a:t>Data</a:t>
            </a:r>
            <a:r>
              <a:rPr sz="1200" spc="-110" dirty="0">
                <a:solidFill>
                  <a:schemeClr val="accent3">
                    <a:lumMod val="40000"/>
                    <a:lumOff val="60000"/>
                  </a:schemeClr>
                </a:solidFill>
                <a:latin typeface="Tahoma"/>
                <a:cs typeface="Tahoma"/>
              </a:rPr>
              <a:t> </a:t>
            </a:r>
            <a:r>
              <a:rPr sz="1200" spc="-85" dirty="0">
                <a:solidFill>
                  <a:schemeClr val="accent3">
                    <a:lumMod val="40000"/>
                    <a:lumOff val="60000"/>
                  </a:schemeClr>
                </a:solidFill>
                <a:latin typeface="Tahoma"/>
                <a:cs typeface="Tahoma"/>
              </a:rPr>
              <a:t>Modeling</a:t>
            </a:r>
            <a:r>
              <a:rPr sz="1200" spc="-95" dirty="0">
                <a:solidFill>
                  <a:schemeClr val="accent3">
                    <a:lumMod val="40000"/>
                    <a:lumOff val="60000"/>
                  </a:schemeClr>
                </a:solidFill>
                <a:latin typeface="Tahoma"/>
                <a:cs typeface="Tahoma"/>
              </a:rPr>
              <a:t> </a:t>
            </a:r>
            <a:r>
              <a:rPr sz="1200" spc="-85" dirty="0">
                <a:solidFill>
                  <a:schemeClr val="accent3">
                    <a:lumMod val="40000"/>
                    <a:lumOff val="60000"/>
                  </a:schemeClr>
                </a:solidFill>
                <a:latin typeface="Tahoma"/>
                <a:cs typeface="Tahoma"/>
              </a:rPr>
              <a:t>and</a:t>
            </a:r>
            <a:r>
              <a:rPr sz="1200" spc="-110" dirty="0">
                <a:solidFill>
                  <a:schemeClr val="accent3">
                    <a:lumMod val="40000"/>
                    <a:lumOff val="60000"/>
                  </a:schemeClr>
                </a:solidFill>
                <a:latin typeface="Tahoma"/>
                <a:cs typeface="Tahoma"/>
              </a:rPr>
              <a:t> </a:t>
            </a:r>
            <a:r>
              <a:rPr sz="1200" spc="-10" dirty="0">
                <a:solidFill>
                  <a:schemeClr val="accent3">
                    <a:lumMod val="40000"/>
                    <a:lumOff val="60000"/>
                  </a:schemeClr>
                </a:solidFill>
                <a:latin typeface="Tahoma"/>
                <a:cs typeface="Tahoma"/>
              </a:rPr>
              <a:t>Eavlaution</a:t>
            </a:r>
            <a:endParaRPr sz="1200" dirty="0">
              <a:solidFill>
                <a:schemeClr val="accent3">
                  <a:lumMod val="40000"/>
                  <a:lumOff val="60000"/>
                </a:schemeClr>
              </a:solidFill>
              <a:latin typeface="Tahoma"/>
              <a:cs typeface="Tahoma"/>
            </a:endParaRPr>
          </a:p>
          <a:p>
            <a:pPr marL="316865" indent="-304165">
              <a:lnSpc>
                <a:spcPct val="100000"/>
              </a:lnSpc>
              <a:spcBef>
                <a:spcPts val="1440"/>
              </a:spcBef>
              <a:buClr>
                <a:schemeClr val="accent3">
                  <a:lumMod val="40000"/>
                  <a:lumOff val="60000"/>
                </a:schemeClr>
              </a:buClr>
              <a:buAutoNum type="arabicPeriod"/>
              <a:tabLst>
                <a:tab pos="316865" algn="l"/>
              </a:tabLst>
            </a:pPr>
            <a:r>
              <a:rPr sz="1200" spc="-10" dirty="0">
                <a:solidFill>
                  <a:schemeClr val="accent3">
                    <a:lumMod val="40000"/>
                    <a:lumOff val="60000"/>
                  </a:schemeClr>
                </a:solidFill>
                <a:latin typeface="Tahoma"/>
                <a:cs typeface="Tahoma"/>
              </a:rPr>
              <a:t>Conclusions</a:t>
            </a:r>
            <a:endParaRPr sz="1200" dirty="0">
              <a:solidFill>
                <a:schemeClr val="accent3">
                  <a:lumMod val="40000"/>
                  <a:lumOff val="60000"/>
                </a:schemeClr>
              </a:solidFill>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7800" y="427286"/>
            <a:ext cx="2819400" cy="473848"/>
          </a:xfrm>
          <a:prstGeom prst="rect">
            <a:avLst/>
          </a:prstGeom>
        </p:spPr>
        <p:txBody>
          <a:bodyPr vert="horz" wrap="square" lIns="0" tIns="12065" rIns="0" bIns="0" rtlCol="0">
            <a:spAutoFit/>
          </a:bodyPr>
          <a:lstStyle/>
          <a:p>
            <a:pPr marL="12700">
              <a:lnSpc>
                <a:spcPct val="100000"/>
              </a:lnSpc>
              <a:spcBef>
                <a:spcPts val="95"/>
              </a:spcBef>
            </a:pPr>
            <a:r>
              <a:rPr spc="-254" dirty="0"/>
              <a:t>Data </a:t>
            </a:r>
            <a:r>
              <a:rPr spc="-160" dirty="0"/>
              <a:t>Cleaning</a:t>
            </a:r>
          </a:p>
        </p:txBody>
      </p:sp>
      <p:sp>
        <p:nvSpPr>
          <p:cNvPr id="3" name="object 3"/>
          <p:cNvSpPr txBox="1">
            <a:spLocks noGrp="1"/>
          </p:cNvSpPr>
          <p:nvPr>
            <p:ph idx="1"/>
          </p:nvPr>
        </p:nvSpPr>
        <p:spPr>
          <a:xfrm>
            <a:off x="514350" y="1645920"/>
            <a:ext cx="8115300" cy="2709075"/>
          </a:xfrm>
          <a:prstGeom prst="rect">
            <a:avLst/>
          </a:prstGeom>
        </p:spPr>
        <p:txBody>
          <a:bodyPr vert="horz" wrap="square" lIns="0" tIns="13335" rIns="0" bIns="0" rtlCol="0">
            <a:spAutoFit/>
          </a:bodyPr>
          <a:lstStyle/>
          <a:p>
            <a:pPr marL="317500" marR="80645" indent="-304800">
              <a:lnSpc>
                <a:spcPct val="100000"/>
              </a:lnSpc>
              <a:spcBef>
                <a:spcPts val="105"/>
              </a:spcBef>
              <a:buClr>
                <a:schemeClr val="accent3">
                  <a:lumMod val="40000"/>
                  <a:lumOff val="60000"/>
                </a:schemeClr>
              </a:buClr>
              <a:buAutoNum type="arabicPeriod"/>
              <a:tabLst>
                <a:tab pos="317500" algn="l"/>
              </a:tabLst>
            </a:pPr>
            <a:r>
              <a:rPr b="1" dirty="0">
                <a:solidFill>
                  <a:schemeClr val="accent3">
                    <a:lumMod val="40000"/>
                    <a:lumOff val="60000"/>
                  </a:schemeClr>
                </a:solidFill>
                <a:latin typeface="Tahoma"/>
                <a:cs typeface="Tahoma"/>
              </a:rPr>
              <a:t>Impute Recharge Columns</a:t>
            </a:r>
            <a:r>
              <a:rPr dirty="0">
                <a:solidFill>
                  <a:schemeClr val="accent3">
                    <a:lumMod val="40000"/>
                    <a:lumOff val="60000"/>
                  </a:schemeClr>
                </a:solidFill>
              </a:rPr>
              <a:t>:Recharge Columns with more than 70% missing values imputed with 0 (no recharge done; minimum observed value was 1).</a:t>
            </a:r>
          </a:p>
          <a:p>
            <a:pPr marL="355600" marR="183515" indent="-342900">
              <a:lnSpc>
                <a:spcPct val="100000"/>
              </a:lnSpc>
              <a:buClr>
                <a:schemeClr val="accent3">
                  <a:lumMod val="40000"/>
                  <a:lumOff val="60000"/>
                </a:schemeClr>
              </a:buClr>
              <a:buSzPct val="85714"/>
              <a:buAutoNum type="arabicPeriod"/>
              <a:tabLst>
                <a:tab pos="355600" algn="l"/>
              </a:tabLst>
            </a:pPr>
            <a:r>
              <a:rPr b="1" dirty="0">
                <a:solidFill>
                  <a:schemeClr val="accent3">
                    <a:lumMod val="40000"/>
                    <a:lumOff val="60000"/>
                  </a:schemeClr>
                </a:solidFill>
                <a:latin typeface="Tahoma"/>
                <a:cs typeface="Tahoma"/>
              </a:rPr>
              <a:t>Drop Identifier Columns</a:t>
            </a:r>
            <a:r>
              <a:rPr dirty="0">
                <a:solidFill>
                  <a:schemeClr val="accent3">
                    <a:lumMod val="40000"/>
                    <a:lumOff val="60000"/>
                  </a:schemeClr>
                </a:solidFill>
              </a:rPr>
              <a:t>:Dropped mobile_number and circle_id as they are not useful for analysis.</a:t>
            </a:r>
          </a:p>
          <a:p>
            <a:pPr marL="355600" marR="5080" indent="-342900">
              <a:lnSpc>
                <a:spcPct val="100000"/>
              </a:lnSpc>
              <a:buClr>
                <a:schemeClr val="accent3">
                  <a:lumMod val="40000"/>
                  <a:lumOff val="60000"/>
                </a:schemeClr>
              </a:buClr>
              <a:buSzPct val="85714"/>
              <a:buAutoNum type="arabicPeriod"/>
              <a:tabLst>
                <a:tab pos="355600" algn="l"/>
              </a:tabLst>
            </a:pPr>
            <a:r>
              <a:rPr b="1" dirty="0">
                <a:solidFill>
                  <a:schemeClr val="accent3">
                    <a:lumMod val="40000"/>
                    <a:lumOff val="60000"/>
                  </a:schemeClr>
                </a:solidFill>
                <a:latin typeface="Tahoma"/>
                <a:cs typeface="Tahoma"/>
              </a:rPr>
              <a:t>Drop Columns </a:t>
            </a:r>
            <a:r>
              <a:rPr dirty="0">
                <a:solidFill>
                  <a:schemeClr val="accent3">
                    <a:lumMod val="40000"/>
                    <a:lumOff val="60000"/>
                  </a:schemeClr>
                </a:solidFill>
              </a:rPr>
              <a:t>: Droping Columns with more the 70% missing vales.</a:t>
            </a:r>
          </a:p>
          <a:p>
            <a:pPr marL="355600" marR="422909" indent="-342900">
              <a:lnSpc>
                <a:spcPct val="100000"/>
              </a:lnSpc>
              <a:buClr>
                <a:schemeClr val="accent3">
                  <a:lumMod val="40000"/>
                  <a:lumOff val="60000"/>
                </a:schemeClr>
              </a:buClr>
              <a:buSzPct val="85714"/>
              <a:buAutoNum type="arabicPeriod"/>
              <a:tabLst>
                <a:tab pos="355600" algn="l"/>
              </a:tabLst>
            </a:pPr>
            <a:r>
              <a:rPr b="1" dirty="0">
                <a:solidFill>
                  <a:schemeClr val="accent3">
                    <a:lumMod val="40000"/>
                    <a:lumOff val="60000"/>
                  </a:schemeClr>
                </a:solidFill>
                <a:latin typeface="Tahoma"/>
                <a:cs typeface="Tahoma"/>
              </a:rPr>
              <a:t>Handle Categorical Missing Values</a:t>
            </a:r>
            <a:r>
              <a:rPr dirty="0">
                <a:solidFill>
                  <a:schemeClr val="accent3">
                    <a:lumMod val="40000"/>
                    <a:lumOff val="60000"/>
                  </a:schemeClr>
                </a:solidFill>
              </a:rPr>
              <a:t>:Replaced missing values in categorical columns with '-1', introducing it as a new category.</a:t>
            </a:r>
          </a:p>
          <a:p>
            <a:pPr marL="317500" marR="62230" indent="-304800">
              <a:lnSpc>
                <a:spcPct val="100000"/>
              </a:lnSpc>
              <a:buClr>
                <a:schemeClr val="accent3">
                  <a:lumMod val="40000"/>
                  <a:lumOff val="60000"/>
                </a:schemeClr>
              </a:buClr>
              <a:buAutoNum type="arabicPeriod"/>
              <a:tabLst>
                <a:tab pos="317500" algn="l"/>
              </a:tabLst>
            </a:pPr>
            <a:r>
              <a:rPr b="1" dirty="0">
                <a:solidFill>
                  <a:schemeClr val="accent3">
                    <a:lumMod val="40000"/>
                    <a:lumOff val="60000"/>
                  </a:schemeClr>
                </a:solidFill>
                <a:latin typeface="Tahoma"/>
                <a:cs typeface="Tahoma"/>
              </a:rPr>
              <a:t>Impute Numerical Missing Values</a:t>
            </a:r>
            <a:r>
              <a:rPr dirty="0">
                <a:solidFill>
                  <a:schemeClr val="accent3">
                    <a:lumMod val="40000"/>
                    <a:lumOff val="60000"/>
                  </a:schemeClr>
                </a:solidFill>
              </a:rPr>
              <a:t>:Imputed remaining missing values in numerical columns with the median.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924462"/>
            <a:ext cx="4020820" cy="873957"/>
          </a:xfrm>
          <a:prstGeom prst="rect">
            <a:avLst/>
          </a:prstGeom>
        </p:spPr>
        <p:txBody>
          <a:bodyPr vert="horz" wrap="square" lIns="0" tIns="12065" rIns="0" bIns="0" rtlCol="0">
            <a:spAutoFit/>
          </a:bodyPr>
          <a:lstStyle/>
          <a:p>
            <a:pPr marL="12700">
              <a:lnSpc>
                <a:spcPct val="100000"/>
              </a:lnSpc>
              <a:spcBef>
                <a:spcPts val="95"/>
              </a:spcBef>
            </a:pPr>
            <a:r>
              <a:rPr b="1" dirty="0">
                <a:solidFill>
                  <a:schemeClr val="tx1"/>
                </a:solidFill>
                <a:latin typeface="Tahoma"/>
                <a:cs typeface="Tahoma"/>
              </a:rPr>
              <a:t>Filter high-value custOmers</a:t>
            </a:r>
          </a:p>
        </p:txBody>
      </p:sp>
      <p:sp>
        <p:nvSpPr>
          <p:cNvPr id="3" name="object 3"/>
          <p:cNvSpPr txBox="1"/>
          <p:nvPr/>
        </p:nvSpPr>
        <p:spPr>
          <a:xfrm>
            <a:off x="1066800" y="1787787"/>
            <a:ext cx="3182620" cy="2383345"/>
          </a:xfrm>
          <a:prstGeom prst="rect">
            <a:avLst/>
          </a:prstGeom>
        </p:spPr>
        <p:txBody>
          <a:bodyPr vert="horz" wrap="square" lIns="0" tIns="13335" rIns="0" bIns="0" rtlCol="0">
            <a:spAutoFit/>
          </a:bodyPr>
          <a:lstStyle/>
          <a:p>
            <a:pPr marL="354965" indent="-342265">
              <a:lnSpc>
                <a:spcPct val="100000"/>
              </a:lnSpc>
              <a:spcBef>
                <a:spcPts val="105"/>
              </a:spcBef>
              <a:buClr>
                <a:srgbClr val="434343"/>
              </a:buClr>
              <a:buSzPct val="85714"/>
              <a:buAutoNum type="arabicPeriod"/>
              <a:tabLst>
                <a:tab pos="354965" algn="l"/>
              </a:tabLst>
            </a:pPr>
            <a:r>
              <a:rPr sz="1400" b="1" dirty="0">
                <a:solidFill>
                  <a:schemeClr val="accent3">
                    <a:lumMod val="40000"/>
                    <a:lumOff val="60000"/>
                  </a:schemeClr>
                </a:solidFill>
                <a:latin typeface="Tahoma"/>
                <a:cs typeface="Tahoma"/>
              </a:rPr>
              <a:t>Calculate Total Data and Call Recharge</a:t>
            </a:r>
            <a:endParaRPr sz="1400" dirty="0">
              <a:solidFill>
                <a:schemeClr val="accent3">
                  <a:lumMod val="40000"/>
                  <a:lumOff val="60000"/>
                </a:schemeClr>
              </a:solidFill>
              <a:latin typeface="Tahoma"/>
              <a:cs typeface="Tahoma"/>
            </a:endParaRPr>
          </a:p>
          <a:p>
            <a:pPr marL="355600">
              <a:lnSpc>
                <a:spcPct val="100000"/>
              </a:lnSpc>
              <a:buClr>
                <a:schemeClr val="accent3">
                  <a:lumMod val="40000"/>
                  <a:lumOff val="60000"/>
                </a:schemeClr>
              </a:buClr>
            </a:pPr>
            <a:r>
              <a:rPr sz="1400" b="1" dirty="0">
                <a:solidFill>
                  <a:schemeClr val="accent3">
                    <a:lumMod val="40000"/>
                    <a:lumOff val="60000"/>
                  </a:schemeClr>
                </a:solidFill>
                <a:latin typeface="Tahoma"/>
                <a:cs typeface="Tahoma"/>
              </a:rPr>
              <a:t>Amounts </a:t>
            </a:r>
            <a:r>
              <a:rPr sz="1400" dirty="0">
                <a:solidFill>
                  <a:schemeClr val="accent3">
                    <a:lumMod val="40000"/>
                    <a:lumOff val="60000"/>
                  </a:schemeClr>
                </a:solidFill>
                <a:latin typeface="Tahoma"/>
                <a:cs typeface="Tahoma"/>
              </a:rPr>
              <a:t>for June and July.</a:t>
            </a:r>
          </a:p>
          <a:p>
            <a:pPr marL="355600" marR="99060" indent="-343535">
              <a:lnSpc>
                <a:spcPct val="100000"/>
              </a:lnSpc>
              <a:buClr>
                <a:srgbClr val="434343"/>
              </a:buClr>
              <a:buSzPct val="85714"/>
              <a:buAutoNum type="arabicPeriod" startAt="2"/>
              <a:tabLst>
                <a:tab pos="355600" algn="l"/>
              </a:tabLst>
            </a:pPr>
            <a:r>
              <a:rPr sz="1400" b="1" dirty="0">
                <a:solidFill>
                  <a:schemeClr val="accent3">
                    <a:lumMod val="40000"/>
                    <a:lumOff val="60000"/>
                  </a:schemeClr>
                </a:solidFill>
                <a:latin typeface="Tahoma"/>
                <a:cs typeface="Tahoma"/>
              </a:rPr>
              <a:t>Determine the 70th Percentile </a:t>
            </a:r>
            <a:r>
              <a:rPr sz="1400" dirty="0">
                <a:solidFill>
                  <a:schemeClr val="accent3">
                    <a:lumMod val="40000"/>
                    <a:lumOff val="60000"/>
                  </a:schemeClr>
                </a:solidFill>
                <a:latin typeface="Tahoma"/>
                <a:cs typeface="Tahoma"/>
              </a:rPr>
              <a:t>of the average recharge amount for June and July.</a:t>
            </a:r>
          </a:p>
          <a:p>
            <a:pPr marL="355600" marR="5080" indent="-343535">
              <a:lnSpc>
                <a:spcPct val="100000"/>
              </a:lnSpc>
              <a:buClr>
                <a:srgbClr val="434343"/>
              </a:buClr>
              <a:buSzPct val="85714"/>
              <a:buAutoNum type="arabicPeriod" startAt="2"/>
              <a:tabLst>
                <a:tab pos="355600" algn="l"/>
              </a:tabLst>
            </a:pPr>
            <a:r>
              <a:rPr sz="1400" b="1" dirty="0">
                <a:solidFill>
                  <a:schemeClr val="accent3">
                    <a:lumMod val="40000"/>
                    <a:lumOff val="60000"/>
                  </a:schemeClr>
                </a:solidFill>
                <a:latin typeface="Tahoma"/>
                <a:cs typeface="Tahoma"/>
              </a:rPr>
              <a:t>Filter Customers </a:t>
            </a:r>
            <a:r>
              <a:rPr sz="1400" dirty="0">
                <a:solidFill>
                  <a:schemeClr val="accent3">
                    <a:lumMod val="40000"/>
                    <a:lumOff val="60000"/>
                  </a:schemeClr>
                </a:solidFill>
                <a:latin typeface="Tahoma"/>
                <a:cs typeface="Tahoma"/>
              </a:rPr>
              <a:t>by retaining only those with recharge amounts above the 70th percentile.</a:t>
            </a:r>
          </a:p>
          <a:p>
            <a:pPr marL="355600" marR="169545" indent="-343535">
              <a:lnSpc>
                <a:spcPct val="100000"/>
              </a:lnSpc>
              <a:buClr>
                <a:srgbClr val="434343"/>
              </a:buClr>
              <a:buSzPct val="85714"/>
              <a:buAutoNum type="arabicPeriod" startAt="2"/>
              <a:tabLst>
                <a:tab pos="355600" algn="l"/>
              </a:tabLst>
            </a:pPr>
            <a:r>
              <a:rPr sz="1400" b="1" dirty="0">
                <a:solidFill>
                  <a:schemeClr val="accent3">
                    <a:lumMod val="40000"/>
                    <a:lumOff val="60000"/>
                  </a:schemeClr>
                </a:solidFill>
                <a:latin typeface="Tahoma"/>
                <a:cs typeface="Tahoma"/>
              </a:rPr>
              <a:t>Result</a:t>
            </a:r>
            <a:r>
              <a:rPr sz="1400" dirty="0">
                <a:solidFill>
                  <a:schemeClr val="accent3">
                    <a:lumMod val="40000"/>
                    <a:lumOff val="60000"/>
                  </a:schemeClr>
                </a:solidFill>
                <a:latin typeface="Tahoma"/>
                <a:cs typeface="Tahoma"/>
              </a:rPr>
              <a:t>: 30,001 customers selected for further analysis.</a:t>
            </a:r>
          </a:p>
        </p:txBody>
      </p:sp>
      <p:sp>
        <p:nvSpPr>
          <p:cNvPr id="4" name="object 4"/>
          <p:cNvSpPr txBox="1"/>
          <p:nvPr/>
        </p:nvSpPr>
        <p:spPr>
          <a:xfrm>
            <a:off x="4795520" y="1769110"/>
            <a:ext cx="3714115" cy="2167901"/>
          </a:xfrm>
          <a:prstGeom prst="rect">
            <a:avLst/>
          </a:prstGeom>
        </p:spPr>
        <p:txBody>
          <a:bodyPr vert="horz" wrap="square" lIns="0" tIns="13335" rIns="0" bIns="0" rtlCol="0">
            <a:spAutoFit/>
          </a:bodyPr>
          <a:lstStyle/>
          <a:p>
            <a:pPr marL="355600" marR="213360" indent="-342900">
              <a:lnSpc>
                <a:spcPct val="100000"/>
              </a:lnSpc>
              <a:spcBef>
                <a:spcPts val="105"/>
              </a:spcBef>
              <a:buClr>
                <a:srgbClr val="000000"/>
              </a:buClr>
              <a:buAutoNum type="arabicPeriod"/>
              <a:tabLst>
                <a:tab pos="355600" algn="l"/>
              </a:tabLst>
            </a:pPr>
            <a:r>
              <a:rPr sz="1400" b="1" dirty="0">
                <a:solidFill>
                  <a:schemeClr val="accent3">
                    <a:lumMod val="40000"/>
                    <a:lumOff val="60000"/>
                  </a:schemeClr>
                </a:solidFill>
                <a:latin typeface="Tahoma"/>
                <a:cs typeface="Tahoma"/>
              </a:rPr>
              <a:t>Data Source</a:t>
            </a:r>
            <a:r>
              <a:rPr sz="1400" dirty="0">
                <a:solidFill>
                  <a:schemeClr val="accent3">
                    <a:lumMod val="40000"/>
                    <a:lumOff val="60000"/>
                  </a:schemeClr>
                </a:solidFill>
                <a:latin typeface="Tahoma"/>
                <a:cs typeface="Tahoma"/>
              </a:rPr>
              <a:t>: Use data from the 9th month to create the churn variable.</a:t>
            </a:r>
          </a:p>
          <a:p>
            <a:pPr marL="355600" marR="61594" indent="-342900">
              <a:lnSpc>
                <a:spcPct val="100000"/>
              </a:lnSpc>
              <a:buClr>
                <a:srgbClr val="000000"/>
              </a:buClr>
              <a:buAutoNum type="arabicPeriod"/>
              <a:tabLst>
                <a:tab pos="355600" algn="l"/>
              </a:tabLst>
            </a:pPr>
            <a:r>
              <a:rPr sz="1400" b="1" dirty="0">
                <a:solidFill>
                  <a:schemeClr val="accent3">
                    <a:lumMod val="40000"/>
                    <a:lumOff val="60000"/>
                  </a:schemeClr>
                </a:solidFill>
                <a:latin typeface="Tahoma"/>
                <a:cs typeface="Tahoma"/>
              </a:rPr>
              <a:t>Attributes Used</a:t>
            </a:r>
            <a:r>
              <a:rPr sz="1400" dirty="0">
                <a:solidFill>
                  <a:schemeClr val="accent3">
                    <a:lumMod val="40000"/>
                    <a:lumOff val="60000"/>
                  </a:schemeClr>
                </a:solidFill>
                <a:latin typeface="Tahoma"/>
                <a:cs typeface="Tahoma"/>
              </a:rPr>
              <a:t>: Analyze specific customer behaviors like incoming and outgoing calls, and data usage.</a:t>
            </a:r>
          </a:p>
          <a:p>
            <a:pPr marL="355600" marR="5080" indent="-342900">
              <a:lnSpc>
                <a:spcPct val="100000"/>
              </a:lnSpc>
              <a:buClr>
                <a:srgbClr val="000000"/>
              </a:buClr>
              <a:buAutoNum type="arabicPeriod"/>
              <a:tabLst>
                <a:tab pos="355600" algn="l"/>
              </a:tabLst>
            </a:pPr>
            <a:r>
              <a:rPr sz="1400" b="1" dirty="0">
                <a:solidFill>
                  <a:schemeClr val="accent3">
                    <a:lumMod val="40000"/>
                    <a:lumOff val="60000"/>
                  </a:schemeClr>
                </a:solidFill>
                <a:latin typeface="Tahoma"/>
                <a:cs typeface="Tahoma"/>
              </a:rPr>
              <a:t>Churn Determination: </a:t>
            </a:r>
            <a:r>
              <a:rPr sz="1400" dirty="0">
                <a:solidFill>
                  <a:schemeClr val="accent3">
                    <a:lumMod val="40000"/>
                    <a:lumOff val="60000"/>
                  </a:schemeClr>
                </a:solidFill>
                <a:latin typeface="Tahoma"/>
                <a:cs typeface="Tahoma"/>
              </a:rPr>
              <a:t>If a customer shows no activity in terms of incoming and outgoing calls, as well as data usage, mark them as churned (1); otherwise, mark as not churned (0).</a:t>
            </a:r>
          </a:p>
        </p:txBody>
      </p:sp>
      <p:sp>
        <p:nvSpPr>
          <p:cNvPr id="5" name="object 5"/>
          <p:cNvSpPr txBox="1"/>
          <p:nvPr/>
        </p:nvSpPr>
        <p:spPr>
          <a:xfrm>
            <a:off x="5638800" y="924462"/>
            <a:ext cx="2297430" cy="443070"/>
          </a:xfrm>
          <a:prstGeom prst="rect">
            <a:avLst/>
          </a:prstGeom>
        </p:spPr>
        <p:txBody>
          <a:bodyPr vert="horz" wrap="square" lIns="0" tIns="12065" rIns="0" bIns="0" rtlCol="0">
            <a:spAutoFit/>
          </a:bodyPr>
          <a:lstStyle/>
          <a:p>
            <a:pPr marL="12700">
              <a:lnSpc>
                <a:spcPct val="100000"/>
              </a:lnSpc>
              <a:spcBef>
                <a:spcPts val="95"/>
              </a:spcBef>
            </a:pPr>
            <a:r>
              <a:rPr sz="2800" b="1" dirty="0">
                <a:latin typeface="Tahoma"/>
                <a:cs typeface="Tahoma"/>
              </a:rPr>
              <a:t>Derive</a:t>
            </a:r>
            <a:r>
              <a:rPr sz="2800" b="1" spc="-285" dirty="0">
                <a:latin typeface="Tahoma"/>
                <a:cs typeface="Tahoma"/>
              </a:rPr>
              <a:t> </a:t>
            </a:r>
            <a:r>
              <a:rPr sz="2800" b="1" dirty="0">
                <a:latin typeface="Tahoma"/>
                <a:cs typeface="Tahoma"/>
              </a:rPr>
              <a:t>churn</a:t>
            </a:r>
            <a:endParaRPr sz="2800" dirty="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532" y="-4762"/>
            <a:ext cx="8820785" cy="3851275"/>
            <a:chOff x="323532" y="-4762"/>
            <a:chExt cx="8820785" cy="3851275"/>
          </a:xfrm>
        </p:grpSpPr>
        <p:pic>
          <p:nvPicPr>
            <p:cNvPr id="3" name="object 3"/>
            <p:cNvPicPr/>
            <p:nvPr/>
          </p:nvPicPr>
          <p:blipFill>
            <a:blip r:embed="rId2" cstate="print"/>
            <a:stretch>
              <a:fillRect/>
            </a:stretch>
          </p:blipFill>
          <p:spPr>
            <a:xfrm>
              <a:off x="323532" y="987552"/>
              <a:ext cx="4248531" cy="2858897"/>
            </a:xfrm>
            <a:prstGeom prst="rect">
              <a:avLst/>
            </a:prstGeom>
          </p:spPr>
        </p:pic>
        <p:pic>
          <p:nvPicPr>
            <p:cNvPr id="4" name="object 4"/>
            <p:cNvPicPr/>
            <p:nvPr/>
          </p:nvPicPr>
          <p:blipFill>
            <a:blip r:embed="rId3" cstate="print"/>
            <a:stretch>
              <a:fillRect/>
            </a:stretch>
          </p:blipFill>
          <p:spPr>
            <a:xfrm>
              <a:off x="4427981" y="1131569"/>
              <a:ext cx="4594733" cy="2664332"/>
            </a:xfrm>
            <a:prstGeom prst="rect">
              <a:avLst/>
            </a:prstGeom>
          </p:spPr>
        </p:pic>
      </p:grpSp>
      <p:sp>
        <p:nvSpPr>
          <p:cNvPr id="5" name="object 5"/>
          <p:cNvSpPr txBox="1"/>
          <p:nvPr/>
        </p:nvSpPr>
        <p:spPr>
          <a:xfrm>
            <a:off x="6640134" y="209550"/>
            <a:ext cx="1372743" cy="443070"/>
          </a:xfrm>
          <a:prstGeom prst="rect">
            <a:avLst/>
          </a:prstGeom>
        </p:spPr>
        <p:txBody>
          <a:bodyPr vert="horz" wrap="square" lIns="0" tIns="12065" rIns="0" bIns="0" rtlCol="0">
            <a:spAutoFit/>
          </a:bodyPr>
          <a:lstStyle/>
          <a:p>
            <a:pPr marL="12700">
              <a:lnSpc>
                <a:spcPct val="100000"/>
              </a:lnSpc>
              <a:spcBef>
                <a:spcPts val="95"/>
              </a:spcBef>
            </a:pPr>
            <a:r>
              <a:rPr sz="2800" dirty="0">
                <a:latin typeface="Tahoma"/>
                <a:cs typeface="Tahoma"/>
              </a:rPr>
              <a:t>EDA</a:t>
            </a:r>
          </a:p>
        </p:txBody>
      </p:sp>
      <p:sp>
        <p:nvSpPr>
          <p:cNvPr id="6" name="object 6"/>
          <p:cNvSpPr txBox="1"/>
          <p:nvPr/>
        </p:nvSpPr>
        <p:spPr>
          <a:xfrm>
            <a:off x="4507484" y="4190187"/>
            <a:ext cx="4340860" cy="661670"/>
          </a:xfrm>
          <a:prstGeom prst="rect">
            <a:avLst/>
          </a:prstGeom>
        </p:spPr>
        <p:txBody>
          <a:bodyPr vert="horz" wrap="square" lIns="0" tIns="15240" rIns="0" bIns="0" rtlCol="0">
            <a:spAutoFit/>
          </a:bodyPr>
          <a:lstStyle/>
          <a:p>
            <a:pPr marL="12700" marR="5080" indent="33020" algn="just">
              <a:lnSpc>
                <a:spcPct val="98900"/>
              </a:lnSpc>
              <a:spcBef>
                <a:spcPts val="120"/>
              </a:spcBef>
            </a:pPr>
            <a:r>
              <a:rPr sz="1400" dirty="0">
                <a:solidFill>
                  <a:schemeClr val="accent3">
                    <a:lumMod val="40000"/>
                    <a:lumOff val="60000"/>
                  </a:schemeClr>
                </a:solidFill>
                <a:latin typeface="Tahoma"/>
                <a:cs typeface="Tahoma"/>
              </a:rPr>
              <a:t>We can observe that the highest churn rate occurs within the initial 0-12 months, gradually decreasing as customers remain on the network.</a:t>
            </a:r>
          </a:p>
        </p:txBody>
      </p:sp>
      <p:sp>
        <p:nvSpPr>
          <p:cNvPr id="7" name="object 7"/>
          <p:cNvSpPr txBox="1"/>
          <p:nvPr/>
        </p:nvSpPr>
        <p:spPr>
          <a:xfrm>
            <a:off x="838200" y="4190187"/>
            <a:ext cx="3047999" cy="443711"/>
          </a:xfrm>
          <a:prstGeom prst="rect">
            <a:avLst/>
          </a:prstGeom>
        </p:spPr>
        <p:txBody>
          <a:bodyPr vert="horz" wrap="square" lIns="0" tIns="12700" rIns="0" bIns="0" rtlCol="0">
            <a:spAutoFit/>
          </a:bodyPr>
          <a:lstStyle/>
          <a:p>
            <a:pPr marL="317500" marR="5080" indent="-305435">
              <a:lnSpc>
                <a:spcPct val="100000"/>
              </a:lnSpc>
              <a:spcBef>
                <a:spcPts val="100"/>
              </a:spcBef>
            </a:pPr>
            <a:r>
              <a:rPr sz="1400" spc="-130" dirty="0">
                <a:solidFill>
                  <a:schemeClr val="accent3">
                    <a:lumMod val="40000"/>
                    <a:lumOff val="60000"/>
                  </a:schemeClr>
                </a:solidFill>
                <a:latin typeface="Tahoma"/>
                <a:cs typeface="Tahoma"/>
              </a:rPr>
              <a:t>We</a:t>
            </a:r>
            <a:r>
              <a:rPr sz="1400" spc="-160" dirty="0">
                <a:solidFill>
                  <a:schemeClr val="accent3">
                    <a:lumMod val="40000"/>
                    <a:lumOff val="60000"/>
                  </a:schemeClr>
                </a:solidFill>
                <a:latin typeface="Tahoma"/>
                <a:cs typeface="Tahoma"/>
              </a:rPr>
              <a:t> </a:t>
            </a:r>
            <a:r>
              <a:rPr sz="1400" spc="-65" dirty="0">
                <a:solidFill>
                  <a:schemeClr val="accent3">
                    <a:lumMod val="40000"/>
                    <a:lumOff val="60000"/>
                  </a:schemeClr>
                </a:solidFill>
                <a:latin typeface="Tahoma"/>
                <a:cs typeface="Tahoma"/>
              </a:rPr>
              <a:t>can</a:t>
            </a:r>
            <a:r>
              <a:rPr sz="1400" spc="-145" dirty="0">
                <a:solidFill>
                  <a:schemeClr val="accent3">
                    <a:lumMod val="40000"/>
                    <a:lumOff val="60000"/>
                  </a:schemeClr>
                </a:solidFill>
                <a:latin typeface="Tahoma"/>
                <a:cs typeface="Tahoma"/>
              </a:rPr>
              <a:t> </a:t>
            </a:r>
            <a:r>
              <a:rPr sz="1400" spc="-55" dirty="0">
                <a:solidFill>
                  <a:schemeClr val="accent3">
                    <a:lumMod val="40000"/>
                    <a:lumOff val="60000"/>
                  </a:schemeClr>
                </a:solidFill>
                <a:latin typeface="Tahoma"/>
                <a:cs typeface="Tahoma"/>
              </a:rPr>
              <a:t>see</a:t>
            </a:r>
            <a:r>
              <a:rPr sz="1400" spc="-135" dirty="0">
                <a:solidFill>
                  <a:schemeClr val="accent3">
                    <a:lumMod val="40000"/>
                    <a:lumOff val="60000"/>
                  </a:schemeClr>
                </a:solidFill>
                <a:latin typeface="Tahoma"/>
                <a:cs typeface="Tahoma"/>
              </a:rPr>
              <a:t> </a:t>
            </a:r>
            <a:r>
              <a:rPr sz="1400" spc="-55" dirty="0">
                <a:solidFill>
                  <a:schemeClr val="accent3">
                    <a:lumMod val="40000"/>
                    <a:lumOff val="60000"/>
                  </a:schemeClr>
                </a:solidFill>
                <a:latin typeface="Tahoma"/>
                <a:cs typeface="Tahoma"/>
              </a:rPr>
              <a:t>that</a:t>
            </a:r>
            <a:r>
              <a:rPr sz="1400" spc="-150" dirty="0">
                <a:solidFill>
                  <a:schemeClr val="accent3">
                    <a:lumMod val="40000"/>
                    <a:lumOff val="60000"/>
                  </a:schemeClr>
                </a:solidFill>
                <a:latin typeface="Tahoma"/>
                <a:cs typeface="Tahoma"/>
              </a:rPr>
              <a:t> </a:t>
            </a:r>
            <a:r>
              <a:rPr sz="1400" spc="-105" dirty="0">
                <a:solidFill>
                  <a:schemeClr val="accent3">
                    <a:lumMod val="40000"/>
                    <a:lumOff val="60000"/>
                  </a:schemeClr>
                </a:solidFill>
                <a:latin typeface="Tahoma"/>
                <a:cs typeface="Tahoma"/>
              </a:rPr>
              <a:t>we</a:t>
            </a:r>
            <a:r>
              <a:rPr sz="1400" spc="-145" dirty="0">
                <a:solidFill>
                  <a:schemeClr val="accent3">
                    <a:lumMod val="40000"/>
                    <a:lumOff val="60000"/>
                  </a:schemeClr>
                </a:solidFill>
                <a:latin typeface="Tahoma"/>
                <a:cs typeface="Tahoma"/>
              </a:rPr>
              <a:t> </a:t>
            </a:r>
            <a:r>
              <a:rPr sz="1400" spc="-90" dirty="0">
                <a:solidFill>
                  <a:schemeClr val="accent3">
                    <a:lumMod val="40000"/>
                    <a:lumOff val="60000"/>
                  </a:schemeClr>
                </a:solidFill>
                <a:latin typeface="Tahoma"/>
                <a:cs typeface="Tahoma"/>
              </a:rPr>
              <a:t>have</a:t>
            </a:r>
            <a:r>
              <a:rPr sz="1400" spc="-135" dirty="0">
                <a:solidFill>
                  <a:schemeClr val="accent3">
                    <a:lumMod val="40000"/>
                    <a:lumOff val="60000"/>
                  </a:schemeClr>
                </a:solidFill>
                <a:latin typeface="Tahoma"/>
                <a:cs typeface="Tahoma"/>
              </a:rPr>
              <a:t> </a:t>
            </a:r>
            <a:r>
              <a:rPr sz="1400" spc="-20" dirty="0">
                <a:solidFill>
                  <a:schemeClr val="accent3">
                    <a:lumMod val="40000"/>
                    <a:lumOff val="60000"/>
                  </a:schemeClr>
                </a:solidFill>
                <a:latin typeface="Tahoma"/>
                <a:cs typeface="Tahoma"/>
              </a:rPr>
              <a:t>more </a:t>
            </a:r>
            <a:r>
              <a:rPr sz="1400" spc="-55" dirty="0">
                <a:solidFill>
                  <a:schemeClr val="accent3">
                    <a:lumMod val="40000"/>
                    <a:lumOff val="60000"/>
                  </a:schemeClr>
                </a:solidFill>
                <a:latin typeface="Tahoma"/>
                <a:cs typeface="Tahoma"/>
              </a:rPr>
              <a:t>customers</a:t>
            </a:r>
            <a:r>
              <a:rPr sz="1400" spc="-170" dirty="0">
                <a:solidFill>
                  <a:schemeClr val="accent3">
                    <a:lumMod val="40000"/>
                    <a:lumOff val="60000"/>
                  </a:schemeClr>
                </a:solidFill>
                <a:latin typeface="Tahoma"/>
                <a:cs typeface="Tahoma"/>
              </a:rPr>
              <a:t> </a:t>
            </a:r>
            <a:r>
              <a:rPr sz="1400" spc="-65" dirty="0">
                <a:solidFill>
                  <a:schemeClr val="accent3">
                    <a:lumMod val="40000"/>
                    <a:lumOff val="60000"/>
                  </a:schemeClr>
                </a:solidFill>
                <a:latin typeface="Tahoma"/>
                <a:cs typeface="Tahoma"/>
              </a:rPr>
              <a:t>with</a:t>
            </a:r>
            <a:r>
              <a:rPr sz="1400" spc="-150" dirty="0">
                <a:solidFill>
                  <a:schemeClr val="accent3">
                    <a:lumMod val="40000"/>
                    <a:lumOff val="60000"/>
                  </a:schemeClr>
                </a:solidFill>
                <a:latin typeface="Tahoma"/>
                <a:cs typeface="Tahoma"/>
              </a:rPr>
              <a:t> </a:t>
            </a:r>
            <a:r>
              <a:rPr sz="1400" spc="-65" dirty="0">
                <a:solidFill>
                  <a:schemeClr val="accent3">
                    <a:lumMod val="40000"/>
                    <a:lumOff val="60000"/>
                  </a:schemeClr>
                </a:solidFill>
                <a:latin typeface="Tahoma"/>
                <a:cs typeface="Tahoma"/>
              </a:rPr>
              <a:t>tenure</a:t>
            </a:r>
            <a:r>
              <a:rPr sz="1400" spc="-145" dirty="0">
                <a:solidFill>
                  <a:schemeClr val="accent3">
                    <a:lumMod val="40000"/>
                    <a:lumOff val="60000"/>
                  </a:schemeClr>
                </a:solidFill>
                <a:latin typeface="Tahoma"/>
                <a:cs typeface="Tahoma"/>
              </a:rPr>
              <a:t> </a:t>
            </a:r>
            <a:r>
              <a:rPr sz="1400" spc="-75" dirty="0">
                <a:solidFill>
                  <a:schemeClr val="accent3">
                    <a:lumMod val="40000"/>
                    <a:lumOff val="60000"/>
                  </a:schemeClr>
                </a:solidFill>
                <a:latin typeface="Tahoma"/>
                <a:cs typeface="Tahoma"/>
              </a:rPr>
              <a:t>20</a:t>
            </a:r>
            <a:r>
              <a:rPr sz="1400" spc="-130" dirty="0">
                <a:solidFill>
                  <a:schemeClr val="accent3">
                    <a:lumMod val="40000"/>
                    <a:lumOff val="60000"/>
                  </a:schemeClr>
                </a:solidFill>
                <a:latin typeface="Tahoma"/>
                <a:cs typeface="Tahoma"/>
              </a:rPr>
              <a:t> </a:t>
            </a:r>
            <a:r>
              <a:rPr sz="1400" spc="-50" dirty="0">
                <a:solidFill>
                  <a:schemeClr val="accent3">
                    <a:lumMod val="40000"/>
                    <a:lumOff val="60000"/>
                  </a:schemeClr>
                </a:solidFill>
                <a:latin typeface="Tahoma"/>
                <a:cs typeface="Tahoma"/>
              </a:rPr>
              <a:t>to</a:t>
            </a:r>
            <a:r>
              <a:rPr sz="1400" spc="-135" dirty="0">
                <a:solidFill>
                  <a:schemeClr val="accent3">
                    <a:lumMod val="40000"/>
                    <a:lumOff val="60000"/>
                  </a:schemeClr>
                </a:solidFill>
                <a:latin typeface="Tahoma"/>
                <a:cs typeface="Tahoma"/>
              </a:rPr>
              <a:t> </a:t>
            </a:r>
            <a:r>
              <a:rPr sz="1400" spc="-25" dirty="0">
                <a:solidFill>
                  <a:schemeClr val="accent3">
                    <a:lumMod val="40000"/>
                    <a:lumOff val="60000"/>
                  </a:schemeClr>
                </a:solidFill>
                <a:latin typeface="Tahoma"/>
                <a:cs typeface="Tahoma"/>
              </a:rPr>
              <a:t>40 </a:t>
            </a:r>
            <a:r>
              <a:rPr sz="1400" spc="-10" dirty="0">
                <a:solidFill>
                  <a:schemeClr val="accent3">
                    <a:lumMod val="40000"/>
                    <a:lumOff val="60000"/>
                  </a:schemeClr>
                </a:solidFill>
                <a:latin typeface="Tahoma"/>
                <a:cs typeface="Tahoma"/>
              </a:rPr>
              <a:t>months.</a:t>
            </a:r>
            <a:endParaRPr sz="1400" dirty="0">
              <a:solidFill>
                <a:schemeClr val="accent3">
                  <a:lumMod val="40000"/>
                  <a:lumOff val="60000"/>
                </a:schemeClr>
              </a:solidFill>
              <a:latin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7582" y="699516"/>
            <a:ext cx="7429119" cy="3263264"/>
          </a:xfrm>
          <a:prstGeom prst="rect">
            <a:avLst/>
          </a:prstGeom>
        </p:spPr>
      </p:pic>
      <p:sp>
        <p:nvSpPr>
          <p:cNvPr id="3" name="object 3"/>
          <p:cNvSpPr txBox="1"/>
          <p:nvPr/>
        </p:nvSpPr>
        <p:spPr>
          <a:xfrm>
            <a:off x="6400800" y="65273"/>
            <a:ext cx="915543" cy="443070"/>
          </a:xfrm>
          <a:prstGeom prst="rect">
            <a:avLst/>
          </a:prstGeom>
        </p:spPr>
        <p:txBody>
          <a:bodyPr vert="horz" wrap="square" lIns="0" tIns="12065" rIns="0" bIns="0" rtlCol="0">
            <a:spAutoFit/>
          </a:bodyPr>
          <a:lstStyle/>
          <a:p>
            <a:pPr marL="12700">
              <a:lnSpc>
                <a:spcPct val="100000"/>
              </a:lnSpc>
              <a:spcBef>
                <a:spcPts val="95"/>
              </a:spcBef>
            </a:pPr>
            <a:r>
              <a:rPr sz="2800" dirty="0">
                <a:latin typeface="Tahoma"/>
                <a:cs typeface="Tahoma"/>
              </a:rPr>
              <a:t>EDA</a:t>
            </a:r>
          </a:p>
        </p:txBody>
      </p:sp>
      <p:sp>
        <p:nvSpPr>
          <p:cNvPr id="4" name="object 4"/>
          <p:cNvSpPr txBox="1"/>
          <p:nvPr/>
        </p:nvSpPr>
        <p:spPr>
          <a:xfrm>
            <a:off x="1770633" y="4118254"/>
            <a:ext cx="5590540" cy="448309"/>
          </a:xfrm>
          <a:prstGeom prst="rect">
            <a:avLst/>
          </a:prstGeom>
        </p:spPr>
        <p:txBody>
          <a:bodyPr vert="horz" wrap="square" lIns="0" tIns="24130" rIns="0" bIns="0" rtlCol="0">
            <a:spAutoFit/>
          </a:bodyPr>
          <a:lstStyle/>
          <a:p>
            <a:pPr marL="12700" marR="5080">
              <a:lnSpc>
                <a:spcPts val="1639"/>
              </a:lnSpc>
              <a:spcBef>
                <a:spcPts val="190"/>
              </a:spcBef>
            </a:pPr>
            <a:r>
              <a:rPr sz="1400" spc="-130" dirty="0">
                <a:solidFill>
                  <a:schemeClr val="accent3">
                    <a:lumMod val="40000"/>
                    <a:lumOff val="60000"/>
                  </a:schemeClr>
                </a:solidFill>
                <a:latin typeface="Tahoma"/>
                <a:cs typeface="Tahoma"/>
              </a:rPr>
              <a:t>We</a:t>
            </a:r>
            <a:r>
              <a:rPr sz="1400" spc="-150" dirty="0">
                <a:solidFill>
                  <a:schemeClr val="accent3">
                    <a:lumMod val="40000"/>
                    <a:lumOff val="60000"/>
                  </a:schemeClr>
                </a:solidFill>
                <a:latin typeface="Tahoma"/>
                <a:cs typeface="Tahoma"/>
              </a:rPr>
              <a:t> </a:t>
            </a:r>
            <a:r>
              <a:rPr sz="1400" spc="-65" dirty="0">
                <a:solidFill>
                  <a:schemeClr val="accent3">
                    <a:lumMod val="40000"/>
                    <a:lumOff val="60000"/>
                  </a:schemeClr>
                </a:solidFill>
                <a:latin typeface="Tahoma"/>
                <a:cs typeface="Tahoma"/>
              </a:rPr>
              <a:t>can</a:t>
            </a:r>
            <a:r>
              <a:rPr sz="1400" spc="-130" dirty="0">
                <a:solidFill>
                  <a:schemeClr val="accent3">
                    <a:lumMod val="40000"/>
                    <a:lumOff val="60000"/>
                  </a:schemeClr>
                </a:solidFill>
                <a:latin typeface="Tahoma"/>
                <a:cs typeface="Tahoma"/>
              </a:rPr>
              <a:t> </a:t>
            </a:r>
            <a:r>
              <a:rPr sz="1400" spc="-55" dirty="0">
                <a:solidFill>
                  <a:schemeClr val="accent3">
                    <a:lumMod val="40000"/>
                    <a:lumOff val="60000"/>
                  </a:schemeClr>
                </a:solidFill>
                <a:latin typeface="Tahoma"/>
                <a:cs typeface="Tahoma"/>
              </a:rPr>
              <a:t>see</a:t>
            </a:r>
            <a:r>
              <a:rPr sz="1400" spc="-125" dirty="0">
                <a:solidFill>
                  <a:schemeClr val="accent3">
                    <a:lumMod val="40000"/>
                    <a:lumOff val="60000"/>
                  </a:schemeClr>
                </a:solidFill>
                <a:latin typeface="Tahoma"/>
                <a:cs typeface="Tahoma"/>
              </a:rPr>
              <a:t> </a:t>
            </a:r>
            <a:r>
              <a:rPr sz="1400" spc="-65" dirty="0">
                <a:solidFill>
                  <a:schemeClr val="accent3">
                    <a:lumMod val="40000"/>
                    <a:lumOff val="60000"/>
                  </a:schemeClr>
                </a:solidFill>
                <a:latin typeface="Tahoma"/>
                <a:cs typeface="Tahoma"/>
              </a:rPr>
              <a:t>the</a:t>
            </a:r>
            <a:r>
              <a:rPr sz="1400" spc="-130" dirty="0">
                <a:solidFill>
                  <a:schemeClr val="accent3">
                    <a:lumMod val="40000"/>
                    <a:lumOff val="60000"/>
                  </a:schemeClr>
                </a:solidFill>
                <a:latin typeface="Tahoma"/>
                <a:cs typeface="Tahoma"/>
              </a:rPr>
              <a:t> </a:t>
            </a:r>
            <a:r>
              <a:rPr sz="1400" spc="-65" dirty="0">
                <a:solidFill>
                  <a:schemeClr val="accent3">
                    <a:lumMod val="40000"/>
                    <a:lumOff val="60000"/>
                  </a:schemeClr>
                </a:solidFill>
                <a:latin typeface="Tahoma"/>
                <a:cs typeface="Tahoma"/>
              </a:rPr>
              <a:t>highest</a:t>
            </a:r>
            <a:r>
              <a:rPr sz="1400" spc="-140" dirty="0">
                <a:solidFill>
                  <a:schemeClr val="accent3">
                    <a:lumMod val="40000"/>
                    <a:lumOff val="60000"/>
                  </a:schemeClr>
                </a:solidFill>
                <a:latin typeface="Tahoma"/>
                <a:cs typeface="Tahoma"/>
              </a:rPr>
              <a:t> </a:t>
            </a:r>
            <a:r>
              <a:rPr sz="1400" spc="-95" dirty="0">
                <a:solidFill>
                  <a:schemeClr val="accent3">
                    <a:lumMod val="40000"/>
                    <a:lumOff val="60000"/>
                  </a:schemeClr>
                </a:solidFill>
                <a:latin typeface="Tahoma"/>
                <a:cs typeface="Tahoma"/>
              </a:rPr>
              <a:t>number</a:t>
            </a:r>
            <a:r>
              <a:rPr sz="1400" spc="-155" dirty="0">
                <a:solidFill>
                  <a:schemeClr val="accent3">
                    <a:lumMod val="40000"/>
                    <a:lumOff val="60000"/>
                  </a:schemeClr>
                </a:solidFill>
                <a:latin typeface="Tahoma"/>
                <a:cs typeface="Tahoma"/>
              </a:rPr>
              <a:t> </a:t>
            </a:r>
            <a:r>
              <a:rPr sz="1400" spc="-45" dirty="0">
                <a:solidFill>
                  <a:schemeClr val="accent3">
                    <a:lumMod val="40000"/>
                    <a:lumOff val="60000"/>
                  </a:schemeClr>
                </a:solidFill>
                <a:latin typeface="Tahoma"/>
                <a:cs typeface="Tahoma"/>
              </a:rPr>
              <a:t>of</a:t>
            </a:r>
            <a:r>
              <a:rPr sz="1400" spc="-130" dirty="0">
                <a:solidFill>
                  <a:schemeClr val="accent3">
                    <a:lumMod val="40000"/>
                    <a:lumOff val="60000"/>
                  </a:schemeClr>
                </a:solidFill>
                <a:latin typeface="Tahoma"/>
                <a:cs typeface="Tahoma"/>
              </a:rPr>
              <a:t> </a:t>
            </a:r>
            <a:r>
              <a:rPr sz="1400" spc="-80" dirty="0">
                <a:solidFill>
                  <a:schemeClr val="accent3">
                    <a:lumMod val="40000"/>
                    <a:lumOff val="60000"/>
                  </a:schemeClr>
                </a:solidFill>
                <a:latin typeface="Tahoma"/>
                <a:cs typeface="Tahoma"/>
              </a:rPr>
              <a:t>Churns</a:t>
            </a:r>
            <a:r>
              <a:rPr sz="1400" spc="-145" dirty="0">
                <a:solidFill>
                  <a:schemeClr val="accent3">
                    <a:lumMod val="40000"/>
                    <a:lumOff val="60000"/>
                  </a:schemeClr>
                </a:solidFill>
                <a:latin typeface="Tahoma"/>
                <a:cs typeface="Tahoma"/>
              </a:rPr>
              <a:t> </a:t>
            </a:r>
            <a:r>
              <a:rPr sz="1400" spc="-55" dirty="0">
                <a:solidFill>
                  <a:schemeClr val="accent3">
                    <a:lumMod val="40000"/>
                    <a:lumOff val="60000"/>
                  </a:schemeClr>
                </a:solidFill>
                <a:latin typeface="Tahoma"/>
                <a:cs typeface="Tahoma"/>
              </a:rPr>
              <a:t>in</a:t>
            </a:r>
            <a:r>
              <a:rPr sz="1400" spc="-135" dirty="0">
                <a:solidFill>
                  <a:schemeClr val="accent3">
                    <a:lumMod val="40000"/>
                    <a:lumOff val="60000"/>
                  </a:schemeClr>
                </a:solidFill>
                <a:latin typeface="Tahoma"/>
                <a:cs typeface="Tahoma"/>
              </a:rPr>
              <a:t> </a:t>
            </a:r>
            <a:r>
              <a:rPr sz="1400" spc="-75" dirty="0">
                <a:solidFill>
                  <a:schemeClr val="accent3">
                    <a:lumMod val="40000"/>
                    <a:lumOff val="60000"/>
                  </a:schemeClr>
                </a:solidFill>
                <a:latin typeface="Tahoma"/>
                <a:cs typeface="Tahoma"/>
              </a:rPr>
              <a:t>lower</a:t>
            </a:r>
            <a:r>
              <a:rPr sz="1400" spc="-130" dirty="0">
                <a:solidFill>
                  <a:schemeClr val="accent3">
                    <a:lumMod val="40000"/>
                    <a:lumOff val="60000"/>
                  </a:schemeClr>
                </a:solidFill>
                <a:latin typeface="Tahoma"/>
                <a:cs typeface="Tahoma"/>
              </a:rPr>
              <a:t> </a:t>
            </a:r>
            <a:r>
              <a:rPr sz="1400" spc="-105" dirty="0">
                <a:solidFill>
                  <a:schemeClr val="accent3">
                    <a:lumMod val="40000"/>
                    <a:lumOff val="60000"/>
                  </a:schemeClr>
                </a:solidFill>
                <a:latin typeface="Tahoma"/>
                <a:cs typeface="Tahoma"/>
              </a:rPr>
              <a:t>Range.</a:t>
            </a:r>
            <a:r>
              <a:rPr sz="1400" spc="-114" dirty="0">
                <a:solidFill>
                  <a:schemeClr val="accent3">
                    <a:lumMod val="40000"/>
                    <a:lumOff val="60000"/>
                  </a:schemeClr>
                </a:solidFill>
                <a:latin typeface="Tahoma"/>
                <a:cs typeface="Tahoma"/>
              </a:rPr>
              <a:t> </a:t>
            </a:r>
            <a:r>
              <a:rPr sz="1400" spc="-85" dirty="0">
                <a:solidFill>
                  <a:schemeClr val="accent3">
                    <a:lumMod val="40000"/>
                    <a:lumOff val="60000"/>
                  </a:schemeClr>
                </a:solidFill>
                <a:latin typeface="Tahoma"/>
                <a:cs typeface="Tahoma"/>
              </a:rPr>
              <a:t>(Lower</a:t>
            </a:r>
            <a:r>
              <a:rPr sz="1400" spc="-130" dirty="0">
                <a:solidFill>
                  <a:schemeClr val="accent3">
                    <a:lumMod val="40000"/>
                    <a:lumOff val="60000"/>
                  </a:schemeClr>
                </a:solidFill>
                <a:latin typeface="Tahoma"/>
                <a:cs typeface="Tahoma"/>
              </a:rPr>
              <a:t> </a:t>
            </a:r>
            <a:r>
              <a:rPr sz="1400" spc="-105" dirty="0">
                <a:solidFill>
                  <a:schemeClr val="accent3">
                    <a:lumMod val="40000"/>
                    <a:lumOff val="60000"/>
                  </a:schemeClr>
                </a:solidFill>
                <a:latin typeface="Tahoma"/>
                <a:cs typeface="Tahoma"/>
              </a:rPr>
              <a:t>Range</a:t>
            </a:r>
            <a:r>
              <a:rPr sz="1400" spc="-130" dirty="0">
                <a:solidFill>
                  <a:schemeClr val="accent3">
                    <a:lumMod val="40000"/>
                    <a:lumOff val="60000"/>
                  </a:schemeClr>
                </a:solidFill>
                <a:latin typeface="Tahoma"/>
                <a:cs typeface="Tahoma"/>
              </a:rPr>
              <a:t> </a:t>
            </a:r>
            <a:r>
              <a:rPr sz="1400" spc="-50" dirty="0">
                <a:solidFill>
                  <a:schemeClr val="accent3">
                    <a:lumMod val="40000"/>
                    <a:lumOff val="60000"/>
                  </a:schemeClr>
                </a:solidFill>
                <a:latin typeface="Tahoma"/>
                <a:cs typeface="Tahoma"/>
              </a:rPr>
              <a:t>of</a:t>
            </a:r>
            <a:r>
              <a:rPr sz="1400" spc="-120" dirty="0">
                <a:solidFill>
                  <a:schemeClr val="accent3">
                    <a:lumMod val="40000"/>
                    <a:lumOff val="60000"/>
                  </a:schemeClr>
                </a:solidFill>
                <a:latin typeface="Tahoma"/>
                <a:cs typeface="Tahoma"/>
              </a:rPr>
              <a:t> </a:t>
            </a:r>
            <a:r>
              <a:rPr sz="1400" spc="-10" dirty="0">
                <a:solidFill>
                  <a:schemeClr val="accent3">
                    <a:lumMod val="40000"/>
                    <a:lumOff val="60000"/>
                  </a:schemeClr>
                </a:solidFill>
                <a:latin typeface="Tahoma"/>
                <a:cs typeface="Tahoma"/>
              </a:rPr>
              <a:t>Total </a:t>
            </a:r>
            <a:r>
              <a:rPr sz="1400" spc="-80" dirty="0">
                <a:solidFill>
                  <a:schemeClr val="accent3">
                    <a:lumMod val="40000"/>
                    <a:lumOff val="60000"/>
                  </a:schemeClr>
                </a:solidFill>
                <a:latin typeface="Tahoma"/>
                <a:cs typeface="Tahoma"/>
              </a:rPr>
              <a:t>Recharge</a:t>
            </a:r>
            <a:r>
              <a:rPr sz="1400" spc="-145" dirty="0">
                <a:solidFill>
                  <a:schemeClr val="accent3">
                    <a:lumMod val="40000"/>
                    <a:lumOff val="60000"/>
                  </a:schemeClr>
                </a:solidFill>
                <a:latin typeface="Tahoma"/>
                <a:cs typeface="Tahoma"/>
              </a:rPr>
              <a:t> </a:t>
            </a:r>
            <a:r>
              <a:rPr sz="1400" spc="-45" dirty="0">
                <a:solidFill>
                  <a:schemeClr val="accent3">
                    <a:lumMod val="40000"/>
                    <a:lumOff val="60000"/>
                  </a:schemeClr>
                </a:solidFill>
                <a:latin typeface="Tahoma"/>
                <a:cs typeface="Tahoma"/>
              </a:rPr>
              <a:t>for</a:t>
            </a:r>
            <a:r>
              <a:rPr sz="1400" spc="-120" dirty="0">
                <a:solidFill>
                  <a:schemeClr val="accent3">
                    <a:lumMod val="40000"/>
                    <a:lumOff val="60000"/>
                  </a:schemeClr>
                </a:solidFill>
                <a:latin typeface="Tahoma"/>
                <a:cs typeface="Tahoma"/>
              </a:rPr>
              <a:t> </a:t>
            </a:r>
            <a:r>
              <a:rPr sz="1400" spc="-65" dirty="0">
                <a:solidFill>
                  <a:schemeClr val="accent3">
                    <a:lumMod val="40000"/>
                    <a:lumOff val="60000"/>
                  </a:schemeClr>
                </a:solidFill>
                <a:latin typeface="Tahoma"/>
                <a:cs typeface="Tahoma"/>
              </a:rPr>
              <a:t>the</a:t>
            </a:r>
            <a:r>
              <a:rPr sz="1400" spc="-125" dirty="0">
                <a:solidFill>
                  <a:schemeClr val="accent3">
                    <a:lumMod val="40000"/>
                    <a:lumOff val="60000"/>
                  </a:schemeClr>
                </a:solidFill>
                <a:latin typeface="Tahoma"/>
                <a:cs typeface="Tahoma"/>
              </a:rPr>
              <a:t> </a:t>
            </a:r>
            <a:r>
              <a:rPr sz="1400" spc="-95" dirty="0">
                <a:solidFill>
                  <a:schemeClr val="accent3">
                    <a:lumMod val="40000"/>
                    <a:lumOff val="60000"/>
                  </a:schemeClr>
                </a:solidFill>
                <a:latin typeface="Tahoma"/>
                <a:cs typeface="Tahoma"/>
              </a:rPr>
              <a:t>month</a:t>
            </a:r>
            <a:r>
              <a:rPr sz="1400" spc="-130" dirty="0">
                <a:solidFill>
                  <a:schemeClr val="accent3">
                    <a:lumMod val="40000"/>
                    <a:lumOff val="60000"/>
                  </a:schemeClr>
                </a:solidFill>
                <a:latin typeface="Tahoma"/>
                <a:cs typeface="Tahoma"/>
              </a:rPr>
              <a:t> </a:t>
            </a:r>
            <a:r>
              <a:rPr sz="1400" spc="-50" dirty="0">
                <a:solidFill>
                  <a:schemeClr val="accent3">
                    <a:lumMod val="40000"/>
                    <a:lumOff val="60000"/>
                  </a:schemeClr>
                </a:solidFill>
                <a:latin typeface="Tahoma"/>
                <a:cs typeface="Tahoma"/>
              </a:rPr>
              <a:t>of</a:t>
            </a:r>
            <a:r>
              <a:rPr sz="1400" spc="-130" dirty="0">
                <a:solidFill>
                  <a:schemeClr val="accent3">
                    <a:lumMod val="40000"/>
                    <a:lumOff val="60000"/>
                  </a:schemeClr>
                </a:solidFill>
                <a:latin typeface="Tahoma"/>
                <a:cs typeface="Tahoma"/>
              </a:rPr>
              <a:t> </a:t>
            </a:r>
            <a:r>
              <a:rPr sz="1400" spc="-45" dirty="0">
                <a:solidFill>
                  <a:schemeClr val="accent3">
                    <a:lumMod val="40000"/>
                    <a:lumOff val="60000"/>
                  </a:schemeClr>
                </a:solidFill>
                <a:latin typeface="Tahoma"/>
                <a:cs typeface="Tahoma"/>
              </a:rPr>
              <a:t>June</a:t>
            </a:r>
            <a:r>
              <a:rPr sz="1400" spc="-135" dirty="0">
                <a:solidFill>
                  <a:schemeClr val="accent3">
                    <a:lumMod val="40000"/>
                    <a:lumOff val="60000"/>
                  </a:schemeClr>
                </a:solidFill>
                <a:latin typeface="Tahoma"/>
                <a:cs typeface="Tahoma"/>
              </a:rPr>
              <a:t> </a:t>
            </a:r>
            <a:r>
              <a:rPr sz="1400" spc="-100" dirty="0">
                <a:solidFill>
                  <a:schemeClr val="accent3">
                    <a:lumMod val="40000"/>
                    <a:lumOff val="60000"/>
                  </a:schemeClr>
                </a:solidFill>
                <a:latin typeface="Tahoma"/>
                <a:cs typeface="Tahoma"/>
              </a:rPr>
              <a:t>and</a:t>
            </a:r>
            <a:r>
              <a:rPr sz="1400" spc="-130" dirty="0">
                <a:solidFill>
                  <a:schemeClr val="accent3">
                    <a:lumMod val="40000"/>
                    <a:lumOff val="60000"/>
                  </a:schemeClr>
                </a:solidFill>
                <a:latin typeface="Tahoma"/>
                <a:cs typeface="Tahoma"/>
              </a:rPr>
              <a:t> </a:t>
            </a:r>
            <a:r>
              <a:rPr sz="1400" spc="-20" dirty="0">
                <a:solidFill>
                  <a:schemeClr val="accent3">
                    <a:lumMod val="40000"/>
                    <a:lumOff val="60000"/>
                  </a:schemeClr>
                </a:solidFill>
                <a:latin typeface="Tahoma"/>
                <a:cs typeface="Tahoma"/>
              </a:rPr>
              <a:t>July</a:t>
            </a:r>
            <a:endParaRPr sz="1400" dirty="0">
              <a:solidFill>
                <a:schemeClr val="accent3">
                  <a:lumMod val="40000"/>
                  <a:lumOff val="60000"/>
                </a:schemeClr>
              </a:solidFill>
              <a:latin typeface="Tahoma"/>
              <a:cs typeface="Tahoma"/>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31</TotalTime>
  <Words>777</Words>
  <Application>Microsoft Office PowerPoint</Application>
  <PresentationFormat>On-screen Show (16:9)</PresentationFormat>
  <Paragraphs>91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Tahoma</vt:lpstr>
      <vt:lpstr>Times New Roman</vt:lpstr>
      <vt:lpstr>Vapor Trail</vt:lpstr>
      <vt:lpstr>PowerPoint Presentation</vt:lpstr>
      <vt:lpstr>Table Of COntents</vt:lpstr>
      <vt:lpstr>PrOblem Statment</vt:lpstr>
      <vt:lpstr>Business Objective</vt:lpstr>
      <vt:lpstr>ApprOach</vt:lpstr>
      <vt:lpstr>Data Cleaning</vt:lpstr>
      <vt:lpstr>Filter high-value custOmers</vt:lpstr>
      <vt:lpstr>PowerPoint Presentation</vt:lpstr>
      <vt:lpstr>PowerPoint Presentation</vt:lpstr>
      <vt:lpstr>PowerPoint Presentation</vt:lpstr>
      <vt:lpstr>ObservatiOn &amp;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Tilak Shah</dc:creator>
  <cp:lastModifiedBy>Smit Thakker</cp:lastModifiedBy>
  <cp:revision>1</cp:revision>
  <dcterms:created xsi:type="dcterms:W3CDTF">2024-06-11T13:32:57Z</dcterms:created>
  <dcterms:modified xsi:type="dcterms:W3CDTF">2024-06-11T14:05:10Z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2024-06-11T00:00:00Z</vt:filetime>
  </property>
  <property fmtid="{D5CDD505-2E9C-101B-9397-08002B2CF9AE}" pid="3" name="Creator">
    <vt:lpwstr>Microsoft® Office PowerPoint® 2007</vt:lpwstr>
  </property>
  <property fmtid="{D5CDD505-2E9C-101B-9397-08002B2CF9AE}" pid="4" name="LastSaved">
    <vt:filetime>2024-06-11T00:00:00Z</vt:filetime>
  </property>
  <property fmtid="{D5CDD505-2E9C-101B-9397-08002B2CF9AE}" pid="5" name="Producer">
    <vt:lpwstr>Microsoft® Office PowerPoint® 2007</vt:lpwstr>
  </property>
</Properties>
</file>