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1" r:id="rId4"/>
    <p:sldId id="284" r:id="rId5"/>
    <p:sldId id="283" r:id="rId6"/>
    <p:sldId id="273" r:id="rId7"/>
    <p:sldId id="287" r:id="rId8"/>
    <p:sldId id="289" r:id="rId9"/>
    <p:sldId id="288" r:id="rId10"/>
    <p:sldId id="258" r:id="rId11"/>
    <p:sldId id="259" r:id="rId12"/>
    <p:sldId id="260" r:id="rId13"/>
    <p:sldId id="261" r:id="rId14"/>
    <p:sldId id="262" r:id="rId15"/>
    <p:sldId id="285" r:id="rId16"/>
    <p:sldId id="279" r:id="rId17"/>
    <p:sldId id="280" r:id="rId18"/>
    <p:sldId id="278" r:id="rId19"/>
    <p:sldId id="264" r:id="rId20"/>
    <p:sldId id="274" r:id="rId21"/>
    <p:sldId id="265" r:id="rId22"/>
    <p:sldId id="266" r:id="rId23"/>
    <p:sldId id="267" r:id="rId24"/>
    <p:sldId id="275" r:id="rId25"/>
    <p:sldId id="290" r:id="rId26"/>
    <p:sldId id="291" r:id="rId27"/>
    <p:sldId id="268" r:id="rId28"/>
    <p:sldId id="269" r:id="rId29"/>
    <p:sldId id="270" r:id="rId30"/>
    <p:sldId id="277" r:id="rId31"/>
    <p:sldId id="271" r:id="rId3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r" defTabSz="9144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r" defTabSz="9144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r" defTabSz="9144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r" defTabSz="9144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r" defTabSz="9144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r" defTabSz="9144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r" defTabSz="9144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r" defTabSz="914400" rtl="0" fontAlgn="auto" latinLnBrk="0" hangingPunct="0">
      <a:lnSpc>
        <a:spcPct val="10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4" autoAdjust="0"/>
    <p:restoredTop sz="67995"/>
  </p:normalViewPr>
  <p:slideViewPr>
    <p:cSldViewPr snapToGrid="0">
      <p:cViewPr varScale="1">
        <p:scale>
          <a:sx n="112" d="100"/>
          <a:sy n="112" d="100"/>
        </p:scale>
        <p:origin x="1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762000" latinLnBrk="0">
      <a:spcBef>
        <a:spcPts val="200"/>
      </a:spcBef>
      <a:defRPr sz="800">
        <a:latin typeface="+mn-lt"/>
        <a:ea typeface="+mn-ea"/>
        <a:cs typeface="+mn-cs"/>
        <a:sym typeface="Arial"/>
      </a:defRPr>
    </a:lvl1pPr>
    <a:lvl2pPr indent="228600" defTabSz="762000" latinLnBrk="0">
      <a:spcBef>
        <a:spcPts val="200"/>
      </a:spcBef>
      <a:defRPr sz="800">
        <a:latin typeface="+mn-lt"/>
        <a:ea typeface="+mn-ea"/>
        <a:cs typeface="+mn-cs"/>
        <a:sym typeface="Arial"/>
      </a:defRPr>
    </a:lvl2pPr>
    <a:lvl3pPr indent="457200" defTabSz="762000" latinLnBrk="0">
      <a:spcBef>
        <a:spcPts val="200"/>
      </a:spcBef>
      <a:defRPr sz="800">
        <a:latin typeface="+mn-lt"/>
        <a:ea typeface="+mn-ea"/>
        <a:cs typeface="+mn-cs"/>
        <a:sym typeface="Arial"/>
      </a:defRPr>
    </a:lvl3pPr>
    <a:lvl4pPr indent="685800" defTabSz="762000" latinLnBrk="0">
      <a:spcBef>
        <a:spcPts val="200"/>
      </a:spcBef>
      <a:defRPr sz="800">
        <a:latin typeface="+mn-lt"/>
        <a:ea typeface="+mn-ea"/>
        <a:cs typeface="+mn-cs"/>
        <a:sym typeface="Arial"/>
      </a:defRPr>
    </a:lvl4pPr>
    <a:lvl5pPr indent="914400" defTabSz="762000" latinLnBrk="0">
      <a:spcBef>
        <a:spcPts val="200"/>
      </a:spcBef>
      <a:defRPr sz="800">
        <a:latin typeface="+mn-lt"/>
        <a:ea typeface="+mn-ea"/>
        <a:cs typeface="+mn-cs"/>
        <a:sym typeface="Arial"/>
      </a:defRPr>
    </a:lvl5pPr>
    <a:lvl6pPr indent="1143000" defTabSz="762000" latinLnBrk="0">
      <a:spcBef>
        <a:spcPts val="200"/>
      </a:spcBef>
      <a:defRPr sz="800">
        <a:latin typeface="+mn-lt"/>
        <a:ea typeface="+mn-ea"/>
        <a:cs typeface="+mn-cs"/>
        <a:sym typeface="Arial"/>
      </a:defRPr>
    </a:lvl6pPr>
    <a:lvl7pPr indent="1371600" defTabSz="762000" latinLnBrk="0">
      <a:spcBef>
        <a:spcPts val="200"/>
      </a:spcBef>
      <a:defRPr sz="800">
        <a:latin typeface="+mn-lt"/>
        <a:ea typeface="+mn-ea"/>
        <a:cs typeface="+mn-cs"/>
        <a:sym typeface="Arial"/>
      </a:defRPr>
    </a:lvl7pPr>
    <a:lvl8pPr indent="1600200" defTabSz="762000" latinLnBrk="0">
      <a:spcBef>
        <a:spcPts val="200"/>
      </a:spcBef>
      <a:defRPr sz="800">
        <a:latin typeface="+mn-lt"/>
        <a:ea typeface="+mn-ea"/>
        <a:cs typeface="+mn-cs"/>
        <a:sym typeface="Arial"/>
      </a:defRPr>
    </a:lvl8pPr>
    <a:lvl9pPr indent="1828800" defTabSz="762000" latinLnBrk="0">
      <a:spcBef>
        <a:spcPts val="200"/>
      </a:spcBef>
      <a:defRPr sz="8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sz="800" dirty="0" smtClean="0">
                <a:effectLst/>
                <a:latin typeface="+mn-lt"/>
                <a:ea typeface="+mn-ea"/>
                <a:cs typeface="+mn-cs"/>
                <a:sym typeface="Arial"/>
              </a:rPr>
              <a:t>// int b = ++2;                                                         </a:t>
            </a:r>
          </a:p>
          <a:p>
            <a:r>
              <a:rPr lang="is-IS" sz="800" dirty="0" smtClean="0">
                <a:effectLst/>
                <a:latin typeface="+mn-lt"/>
                <a:ea typeface="+mn-ea"/>
                <a:cs typeface="+mn-cs"/>
                <a:sym typeface="Arial"/>
              </a:rPr>
              <a:t>// Fail, seulement sur une variable                                     </a:t>
            </a:r>
          </a:p>
          <a:p>
            <a:endParaRPr lang="is-IS" sz="800" dirty="0" smtClean="0">
              <a:effectLst/>
              <a:latin typeface="+mn-lt"/>
              <a:ea typeface="+mn-ea"/>
              <a:cs typeface="+mn-cs"/>
              <a:sym typeface="Arial"/>
            </a:endParaRPr>
          </a:p>
          <a:p>
            <a:r>
              <a:rPr lang="is-IS" sz="800" dirty="0" smtClean="0">
                <a:effectLst/>
                <a:latin typeface="+mn-lt"/>
                <a:ea typeface="+mn-ea"/>
                <a:cs typeface="+mn-cs"/>
                <a:sym typeface="Arial"/>
              </a:rPr>
              <a:t>// byte c = 128;                                                        </a:t>
            </a:r>
          </a:p>
          <a:p>
            <a:r>
              <a:rPr lang="is-IS" sz="800" dirty="0" smtClean="0">
                <a:effectLst/>
                <a:latin typeface="+mn-lt"/>
                <a:ea typeface="+mn-ea"/>
                <a:cs typeface="+mn-cs"/>
                <a:sym typeface="Arial"/>
              </a:rPr>
              <a:t>// Fail, byte ne peut aller que jusqu'a 127                             </a:t>
            </a:r>
          </a:p>
          <a:p>
            <a:endParaRPr lang="is-IS" sz="800" dirty="0" smtClean="0">
              <a:effectLst/>
              <a:latin typeface="+mn-lt"/>
              <a:ea typeface="+mn-ea"/>
              <a:cs typeface="+mn-cs"/>
              <a:sym typeface="Arial"/>
            </a:endParaRPr>
          </a:p>
          <a:p>
            <a:r>
              <a:rPr lang="is-IS" sz="800" dirty="0" smtClean="0">
                <a:effectLst/>
                <a:latin typeface="+mn-lt"/>
                <a:ea typeface="+mn-ea"/>
                <a:cs typeface="+mn-cs"/>
                <a:sym typeface="Arial"/>
              </a:rPr>
              <a:t>// float e = 3,14;                                                      </a:t>
            </a:r>
          </a:p>
          <a:p>
            <a:r>
              <a:rPr lang="is-IS" sz="800" dirty="0" smtClean="0">
                <a:effectLst/>
                <a:latin typeface="+mn-lt"/>
                <a:ea typeface="+mn-ea"/>
                <a:cs typeface="+mn-cs"/>
                <a:sym typeface="Arial"/>
              </a:rPr>
              <a:t>// Fail, on utilise . pas ,                                             </a:t>
            </a:r>
          </a:p>
          <a:p>
            <a:endParaRPr lang="is-IS" sz="800" dirty="0" smtClean="0">
              <a:effectLst/>
              <a:latin typeface="+mn-lt"/>
              <a:ea typeface="+mn-ea"/>
              <a:cs typeface="+mn-cs"/>
              <a:sym typeface="Arial"/>
            </a:endParaRPr>
          </a:p>
          <a:p>
            <a:r>
              <a:rPr lang="is-IS" sz="800" dirty="0" smtClean="0">
                <a:effectLst/>
                <a:latin typeface="+mn-lt"/>
                <a:ea typeface="+mn-ea"/>
                <a:cs typeface="+mn-cs"/>
                <a:sym typeface="Arial"/>
              </a:rPr>
              <a:t>// char k = '\u0043';                                                   </a:t>
            </a:r>
          </a:p>
          <a:p>
            <a:r>
              <a:rPr lang="is-IS" sz="800" dirty="0" smtClean="0">
                <a:effectLst/>
                <a:latin typeface="+mn-lt"/>
                <a:ea typeface="+mn-ea"/>
                <a:cs typeface="+mn-cs"/>
                <a:sym typeface="Arial"/>
              </a:rPr>
              <a:t>// Fail, déjà défini    </a:t>
            </a:r>
            <a:endParaRPr lang="is-IS" sz="800" dirty="0">
              <a:effectLst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6843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43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Le 1</a:t>
            </a:r>
            <a:r>
              <a:rPr lang="fr-FR" baseline="30000" dirty="0" smtClean="0"/>
              <a:t>e</a:t>
            </a:r>
            <a:r>
              <a:rPr lang="fr-FR" dirty="0" smtClean="0"/>
              <a:t> est correct, écriture binaire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5</a:t>
            </a:r>
          </a:p>
          <a:p>
            <a:pPr marL="171450" marR="0" indent="-171450" defTabSz="7620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Le 1</a:t>
            </a:r>
            <a:r>
              <a:rPr lang="fr-FR" baseline="30000" dirty="0" smtClean="0"/>
              <a:t>e</a:t>
            </a:r>
            <a:r>
              <a:rPr lang="fr-FR" dirty="0" smtClean="0"/>
              <a:t> est correct, écriture hexa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257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738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Tout sauf le dernier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4021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Too</a:t>
            </a:r>
            <a:r>
              <a:rPr lang="fr-FR" dirty="0" smtClean="0"/>
              <a:t> large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9397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(*) « i++; » raccourci pour « i=i+1; » avec quelques subtilités :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i++</a:t>
            </a:r>
            <a:r>
              <a:rPr b="0">
                <a:latin typeface="+mn-lt"/>
                <a:ea typeface="+mn-ea"/>
                <a:cs typeface="+mn-cs"/>
                <a:sym typeface="Arial"/>
              </a:rPr>
              <a:t> : (post-incrémentation) ajoute 1 mais laisse </a:t>
            </a:r>
            <a:r>
              <a:rPr>
                <a:latin typeface="+mn-lt"/>
                <a:ea typeface="+mn-ea"/>
                <a:cs typeface="+mn-cs"/>
                <a:sym typeface="Arial"/>
              </a:rPr>
              <a:t>l’ancienne valeur de i</a:t>
            </a:r>
            <a:r>
              <a:rPr b="0">
                <a:latin typeface="+mn-lt"/>
                <a:ea typeface="+mn-ea"/>
                <a:cs typeface="+mn-cs"/>
                <a:sym typeface="Arial"/>
              </a:rPr>
              <a:t> sur la pile.</a:t>
            </a:r>
            <a:endParaRPr>
              <a:latin typeface="+mn-lt"/>
              <a:ea typeface="+mn-ea"/>
              <a:cs typeface="+mn-cs"/>
              <a:sym typeface="Arial"/>
            </a:endParaRPr>
          </a:p>
          <a:p>
            <a:pPr>
              <a:defRPr b="1"/>
            </a:pPr>
            <a:endParaRPr>
              <a:latin typeface="+mn-lt"/>
              <a:ea typeface="+mn-ea"/>
              <a:cs typeface="+mn-cs"/>
              <a:sym typeface="Arial"/>
            </a:endParaRPr>
          </a:p>
          <a:p>
            <a:pPr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++i</a:t>
            </a:r>
            <a:r>
              <a:rPr b="0">
                <a:latin typeface="+mn-lt"/>
                <a:ea typeface="+mn-ea"/>
                <a:cs typeface="+mn-cs"/>
                <a:sym typeface="Arial"/>
              </a:rPr>
              <a:t> : (pré-incrémentation) ajoute 1 à i et laisse </a:t>
            </a:r>
            <a:r>
              <a:rPr>
                <a:latin typeface="+mn-lt"/>
                <a:ea typeface="+mn-ea"/>
                <a:cs typeface="+mn-cs"/>
                <a:sym typeface="Arial"/>
              </a:rPr>
              <a:t>la nouvelle valeur de i</a:t>
            </a:r>
            <a:r>
              <a:rPr b="0">
                <a:latin typeface="+mn-lt"/>
                <a:ea typeface="+mn-ea"/>
                <a:cs typeface="+mn-cs"/>
                <a:sym typeface="Arial"/>
              </a:rPr>
              <a:t> sur la pile.</a:t>
            </a:r>
          </a:p>
          <a:p>
            <a:endParaRPr b="0">
              <a:latin typeface="+mn-lt"/>
              <a:ea typeface="+mn-ea"/>
              <a:cs typeface="+mn-cs"/>
              <a:sym typeface="Arial"/>
            </a:endParaRPr>
          </a:p>
          <a:p>
            <a:r>
              <a:t>(**) similaire mais en décrémentant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(*) recèle beaucoup de pièges, en particulier pour les nombres flottants et pour les objets comme nous le verrons plus tard.</a:t>
            </a:r>
          </a:p>
          <a:p>
            <a:r>
              <a:t>Il faut aussi éviter de le confondre avec l’opérateur d’affectation =</a:t>
            </a:r>
          </a:p>
          <a:p>
            <a:r>
              <a:t>Pour les nombres flottants (float et double), les erreurs d’arrondis impliquent de ne jamais tester avec == (ou !=) comme le prouve l’exemple qui suit :</a:t>
            </a:r>
          </a:p>
          <a:p>
            <a:endParaRPr/>
          </a:p>
          <a:p>
            <a:r>
              <a:t>	double a = 1.0;</a:t>
            </a:r>
          </a:p>
          <a:p>
            <a:r>
              <a:t>	double b = 0.1;</a:t>
            </a:r>
          </a:p>
          <a:p>
            <a:r>
              <a:t>	System.out.println(b == a – 0.9);      -&gt; produit false</a:t>
            </a:r>
          </a:p>
          <a:p>
            <a:r>
              <a:t>	System.out.println(a – 0.9); 		-&gt; produit </a:t>
            </a:r>
            <a:r>
              <a:rPr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0.09999999999999998</a:t>
            </a:r>
          </a:p>
          <a:p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t>(**) pour les char, c’est ici aussi la conversion implicite avec le code du char qui est utilisée d’où le résultat étonnant (mais correct) suivant :</a:t>
            </a:r>
          </a:p>
          <a:p>
            <a:pPr>
              <a:defRPr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'B'</a:t>
            </a:r>
            <a:r>
              <a:rPr>
                <a:solidFill>
                  <a:srgbClr val="000000"/>
                </a:solidFill>
              </a:rPr>
              <a:t> &lt; </a:t>
            </a:r>
            <a:r>
              <a:t>'A'</a:t>
            </a:r>
            <a:r>
              <a:rPr>
                <a:solidFill>
                  <a:srgbClr val="000000"/>
                </a:solidFill>
              </a:rPr>
              <a:t> -&gt; produit </a:t>
            </a:r>
            <a:r>
              <a:rPr b="1">
                <a:solidFill>
                  <a:srgbClr val="7F0055"/>
                </a:solidFill>
              </a:rPr>
              <a:t>false</a:t>
            </a:r>
          </a:p>
          <a:p>
            <a:pPr>
              <a:defRPr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'B'</a:t>
            </a:r>
            <a:r>
              <a:rPr>
                <a:solidFill>
                  <a:srgbClr val="000000"/>
                </a:solidFill>
              </a:rPr>
              <a:t> &lt; </a:t>
            </a:r>
            <a:r>
              <a:t>'a'</a:t>
            </a:r>
            <a:r>
              <a:rPr>
                <a:solidFill>
                  <a:srgbClr val="000000"/>
                </a:solidFill>
              </a:rPr>
              <a:t> -&gt; produit </a:t>
            </a:r>
            <a:r>
              <a:rPr b="1">
                <a:solidFill>
                  <a:srgbClr val="7F0055"/>
                </a:solidFill>
              </a:rPr>
              <a:t>true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116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" y="1579778"/>
            <a:ext cx="9144002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-3" y="2767175"/>
            <a:ext cx="9144001" cy="415405"/>
          </a:xfrm>
          <a:prstGeom prst="rect">
            <a:avLst/>
          </a:prstGeom>
          <a:solidFill>
            <a:srgbClr val="13171C"/>
          </a:solidFill>
          <a:ln w="9525">
            <a:solidFill>
              <a:srgbClr val="0F1215"/>
            </a:solidFill>
            <a:round/>
          </a:ln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4" name="logo_digitalen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484" y="194097"/>
            <a:ext cx="4839032" cy="1204382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/>
        </p:nvSpPr>
        <p:spPr>
          <a:xfrm>
            <a:off x="3494535" y="4775916"/>
            <a:ext cx="2006102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 b="0">
                <a:solidFill>
                  <a:srgbClr val="01324E"/>
                </a:solidFill>
              </a:defRPr>
            </a:pP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© </a:t>
            </a:r>
            <a:r>
              <a:t>Tous droits réservés à Rossi Oddet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xfrm>
            <a:off x="4419600" y="4622076"/>
            <a:ext cx="2133600" cy="29037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0" y="0"/>
            <a:ext cx="7100082" cy="62753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4" name="logo_digitalen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76778" y="73323"/>
            <a:ext cx="1932135" cy="480888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35"/>
          <p:cNvSpPr/>
          <p:nvPr/>
        </p:nvSpPr>
        <p:spPr>
          <a:xfrm>
            <a:off x="3494535" y="4775916"/>
            <a:ext cx="2006102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 b="0">
                <a:solidFill>
                  <a:srgbClr val="01324E"/>
                </a:solidFill>
              </a:defRPr>
            </a:pP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© </a:t>
            </a:r>
            <a:r>
              <a:t>Tous droits réservés à Rossi Oddet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-2" y="2139702"/>
            <a:ext cx="9144002" cy="1102520"/>
          </a:xfrm>
          <a:prstGeom prst="rect">
            <a:avLst/>
          </a:prstGeom>
          <a:solidFill>
            <a:srgbClr val="01324E"/>
          </a:solidFill>
          <a:ln>
            <a:solidFill>
              <a:srgbClr val="01324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8409533" y="4759000"/>
            <a:ext cx="277268" cy="29037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spcBef>
                <a:spcPts val="200"/>
              </a:spcBef>
              <a:defRPr sz="1200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/>
          <p:nvPr/>
        </p:nvSpPr>
        <p:spPr>
          <a:xfrm>
            <a:off x="3494535" y="4775916"/>
            <a:ext cx="2006102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 b="0">
                <a:solidFill>
                  <a:srgbClr val="01324E"/>
                </a:solidFill>
              </a:defRPr>
            </a:pP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© </a:t>
            </a:r>
            <a:r>
              <a:t>Tous droits réservés à Rossi Oddet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13171C"/>
          </a:solidFill>
          <a:uFillTx/>
          <a:latin typeface="Tahoma"/>
          <a:ea typeface="Tahoma"/>
          <a:cs typeface="Tahoma"/>
          <a:sym typeface="Tahoma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13171C"/>
          </a:solidFill>
          <a:uFillTx/>
          <a:latin typeface="Tahoma"/>
          <a:ea typeface="Tahoma"/>
          <a:cs typeface="Tahoma"/>
          <a:sym typeface="Tahoma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13171C"/>
          </a:solidFill>
          <a:uFillTx/>
          <a:latin typeface="Tahoma"/>
          <a:ea typeface="Tahoma"/>
          <a:cs typeface="Tahoma"/>
          <a:sym typeface="Tahoma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13171C"/>
          </a:solidFill>
          <a:uFillTx/>
          <a:latin typeface="Tahoma"/>
          <a:ea typeface="Tahoma"/>
          <a:cs typeface="Tahoma"/>
          <a:sym typeface="Tahoma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13171C"/>
          </a:solidFill>
          <a:uFillTx/>
          <a:latin typeface="Tahoma"/>
          <a:ea typeface="Tahoma"/>
          <a:cs typeface="Tahoma"/>
          <a:sym typeface="Tahoma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13171C"/>
          </a:solidFill>
          <a:uFillTx/>
          <a:latin typeface="Tahoma"/>
          <a:ea typeface="Tahoma"/>
          <a:cs typeface="Tahoma"/>
          <a:sym typeface="Tahoma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13171C"/>
          </a:solidFill>
          <a:uFillTx/>
          <a:latin typeface="Tahoma"/>
          <a:ea typeface="Tahoma"/>
          <a:cs typeface="Tahoma"/>
          <a:sym typeface="Tahoma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13171C"/>
          </a:solidFill>
          <a:uFillTx/>
          <a:latin typeface="Tahoma"/>
          <a:ea typeface="Tahoma"/>
          <a:cs typeface="Tahoma"/>
          <a:sym typeface="Tahoma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13171C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1pPr>
      <a:lvl2pPr marL="0" marR="0" indent="4572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2pPr>
      <a:lvl3pPr marL="0" marR="0" indent="9144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3pPr>
      <a:lvl4pPr marL="0" marR="0" indent="13716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4pPr>
      <a:lvl5pPr marL="0" marR="0" indent="18288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5pPr>
      <a:lvl6pPr marL="0" marR="0" indent="22860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6pPr>
      <a:lvl7pPr marL="0" marR="0" indent="27432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7pPr>
      <a:lvl8pPr marL="0" marR="0" indent="32004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8pPr>
      <a:lvl9pPr marL="0" marR="0" indent="36576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buntu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ctrTitle"/>
          </p:nvPr>
        </p:nvSpPr>
        <p:spPr>
          <a:xfrm>
            <a:off x="3" y="1579778"/>
            <a:ext cx="9144001" cy="1102521"/>
          </a:xfrm>
          <a:prstGeom prst="rect">
            <a:avLst/>
          </a:prstGeom>
        </p:spPr>
        <p:txBody>
          <a:bodyPr/>
          <a:lstStyle/>
          <a:p>
            <a:r>
              <a:t>Le langage Java</a:t>
            </a:r>
          </a:p>
        </p:txBody>
      </p:sp>
      <p:sp>
        <p:nvSpPr>
          <p:cNvPr id="45" name="Shape 45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lnSpc>
                <a:spcPct val="80000"/>
              </a:lnSpc>
              <a:spcBef>
                <a:spcPts val="500"/>
              </a:spcBef>
              <a:defRPr sz="2088"/>
            </a:lvl1pPr>
          </a:lstStyle>
          <a:p>
            <a:r>
              <a:t>Littéraux &amp; Opérateurs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3348"/>
            </a:lvl1pPr>
          </a:lstStyle>
          <a:p>
            <a:r>
              <a:t>Nombres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529" tIns="34529" rIns="34529" bIns="34529">
            <a:normAutofit/>
          </a:bodyPr>
          <a:lstStyle/>
          <a:p>
            <a:pPr>
              <a:spcBef>
                <a:spcPts val="1200"/>
              </a:spcBef>
              <a:defRPr sz="2400"/>
            </a:pPr>
            <a:r>
              <a:rPr lang="fr-FR" sz="1800" noProof="1"/>
              <a:t>Signés (préfixe -, optionnellement +)</a:t>
            </a:r>
          </a:p>
          <a:p>
            <a:pPr>
              <a:spcBef>
                <a:spcPts val="1200"/>
              </a:spcBef>
              <a:defRPr sz="2400"/>
            </a:pPr>
            <a:r>
              <a:rPr lang="fr-FR" sz="1800" noProof="1"/>
              <a:t>Entiers : types </a:t>
            </a:r>
            <a:r>
              <a:rPr lang="fr-FR" sz="1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byte</a:t>
            </a:r>
            <a:r>
              <a:rPr lang="fr-FR" sz="1800" noProof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, </a:t>
            </a:r>
            <a:r>
              <a:rPr lang="fr-FR" sz="1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short</a:t>
            </a:r>
            <a:r>
              <a:rPr lang="fr-FR" sz="1800" noProof="1">
                <a:latin typeface="Consolas" panose="020B0609020204030204" pitchFamily="49" charset="0"/>
              </a:rPr>
              <a:t>, </a:t>
            </a:r>
            <a:r>
              <a:rPr lang="fr-FR" sz="1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int</a:t>
            </a:r>
            <a:r>
              <a:rPr lang="fr-FR" sz="1800" noProof="1">
                <a:latin typeface="Consolas" panose="020B0609020204030204" pitchFamily="49" charset="0"/>
              </a:rPr>
              <a:t>, </a:t>
            </a:r>
            <a:r>
              <a:rPr lang="fr-FR" sz="1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long</a:t>
            </a:r>
            <a:endParaRPr lang="fr-FR" sz="12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sz="1400" noProof="1">
                <a:latin typeface="Consolas" panose="020B0609020204030204" pitchFamily="49" charset="0"/>
              </a:rPr>
              <a:t>14 (byte, short, int)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sz="1400" noProof="1">
                <a:latin typeface="Consolas" panose="020B0609020204030204" pitchFamily="49" charset="0"/>
              </a:rPr>
              <a:t>0b101 (int déclaré en binaire)		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sz="1400" noProof="1">
                <a:latin typeface="Consolas" panose="020B0609020204030204" pitchFamily="49" charset="0"/>
              </a:rPr>
              <a:t>0x6a (int déclaré en hexadécimal)       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sz="1400" noProof="1">
                <a:latin typeface="Consolas" panose="020B0609020204030204" pitchFamily="49" charset="0"/>
              </a:rPr>
              <a:t>053 (int déclaré en octal)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sz="1400" noProof="1">
                <a:latin typeface="Consolas" panose="020B0609020204030204" pitchFamily="49" charset="0"/>
              </a:rPr>
              <a:t>164L (long)</a:t>
            </a:r>
            <a:endParaRPr lang="fr-FR" sz="1100" noProof="1"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  <a:defRPr sz="2400"/>
            </a:pPr>
            <a:r>
              <a:rPr lang="fr-FR" sz="1800" noProof="1"/>
              <a:t>Flottants : types </a:t>
            </a:r>
            <a:r>
              <a:rPr lang="fr-FR" sz="1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float</a:t>
            </a:r>
            <a:r>
              <a:rPr lang="fr-FR" sz="1800" noProof="1"/>
              <a:t> et </a:t>
            </a:r>
            <a:r>
              <a:rPr lang="fr-FR" sz="1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double</a:t>
            </a:r>
            <a:endParaRPr lang="fr-FR" sz="1200" b="1" noProof="1">
              <a:solidFill>
                <a:schemeClr val="accent2">
                  <a:lumMod val="75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sz="1400" noProof="1">
                <a:latin typeface="Consolas" panose="020B0609020204030204" pitchFamily="49" charset="0"/>
              </a:rPr>
              <a:t>3.14F (float)		3.14D ou 3.14 (double)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sz="1400" noProof="1">
                <a:latin typeface="Consolas" panose="020B0609020204030204" pitchFamily="49" charset="0"/>
              </a:rPr>
              <a:t>2.1E-3F (float)	2.1E-3D ou 2.1E-3 (double)</a:t>
            </a:r>
            <a:br>
              <a:rPr lang="fr-FR" sz="1400" noProof="1">
                <a:latin typeface="Consolas" panose="020B0609020204030204" pitchFamily="49" charset="0"/>
              </a:rPr>
            </a:br>
            <a:r>
              <a:rPr lang="fr-FR" sz="1400" noProof="1"/>
              <a:t/>
            </a:r>
            <a:br>
              <a:rPr lang="fr-FR" sz="1400" noProof="1"/>
            </a:br>
            <a:r>
              <a:rPr lang="fr-FR" sz="1400" b="1" noProof="1">
                <a:latin typeface="Ubuntu"/>
                <a:ea typeface="Ubuntu"/>
                <a:cs typeface="Ubuntu"/>
                <a:sym typeface="Ubuntu"/>
              </a:rPr>
              <a:t>NB</a:t>
            </a:r>
            <a:r>
              <a:rPr lang="fr-FR" sz="1400" noProof="1">
                <a:latin typeface="Ubuntu"/>
                <a:ea typeface="Ubuntu"/>
                <a:cs typeface="Ubuntu"/>
                <a:sym typeface="Ubuntu"/>
              </a:rPr>
              <a:t> : les lettres peuvent se mettre en minuscule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xfrm>
            <a:off x="8496096" y="4759000"/>
            <a:ext cx="190704" cy="2903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3348"/>
            </a:lvl1pPr>
          </a:lstStyle>
          <a:p>
            <a:r>
              <a:t>Caractères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529" tIns="34529" rIns="34529" bIns="34529">
            <a:normAutofit/>
          </a:bodyPr>
          <a:lstStyle/>
          <a:p>
            <a:pPr>
              <a:spcBef>
                <a:spcPts val="1200"/>
              </a:spcBef>
              <a:defRPr sz="2200"/>
            </a:pPr>
            <a:r>
              <a:rPr lang="fr-FR" sz="1800" noProof="1"/>
              <a:t>Type </a:t>
            </a:r>
            <a:r>
              <a:rPr lang="fr-FR" sz="1800" b="1" noProof="1">
                <a:solidFill>
                  <a:schemeClr val="accent2">
                    <a:lumMod val="75000"/>
                  </a:schemeClr>
                </a:solidFill>
                <a:sym typeface="Courier New"/>
              </a:rPr>
              <a:t>char</a:t>
            </a:r>
          </a:p>
          <a:p>
            <a:pPr>
              <a:spcBef>
                <a:spcPts val="1200"/>
              </a:spcBef>
              <a:defRPr sz="2200"/>
            </a:pPr>
            <a:r>
              <a:rPr lang="fr-FR" sz="1800" noProof="1"/>
              <a:t>Entre apostrophes</a:t>
            </a:r>
            <a:endParaRPr lang="fr-FR" sz="1400" noProof="1"/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sz="1600" b="1" noProof="1">
                <a:solidFill>
                  <a:srgbClr val="0070C0"/>
                </a:solidFill>
              </a:rPr>
              <a:t>'A’</a:t>
            </a:r>
            <a:endParaRPr lang="fr-FR" sz="1600" noProof="1"/>
          </a:p>
          <a:p>
            <a:pPr>
              <a:spcBef>
                <a:spcPts val="1200"/>
              </a:spcBef>
              <a:defRPr sz="2200"/>
            </a:pPr>
            <a:r>
              <a:rPr lang="fr-FR" sz="1800" noProof="1"/>
              <a:t>Avec une barre inverse si nécessaire</a:t>
            </a:r>
            <a:endParaRPr lang="fr-FR" sz="1400" noProof="1"/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sz="1600" b="1" noProof="1">
                <a:solidFill>
                  <a:srgbClr val="0070C0"/>
                </a:solidFill>
              </a:rPr>
              <a:t>'\''</a:t>
            </a:r>
            <a:r>
              <a:rPr lang="fr-FR" sz="1600" noProof="1">
                <a:latin typeface="Ubuntu"/>
                <a:ea typeface="Ubuntu"/>
                <a:cs typeface="Ubuntu"/>
                <a:sym typeface="Ubuntu"/>
              </a:rPr>
              <a:t> (apostrophe)   </a:t>
            </a:r>
            <a:r>
              <a:rPr lang="fr-FR" sz="1600" b="1" noProof="1">
                <a:solidFill>
                  <a:srgbClr val="0070C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-FR" sz="1600" b="1" noProof="1">
                <a:solidFill>
                  <a:srgbClr val="0070C0"/>
                </a:solidFill>
              </a:rPr>
              <a:t>'\\'</a:t>
            </a:r>
            <a:r>
              <a:rPr lang="fr-FR" sz="1600" b="1" noProof="1">
                <a:solidFill>
                  <a:srgbClr val="0070C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-FR" sz="1600" noProof="1">
                <a:latin typeface="Ubuntu"/>
                <a:ea typeface="Ubuntu"/>
                <a:cs typeface="Ubuntu"/>
                <a:sym typeface="Ubuntu"/>
              </a:rPr>
              <a:t>(barre inverse)  </a:t>
            </a:r>
            <a:r>
              <a:rPr lang="fr-FR" sz="1600" b="1" noProof="1">
                <a:solidFill>
                  <a:srgbClr val="0070C0"/>
                </a:solidFill>
              </a:rPr>
              <a:t>'\t'</a:t>
            </a:r>
            <a:r>
              <a:rPr lang="fr-FR" sz="1600" b="1" noProof="1">
                <a:solidFill>
                  <a:srgbClr val="0070C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-FR" sz="1600" noProof="1">
                <a:latin typeface="Ubuntu"/>
                <a:ea typeface="Ubuntu"/>
                <a:cs typeface="Ubuntu"/>
                <a:sym typeface="Ubuntu"/>
              </a:rPr>
              <a:t>(tabulation 9)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sz="1600" b="1" noProof="1">
                <a:solidFill>
                  <a:srgbClr val="0070C0"/>
                </a:solidFill>
              </a:rPr>
              <a:t>'\n'</a:t>
            </a:r>
            <a:r>
              <a:rPr lang="fr-FR" sz="1600" b="1" noProof="1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-FR" sz="1600" noProof="1">
                <a:latin typeface="Ubuntu"/>
                <a:ea typeface="Ubuntu"/>
                <a:cs typeface="Ubuntu"/>
                <a:sym typeface="Ubuntu"/>
              </a:rPr>
              <a:t>(ligne 10)         </a:t>
            </a:r>
            <a:r>
              <a:rPr lang="fr-FR" sz="1600" b="1" noProof="1">
                <a:solidFill>
                  <a:srgbClr val="0070C0"/>
                </a:solidFill>
              </a:rPr>
              <a:t>'\f'</a:t>
            </a:r>
            <a:r>
              <a:rPr lang="fr-FR" sz="1600" b="1" noProof="1">
                <a:solidFill>
                  <a:srgbClr val="0070C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-FR" sz="1600" noProof="1">
                <a:latin typeface="Ubuntu"/>
                <a:ea typeface="Ubuntu"/>
                <a:cs typeface="Ubuntu"/>
                <a:sym typeface="Ubuntu"/>
              </a:rPr>
              <a:t>(page 12)          </a:t>
            </a:r>
            <a:r>
              <a:rPr lang="fr-FR" sz="1600" b="1" noProof="1">
                <a:solidFill>
                  <a:srgbClr val="0070C0"/>
                </a:solidFill>
              </a:rPr>
              <a:t>'\r'</a:t>
            </a:r>
            <a:r>
              <a:rPr lang="fr-FR" sz="1600" b="1" noProof="1">
                <a:solidFill>
                  <a:srgbClr val="0070C0"/>
                </a:solidFill>
                <a:latin typeface="Ubuntu"/>
                <a:ea typeface="Ubuntu"/>
                <a:cs typeface="Ubuntu"/>
                <a:sym typeface="Ubuntu"/>
              </a:rPr>
              <a:t>  </a:t>
            </a:r>
            <a:r>
              <a:rPr lang="fr-FR" sz="1600" noProof="1">
                <a:latin typeface="Ubuntu"/>
                <a:ea typeface="Ubuntu"/>
                <a:cs typeface="Ubuntu"/>
                <a:sym typeface="Ubuntu"/>
              </a:rPr>
              <a:t>(retour 13)</a:t>
            </a:r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sz="1600" b="1" noProof="1">
                <a:solidFill>
                  <a:srgbClr val="0070C0"/>
                </a:solidFill>
              </a:rPr>
              <a:t>'\"'</a:t>
            </a:r>
            <a:r>
              <a:rPr lang="fr-FR" sz="1600" noProof="1">
                <a:latin typeface="Ubuntu"/>
                <a:ea typeface="Ubuntu"/>
                <a:cs typeface="Ubuntu"/>
                <a:sym typeface="Ubuntu"/>
              </a:rPr>
              <a:t> (guillemet)       </a:t>
            </a:r>
            <a:r>
              <a:rPr lang="fr-FR" sz="1600" b="1" noProof="1">
                <a:solidFill>
                  <a:srgbClr val="0070C0"/>
                </a:solidFill>
              </a:rPr>
              <a:t>'\b'</a:t>
            </a:r>
            <a:r>
              <a:rPr lang="fr-FR" sz="1600" b="1" noProof="1">
                <a:solidFill>
                  <a:srgbClr val="0070C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-FR" sz="1600" noProof="1">
                <a:latin typeface="Ubuntu"/>
                <a:ea typeface="Ubuntu"/>
                <a:cs typeface="Ubuntu"/>
                <a:sym typeface="Ubuntu"/>
              </a:rPr>
              <a:t>(arrière 8)</a:t>
            </a:r>
            <a:endParaRPr lang="fr-FR" sz="1200" noProof="1"/>
          </a:p>
          <a:p>
            <a:pPr>
              <a:spcBef>
                <a:spcPts val="1200"/>
              </a:spcBef>
              <a:defRPr sz="2200"/>
            </a:pPr>
            <a:r>
              <a:rPr lang="fr-FR" sz="1800" noProof="1"/>
              <a:t>Avec un code Unicode en hexadécimal 4 chiffres</a:t>
            </a:r>
            <a:endParaRPr lang="fr-FR" sz="1400" noProof="1"/>
          </a:p>
          <a:p>
            <a:pPr marL="742950" lvl="1" indent="-285750">
              <a:lnSpc>
                <a:spcPct val="80000"/>
              </a:lnSpc>
              <a:spcBef>
                <a:spcPts val="400"/>
              </a:spcBef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sz="1600" b="1" noProof="1">
                <a:solidFill>
                  <a:srgbClr val="0070C0"/>
                </a:solidFill>
              </a:rPr>
              <a:t>'\u00a9'</a:t>
            </a:r>
            <a:r>
              <a:rPr lang="fr-FR" sz="1600" b="1" noProof="1">
                <a:solidFill>
                  <a:srgbClr val="0070C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-FR" sz="1600" noProof="1">
                <a:latin typeface="Ubuntu"/>
                <a:ea typeface="Ubuntu"/>
                <a:cs typeface="Ubuntu"/>
                <a:sym typeface="Ubuntu"/>
              </a:rPr>
              <a:t>(©)         </a:t>
            </a:r>
            <a:r>
              <a:rPr lang="fr-FR" sz="1600" b="1" noProof="1">
                <a:solidFill>
                  <a:srgbClr val="0070C0"/>
                </a:solidFill>
              </a:rPr>
              <a:t>'\u0153'</a:t>
            </a:r>
            <a:r>
              <a:rPr lang="fr-FR" sz="1600" b="1" noProof="1">
                <a:solidFill>
                  <a:srgbClr val="0070C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-FR" sz="1600" noProof="1">
                <a:latin typeface="Ubuntu"/>
                <a:ea typeface="Ubuntu"/>
                <a:cs typeface="Ubuntu"/>
                <a:sym typeface="Ubuntu"/>
              </a:rPr>
              <a:t>(œ)        </a:t>
            </a:r>
            <a:r>
              <a:rPr lang="fr-FR" sz="1600" b="1" noProof="1">
                <a:solidFill>
                  <a:srgbClr val="0070C0"/>
                </a:solidFill>
              </a:rPr>
              <a:t>'\u20ac'</a:t>
            </a:r>
            <a:r>
              <a:rPr lang="fr-FR" sz="1600" b="1" noProof="1">
                <a:solidFill>
                  <a:srgbClr val="0070C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fr-FR" sz="1600" noProof="1">
                <a:latin typeface="Ubuntu"/>
                <a:ea typeface="Ubuntu"/>
                <a:cs typeface="Ubuntu"/>
                <a:sym typeface="Ubuntu"/>
              </a:rPr>
              <a:t>(€)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xfrm>
            <a:off x="8496096" y="4759000"/>
            <a:ext cx="190704" cy="2903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3348"/>
            </a:lvl1pPr>
          </a:lstStyle>
          <a:p>
            <a:r>
              <a:t>Chaînes de caractères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defRPr sz="2400"/>
            </a:pPr>
            <a:r>
              <a:rPr lang="fr-FR" noProof="1"/>
              <a:t>Entre guillemets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defRPr sz="2100"/>
            </a:pPr>
            <a:r>
              <a:rPr lang="fr-FR" b="1" noProof="1">
                <a:solidFill>
                  <a:srgbClr val="0070C0"/>
                </a:solidFill>
                <a:latin typeface="Consolas" panose="020B0609020204030204" pitchFamily="49" charset="0"/>
              </a:rPr>
              <a:t>"Bonjour"</a:t>
            </a:r>
            <a:endParaRPr lang="fr-FR" noProof="1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defRPr sz="2400"/>
            </a:pPr>
            <a:r>
              <a:rPr lang="fr-FR" noProof="1"/>
              <a:t>Utiliser la barre inverse si nécessaire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defRPr sz="2100"/>
            </a:pPr>
            <a:r>
              <a:rPr lang="fr-FR" b="1" noProof="1">
                <a:solidFill>
                  <a:srgbClr val="0070C0"/>
                </a:solidFill>
                <a:latin typeface="Consolas" panose="020B0609020204030204" pitchFamily="49" charset="0"/>
              </a:rPr>
              <a:t>"Une chaîne avec \" 	(un guillemet)"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defRPr sz="2100"/>
            </a:pPr>
            <a:r>
              <a:rPr lang="fr-FR" b="1" noProof="1">
                <a:solidFill>
                  <a:srgbClr val="0070C0"/>
                </a:solidFill>
                <a:latin typeface="Consolas" panose="020B0609020204030204" pitchFamily="49" charset="0"/>
              </a:rPr>
              <a:t>"Une chaîne avec \\ 	(une barre inverse)"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defRPr sz="2100"/>
            </a:pPr>
            <a:r>
              <a:rPr lang="fr-FR" b="1" noProof="1">
                <a:solidFill>
                  <a:srgbClr val="0070C0"/>
                </a:solidFill>
                <a:latin typeface="Consolas" panose="020B0609020204030204" pitchFamily="49" charset="0"/>
              </a:rPr>
              <a:t>"29,99 \u20ac"	     	(29,99 €)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defRPr sz="2100"/>
            </a:pPr>
            <a:r>
              <a:rPr lang="fr-FR" b="1" noProof="1">
                <a:solidFill>
                  <a:srgbClr val="0070C0"/>
                </a:solidFill>
                <a:latin typeface="Consolas" panose="020B0609020204030204" pitchFamily="49" charset="0"/>
              </a:rPr>
              <a:t>"Un n\u0153ud"</a:t>
            </a:r>
            <a:r>
              <a:rPr lang="fr-FR" b="1" noProof="1">
                <a:solidFill>
                  <a:srgbClr val="0070C0"/>
                </a:solidFill>
              </a:rPr>
              <a:t> </a:t>
            </a:r>
            <a:r>
              <a:rPr lang="fr-FR" b="1" noProof="1">
                <a:solidFill>
                  <a:srgbClr val="0070C0"/>
                </a:solidFill>
                <a:latin typeface="Consolas" panose="020B0609020204030204" pitchFamily="49" charset="0"/>
              </a:rPr>
              <a:t>      	</a:t>
            </a:r>
            <a:r>
              <a:rPr lang="fr-FR" b="1" noProof="1">
                <a:solidFill>
                  <a:srgbClr val="0070C0"/>
                </a:solidFill>
                <a:latin typeface="+mn-lt"/>
              </a:rPr>
              <a:t>(un nœud)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defRPr sz="2100"/>
            </a:pPr>
            <a:r>
              <a:rPr lang="fr-FR" noProof="1"/>
              <a:t>...</a:t>
            </a:r>
          </a:p>
          <a:p>
            <a:pPr>
              <a:lnSpc>
                <a:spcPct val="110000"/>
              </a:lnSpc>
              <a:spcBef>
                <a:spcPts val="1200"/>
              </a:spcBef>
              <a:defRPr sz="2400"/>
            </a:pPr>
            <a:r>
              <a:rPr lang="fr-FR" noProof="1"/>
              <a:t>Stockés sous la forme d'objet de type </a:t>
            </a:r>
            <a:r>
              <a:rPr lang="fr-FR" noProof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String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xfrm>
            <a:off x="8496096" y="4759000"/>
            <a:ext cx="190704" cy="2903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3348"/>
            </a:lvl1pPr>
          </a:lstStyle>
          <a:p>
            <a:r>
              <a:t>Booléen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529" tIns="34529" rIns="34529" bIns="34529"/>
          <a:lstStyle/>
          <a:p>
            <a:pPr>
              <a:spcBef>
                <a:spcPts val="400"/>
              </a:spcBef>
              <a:defRPr sz="1800"/>
            </a:pPr>
            <a:r>
              <a:rPr lang="en-US" noProof="1"/>
              <a:t>Type </a:t>
            </a: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boolean</a:t>
            </a:r>
          </a:p>
          <a:p>
            <a:pPr marL="0" indent="0">
              <a:buSzTx/>
              <a:buNone/>
            </a:pPr>
            <a:endParaRPr lang="en-US" sz="1800" noProof="1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defRPr sz="18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en-US" noProof="1"/>
              <a:t> </a:t>
            </a:r>
          </a:p>
          <a:p>
            <a:pPr>
              <a:defRPr sz="1800"/>
            </a:pPr>
            <a:endParaRPr lang="en-US" noProof="1"/>
          </a:p>
          <a:p>
            <a:pPr>
              <a:spcBef>
                <a:spcPts val="400"/>
              </a:spcBef>
              <a:defRPr sz="18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</a:rPr>
              <a:t>false</a:t>
            </a:r>
          </a:p>
          <a:p>
            <a:pPr>
              <a:defRPr sz="1800"/>
            </a:pPr>
            <a:endParaRPr lang="en-US" noProof="1"/>
          </a:p>
          <a:p>
            <a:pPr>
              <a:spcBef>
                <a:spcPts val="400"/>
              </a:spcBef>
              <a:defRPr sz="1800"/>
            </a:pPr>
            <a:r>
              <a:rPr lang="en-US" noProof="1"/>
              <a:t>ATTENTION : pas de majuscule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8496096" y="4759000"/>
            <a:ext cx="190704" cy="2903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3348"/>
            </a:lvl1pPr>
          </a:lstStyle>
          <a:p>
            <a:r>
              <a:t>Utilisation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defRPr sz="2200"/>
            </a:pPr>
            <a:r>
              <a:rPr lang="fr-FR" sz="2000" noProof="1"/>
              <a:t>Dans les initialisations de variables</a:t>
            </a:r>
          </a:p>
          <a:p>
            <a:pPr marL="742950" lvl="1" indent="-285750">
              <a:lnSpc>
                <a:spcPct val="120000"/>
              </a:lnSpc>
              <a:spcBef>
                <a:spcPts val="400"/>
              </a:spcBef>
              <a:defRPr sz="1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sz="1800" noProof="1"/>
              <a:t>[modificateurs] type nom [ = valeurInitiale];</a:t>
            </a:r>
          </a:p>
          <a:p>
            <a:pPr marL="914400" lvl="2" indent="0">
              <a:lnSpc>
                <a:spcPct val="120000"/>
              </a:lnSpc>
              <a:spcBef>
                <a:spcPts val="300"/>
              </a:spcBef>
              <a:buNone/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sz="1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fr-FR" sz="1400" noProof="1">
                <a:latin typeface="Consolas" panose="020B0609020204030204" pitchFamily="49" charset="0"/>
              </a:rPr>
              <a:t> i = 1</a:t>
            </a:r>
            <a:r>
              <a:rPr lang="fr-FR" sz="1400" noProof="1">
                <a:latin typeface="Consolas" panose="020B0609020204030204" pitchFamily="49" charset="0"/>
                <a:ea typeface="Ubuntu"/>
                <a:cs typeface="Ubuntu"/>
                <a:sym typeface="Ubuntu"/>
              </a:rPr>
              <a:t>;</a:t>
            </a:r>
          </a:p>
          <a:p>
            <a:pPr marL="914400" lvl="2" indent="0">
              <a:lnSpc>
                <a:spcPct val="120000"/>
              </a:lnSpc>
              <a:spcBef>
                <a:spcPts val="300"/>
              </a:spcBef>
              <a:buNone/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sz="1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fr-FR" sz="1400" noProof="1">
                <a:latin typeface="Consolas" panose="020B0609020204030204" pitchFamily="49" charset="0"/>
              </a:rPr>
              <a:t> a = 'P';</a:t>
            </a:r>
          </a:p>
          <a:p>
            <a:pPr marL="914400" lvl="2" indent="0">
              <a:lnSpc>
                <a:spcPct val="120000"/>
              </a:lnSpc>
              <a:spcBef>
                <a:spcPts val="300"/>
              </a:spcBef>
              <a:buNone/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sz="1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fr-FR" sz="1400" noProof="1">
                <a:latin typeface="Consolas" panose="020B0609020204030204" pitchFamily="49" charset="0"/>
              </a:rPr>
              <a:t> trouve = </a:t>
            </a:r>
            <a:r>
              <a:rPr lang="fr-FR" sz="1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fr-FR" sz="1400" noProof="1">
                <a:latin typeface="Consolas" panose="020B0609020204030204" pitchFamily="49" charset="0"/>
              </a:rPr>
              <a:t>;</a:t>
            </a:r>
          </a:p>
          <a:p>
            <a:pPr marL="1143000" lvl="2" indent="-228600">
              <a:lnSpc>
                <a:spcPct val="120000"/>
              </a:lnSpc>
              <a:spcBef>
                <a:spcPts val="300"/>
              </a:spcBef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endParaRPr lang="fr-FR" sz="1400" noProof="1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500"/>
              </a:spcBef>
              <a:defRPr sz="2200"/>
            </a:pPr>
            <a:r>
              <a:rPr lang="fr-FR" sz="2000" noProof="1"/>
              <a:t>Dans les expressions (voir plus loin les opérateurs)</a:t>
            </a:r>
          </a:p>
          <a:p>
            <a:pPr marL="914400" lvl="2" indent="0">
              <a:lnSpc>
                <a:spcPct val="120000"/>
              </a:lnSpc>
              <a:spcBef>
                <a:spcPts val="300"/>
              </a:spcBef>
              <a:buNone/>
              <a:defRPr sz="1600"/>
            </a:pPr>
            <a:r>
              <a:rPr lang="fr-FR" sz="1400" noProof="1">
                <a:latin typeface="Consolas" panose="020B0609020204030204" pitchFamily="49" charset="0"/>
              </a:rPr>
              <a:t>k = 10 * i + 1;</a:t>
            </a:r>
          </a:p>
          <a:p>
            <a:pPr marL="914400" lvl="2" indent="0">
              <a:lnSpc>
                <a:spcPct val="120000"/>
              </a:lnSpc>
              <a:spcBef>
                <a:spcPts val="300"/>
              </a:spcBef>
              <a:buNone/>
              <a:defRPr sz="1600"/>
            </a:pPr>
            <a:r>
              <a:rPr lang="fr-FR" sz="1400" noProof="1">
                <a:latin typeface="Consolas" panose="020B0609020204030204" pitchFamily="49" charset="0"/>
              </a:rPr>
              <a:t>a = code + ‘A’;</a:t>
            </a:r>
          </a:p>
          <a:p>
            <a:pPr marL="914400" lvl="2" indent="0">
              <a:lnSpc>
                <a:spcPct val="120000"/>
              </a:lnSpc>
              <a:spcBef>
                <a:spcPts val="300"/>
              </a:spcBef>
              <a:buNone/>
              <a:defRPr sz="1600"/>
            </a:pPr>
            <a:r>
              <a:rPr lang="fr-FR" sz="1400" noProof="1">
                <a:latin typeface="Consolas" panose="020B0609020204030204" pitchFamily="49" charset="0"/>
              </a:rPr>
              <a:t>i = i + 1;</a:t>
            </a:r>
          </a:p>
          <a:p>
            <a:pPr marL="1143000" lvl="2" indent="-228600">
              <a:lnSpc>
                <a:spcPct val="120000"/>
              </a:lnSpc>
              <a:spcBef>
                <a:spcPts val="300"/>
              </a:spcBef>
              <a:defRPr sz="1600"/>
            </a:pPr>
            <a:endParaRPr lang="fr-FR" sz="1400" noProof="1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500"/>
              </a:spcBef>
              <a:defRPr sz="2200"/>
            </a:pPr>
            <a:r>
              <a:rPr lang="fr-FR" sz="2000" noProof="1"/>
              <a:t>Dans les appels</a:t>
            </a:r>
          </a:p>
          <a:p>
            <a:pPr marL="914400" lvl="2" indent="0">
              <a:lnSpc>
                <a:spcPct val="120000"/>
              </a:lnSpc>
              <a:spcBef>
                <a:spcPts val="200"/>
              </a:spcBef>
              <a:buNone/>
              <a:defRPr sz="1600"/>
            </a:pPr>
            <a:r>
              <a:rPr lang="fr-FR" sz="1400" noProof="1">
                <a:latin typeface="Consolas" panose="020B0609020204030204" pitchFamily="49" charset="0"/>
              </a:rPr>
              <a:t>System.</a:t>
            </a:r>
            <a:r>
              <a:rPr lang="fr-FR" sz="1400" b="1" i="1" noProof="1">
                <a:solidFill>
                  <a:srgbClr val="0070C0"/>
                </a:solidFill>
                <a:latin typeface="Consolas" panose="020B0609020204030204" pitchFamily="49" charset="0"/>
              </a:rPr>
              <a:t>out</a:t>
            </a:r>
            <a:r>
              <a:rPr lang="fr-FR" sz="1400" noProof="1">
                <a:latin typeface="Consolas" panose="020B0609020204030204" pitchFamily="49" charset="0"/>
              </a:rPr>
              <a:t>.println(trouve);</a:t>
            </a:r>
          </a:p>
          <a:p>
            <a:pPr marL="914400" lvl="2" indent="0">
              <a:lnSpc>
                <a:spcPct val="120000"/>
              </a:lnSpc>
              <a:spcBef>
                <a:spcPts val="200"/>
              </a:spcBef>
              <a:buNone/>
              <a:defRPr sz="1600"/>
            </a:pPr>
            <a:r>
              <a:rPr lang="fr-FR" sz="1400" noProof="1">
                <a:latin typeface="Consolas" panose="020B0609020204030204" pitchFamily="49" charset="0"/>
              </a:rPr>
              <a:t>traitement(a, 100);</a:t>
            </a:r>
          </a:p>
        </p:txBody>
      </p:sp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xfrm>
            <a:off x="8496096" y="4759000"/>
            <a:ext cx="190704" cy="2903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3348"/>
            </a:lvl1pPr>
          </a:lstStyle>
          <a:p>
            <a:r>
              <a:rPr lang="fr-FR"/>
              <a:t>Questions</a:t>
            </a:r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defRPr sz="2200"/>
            </a:pPr>
            <a:r>
              <a:rPr lang="fr-FR" noProof="1"/>
              <a:t>Quels sont les lignes suivantes qui compilent ?</a:t>
            </a:r>
          </a:p>
          <a:p>
            <a:pPr marL="764721" lvl="1" indent="-285750">
              <a:spcBef>
                <a:spcPts val="300"/>
              </a:spcBef>
              <a:buFont typeface="Arial" panose="020B0604020202020204" pitchFamily="34" charset="0"/>
              <a:buChar char="•"/>
              <a:defRPr sz="1600"/>
            </a:pPr>
            <a:r>
              <a:rPr lang="fr-FR" sz="1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fr-FR" sz="1800" noProof="1">
                <a:latin typeface="Consolas" panose="020B0609020204030204" pitchFamily="49" charset="0"/>
              </a:rPr>
              <a:t> $ = 0;</a:t>
            </a:r>
          </a:p>
          <a:p>
            <a:pPr marL="764721" lvl="1" indent="-285750">
              <a:spcBef>
                <a:spcPts val="300"/>
              </a:spcBef>
              <a:buFont typeface="Arial" panose="020B0604020202020204" pitchFamily="34" charset="0"/>
              <a:buChar char="•"/>
              <a:defRPr sz="1600"/>
            </a:pPr>
            <a:r>
              <a:rPr lang="fr-FR" sz="1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fr-FR" sz="1800" noProof="1">
                <a:latin typeface="Consolas" panose="020B0609020204030204" pitchFamily="49" charset="0"/>
              </a:rPr>
              <a:t> _0 = 1f;</a:t>
            </a:r>
          </a:p>
          <a:p>
            <a:pPr marL="764721" lvl="1" indent="-285750">
              <a:spcBef>
                <a:spcPts val="300"/>
              </a:spcBef>
              <a:buFont typeface="Arial" panose="020B0604020202020204" pitchFamily="34" charset="0"/>
              <a:buChar char="•"/>
              <a:defRPr sz="1600"/>
            </a:pPr>
            <a:r>
              <a:rPr lang="fr-FR" sz="1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fr-FR" sz="1800" noProof="1">
                <a:latin typeface="Consolas" panose="020B0609020204030204" pitchFamily="49" charset="0"/>
              </a:rPr>
              <a:t> $_$ = 2d;</a:t>
            </a:r>
          </a:p>
          <a:p>
            <a:pPr marL="764721" lvl="1" indent="-285750">
              <a:spcBef>
                <a:spcPts val="300"/>
              </a:spcBef>
              <a:buFont typeface="Arial" panose="020B0604020202020204" pitchFamily="34" charset="0"/>
              <a:buChar char="•"/>
              <a:defRPr sz="1600"/>
            </a:pPr>
            <a:r>
              <a:rPr lang="fr-FR" sz="1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fr-FR" sz="1800" noProof="1">
                <a:latin typeface="Consolas" panose="020B0609020204030204" pitchFamily="49" charset="0"/>
              </a:rPr>
              <a:t> v0 = 125; </a:t>
            </a:r>
          </a:p>
          <a:p>
            <a:pPr marL="764721" lvl="1" indent="-285750">
              <a:spcBef>
                <a:spcPts val="300"/>
              </a:spcBef>
              <a:buFont typeface="Arial" panose="020B0604020202020204" pitchFamily="34" charset="0"/>
              <a:buChar char="•"/>
              <a:defRPr sz="1600"/>
            </a:pPr>
            <a:r>
              <a:rPr lang="fr-FR" sz="1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byte</a:t>
            </a:r>
            <a:r>
              <a:rPr lang="fr-FR" sz="1800" noProof="1">
                <a:latin typeface="Consolas" panose="020B0609020204030204" pitchFamily="49" charset="0"/>
              </a:rPr>
              <a:t> \u0041 = 3;</a:t>
            </a:r>
          </a:p>
          <a:p>
            <a:pPr marL="764721" lvl="1" indent="-285750">
              <a:spcBef>
                <a:spcPts val="300"/>
              </a:spcBef>
              <a:buFont typeface="Arial" panose="020B0604020202020204" pitchFamily="34" charset="0"/>
              <a:buChar char="•"/>
              <a:defRPr sz="1600"/>
            </a:pPr>
            <a:r>
              <a:rPr lang="fr-FR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fr-FR" noProof="1">
                <a:latin typeface="Consolas" panose="020B0609020204030204" pitchFamily="49" charset="0"/>
              </a:rPr>
              <a:t> </a:t>
            </a:r>
            <a:r>
              <a:rPr lang="fr-FR" sz="1600" noProof="1">
                <a:latin typeface="Consolas" panose="020B0609020204030204" pitchFamily="49" charset="0"/>
              </a:rPr>
              <a:t>0</a:t>
            </a:r>
            <a:r>
              <a:rPr lang="fr-FR" noProof="1">
                <a:latin typeface="Consolas" panose="020B0609020204030204" pitchFamily="49" charset="0"/>
              </a:rPr>
              <a:t>b = 2;</a:t>
            </a:r>
          </a:p>
          <a:p>
            <a:pPr marL="1143000" lvl="2" indent="-228600">
              <a:lnSpc>
                <a:spcPct val="80000"/>
              </a:lnSpc>
              <a:spcBef>
                <a:spcPts val="300"/>
              </a:spcBef>
              <a:defRPr sz="1600"/>
            </a:pPr>
            <a:endParaRPr lang="fr-FR" noProof="1"/>
          </a:p>
        </p:txBody>
      </p:sp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xfrm>
            <a:off x="8496096" y="4759000"/>
            <a:ext cx="190704" cy="2903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6788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3348"/>
            </a:lvl1pPr>
          </a:lstStyle>
          <a:p>
            <a:r>
              <a:rPr lang="fr-FR"/>
              <a:t>Noms de variables</a:t>
            </a:r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rPr lang="fr-FR" noProof="1"/>
              <a:t>Pour les noms de variables sont autorisés les caractères suivants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 sz="2200"/>
            </a:pPr>
            <a:r>
              <a:rPr lang="fr-FR" sz="1800" noProof="1"/>
              <a:t>Toutes les lettres de a à z, en minuscules ou majuscules</a:t>
            </a:r>
          </a:p>
          <a:p>
            <a:pPr lvl="1">
              <a:spcBef>
                <a:spcPts val="500"/>
              </a:spcBef>
              <a:defRPr sz="2200"/>
            </a:pPr>
            <a:r>
              <a:rPr lang="fr-FR" sz="1800" noProof="1"/>
              <a:t>Les chiffres de </a:t>
            </a:r>
            <a:r>
              <a:rPr lang="fr-FR" sz="1800" noProof="1">
                <a:latin typeface="Consolas" panose="020B0609020204030204" pitchFamily="49" charset="0"/>
              </a:rPr>
              <a:t>0</a:t>
            </a:r>
            <a:r>
              <a:rPr lang="fr-FR" sz="1800" noProof="1"/>
              <a:t> à 9 </a:t>
            </a:r>
          </a:p>
          <a:p>
            <a:pPr lvl="1">
              <a:spcBef>
                <a:spcPts val="500"/>
              </a:spcBef>
              <a:defRPr sz="2200"/>
            </a:pPr>
            <a:r>
              <a:rPr lang="fr-FR" sz="1800" noProof="1"/>
              <a:t>Les caractères $ et _</a:t>
            </a:r>
          </a:p>
          <a:p>
            <a:pPr lvl="1">
              <a:spcBef>
                <a:spcPts val="500"/>
              </a:spcBef>
              <a:defRPr sz="2200"/>
            </a:pPr>
            <a:r>
              <a:rPr lang="fr-FR" sz="1800" noProof="1"/>
              <a:t>Les caractères unicode</a:t>
            </a:r>
          </a:p>
          <a:p>
            <a:pPr lvl="1">
              <a:spcBef>
                <a:spcPts val="500"/>
              </a:spcBef>
              <a:defRPr sz="2200"/>
            </a:pPr>
            <a:endParaRPr lang="fr-FR" sz="1800" noProof="1"/>
          </a:p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rPr lang="fr-FR" noProof="1"/>
              <a:t>Règle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defRPr sz="2200"/>
            </a:pPr>
            <a:r>
              <a:rPr lang="fr-FR" sz="1800" noProof="1"/>
              <a:t>Les chiffres ne sont pas autorisés comme premier caractère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defRPr sz="2200"/>
            </a:pPr>
            <a:endParaRPr lang="fr-FR" sz="1800" noProof="1"/>
          </a:p>
        </p:txBody>
      </p:sp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xfrm>
            <a:off x="8496096" y="4759000"/>
            <a:ext cx="190704" cy="2903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669481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3348"/>
            </a:lvl1pPr>
          </a:lstStyle>
          <a:p>
            <a:r>
              <a:rPr lang="fr-FR"/>
              <a:t>Noms de classes et packages</a:t>
            </a:r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defRPr sz="2200"/>
            </a:pPr>
            <a:r>
              <a:rPr lang="fr-FR" sz="2000" noProof="1"/>
              <a:t>Même règles que pour les variables à l’exception des caractères unicode non autorisés dans les noms de classes et packages.</a:t>
            </a:r>
          </a:p>
          <a:p>
            <a:pPr>
              <a:spcBef>
                <a:spcPts val="1200"/>
              </a:spcBef>
              <a:defRPr sz="2200"/>
            </a:pPr>
            <a:r>
              <a:rPr lang="fr-FR" sz="2000" noProof="1"/>
              <a:t>Les exemples suivants compilent:</a:t>
            </a:r>
          </a:p>
          <a:p>
            <a:pPr lvl="1">
              <a:spcBef>
                <a:spcPts val="500"/>
              </a:spcBef>
              <a:defRPr sz="2200"/>
            </a:pPr>
            <a:r>
              <a:rPr lang="fr-FR" sz="2000" noProof="1"/>
              <a:t>package __1;</a:t>
            </a:r>
          </a:p>
          <a:p>
            <a:pPr lvl="1">
              <a:spcBef>
                <a:spcPts val="500"/>
              </a:spcBef>
              <a:defRPr sz="2200"/>
            </a:pPr>
            <a:r>
              <a:rPr lang="fr-FR" sz="2000" noProof="1"/>
              <a:t>class $_ { ... }</a:t>
            </a:r>
          </a:p>
          <a:p>
            <a:pPr lvl="1">
              <a:spcBef>
                <a:spcPts val="500"/>
              </a:spcBef>
              <a:defRPr sz="2200"/>
            </a:pPr>
            <a:endParaRPr lang="fr-FR" sz="2000" noProof="1"/>
          </a:p>
          <a:p>
            <a:pPr>
              <a:spcBef>
                <a:spcPts val="500"/>
              </a:spcBef>
              <a:defRPr sz="2200"/>
            </a:pPr>
            <a:r>
              <a:rPr lang="fr-FR" sz="2000" noProof="1">
                <a:solidFill>
                  <a:srgbClr val="FF0000"/>
                </a:solidFill>
              </a:rPr>
              <a:t>Dans les faits, l’utilisation du caractère $ est </a:t>
            </a:r>
            <a:r>
              <a:rPr lang="fr-FR" sz="2000" b="1" noProof="1">
                <a:solidFill>
                  <a:srgbClr val="FF0000"/>
                </a:solidFill>
              </a:rPr>
              <a:t>proscrite</a:t>
            </a:r>
            <a:r>
              <a:rPr lang="fr-FR" sz="2000" noProof="1">
                <a:solidFill>
                  <a:srgbClr val="FF0000"/>
                </a:solidFill>
              </a:rPr>
              <a:t>.</a:t>
            </a:r>
          </a:p>
          <a:p>
            <a:pPr>
              <a:spcBef>
                <a:spcPts val="500"/>
              </a:spcBef>
              <a:defRPr sz="2200"/>
            </a:pPr>
            <a:r>
              <a:rPr lang="fr-FR" sz="2000" noProof="1">
                <a:solidFill>
                  <a:srgbClr val="FF0000"/>
                </a:solidFill>
              </a:rPr>
              <a:t>Le caractère _ est autorisé pour nommer les constantes.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endParaRPr lang="fr-FR" sz="2000" noProof="1"/>
          </a:p>
        </p:txBody>
      </p:sp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xfrm>
            <a:off x="8496096" y="4759000"/>
            <a:ext cx="190704" cy="2903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872960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3348"/>
            </a:lvl1pPr>
          </a:lstStyle>
          <a:p>
            <a:r>
              <a:t>Nombres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529" tIns="34529" rIns="34529" bIns="34529">
            <a:norm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rPr lang="fr-FR" sz="1800" noProof="1"/>
              <a:t>Les exemples suivants ne compilent pas: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defRPr sz="2400"/>
            </a:pPr>
            <a:r>
              <a:rPr lang="fr-FR" sz="1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fr-FR" sz="1800" noProof="1">
                <a:latin typeface="Consolas" panose="020B0609020204030204" pitchFamily="49" charset="0"/>
              </a:rPr>
              <a:t> a = 0b012;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defRPr sz="2400"/>
            </a:pPr>
            <a:r>
              <a:rPr lang="fr-FR" sz="1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fr-FR" sz="1800" noProof="1">
                <a:latin typeface="Consolas" panose="020B0609020204030204" pitchFamily="49" charset="0"/>
              </a:rPr>
              <a:t> b = 048;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defRPr sz="2400"/>
            </a:pPr>
            <a:r>
              <a:rPr lang="fr-FR" sz="1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fr-FR" sz="1800" noProof="1">
                <a:latin typeface="Consolas" panose="020B0609020204030204" pitchFamily="49" charset="0"/>
              </a:rPr>
              <a:t> c = 0xG;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defRPr sz="2400"/>
            </a:pPr>
            <a:r>
              <a:rPr lang="fr-FR" sz="1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byte</a:t>
            </a:r>
            <a:r>
              <a:rPr lang="fr-FR" sz="1800" noProof="1">
                <a:latin typeface="Consolas" panose="020B0609020204030204" pitchFamily="49" charset="0"/>
              </a:rPr>
              <a:t> d = 128;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defRPr sz="2400"/>
            </a:pPr>
            <a:r>
              <a:rPr lang="fr-FR" sz="1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fr-FR" sz="1800" noProof="1">
                <a:latin typeface="Consolas" panose="020B0609020204030204" pitchFamily="49" charset="0"/>
              </a:rPr>
              <a:t> f = 2.51e135f;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defRPr sz="2400"/>
            </a:pPr>
            <a:r>
              <a:rPr lang="fr-FR" sz="1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fr-FR" sz="1800" noProof="1">
                <a:latin typeface="Consolas" panose="020B0609020204030204" pitchFamily="49" charset="0"/>
              </a:rPr>
              <a:t> d = 2,5e214;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defRPr sz="2400"/>
            </a:pPr>
            <a:endParaRPr lang="fr-FR" sz="1800" noProof="1"/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rPr lang="fr-FR" sz="1800" noProof="1"/>
              <a:t>Pourquoi ?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xfrm>
            <a:off x="8496096" y="4759000"/>
            <a:ext cx="190704" cy="2903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394553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3348"/>
            </a:lvl1pPr>
          </a:lstStyle>
          <a:p>
            <a:r>
              <a:t>Opérateurs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529" tIns="34529" rIns="34529" bIns="34529">
            <a:normAutofit/>
          </a:bodyPr>
          <a:lstStyle/>
          <a:p>
            <a:pPr marL="305180" indent="-305180" defTabSz="406908">
              <a:spcBef>
                <a:spcPts val="600"/>
              </a:spcBef>
              <a:defRPr sz="2581"/>
            </a:pPr>
            <a:r>
              <a:rPr lang="fr-FR" sz="2000" noProof="1"/>
              <a:t>Proviennent du langage C</a:t>
            </a:r>
          </a:p>
          <a:p>
            <a:pPr marL="661225" lvl="1" indent="-254317" defTabSz="406908">
              <a:spcBef>
                <a:spcPts val="500"/>
              </a:spcBef>
              <a:defRPr sz="2225"/>
            </a:pPr>
            <a:r>
              <a:rPr lang="fr-FR" sz="1800" noProof="1"/>
              <a:t>Pour la compatibilité</a:t>
            </a:r>
          </a:p>
          <a:p>
            <a:pPr marL="661225" lvl="1" indent="-254317" defTabSz="406908">
              <a:spcBef>
                <a:spcPts val="500"/>
              </a:spcBef>
              <a:defRPr sz="2225"/>
            </a:pPr>
            <a:r>
              <a:rPr lang="fr-FR" sz="1800" noProof="1"/>
              <a:t>Pour la souplesse et les performances</a:t>
            </a:r>
          </a:p>
          <a:p>
            <a:pPr marL="661225" lvl="1" indent="-254317" defTabSz="406908">
              <a:spcBef>
                <a:spcPts val="500"/>
              </a:spcBef>
              <a:defRPr sz="2225"/>
            </a:pPr>
            <a:endParaRPr lang="fr-FR" sz="1800" noProof="1"/>
          </a:p>
          <a:p>
            <a:pPr marL="305180" indent="-305180" defTabSz="406908">
              <a:spcBef>
                <a:spcPts val="300"/>
              </a:spcBef>
              <a:defRPr sz="2581"/>
            </a:pPr>
            <a:r>
              <a:rPr lang="fr-FR" sz="2000" noProof="1"/>
              <a:t>Assument des conversions implicites</a:t>
            </a:r>
          </a:p>
          <a:p>
            <a:pPr marL="661225" lvl="1" indent="-254317" defTabSz="406908">
              <a:spcBef>
                <a:spcPts val="500"/>
              </a:spcBef>
              <a:defRPr sz="2225"/>
            </a:pPr>
            <a:r>
              <a:rPr lang="fr-FR" sz="1800" noProof="1"/>
              <a:t>Byte &lt; short &lt; int &lt; long &lt; float &lt; double</a:t>
            </a:r>
          </a:p>
          <a:p>
            <a:pPr marL="661225" lvl="1" indent="-254317" defTabSz="406908">
              <a:spcBef>
                <a:spcPts val="500"/>
              </a:spcBef>
              <a:defRPr sz="2225"/>
            </a:pPr>
            <a:r>
              <a:rPr lang="fr-FR" sz="1800" noProof="1"/>
              <a:t>char&lt;-&gt;int</a:t>
            </a:r>
          </a:p>
          <a:p>
            <a:pPr marL="661225" lvl="1" indent="-254317" defTabSz="406908">
              <a:spcBef>
                <a:spcPts val="500"/>
              </a:spcBef>
              <a:defRPr sz="2225"/>
            </a:pPr>
            <a:r>
              <a:rPr lang="fr-FR" sz="1800" noProof="1"/>
              <a:t>Permettent d'éviter toute perte d’information</a:t>
            </a:r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xfrm>
            <a:off x="8496096" y="4759000"/>
            <a:ext cx="190704" cy="2903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3348"/>
            </a:lvl1pPr>
          </a:lstStyle>
          <a:p>
            <a:r>
              <a:t>Littéraux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529" tIns="34529" rIns="34529" bIns="34529"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defRPr sz="2900"/>
            </a:pPr>
            <a:r>
              <a:rPr lang="en-US" sz="1800" noProof="1"/>
              <a:t>Représentent les éléments primitifs du langage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 sz="2900"/>
            </a:pPr>
            <a:r>
              <a:rPr lang="en-US" sz="1800" noProof="1"/>
              <a:t>Ont tous un type intrinsèque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 sz="2900"/>
            </a:pPr>
            <a:r>
              <a:rPr lang="en-US" sz="1800" noProof="1"/>
              <a:t>Nombres: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 sz="2900"/>
            </a:pPr>
            <a:r>
              <a:rPr lang="en-US" sz="1700" noProof="1"/>
              <a:t>Entiers : -1, -2, -3, 0, 1, 2, 3, …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 sz="2900"/>
            </a:pPr>
            <a:r>
              <a:rPr lang="en-US" sz="1700" noProof="1"/>
              <a:t>Réels: -0.784, 1.205, 0.0015, …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 sz="2900"/>
            </a:pPr>
            <a:r>
              <a:rPr lang="en-US" sz="1800" noProof="1"/>
              <a:t>Caractères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 sz="2900"/>
            </a:pPr>
            <a:r>
              <a:rPr lang="en-US" sz="1700" noProof="1"/>
              <a:t>‘e’, ‘i’, ‘A’, …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 sz="2900"/>
            </a:pPr>
            <a:r>
              <a:rPr lang="en-US" sz="1800" noProof="1"/>
              <a:t>Chaînes de caractères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 sz="2900"/>
            </a:pPr>
            <a:r>
              <a:rPr lang="en-US" sz="1700" noProof="1"/>
              <a:t>“Bonjour”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 sz="2900"/>
            </a:pPr>
            <a:r>
              <a:rPr lang="en-US" sz="1800" noProof="1"/>
              <a:t>Booléens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 sz="2900"/>
            </a:pPr>
            <a:r>
              <a:rPr lang="en-US" sz="1700" noProof="1"/>
              <a:t>true ou false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xfrm>
            <a:off x="8496096" y="4759000"/>
            <a:ext cx="190704" cy="2903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3348"/>
            </a:lvl1pPr>
          </a:lstStyle>
          <a:p>
            <a:r>
              <a:rPr lang="fr-FR"/>
              <a:t>Conversion implicites</a:t>
            </a:r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xfrm>
            <a:off x="8496096" y="4759000"/>
            <a:ext cx="190704" cy="2903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30803"/>
              </p:ext>
            </p:extLst>
          </p:nvPr>
        </p:nvGraphicFramePr>
        <p:xfrm>
          <a:off x="588818" y="1266000"/>
          <a:ext cx="7578440" cy="270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305">
                  <a:extLst>
                    <a:ext uri="{9D8B030D-6E8A-4147-A177-3AD203B41FA5}">
                      <a16:colId xmlns:a16="http://schemas.microsoft.com/office/drawing/2014/main" xmlns="" val="3884344017"/>
                    </a:ext>
                  </a:extLst>
                </a:gridCol>
                <a:gridCol w="947305">
                  <a:extLst>
                    <a:ext uri="{9D8B030D-6E8A-4147-A177-3AD203B41FA5}">
                      <a16:colId xmlns:a16="http://schemas.microsoft.com/office/drawing/2014/main" xmlns="" val="238315365"/>
                    </a:ext>
                  </a:extLst>
                </a:gridCol>
                <a:gridCol w="947305">
                  <a:extLst>
                    <a:ext uri="{9D8B030D-6E8A-4147-A177-3AD203B41FA5}">
                      <a16:colId xmlns:a16="http://schemas.microsoft.com/office/drawing/2014/main" xmlns="" val="1223236150"/>
                    </a:ext>
                  </a:extLst>
                </a:gridCol>
                <a:gridCol w="947305">
                  <a:extLst>
                    <a:ext uri="{9D8B030D-6E8A-4147-A177-3AD203B41FA5}">
                      <a16:colId xmlns:a16="http://schemas.microsoft.com/office/drawing/2014/main" xmlns="" val="3980476705"/>
                    </a:ext>
                  </a:extLst>
                </a:gridCol>
                <a:gridCol w="947305">
                  <a:extLst>
                    <a:ext uri="{9D8B030D-6E8A-4147-A177-3AD203B41FA5}">
                      <a16:colId xmlns:a16="http://schemas.microsoft.com/office/drawing/2014/main" xmlns="" val="168844267"/>
                    </a:ext>
                  </a:extLst>
                </a:gridCol>
                <a:gridCol w="947305">
                  <a:extLst>
                    <a:ext uri="{9D8B030D-6E8A-4147-A177-3AD203B41FA5}">
                      <a16:colId xmlns:a16="http://schemas.microsoft.com/office/drawing/2014/main" xmlns="" val="2014226935"/>
                    </a:ext>
                  </a:extLst>
                </a:gridCol>
                <a:gridCol w="947305">
                  <a:extLst>
                    <a:ext uri="{9D8B030D-6E8A-4147-A177-3AD203B41FA5}">
                      <a16:colId xmlns:a16="http://schemas.microsoft.com/office/drawing/2014/main" xmlns="" val="3970012220"/>
                    </a:ext>
                  </a:extLst>
                </a:gridCol>
                <a:gridCol w="947305">
                  <a:extLst>
                    <a:ext uri="{9D8B030D-6E8A-4147-A177-3AD203B41FA5}">
                      <a16:colId xmlns:a16="http://schemas.microsoft.com/office/drawing/2014/main" xmlns="" val="500504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Entier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Binaire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Hexa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Octal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410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byte a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0b1100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0x0C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014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12L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12F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12D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995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short a =</a:t>
                      </a:r>
                    </a:p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0b1100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0x0C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014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12L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12F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12D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534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int a 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0b1100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0x0C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014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12L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12F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12D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061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long a=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0b1100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0x0C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014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12L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12F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12D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8329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float a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0b1100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0x0C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014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12L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12F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12D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486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double a=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0b1100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0x0C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014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12L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12F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12D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722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79344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3348"/>
            </a:lvl1pPr>
          </a:lstStyle>
          <a:p>
            <a:r>
              <a:t>Opérateurs arithmétiques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457200" y="1054564"/>
            <a:ext cx="8229600" cy="370443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defRPr sz="2700"/>
            </a:pPr>
            <a:r>
              <a:rPr lang="fr-FR" sz="1700" noProof="1"/>
              <a:t>Les opérations sur les nombres</a:t>
            </a:r>
          </a:p>
          <a:p>
            <a:pPr marL="742950" lvl="1" indent="-285750">
              <a:spcBef>
                <a:spcPts val="200"/>
              </a:spcBef>
              <a:defRPr sz="1000"/>
            </a:pPr>
            <a:r>
              <a:rPr lang="fr-FR" noProof="1"/>
              <a:t>Conversions implicites</a:t>
            </a:r>
            <a:endParaRPr lang="fr-FR" sz="2300" noProof="1"/>
          </a:p>
          <a:p>
            <a:pPr marL="742950" lvl="1" indent="-285750">
              <a:spcBef>
                <a:spcPts val="200"/>
              </a:spcBef>
              <a:defRPr sz="1000"/>
            </a:pPr>
            <a:r>
              <a:rPr lang="fr-FR" noProof="1"/>
              <a:t>Valables sur les char (assimilés à leur code)</a:t>
            </a:r>
            <a:endParaRPr lang="fr-FR" sz="2300" noProof="1"/>
          </a:p>
          <a:p>
            <a:pPr marL="742950" lvl="1" indent="-285750">
              <a:spcBef>
                <a:spcPts val="200"/>
              </a:spcBef>
              <a:defRPr sz="1000"/>
            </a:pPr>
            <a:r>
              <a:rPr lang="fr-FR" noProof="1"/>
              <a:t>Attention aux débordements (pas d’erreur dans ce cas)</a:t>
            </a:r>
          </a:p>
          <a:p>
            <a:pPr marL="457200" lvl="1" indent="0">
              <a:spcBef>
                <a:spcPts val="200"/>
              </a:spcBef>
              <a:buNone/>
              <a:defRPr sz="1000"/>
            </a:pPr>
            <a:endParaRPr lang="fr-FR" sz="1000" noProof="1"/>
          </a:p>
          <a:p>
            <a:pPr marL="1696539" lvl="4" indent="171450">
              <a:spcBef>
                <a:spcPts val="500"/>
              </a:spcBef>
              <a:buSzTx/>
              <a:buNone/>
              <a:defRPr sz="2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sz="1000" b="1" noProof="1">
                <a:latin typeface="Consolas" panose="020B0609020204030204" pitchFamily="49" charset="0"/>
              </a:rPr>
              <a:t> +</a:t>
            </a:r>
            <a:r>
              <a:rPr lang="fr-FR" sz="1000" noProof="1">
                <a:latin typeface="Consolas" panose="020B0609020204030204" pitchFamily="49" charset="0"/>
              </a:rPr>
              <a:t> Addition : 		7+8		résultat: 15</a:t>
            </a:r>
          </a:p>
          <a:p>
            <a:pPr marL="1696539" lvl="4" indent="171450">
              <a:spcBef>
                <a:spcPts val="200"/>
              </a:spcBef>
              <a:buSzTx/>
              <a:buNone/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noProof="1">
                <a:latin typeface="Consolas" panose="020B0609020204030204" pitchFamily="49" charset="0"/>
              </a:rPr>
              <a:t> </a:t>
            </a:r>
            <a:r>
              <a:rPr lang="fr-FR" b="1" noProof="1">
                <a:latin typeface="Consolas" panose="020B0609020204030204" pitchFamily="49" charset="0"/>
              </a:rPr>
              <a:t>-</a:t>
            </a:r>
            <a:r>
              <a:rPr lang="fr-FR" noProof="1">
                <a:latin typeface="Consolas" panose="020B0609020204030204" pitchFamily="49" charset="0"/>
              </a:rPr>
              <a:t> Soustraction : 		7-8		résultat: -1</a:t>
            </a:r>
            <a:endParaRPr lang="fr-FR" sz="2300" noProof="1">
              <a:latin typeface="Consolas" panose="020B0609020204030204" pitchFamily="49" charset="0"/>
            </a:endParaRPr>
          </a:p>
          <a:p>
            <a:pPr marL="1696539" lvl="4" indent="171450">
              <a:spcBef>
                <a:spcPts val="200"/>
              </a:spcBef>
              <a:buSzTx/>
              <a:buNone/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noProof="1">
                <a:latin typeface="Consolas" panose="020B0609020204030204" pitchFamily="49" charset="0"/>
              </a:rPr>
              <a:t> </a:t>
            </a:r>
            <a:r>
              <a:rPr lang="fr-FR" b="1" noProof="1">
                <a:latin typeface="Consolas" panose="020B0609020204030204" pitchFamily="49" charset="0"/>
              </a:rPr>
              <a:t>*</a:t>
            </a:r>
            <a:r>
              <a:rPr lang="fr-FR" noProof="1">
                <a:latin typeface="Consolas" panose="020B0609020204030204" pitchFamily="49" charset="0"/>
              </a:rPr>
              <a:t> Multiplication : 	7*8		résultat: 56</a:t>
            </a:r>
            <a:endParaRPr lang="fr-FR" sz="2300" noProof="1">
              <a:latin typeface="Consolas" panose="020B0609020204030204" pitchFamily="49" charset="0"/>
            </a:endParaRPr>
          </a:p>
          <a:p>
            <a:pPr marL="1696539" lvl="4" indent="171450">
              <a:spcBef>
                <a:spcPts val="200"/>
              </a:spcBef>
              <a:buSzTx/>
              <a:buNone/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noProof="1">
                <a:latin typeface="Consolas" panose="020B0609020204030204" pitchFamily="49" charset="0"/>
              </a:rPr>
              <a:t> </a:t>
            </a:r>
            <a:r>
              <a:rPr lang="fr-FR" b="1" noProof="1">
                <a:latin typeface="Consolas" panose="020B0609020204030204" pitchFamily="49" charset="0"/>
              </a:rPr>
              <a:t>/</a:t>
            </a:r>
            <a:r>
              <a:rPr lang="fr-FR" noProof="1">
                <a:latin typeface="Consolas" panose="020B0609020204030204" pitchFamily="49" charset="0"/>
              </a:rPr>
              <a:t> Division : 		7/8		résultat: 0 </a:t>
            </a:r>
          </a:p>
          <a:p>
            <a:pPr marL="1696539" lvl="4" indent="171450">
              <a:spcBef>
                <a:spcPts val="200"/>
              </a:spcBef>
              <a:buSzTx/>
              <a:buNone/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noProof="1">
                <a:latin typeface="Consolas" panose="020B0609020204030204" pitchFamily="49" charset="0"/>
              </a:rPr>
              <a:t>				7.0/8.0	résultat: 0.875</a:t>
            </a:r>
            <a:endParaRPr lang="fr-FR" sz="2300" noProof="1">
              <a:latin typeface="Consolas" panose="020B0609020204030204" pitchFamily="49" charset="0"/>
            </a:endParaRPr>
          </a:p>
          <a:p>
            <a:pPr marL="1696539" lvl="4" indent="171450">
              <a:spcBef>
                <a:spcPts val="200"/>
              </a:spcBef>
              <a:buSzTx/>
              <a:buNone/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noProof="1">
                <a:latin typeface="Consolas" panose="020B0609020204030204" pitchFamily="49" charset="0"/>
              </a:rPr>
              <a:t> </a:t>
            </a:r>
            <a:r>
              <a:rPr lang="fr-FR" b="1" noProof="1">
                <a:latin typeface="Consolas" panose="020B0609020204030204" pitchFamily="49" charset="0"/>
              </a:rPr>
              <a:t>%</a:t>
            </a:r>
            <a:r>
              <a:rPr lang="fr-FR" noProof="1">
                <a:latin typeface="Consolas" panose="020B0609020204030204" pitchFamily="49" charset="0"/>
              </a:rPr>
              <a:t> Modulo (reste) 		7%8		résultat: 7	 </a:t>
            </a:r>
          </a:p>
          <a:p>
            <a:pPr marL="1696539" lvl="4" indent="171450">
              <a:spcBef>
                <a:spcPts val="200"/>
              </a:spcBef>
              <a:buSzTx/>
              <a:buNone/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noProof="1">
                <a:latin typeface="Consolas" panose="020B0609020204030204" pitchFamily="49" charset="0"/>
              </a:rPr>
              <a:t>				16%7		résultat: 2</a:t>
            </a:r>
            <a:endParaRPr lang="fr-FR" sz="2300" noProof="1">
              <a:latin typeface="Consolas" panose="020B0609020204030204" pitchFamily="49" charset="0"/>
            </a:endParaRPr>
          </a:p>
          <a:p>
            <a:pPr marL="1696539" lvl="4" indent="171450">
              <a:spcBef>
                <a:spcPts val="200"/>
              </a:spcBef>
              <a:buSzTx/>
              <a:buNone/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noProof="1">
                <a:latin typeface="Consolas" panose="020B0609020204030204" pitchFamily="49" charset="0"/>
              </a:rPr>
              <a:t>++</a:t>
            </a:r>
            <a:r>
              <a:rPr lang="fr-FR" b="0" noProof="1">
                <a:latin typeface="Consolas" panose="020B0609020204030204" pitchFamily="49" charset="0"/>
              </a:rPr>
              <a:t> Incrémentation (*) : 	i++, ++index</a:t>
            </a:r>
            <a:endParaRPr lang="fr-FR" sz="2300" noProof="1">
              <a:latin typeface="Consolas" panose="020B0609020204030204" pitchFamily="49" charset="0"/>
            </a:endParaRPr>
          </a:p>
          <a:p>
            <a:pPr marL="1696539" lvl="4" indent="171450">
              <a:spcBef>
                <a:spcPts val="200"/>
              </a:spcBef>
              <a:buSzTx/>
              <a:buNone/>
              <a:defRPr sz="1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noProof="1">
                <a:latin typeface="Consolas" panose="020B0609020204030204" pitchFamily="49" charset="0"/>
              </a:rPr>
              <a:t>--</a:t>
            </a:r>
            <a:r>
              <a:rPr lang="fr-FR" b="0" noProof="1">
                <a:latin typeface="Consolas" panose="020B0609020204030204" pitchFamily="49" charset="0"/>
              </a:rPr>
              <a:t> Décrémentation (**) : 	k--, --index</a:t>
            </a:r>
            <a:endParaRPr lang="fr-FR" sz="1600" noProof="1"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  <a:defRPr sz="2700"/>
            </a:pPr>
            <a:r>
              <a:rPr lang="fr-FR" sz="1700" noProof="1"/>
              <a:t>Concaténation</a:t>
            </a:r>
          </a:p>
          <a:p>
            <a:pPr marL="742950" lvl="1" indent="-285750">
              <a:spcBef>
                <a:spcPts val="500"/>
              </a:spcBef>
              <a:defRPr sz="2300"/>
            </a:pPr>
            <a:r>
              <a:rPr lang="fr-FR" sz="1000" noProof="1"/>
              <a:t>Les String se concatènent avec l’opérateur +</a:t>
            </a:r>
          </a:p>
          <a:p>
            <a:pPr marL="742950" lvl="1" indent="-285750">
              <a:spcBef>
                <a:spcPts val="500"/>
              </a:spcBef>
              <a:defRPr sz="2300"/>
            </a:pPr>
            <a:r>
              <a:rPr lang="fr-FR" sz="1000" noProof="1"/>
              <a:t>Conversions implicites vers String</a:t>
            </a:r>
          </a:p>
          <a:p>
            <a:pPr marL="285750" lvl="1" indent="171450">
              <a:spcBef>
                <a:spcPts val="500"/>
              </a:spcBef>
              <a:buSzTx/>
              <a:buNone/>
              <a:defRPr sz="2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sz="1000" noProof="1"/>
              <a:t>  String result = </a:t>
            </a:r>
            <a:r>
              <a:rPr lang="fr-FR" sz="1000" noProof="1">
                <a:solidFill>
                  <a:srgbClr val="2A00FF"/>
                </a:solidFill>
              </a:rPr>
              <a:t>"indice = "</a:t>
            </a:r>
            <a:r>
              <a:rPr lang="fr-FR" sz="1000" noProof="1"/>
              <a:t> </a:t>
            </a:r>
            <a:r>
              <a:rPr lang="fr-FR" sz="1000" noProof="1">
                <a:solidFill>
                  <a:srgbClr val="000000"/>
                </a:solidFill>
              </a:rPr>
              <a:t>+</a:t>
            </a:r>
            <a:r>
              <a:rPr lang="fr-FR" sz="1000" noProof="1"/>
              <a:t> </a:t>
            </a:r>
            <a:r>
              <a:rPr lang="fr-FR" sz="1000" noProof="1">
                <a:solidFill>
                  <a:srgbClr val="000000"/>
                </a:solidFill>
              </a:rPr>
              <a:t>i;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3348"/>
            </a:lvl1pPr>
          </a:lstStyle>
          <a:p>
            <a:r>
              <a:t>Opérateurs relationnels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1026942" y="1200151"/>
            <a:ext cx="7209692" cy="33944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  <a:defRPr sz="2000"/>
            </a:pPr>
            <a:r>
              <a:rPr lang="fr-FR" sz="1600" noProof="1"/>
              <a:t>Opérations de comparaison</a:t>
            </a:r>
          </a:p>
          <a:p>
            <a:pPr marL="742950" lvl="1" indent="-285750">
              <a:spcBef>
                <a:spcPts val="400"/>
              </a:spcBef>
              <a:defRPr sz="1700"/>
            </a:pPr>
            <a:r>
              <a:rPr lang="fr-FR" sz="1400" noProof="1"/>
              <a:t>Valeur booléenne true ou false</a:t>
            </a:r>
          </a:p>
          <a:p>
            <a:pPr marL="742950" lvl="1" indent="-285750">
              <a:spcBef>
                <a:spcPts val="400"/>
              </a:spcBef>
              <a:defRPr sz="1700"/>
            </a:pPr>
            <a:r>
              <a:rPr lang="fr-FR" sz="1400" noProof="1"/>
              <a:t>Valable pour tous types</a:t>
            </a:r>
          </a:p>
          <a:p>
            <a:pPr marL="742950" lvl="1" indent="-285750">
              <a:spcBef>
                <a:spcPts val="400"/>
              </a:spcBef>
              <a:defRPr sz="1700"/>
            </a:pPr>
            <a:endParaRPr lang="fr-FR" sz="800" noProof="1"/>
          </a:p>
          <a:p>
            <a:pPr marL="1239339" lvl="3" indent="171450">
              <a:spcBef>
                <a:spcPts val="400"/>
              </a:spcBef>
              <a:buSzTx/>
              <a:buNone/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sz="1400" noProof="1"/>
              <a:t> </a:t>
            </a:r>
            <a:r>
              <a:rPr lang="fr-FR" sz="1400" b="1" noProof="1"/>
              <a:t>==</a:t>
            </a:r>
            <a:r>
              <a:rPr lang="fr-FR" sz="1400" noProof="1"/>
              <a:t> Égal(*)</a:t>
            </a:r>
          </a:p>
          <a:p>
            <a:pPr marL="1239339" lvl="3" indent="171450">
              <a:spcBef>
                <a:spcPts val="400"/>
              </a:spcBef>
              <a:buSzTx/>
              <a:buNone/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sz="1400" noProof="1"/>
              <a:t> </a:t>
            </a:r>
            <a:r>
              <a:rPr lang="fr-FR" sz="1400" b="1" noProof="1"/>
              <a:t>!=</a:t>
            </a:r>
            <a:r>
              <a:rPr lang="fr-FR" sz="1400" noProof="1"/>
              <a:t> Différent (non égal)</a:t>
            </a:r>
          </a:p>
          <a:p>
            <a:pPr marL="1239339" lvl="3" indent="171450">
              <a:spcBef>
                <a:spcPts val="400"/>
              </a:spcBef>
              <a:buSzTx/>
              <a:buNone/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endParaRPr lang="fr-FR" sz="1400" noProof="1"/>
          </a:p>
          <a:p>
            <a:pPr>
              <a:spcBef>
                <a:spcPts val="1200"/>
              </a:spcBef>
              <a:defRPr sz="2000"/>
            </a:pPr>
            <a:r>
              <a:rPr lang="fr-FR" sz="1600" noProof="1"/>
              <a:t>Opérations de relation d’ordre</a:t>
            </a:r>
          </a:p>
          <a:p>
            <a:pPr marL="742950" lvl="1" indent="-285750">
              <a:spcBef>
                <a:spcPts val="400"/>
              </a:spcBef>
              <a:defRPr sz="1700"/>
            </a:pPr>
            <a:r>
              <a:rPr lang="fr-FR" sz="1400" noProof="1"/>
              <a:t>Valeur booléenne true ou false</a:t>
            </a:r>
          </a:p>
          <a:p>
            <a:pPr marL="742950" lvl="1" indent="-285750">
              <a:spcBef>
                <a:spcPts val="400"/>
              </a:spcBef>
              <a:defRPr sz="1700"/>
            </a:pPr>
            <a:r>
              <a:rPr lang="fr-FR" sz="1400" noProof="1"/>
              <a:t>Seulement pour les nombres et les char (**)</a:t>
            </a:r>
          </a:p>
          <a:p>
            <a:pPr marL="742950" lvl="1" indent="-285750">
              <a:spcBef>
                <a:spcPts val="400"/>
              </a:spcBef>
              <a:defRPr sz="1700"/>
            </a:pPr>
            <a:endParaRPr lang="fr-FR" sz="1400" noProof="1"/>
          </a:p>
          <a:p>
            <a:pPr marL="1239339" lvl="3" indent="171450">
              <a:spcBef>
                <a:spcPts val="400"/>
              </a:spcBef>
              <a:buSzTx/>
              <a:buNone/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sz="1400" noProof="1"/>
              <a:t>  </a:t>
            </a:r>
            <a:r>
              <a:rPr lang="fr-FR" sz="1400" b="1" noProof="1"/>
              <a:t>&lt;</a:t>
            </a:r>
            <a:r>
              <a:rPr lang="fr-FR" sz="1400" noProof="1"/>
              <a:t>	 Plus petit</a:t>
            </a:r>
          </a:p>
          <a:p>
            <a:pPr marL="1239339" lvl="3" indent="171450">
              <a:spcBef>
                <a:spcPts val="400"/>
              </a:spcBef>
              <a:buSzTx/>
              <a:buNone/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sz="1400" noProof="1"/>
              <a:t> </a:t>
            </a:r>
            <a:r>
              <a:rPr lang="fr-FR" sz="1400" b="1" noProof="1"/>
              <a:t>&lt;=	</a:t>
            </a:r>
            <a:r>
              <a:rPr lang="fr-FR" sz="1400" noProof="1"/>
              <a:t> Plus petit ou égal</a:t>
            </a:r>
          </a:p>
          <a:p>
            <a:pPr marL="1239339" lvl="3" indent="171450">
              <a:spcBef>
                <a:spcPts val="400"/>
              </a:spcBef>
              <a:buSzTx/>
              <a:buNone/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sz="1400" noProof="1"/>
              <a:t> </a:t>
            </a:r>
            <a:r>
              <a:rPr lang="fr-FR" sz="1400" b="1" noProof="1"/>
              <a:t> &gt;</a:t>
            </a:r>
            <a:r>
              <a:rPr lang="fr-FR" sz="1400" noProof="1"/>
              <a:t>	 Plus grand</a:t>
            </a:r>
          </a:p>
          <a:p>
            <a:pPr marL="1239339" lvl="3" indent="171450">
              <a:spcBef>
                <a:spcPts val="400"/>
              </a:spcBef>
              <a:buSzTx/>
              <a:buNone/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sz="1400" noProof="1"/>
              <a:t> </a:t>
            </a:r>
            <a:r>
              <a:rPr lang="fr-FR" sz="1400" b="1" noProof="1"/>
              <a:t>&gt;=</a:t>
            </a:r>
            <a:r>
              <a:rPr lang="fr-FR" sz="1400" noProof="1"/>
              <a:t>	 Plus grand ou égal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3348"/>
            </a:lvl1pPr>
          </a:lstStyle>
          <a:p>
            <a:r>
              <a:t>Opérateurs logiques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xfrm>
            <a:off x="457200" y="1007842"/>
            <a:ext cx="8229600" cy="3586781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spcBef>
                <a:spcPts val="1800"/>
              </a:spcBef>
              <a:defRPr sz="2400"/>
            </a:pPr>
            <a:r>
              <a:rPr lang="fr-FR" sz="1600" noProof="1"/>
              <a:t>Opérations sur les booléens et expressions booléennes</a:t>
            </a:r>
          </a:p>
          <a:p>
            <a:pPr marL="285750" lvl="1" indent="171450">
              <a:lnSpc>
                <a:spcPct val="110000"/>
              </a:lnSpc>
              <a:spcBef>
                <a:spcPts val="5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sz="1200" noProof="1">
                <a:latin typeface="Consolas" panose="020B0609020204030204" pitchFamily="49" charset="0"/>
              </a:rPr>
              <a:t>  ! Négation (NOT) : !fini</a:t>
            </a:r>
          </a:p>
          <a:p>
            <a:pPr marL="285750" lvl="1" indent="171450">
              <a:lnSpc>
                <a:spcPct val="110000"/>
              </a:lnSpc>
              <a:spcBef>
                <a:spcPts val="5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sz="1200" noProof="1">
                <a:latin typeface="Consolas" panose="020B0609020204030204" pitchFamily="49" charset="0"/>
              </a:rPr>
              <a:t>  &amp; Conjonction (AND) : fini &amp; (trouve)</a:t>
            </a:r>
          </a:p>
          <a:p>
            <a:pPr marL="285750" lvl="1" indent="171450">
              <a:lnSpc>
                <a:spcPct val="110000"/>
              </a:lnSpc>
              <a:spcBef>
                <a:spcPts val="5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sz="1200" noProof="1">
                <a:latin typeface="Consolas" panose="020B0609020204030204" pitchFamily="49" charset="0"/>
              </a:rPr>
              <a:t>  | Disjonction (OR) : fini | (i &gt; 10)</a:t>
            </a:r>
          </a:p>
          <a:p>
            <a:pPr marL="285750" lvl="1" indent="171450">
              <a:lnSpc>
                <a:spcPct val="110000"/>
              </a:lnSpc>
              <a:spcBef>
                <a:spcPts val="5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sz="1200" noProof="1">
                <a:latin typeface="Consolas" panose="020B0609020204030204" pitchFamily="49" charset="0"/>
              </a:rPr>
              <a:t>  ^ Disjonction exclusive (XOR) : a ^ b</a:t>
            </a:r>
            <a:endParaRPr lang="fr-FR" sz="1200" noProof="1"/>
          </a:p>
          <a:p>
            <a:pPr>
              <a:lnSpc>
                <a:spcPct val="110000"/>
              </a:lnSpc>
              <a:spcBef>
                <a:spcPts val="1800"/>
              </a:spcBef>
              <a:defRPr sz="2400"/>
            </a:pPr>
            <a:r>
              <a:rPr lang="fr-FR" sz="1600" noProof="1"/>
              <a:t>Variantes qui n’évaluent que ce qui est nécessaire</a:t>
            </a:r>
          </a:p>
          <a:p>
            <a:pPr marL="285750" lvl="1" indent="171450">
              <a:lnSpc>
                <a:spcPct val="110000"/>
              </a:lnSpc>
              <a:spcBef>
                <a:spcPts val="5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sz="1200" noProof="1">
                <a:latin typeface="Consolas" panose="020B0609020204030204" pitchFamily="49" charset="0"/>
              </a:rPr>
              <a:t> &amp;&amp; Conjonction (AND) : (x&lt;0) &amp;&amp; (1/x &gt; -1.0) </a:t>
            </a:r>
          </a:p>
          <a:p>
            <a:pPr marL="285750" lvl="1" indent="171450">
              <a:lnSpc>
                <a:spcPct val="110000"/>
              </a:lnSpc>
              <a:spcBef>
                <a:spcPts val="5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fr-FR" sz="1200" noProof="1">
                <a:latin typeface="Consolas" panose="020B0609020204030204" pitchFamily="49" charset="0"/>
              </a:rPr>
              <a:t> || Disjonction (OR) : (x == 0) || (1/x &gt; 0.5)</a:t>
            </a:r>
            <a:endParaRPr lang="fr-FR" sz="1200" noProof="1"/>
          </a:p>
          <a:p>
            <a:pPr marL="342900" lvl="1" indent="-342900">
              <a:lnSpc>
                <a:spcPct val="110000"/>
              </a:lnSpc>
              <a:spcBef>
                <a:spcPts val="1800"/>
              </a:spcBef>
              <a:buFont typeface="Arial"/>
              <a:buChar char="•"/>
              <a:defRPr sz="2400"/>
            </a:pPr>
            <a:r>
              <a:rPr lang="fr-FR" sz="1600" noProof="1"/>
              <a:t>&amp; et | 		évaluent les 2 expressions</a:t>
            </a:r>
          </a:p>
          <a:p>
            <a:pPr marL="342900" lvl="1" indent="-342900">
              <a:lnSpc>
                <a:spcPct val="110000"/>
              </a:lnSpc>
              <a:spcBef>
                <a:spcPts val="1800"/>
              </a:spcBef>
              <a:buFont typeface="Arial"/>
              <a:buChar char="•"/>
              <a:defRPr sz="2400"/>
            </a:pPr>
            <a:r>
              <a:rPr lang="fr-FR" sz="1600" noProof="1"/>
              <a:t>&amp;&amp; 		évalue la 1</a:t>
            </a:r>
            <a:r>
              <a:rPr lang="fr-FR" sz="1600" baseline="30000" noProof="1"/>
              <a:t>ère</a:t>
            </a:r>
            <a:r>
              <a:rPr lang="fr-FR" sz="1600" noProof="1"/>
              <a:t> expression, si elle est vraie il continue</a:t>
            </a:r>
          </a:p>
          <a:p>
            <a:pPr marL="342900" lvl="1" indent="-342900">
              <a:lnSpc>
                <a:spcPct val="110000"/>
              </a:lnSpc>
              <a:spcBef>
                <a:spcPts val="1800"/>
              </a:spcBef>
              <a:buFont typeface="Arial"/>
              <a:buChar char="•"/>
              <a:defRPr sz="2400"/>
            </a:pPr>
            <a:r>
              <a:rPr lang="fr-FR" sz="1600" noProof="1"/>
              <a:t>|| 		évalue la 1</a:t>
            </a:r>
            <a:r>
              <a:rPr lang="fr-FR" sz="1600" baseline="30000" noProof="1"/>
              <a:t>ère</a:t>
            </a:r>
            <a:r>
              <a:rPr lang="fr-FR" sz="1600" noProof="1"/>
              <a:t> expression, si elle est vraie il arrête</a:t>
            </a:r>
          </a:p>
          <a:p>
            <a:pPr marL="342900" lvl="1" indent="-342900">
              <a:lnSpc>
                <a:spcPct val="110000"/>
              </a:lnSpc>
              <a:spcBef>
                <a:spcPts val="1800"/>
              </a:spcBef>
              <a:buFont typeface="Arial"/>
              <a:buChar char="•"/>
              <a:defRPr sz="2400"/>
            </a:pPr>
            <a:r>
              <a:rPr lang="fr-FR" sz="1600" b="1" noProof="1">
                <a:solidFill>
                  <a:srgbClr val="002060"/>
                </a:solidFill>
              </a:rPr>
              <a:t>Les opérateurs &amp;&amp; et || sont les plus utilisés</a:t>
            </a:r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3348"/>
            </a:lvl1pPr>
          </a:lstStyle>
          <a:p>
            <a:r>
              <a:t>Opérateurs logiques</a:t>
            </a:r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504042"/>
              </p:ext>
            </p:extLst>
          </p:nvPr>
        </p:nvGraphicFramePr>
        <p:xfrm>
          <a:off x="615509" y="1064593"/>
          <a:ext cx="3013365" cy="122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455">
                  <a:extLst>
                    <a:ext uri="{9D8B030D-6E8A-4147-A177-3AD203B41FA5}">
                      <a16:colId xmlns:a16="http://schemas.microsoft.com/office/drawing/2014/main" xmlns="" val="3591318530"/>
                    </a:ext>
                  </a:extLst>
                </a:gridCol>
                <a:gridCol w="1004455">
                  <a:extLst>
                    <a:ext uri="{9D8B030D-6E8A-4147-A177-3AD203B41FA5}">
                      <a16:colId xmlns:a16="http://schemas.microsoft.com/office/drawing/2014/main" xmlns="" val="530350146"/>
                    </a:ext>
                  </a:extLst>
                </a:gridCol>
                <a:gridCol w="1004455">
                  <a:extLst>
                    <a:ext uri="{9D8B030D-6E8A-4147-A177-3AD203B41FA5}">
                      <a16:colId xmlns:a16="http://schemas.microsoft.com/office/drawing/2014/main" xmlns="" val="1079896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&amp;&amp; </a:t>
                      </a:r>
                    </a:p>
                    <a:p>
                      <a:pPr algn="ctr"/>
                      <a:r>
                        <a:rPr lang="fr-FR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179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true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false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743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false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5910066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CC0083FB-2865-4F51-B9C3-539C8ED10B45}"/>
              </a:ext>
            </a:extLst>
          </p:cNvPr>
          <p:cNvSpPr txBox="1"/>
          <p:nvPr/>
        </p:nvSpPr>
        <p:spPr>
          <a:xfrm>
            <a:off x="615509" y="2427595"/>
            <a:ext cx="6296279" cy="1087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Retourne 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vrai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seulemen</a:t>
            </a:r>
            <a:r>
              <a:rPr lang="fr-FR" sz="1200" dirty="0"/>
              <a:t>t si les 2 membres 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de l’expression sont 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vrais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12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Exemple: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D43E753B-E8F4-4B08-8A63-B5C1FD89F06A}"/>
              </a:ext>
            </a:extLst>
          </p:cNvPr>
          <p:cNvSpPr txBox="1"/>
          <p:nvPr/>
        </p:nvSpPr>
        <p:spPr>
          <a:xfrm>
            <a:off x="1371600" y="2971332"/>
            <a:ext cx="3334870" cy="16568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/>
            <a:r>
              <a:rPr lang="fr-FR" sz="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600" dirty="0">
                <a:latin typeface="Consolas" panose="020B0609020204030204" pitchFamily="49" charset="0"/>
              </a:rPr>
              <a:t> </a:t>
            </a:r>
            <a:r>
              <a:rPr lang="fr-FR" sz="6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fr-FR" sz="600" dirty="0"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fr-FR" sz="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600" dirty="0">
                <a:latin typeface="Consolas" panose="020B0609020204030204" pitchFamily="49" charset="0"/>
              </a:rPr>
              <a:t> </a:t>
            </a:r>
            <a:r>
              <a:rPr lang="fr-FR" sz="6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fr-FR" sz="600" dirty="0">
                <a:latin typeface="Consolas" panose="020B0609020204030204" pitchFamily="49" charset="0"/>
              </a:rPr>
              <a:t> = 1;</a:t>
            </a:r>
          </a:p>
          <a:p>
            <a:pPr algn="l"/>
            <a:r>
              <a:rPr lang="fr-FR" sz="6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fr-FR" sz="600" dirty="0">
                <a:latin typeface="Consolas" panose="020B0609020204030204" pitchFamily="49" charset="0"/>
              </a:rPr>
              <a:t>++;</a:t>
            </a:r>
          </a:p>
          <a:p>
            <a:pPr algn="l"/>
            <a:endParaRPr lang="fr-FR" sz="600" dirty="0">
              <a:latin typeface="Consolas" panose="020B0609020204030204" pitchFamily="49" charset="0"/>
            </a:endParaRPr>
          </a:p>
          <a:p>
            <a:pPr algn="l"/>
            <a:r>
              <a:rPr lang="en-US" sz="6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600" dirty="0">
                <a:latin typeface="Consolas" panose="020B0609020204030204" pitchFamily="49" charset="0"/>
              </a:rPr>
              <a:t> (</a:t>
            </a:r>
            <a:r>
              <a:rPr lang="en-US" sz="6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600" dirty="0">
                <a:latin typeface="Consolas" panose="020B0609020204030204" pitchFamily="49" charset="0"/>
              </a:rPr>
              <a:t>==1 &amp;&amp; </a:t>
            </a:r>
            <a:r>
              <a:rPr lang="en-US" sz="6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600" dirty="0">
                <a:latin typeface="Consolas" panose="020B0609020204030204" pitchFamily="49" charset="0"/>
              </a:rPr>
              <a:t>==1){</a:t>
            </a:r>
          </a:p>
          <a:p>
            <a:pPr algn="l"/>
            <a:r>
              <a:rPr lang="fr-FR" sz="600" dirty="0">
                <a:latin typeface="Consolas" panose="020B0609020204030204" pitchFamily="49" charset="0"/>
              </a:rPr>
              <a:t>    </a:t>
            </a:r>
            <a:r>
              <a:rPr lang="fr-FR" sz="600" dirty="0" err="1">
                <a:latin typeface="Consolas" panose="020B0609020204030204" pitchFamily="49" charset="0"/>
              </a:rPr>
              <a:t>System.</a:t>
            </a:r>
            <a:r>
              <a:rPr lang="fr-FR" sz="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600" i="1" dirty="0" err="1">
                <a:latin typeface="Consolas" panose="020B0609020204030204" pitchFamily="49" charset="0"/>
              </a:rPr>
              <a:t>.println</a:t>
            </a:r>
            <a:r>
              <a:rPr lang="fr-FR" sz="600" i="1" dirty="0">
                <a:latin typeface="Consolas" panose="020B0609020204030204" pitchFamily="49" charset="0"/>
              </a:rPr>
              <a:t>(</a:t>
            </a:r>
            <a:r>
              <a:rPr lang="fr-FR" sz="600" i="1" dirty="0">
                <a:solidFill>
                  <a:srgbClr val="2A00FF"/>
                </a:solidFill>
                <a:latin typeface="Consolas" panose="020B0609020204030204" pitchFamily="49" charset="0"/>
              </a:rPr>
              <a:t>"Vrai"</a:t>
            </a:r>
            <a:r>
              <a:rPr lang="fr-FR" sz="600" i="1" dirty="0"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600" dirty="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600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fr-FR" sz="600" dirty="0"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fr-FR" sz="600" dirty="0">
                <a:latin typeface="Consolas" panose="020B0609020204030204" pitchFamily="49" charset="0"/>
              </a:rPr>
              <a:t>    </a:t>
            </a:r>
            <a:r>
              <a:rPr lang="fr-FR" sz="600" dirty="0" err="1">
                <a:latin typeface="Consolas" panose="020B0609020204030204" pitchFamily="49" charset="0"/>
              </a:rPr>
              <a:t>System.</a:t>
            </a:r>
            <a:r>
              <a:rPr lang="fr-FR" sz="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600" i="1" dirty="0" err="1">
                <a:latin typeface="Consolas" panose="020B0609020204030204" pitchFamily="49" charset="0"/>
              </a:rPr>
              <a:t>.println</a:t>
            </a:r>
            <a:r>
              <a:rPr lang="fr-FR" sz="600" i="1" dirty="0">
                <a:latin typeface="Consolas" panose="020B0609020204030204" pitchFamily="49" charset="0"/>
              </a:rPr>
              <a:t>(</a:t>
            </a:r>
            <a:r>
              <a:rPr lang="fr-FR" sz="600" i="1" dirty="0">
                <a:solidFill>
                  <a:srgbClr val="2A00FF"/>
                </a:solidFill>
                <a:latin typeface="Consolas" panose="020B0609020204030204" pitchFamily="49" charset="0"/>
              </a:rPr>
              <a:t>"Faux"</a:t>
            </a:r>
            <a:r>
              <a:rPr lang="fr-FR" sz="600" i="1" dirty="0"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600" dirty="0">
                <a:latin typeface="Consolas" panose="020B0609020204030204" pitchFamily="49" charset="0"/>
              </a:rPr>
              <a:t>}</a:t>
            </a:r>
            <a:endParaRPr kumimoji="0" lang="fr-FR" sz="600" b="1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950311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3348"/>
            </a:lvl1pPr>
          </a:lstStyle>
          <a:p>
            <a:r>
              <a:t>Opérateurs logiques</a:t>
            </a:r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09600"/>
              </p:ext>
            </p:extLst>
          </p:nvPr>
        </p:nvGraphicFramePr>
        <p:xfrm>
          <a:off x="615509" y="1043642"/>
          <a:ext cx="3013365" cy="122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455">
                  <a:extLst>
                    <a:ext uri="{9D8B030D-6E8A-4147-A177-3AD203B41FA5}">
                      <a16:colId xmlns:a16="http://schemas.microsoft.com/office/drawing/2014/main" xmlns="" val="3591318530"/>
                    </a:ext>
                  </a:extLst>
                </a:gridCol>
                <a:gridCol w="1004455">
                  <a:extLst>
                    <a:ext uri="{9D8B030D-6E8A-4147-A177-3AD203B41FA5}">
                      <a16:colId xmlns:a16="http://schemas.microsoft.com/office/drawing/2014/main" xmlns="" val="530350146"/>
                    </a:ext>
                  </a:extLst>
                </a:gridCol>
                <a:gridCol w="1004455">
                  <a:extLst>
                    <a:ext uri="{9D8B030D-6E8A-4147-A177-3AD203B41FA5}">
                      <a16:colId xmlns:a16="http://schemas.microsoft.com/office/drawing/2014/main" xmlns="" val="1079896143"/>
                    </a:ext>
                  </a:extLst>
                </a:gridCol>
              </a:tblGrid>
              <a:tr h="36844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||</a:t>
                      </a:r>
                    </a:p>
                    <a:p>
                      <a:pPr algn="ctr"/>
                      <a:r>
                        <a:rPr lang="fr-FR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179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true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743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true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5910066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947BB156-AE45-489D-8D21-35447D853DC0}"/>
              </a:ext>
            </a:extLst>
          </p:cNvPr>
          <p:cNvSpPr txBox="1"/>
          <p:nvPr/>
        </p:nvSpPr>
        <p:spPr>
          <a:xfrm>
            <a:off x="615509" y="2427595"/>
            <a:ext cx="6296279" cy="1087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Retourne 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vrai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seulemen</a:t>
            </a:r>
            <a:r>
              <a:rPr lang="fr-FR" sz="1200" dirty="0"/>
              <a:t>t si 1 membre de l’expression est 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sont 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vrai 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ou si les 2 sont 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vrais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12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Exemple: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38E6BCC1-C584-42BC-BE5C-90D7F745665C}"/>
              </a:ext>
            </a:extLst>
          </p:cNvPr>
          <p:cNvSpPr txBox="1"/>
          <p:nvPr/>
        </p:nvSpPr>
        <p:spPr>
          <a:xfrm>
            <a:off x="1371600" y="2971332"/>
            <a:ext cx="3334870" cy="15004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/>
            <a:r>
              <a:rPr lang="fr-FR" sz="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600" dirty="0">
                <a:latin typeface="Consolas" panose="020B0609020204030204" pitchFamily="49" charset="0"/>
              </a:rPr>
              <a:t> </a:t>
            </a:r>
            <a:r>
              <a:rPr lang="fr-FR" sz="6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fr-FR" sz="600" dirty="0"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fr-FR" sz="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600" dirty="0">
                <a:latin typeface="Consolas" panose="020B0609020204030204" pitchFamily="49" charset="0"/>
              </a:rPr>
              <a:t> </a:t>
            </a:r>
            <a:r>
              <a:rPr lang="fr-FR" sz="6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fr-FR" sz="600" dirty="0">
                <a:latin typeface="Consolas" panose="020B0609020204030204" pitchFamily="49" charset="0"/>
              </a:rPr>
              <a:t> = 1;</a:t>
            </a:r>
          </a:p>
          <a:p>
            <a:pPr algn="l"/>
            <a:endParaRPr lang="fr-FR" sz="600" dirty="0">
              <a:latin typeface="Consolas" panose="020B0609020204030204" pitchFamily="49" charset="0"/>
            </a:endParaRPr>
          </a:p>
          <a:p>
            <a:pPr algn="l"/>
            <a:r>
              <a:rPr lang="en-US" sz="6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600" dirty="0">
                <a:latin typeface="Consolas" panose="020B0609020204030204" pitchFamily="49" charset="0"/>
              </a:rPr>
              <a:t> (</a:t>
            </a:r>
            <a:r>
              <a:rPr lang="en-US" sz="6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600" dirty="0">
                <a:latin typeface="Consolas" panose="020B0609020204030204" pitchFamily="49" charset="0"/>
              </a:rPr>
              <a:t>==1 &amp;&amp; </a:t>
            </a:r>
            <a:r>
              <a:rPr lang="en-US" sz="6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600" dirty="0">
                <a:latin typeface="Consolas" panose="020B0609020204030204" pitchFamily="49" charset="0"/>
              </a:rPr>
              <a:t>==1){</a:t>
            </a:r>
          </a:p>
          <a:p>
            <a:pPr algn="l"/>
            <a:r>
              <a:rPr lang="fr-FR" sz="600" dirty="0">
                <a:latin typeface="Consolas" panose="020B0609020204030204" pitchFamily="49" charset="0"/>
              </a:rPr>
              <a:t>    </a:t>
            </a:r>
            <a:r>
              <a:rPr lang="fr-FR" sz="600" dirty="0" err="1">
                <a:latin typeface="Consolas" panose="020B0609020204030204" pitchFamily="49" charset="0"/>
              </a:rPr>
              <a:t>System.</a:t>
            </a:r>
            <a:r>
              <a:rPr lang="fr-FR" sz="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600" i="1" dirty="0" err="1">
                <a:latin typeface="Consolas" panose="020B0609020204030204" pitchFamily="49" charset="0"/>
              </a:rPr>
              <a:t>.println</a:t>
            </a:r>
            <a:r>
              <a:rPr lang="fr-FR" sz="600" i="1" dirty="0">
                <a:latin typeface="Consolas" panose="020B0609020204030204" pitchFamily="49" charset="0"/>
              </a:rPr>
              <a:t>(</a:t>
            </a:r>
            <a:r>
              <a:rPr lang="fr-FR" sz="600" i="1" dirty="0">
                <a:solidFill>
                  <a:srgbClr val="2A00FF"/>
                </a:solidFill>
                <a:latin typeface="Consolas" panose="020B0609020204030204" pitchFamily="49" charset="0"/>
              </a:rPr>
              <a:t>"Vrai"</a:t>
            </a:r>
            <a:r>
              <a:rPr lang="fr-FR" sz="600" i="1" dirty="0"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600" dirty="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600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fr-FR" sz="600" dirty="0"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fr-FR" sz="600" dirty="0">
                <a:latin typeface="Consolas" panose="020B0609020204030204" pitchFamily="49" charset="0"/>
              </a:rPr>
              <a:t>    </a:t>
            </a:r>
            <a:r>
              <a:rPr lang="fr-FR" sz="600" dirty="0" err="1">
                <a:latin typeface="Consolas" panose="020B0609020204030204" pitchFamily="49" charset="0"/>
              </a:rPr>
              <a:t>System.</a:t>
            </a:r>
            <a:r>
              <a:rPr lang="fr-FR" sz="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600" i="1" dirty="0" err="1">
                <a:latin typeface="Consolas" panose="020B0609020204030204" pitchFamily="49" charset="0"/>
              </a:rPr>
              <a:t>.println</a:t>
            </a:r>
            <a:r>
              <a:rPr lang="fr-FR" sz="600" i="1" dirty="0">
                <a:latin typeface="Consolas" panose="020B0609020204030204" pitchFamily="49" charset="0"/>
              </a:rPr>
              <a:t>(</a:t>
            </a:r>
            <a:r>
              <a:rPr lang="fr-FR" sz="600" i="1" dirty="0">
                <a:solidFill>
                  <a:srgbClr val="2A00FF"/>
                </a:solidFill>
                <a:latin typeface="Consolas" panose="020B0609020204030204" pitchFamily="49" charset="0"/>
              </a:rPr>
              <a:t>"Faux"</a:t>
            </a:r>
            <a:r>
              <a:rPr lang="fr-FR" sz="600" i="1" dirty="0"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600" dirty="0">
                <a:latin typeface="Consolas" panose="020B0609020204030204" pitchFamily="49" charset="0"/>
              </a:rPr>
              <a:t>}</a:t>
            </a:r>
            <a:endParaRPr kumimoji="0" lang="fr-FR" sz="600" b="1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202590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3348"/>
            </a:lvl1pPr>
          </a:lstStyle>
          <a:p>
            <a:r>
              <a:t>Opérateurs logiques</a:t>
            </a:r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873106"/>
              </p:ext>
            </p:extLst>
          </p:nvPr>
        </p:nvGraphicFramePr>
        <p:xfrm>
          <a:off x="536676" y="1045733"/>
          <a:ext cx="301336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455">
                  <a:extLst>
                    <a:ext uri="{9D8B030D-6E8A-4147-A177-3AD203B41FA5}">
                      <a16:colId xmlns:a16="http://schemas.microsoft.com/office/drawing/2014/main" xmlns="" val="3591318530"/>
                    </a:ext>
                  </a:extLst>
                </a:gridCol>
                <a:gridCol w="1004455">
                  <a:extLst>
                    <a:ext uri="{9D8B030D-6E8A-4147-A177-3AD203B41FA5}">
                      <a16:colId xmlns:a16="http://schemas.microsoft.com/office/drawing/2014/main" xmlns="" val="530350146"/>
                    </a:ext>
                  </a:extLst>
                </a:gridCol>
                <a:gridCol w="1004455">
                  <a:extLst>
                    <a:ext uri="{9D8B030D-6E8A-4147-A177-3AD203B41FA5}">
                      <a16:colId xmlns:a16="http://schemas.microsoft.com/office/drawing/2014/main" xmlns="" val="1079896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179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false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true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743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true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5910066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1BF33433-91BB-4F9C-BC7E-B0ECBFC4EC74}"/>
              </a:ext>
            </a:extLst>
          </p:cNvPr>
          <p:cNvSpPr txBox="1"/>
          <p:nvPr/>
        </p:nvSpPr>
        <p:spPr>
          <a:xfrm>
            <a:off x="615509" y="2427595"/>
            <a:ext cx="6296279" cy="1087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Retourne 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vrai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seulemen</a:t>
            </a:r>
            <a:r>
              <a:rPr lang="fr-FR" sz="1200" dirty="0"/>
              <a:t>t si 1 membre de l’expression est 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vrai 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et l’autre est 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faux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12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Exemple: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E5862F2E-2716-4245-B190-0955832D247F}"/>
              </a:ext>
            </a:extLst>
          </p:cNvPr>
          <p:cNvSpPr txBox="1"/>
          <p:nvPr/>
        </p:nvSpPr>
        <p:spPr>
          <a:xfrm>
            <a:off x="1371600" y="2971332"/>
            <a:ext cx="3334870" cy="15004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/>
            <a:r>
              <a:rPr lang="fr-FR" sz="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600" dirty="0">
                <a:latin typeface="Consolas" panose="020B0609020204030204" pitchFamily="49" charset="0"/>
              </a:rPr>
              <a:t> </a:t>
            </a:r>
            <a:r>
              <a:rPr lang="fr-FR" sz="6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fr-FR" sz="600" dirty="0"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fr-FR" sz="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600" dirty="0">
                <a:latin typeface="Consolas" panose="020B0609020204030204" pitchFamily="49" charset="0"/>
              </a:rPr>
              <a:t> </a:t>
            </a:r>
            <a:r>
              <a:rPr lang="fr-FR" sz="6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fr-FR" sz="600" dirty="0">
                <a:latin typeface="Consolas" panose="020B0609020204030204" pitchFamily="49" charset="0"/>
              </a:rPr>
              <a:t> = 1;</a:t>
            </a:r>
          </a:p>
          <a:p>
            <a:pPr algn="l"/>
            <a:endParaRPr lang="fr-FR" sz="600" dirty="0">
              <a:latin typeface="Consolas" panose="020B0609020204030204" pitchFamily="49" charset="0"/>
            </a:endParaRPr>
          </a:p>
          <a:p>
            <a:pPr algn="l"/>
            <a:r>
              <a:rPr lang="en-US" sz="6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600" dirty="0">
                <a:latin typeface="Consolas" panose="020B0609020204030204" pitchFamily="49" charset="0"/>
              </a:rPr>
              <a:t> (</a:t>
            </a:r>
            <a:r>
              <a:rPr lang="en-US" sz="6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600" dirty="0">
                <a:latin typeface="Consolas" panose="020B0609020204030204" pitchFamily="49" charset="0"/>
              </a:rPr>
              <a:t>==1 ^ </a:t>
            </a:r>
            <a:r>
              <a:rPr lang="en-US" sz="6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600" dirty="0">
                <a:latin typeface="Consolas" panose="020B0609020204030204" pitchFamily="49" charset="0"/>
              </a:rPr>
              <a:t>==1){</a:t>
            </a:r>
          </a:p>
          <a:p>
            <a:pPr algn="l"/>
            <a:r>
              <a:rPr lang="fr-FR" sz="600" dirty="0">
                <a:latin typeface="Consolas" panose="020B0609020204030204" pitchFamily="49" charset="0"/>
              </a:rPr>
              <a:t>    </a:t>
            </a:r>
            <a:r>
              <a:rPr lang="fr-FR" sz="600" dirty="0" err="1">
                <a:latin typeface="Consolas" panose="020B0609020204030204" pitchFamily="49" charset="0"/>
              </a:rPr>
              <a:t>System.</a:t>
            </a:r>
            <a:r>
              <a:rPr lang="fr-FR" sz="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600" i="1" dirty="0" err="1">
                <a:latin typeface="Consolas" panose="020B0609020204030204" pitchFamily="49" charset="0"/>
              </a:rPr>
              <a:t>.println</a:t>
            </a:r>
            <a:r>
              <a:rPr lang="fr-FR" sz="600" i="1" dirty="0">
                <a:latin typeface="Consolas" panose="020B0609020204030204" pitchFamily="49" charset="0"/>
              </a:rPr>
              <a:t>(</a:t>
            </a:r>
            <a:r>
              <a:rPr lang="fr-FR" sz="600" i="1" dirty="0">
                <a:solidFill>
                  <a:srgbClr val="2A00FF"/>
                </a:solidFill>
                <a:latin typeface="Consolas" panose="020B0609020204030204" pitchFamily="49" charset="0"/>
              </a:rPr>
              <a:t>"Vrai"</a:t>
            </a:r>
            <a:r>
              <a:rPr lang="fr-FR" sz="600" i="1" dirty="0"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600" dirty="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600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fr-FR" sz="600" dirty="0"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fr-FR" sz="600" dirty="0">
                <a:latin typeface="Consolas" panose="020B0609020204030204" pitchFamily="49" charset="0"/>
              </a:rPr>
              <a:t>    </a:t>
            </a:r>
            <a:r>
              <a:rPr lang="fr-FR" sz="600" dirty="0" err="1">
                <a:latin typeface="Consolas" panose="020B0609020204030204" pitchFamily="49" charset="0"/>
              </a:rPr>
              <a:t>System.</a:t>
            </a:r>
            <a:r>
              <a:rPr lang="fr-FR" sz="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600" i="1" dirty="0" err="1">
                <a:latin typeface="Consolas" panose="020B0609020204030204" pitchFamily="49" charset="0"/>
              </a:rPr>
              <a:t>.println</a:t>
            </a:r>
            <a:r>
              <a:rPr lang="fr-FR" sz="600" i="1" dirty="0">
                <a:latin typeface="Consolas" panose="020B0609020204030204" pitchFamily="49" charset="0"/>
              </a:rPr>
              <a:t>(</a:t>
            </a:r>
            <a:r>
              <a:rPr lang="fr-FR" sz="600" i="1" dirty="0">
                <a:solidFill>
                  <a:srgbClr val="2A00FF"/>
                </a:solidFill>
                <a:latin typeface="Consolas" panose="020B0609020204030204" pitchFamily="49" charset="0"/>
              </a:rPr>
              <a:t>"Faux"</a:t>
            </a:r>
            <a:r>
              <a:rPr lang="fr-FR" sz="600" i="1" dirty="0"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600" dirty="0">
                <a:latin typeface="Consolas" panose="020B0609020204030204" pitchFamily="49" charset="0"/>
              </a:rPr>
              <a:t>}</a:t>
            </a:r>
            <a:endParaRPr kumimoji="0" lang="fr-FR" sz="600" b="1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049814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3348"/>
            </a:lvl1pPr>
          </a:lstStyle>
          <a:p>
            <a:r>
              <a:t>Opérateurs d’affectations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defRPr sz="2200"/>
            </a:pPr>
            <a:r>
              <a:rPr lang="fr-FR" sz="1800" noProof="1"/>
              <a:t>Permettent de positionner la valeur d’une variable</a:t>
            </a:r>
          </a:p>
          <a:p>
            <a:pPr marL="742950" lvl="1" indent="-285750">
              <a:lnSpc>
                <a:spcPct val="120000"/>
              </a:lnSpc>
              <a:spcBef>
                <a:spcPts val="400"/>
              </a:spcBef>
              <a:defRPr sz="1900"/>
            </a:pPr>
            <a:r>
              <a:rPr lang="fr-FR" sz="1600" noProof="1"/>
              <a:t>Prend la valeur de l’expression à droite et la stocke</a:t>
            </a:r>
          </a:p>
          <a:p>
            <a:pPr marL="742950" lvl="1" indent="-285750">
              <a:lnSpc>
                <a:spcPct val="120000"/>
              </a:lnSpc>
              <a:spcBef>
                <a:spcPts val="400"/>
              </a:spcBef>
              <a:defRPr sz="1900"/>
            </a:pPr>
            <a:r>
              <a:rPr lang="fr-FR" sz="16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Opérateur « = »  Affectation simple : </a:t>
            </a:r>
          </a:p>
          <a:p>
            <a:pPr marL="285750" lvl="1" indent="171450">
              <a:lnSpc>
                <a:spcPct val="80000"/>
              </a:lnSpc>
              <a:spcBef>
                <a:spcPts val="400"/>
              </a:spcBef>
              <a:buSzTx/>
              <a:buNone/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endParaRPr lang="fr-FR" sz="1600" noProof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346960" lvl="5" indent="0">
              <a:lnSpc>
                <a:spcPct val="110000"/>
              </a:lnSpc>
              <a:spcBef>
                <a:spcPts val="300"/>
              </a:spcBef>
              <a:buNone/>
              <a:defRPr sz="1600"/>
            </a:pPr>
            <a:r>
              <a:rPr lang="fr-FR" sz="1200" noProof="1">
                <a:solidFill>
                  <a:srgbClr val="002060"/>
                </a:solidFill>
              </a:rPr>
              <a:t>int a=1</a:t>
            </a:r>
            <a:r>
              <a:rPr lang="fr-FR" sz="1200" noProof="1">
                <a:solidFill>
                  <a:srgbClr val="002060"/>
                </a:solidFill>
                <a:latin typeface="Consolas" panose="020B0609020204030204" pitchFamily="49" charset="0"/>
              </a:rPr>
              <a:t>0</a:t>
            </a:r>
            <a:r>
              <a:rPr lang="fr-FR" sz="1200" noProof="1">
                <a:solidFill>
                  <a:srgbClr val="002060"/>
                </a:solidFill>
              </a:rPr>
              <a:t>;  </a:t>
            </a:r>
          </a:p>
          <a:p>
            <a:pPr marL="2346960" lvl="5" indent="0">
              <a:lnSpc>
                <a:spcPct val="110000"/>
              </a:lnSpc>
              <a:spcBef>
                <a:spcPts val="300"/>
              </a:spcBef>
              <a:buNone/>
              <a:defRPr sz="1600"/>
            </a:pPr>
            <a:r>
              <a:rPr lang="fr-FR" sz="1200" noProof="1">
                <a:solidFill>
                  <a:srgbClr val="002060"/>
                </a:solidFill>
              </a:rPr>
              <a:t>int b=(a+1)*3;</a:t>
            </a:r>
          </a:p>
          <a:p>
            <a:pPr marL="2346960" lvl="5" indent="0">
              <a:lnSpc>
                <a:spcPct val="110000"/>
              </a:lnSpc>
              <a:spcBef>
                <a:spcPts val="300"/>
              </a:spcBef>
              <a:buNone/>
              <a:defRPr sz="1600"/>
            </a:pPr>
            <a:r>
              <a:rPr lang="fr-FR" sz="1200" noProof="1">
                <a:solidFill>
                  <a:srgbClr val="FF0000"/>
                </a:solidFill>
              </a:rPr>
              <a:t>int c = additionner(a, b);</a:t>
            </a:r>
          </a:p>
          <a:p>
            <a:pPr marL="285750" lvl="1" indent="171450">
              <a:lnSpc>
                <a:spcPct val="80000"/>
              </a:lnSpc>
              <a:spcBef>
                <a:spcPts val="400"/>
              </a:spcBef>
              <a:buSzTx/>
              <a:buNone/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endParaRPr lang="fr-FR" sz="1600" noProof="1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500"/>
              </a:spcBef>
              <a:defRPr sz="2200"/>
            </a:pPr>
            <a:r>
              <a:rPr lang="fr-FR" sz="1800" noProof="1"/>
              <a:t>Affectation combinée avec un opérateur</a:t>
            </a:r>
          </a:p>
          <a:p>
            <a:pPr marL="742950" lvl="1" indent="-285750">
              <a:lnSpc>
                <a:spcPct val="120000"/>
              </a:lnSpc>
              <a:spcBef>
                <a:spcPts val="400"/>
              </a:spcBef>
              <a:defRPr sz="1900"/>
            </a:pPr>
            <a:r>
              <a:rPr lang="fr-FR" sz="1600" noProof="1"/>
              <a:t>Forme « var &lt;op&gt;= expression »</a:t>
            </a:r>
          </a:p>
          <a:p>
            <a:pPr marL="742950" lvl="1" indent="-285750">
              <a:lnSpc>
                <a:spcPct val="120000"/>
              </a:lnSpc>
              <a:spcBef>
                <a:spcPts val="400"/>
              </a:spcBef>
              <a:defRPr sz="1900"/>
            </a:pPr>
            <a:r>
              <a:rPr lang="fr-FR" sz="1600" noProof="1"/>
              <a:t>Raccourci pour « var = var &lt;op&gt; expression »</a:t>
            </a:r>
          </a:p>
          <a:p>
            <a:pPr marL="742950" lvl="1" indent="-285750">
              <a:lnSpc>
                <a:spcPct val="120000"/>
              </a:lnSpc>
              <a:spcBef>
                <a:spcPts val="400"/>
              </a:spcBef>
              <a:defRPr sz="1900"/>
            </a:pPr>
            <a:r>
              <a:rPr lang="fr-FR" sz="1600" noProof="1"/>
              <a:t>Valable pour tout opérateur</a:t>
            </a:r>
          </a:p>
          <a:p>
            <a:pPr marL="892629" lvl="2" indent="0">
              <a:lnSpc>
                <a:spcPct val="80000"/>
              </a:lnSpc>
              <a:spcBef>
                <a:spcPts val="400"/>
              </a:spcBef>
              <a:buNone/>
              <a:defRPr sz="1900"/>
            </a:pPr>
            <a:endParaRPr lang="fr-FR" sz="1600" noProof="1">
              <a:solidFill>
                <a:srgbClr val="002060"/>
              </a:solidFill>
            </a:endParaRPr>
          </a:p>
          <a:p>
            <a:pPr marL="1889760" lvl="4" indent="0">
              <a:lnSpc>
                <a:spcPct val="110000"/>
              </a:lnSpc>
              <a:spcBef>
                <a:spcPts val="300"/>
              </a:spcBef>
              <a:buNone/>
              <a:defRPr sz="1600"/>
            </a:pPr>
            <a:r>
              <a:rPr lang="fr-FR" sz="1200" noProof="1">
                <a:solidFill>
                  <a:srgbClr val="002060"/>
                </a:solidFill>
              </a:rPr>
              <a:t>a += 1</a:t>
            </a:r>
            <a:r>
              <a:rPr lang="fr-FR" sz="1200" noProof="1">
                <a:solidFill>
                  <a:srgbClr val="002060"/>
                </a:solidFill>
                <a:latin typeface="Consolas" panose="020B0609020204030204" pitchFamily="49" charset="0"/>
              </a:rPr>
              <a:t>0</a:t>
            </a:r>
            <a:r>
              <a:rPr lang="fr-FR" sz="1200" noProof="1">
                <a:solidFill>
                  <a:srgbClr val="002060"/>
                </a:solidFill>
              </a:rPr>
              <a:t> (raccourci pour a = a + 1</a:t>
            </a:r>
            <a:r>
              <a:rPr lang="fr-FR" sz="1200" noProof="1">
                <a:solidFill>
                  <a:srgbClr val="002060"/>
                </a:solidFill>
                <a:latin typeface="Consolas" panose="020B0609020204030204" pitchFamily="49" charset="0"/>
              </a:rPr>
              <a:t>0</a:t>
            </a:r>
            <a:r>
              <a:rPr lang="fr-FR" sz="1200" noProof="1">
                <a:solidFill>
                  <a:srgbClr val="002060"/>
                </a:solidFill>
              </a:rPr>
              <a:t>)</a:t>
            </a:r>
          </a:p>
          <a:p>
            <a:pPr marL="1889760" lvl="4" indent="0">
              <a:lnSpc>
                <a:spcPct val="110000"/>
              </a:lnSpc>
              <a:spcBef>
                <a:spcPts val="300"/>
              </a:spcBef>
              <a:buNone/>
              <a:defRPr sz="1600"/>
            </a:pPr>
            <a:r>
              <a:rPr lang="fr-FR" sz="1200" noProof="1">
                <a:solidFill>
                  <a:srgbClr val="002060"/>
                </a:solidFill>
              </a:rPr>
              <a:t>b *= i (raccourci pour b = b * i)</a:t>
            </a:r>
          </a:p>
          <a:p>
            <a:pPr marL="1889760" lvl="4" indent="0">
              <a:lnSpc>
                <a:spcPct val="110000"/>
              </a:lnSpc>
              <a:spcBef>
                <a:spcPts val="300"/>
              </a:spcBef>
              <a:buNone/>
              <a:defRPr sz="1600"/>
            </a:pPr>
            <a:r>
              <a:rPr lang="fr-FR" sz="1200" noProof="1">
                <a:solidFill>
                  <a:srgbClr val="002060"/>
                </a:solidFill>
              </a:rPr>
              <a:t>bool |= (1/x &gt; 5) (raccourci pour bool = bool | (1/x &gt; 5) )</a:t>
            </a:r>
          </a:p>
        </p:txBody>
      </p:sp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3348"/>
            </a:lvl1pPr>
          </a:lstStyle>
          <a:p>
            <a:r>
              <a:t>Opérateur conditionnel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 sz="2700"/>
            </a:pPr>
            <a:r>
              <a:rPr lang="en-US" sz="1800" noProof="1"/>
              <a:t>Opérateur ternaire permettant des choix</a:t>
            </a:r>
          </a:p>
          <a:p>
            <a:pPr marL="742950" lvl="1" indent="-285750">
              <a:spcBef>
                <a:spcPts val="500"/>
              </a:spcBef>
              <a:defRPr sz="2300"/>
            </a:pPr>
            <a:r>
              <a:rPr lang="en-US" sz="1600" noProof="1"/>
              <a:t>(condition) ? valeur pour true : valeur pour false</a:t>
            </a:r>
          </a:p>
          <a:p>
            <a:pPr marL="742950" lvl="1" indent="-285750">
              <a:spcBef>
                <a:spcPts val="500"/>
              </a:spcBef>
              <a:defRPr sz="2300"/>
            </a:pPr>
            <a:r>
              <a:rPr lang="en-US" sz="1600" noProof="1"/>
              <a:t>Simplifie certaines expressions (ne pas en abuser)</a:t>
            </a:r>
          </a:p>
          <a:p>
            <a:pPr marL="742950" lvl="1" indent="-285750">
              <a:spcBef>
                <a:spcPts val="500"/>
              </a:spcBef>
              <a:defRPr sz="2300"/>
            </a:pPr>
            <a:r>
              <a:rPr lang="en-US" sz="1600" noProof="1"/>
              <a:t>Exemples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300"/>
            </a:pPr>
            <a:endParaRPr lang="en-US" sz="1600" noProof="1"/>
          </a:p>
          <a:p>
            <a:pPr marL="746760" lvl="3" indent="68580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400" noProof="1">
                <a:solidFill>
                  <a:srgbClr val="002060"/>
                </a:solidFill>
                <a:latin typeface="Consolas" panose="020B0609020204030204" pitchFamily="49" charset="0"/>
              </a:rPr>
              <a:t>double x = -2.9;</a:t>
            </a:r>
          </a:p>
          <a:p>
            <a:pPr marL="746760" lvl="3" indent="68580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400" noProof="1">
                <a:solidFill>
                  <a:srgbClr val="002060"/>
                </a:solidFill>
                <a:latin typeface="Consolas" panose="020B0609020204030204" pitchFamily="49" charset="0"/>
              </a:rPr>
              <a:t>char sign = (x &lt; 0)?'-':'+';</a:t>
            </a:r>
          </a:p>
          <a:p>
            <a:pPr marL="746760" lvl="3" indent="68580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400" noProof="1">
                <a:solidFill>
                  <a:srgbClr val="002060"/>
                </a:solidFill>
                <a:latin typeface="Consolas" panose="020B0609020204030204" pitchFamily="49" charset="0"/>
              </a:rPr>
              <a:t>String prefix = ((x&lt;=9)?"0":"");</a:t>
            </a:r>
          </a:p>
          <a:p>
            <a:pPr marL="746760" lvl="3" indent="68580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400" noProof="1">
                <a:solidFill>
                  <a:srgbClr val="002060"/>
                </a:solidFill>
                <a:latin typeface="Consolas" panose="020B0609020204030204" pitchFamily="49" charset="0"/>
              </a:rPr>
              <a:t>double valeur = (x&lt;0)?-x:x;</a:t>
            </a:r>
          </a:p>
          <a:p>
            <a:pPr marL="746760" lvl="3" indent="68580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400" noProof="1">
                <a:solidFill>
                  <a:srgbClr val="002060"/>
                </a:solidFill>
                <a:latin typeface="Consolas" panose="020B0609020204030204" pitchFamily="49" charset="0"/>
              </a:rPr>
              <a:t>System.out.println(sign + prefix + valeur);</a:t>
            </a:r>
          </a:p>
        </p:txBody>
      </p:sp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3348"/>
            </a:lvl1pPr>
          </a:lstStyle>
          <a:p>
            <a:r>
              <a:t>Précédence des opérateurs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5920239" y="795833"/>
            <a:ext cx="286180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defRPr sz="1500" i="1">
                <a:latin typeface="+mn-lt"/>
                <a:ea typeface="+mn-ea"/>
                <a:cs typeface="+mn-cs"/>
                <a:sym typeface="Arial"/>
              </a:defRPr>
            </a:pPr>
            <a:r>
              <a:rPr lang="en-US" noProof="1"/>
              <a:t>Recommandation</a:t>
            </a:r>
            <a:r>
              <a:rPr lang="en-US" b="0" noProof="1"/>
              <a:t> : simplifier l’écriture avec des parenthèses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xmlns="" id="{FEC76446-4FCB-4A72-8999-FD742E0DC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63486"/>
              </p:ext>
            </p:extLst>
          </p:nvPr>
        </p:nvGraphicFramePr>
        <p:xfrm>
          <a:off x="994063" y="627534"/>
          <a:ext cx="4926176" cy="4182712"/>
        </p:xfrm>
        <a:graphic>
          <a:graphicData uri="http://schemas.openxmlformats.org/drawingml/2006/table">
            <a:tbl>
              <a:tblPr/>
              <a:tblGrid>
                <a:gridCol w="1231544">
                  <a:extLst>
                    <a:ext uri="{9D8B030D-6E8A-4147-A177-3AD203B41FA5}">
                      <a16:colId xmlns:a16="http://schemas.microsoft.com/office/drawing/2014/main" xmlns="" val="666088251"/>
                    </a:ext>
                  </a:extLst>
                </a:gridCol>
                <a:gridCol w="1231544">
                  <a:extLst>
                    <a:ext uri="{9D8B030D-6E8A-4147-A177-3AD203B41FA5}">
                      <a16:colId xmlns:a16="http://schemas.microsoft.com/office/drawing/2014/main" xmlns="" val="3094904223"/>
                    </a:ext>
                  </a:extLst>
                </a:gridCol>
                <a:gridCol w="1231544">
                  <a:extLst>
                    <a:ext uri="{9D8B030D-6E8A-4147-A177-3AD203B41FA5}">
                      <a16:colId xmlns:a16="http://schemas.microsoft.com/office/drawing/2014/main" xmlns="" val="1732373213"/>
                    </a:ext>
                  </a:extLst>
                </a:gridCol>
                <a:gridCol w="1231544">
                  <a:extLst>
                    <a:ext uri="{9D8B030D-6E8A-4147-A177-3AD203B41FA5}">
                      <a16:colId xmlns:a16="http://schemas.microsoft.com/office/drawing/2014/main" xmlns="" val="5583953"/>
                    </a:ext>
                  </a:extLst>
                </a:gridCol>
              </a:tblGrid>
              <a:tr h="141660">
                <a:tc>
                  <a:txBody>
                    <a:bodyPr/>
                    <a:lstStyle/>
                    <a:p>
                      <a:pPr algn="ctr"/>
                      <a:r>
                        <a:rPr lang="fr-FR" sz="700" b="1" i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Operator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i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Description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i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Level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i="0">
                          <a:solidFill>
                            <a:srgbClr val="FFFFFF"/>
                          </a:solidFill>
                          <a:effectLst/>
                          <a:latin typeface="Helvetica Neue"/>
                        </a:rPr>
                        <a:t>Associativity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1486138"/>
                  </a:ext>
                </a:extLst>
              </a:tr>
              <a:tr h="519422"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[]</a:t>
                      </a:r>
                      <a:br>
                        <a:rPr lang="fr-FR" sz="700" b="0" i="0">
                          <a:effectLst/>
                          <a:latin typeface="Helvetica Neue"/>
                        </a:rPr>
                      </a:br>
                      <a:r>
                        <a:rPr lang="fr-FR" sz="700" b="0" i="0">
                          <a:effectLst/>
                          <a:latin typeface="Helvetica Neue"/>
                        </a:rPr>
                        <a:t>.</a:t>
                      </a:r>
                      <a:br>
                        <a:rPr lang="fr-FR" sz="700" b="0" i="0">
                          <a:effectLst/>
                          <a:latin typeface="Helvetica Neue"/>
                        </a:rPr>
                      </a:br>
                      <a:r>
                        <a:rPr lang="fr-FR" sz="700" b="0" i="0">
                          <a:effectLst/>
                          <a:latin typeface="Helvetica Neue"/>
                        </a:rPr>
                        <a:t>()</a:t>
                      </a:r>
                      <a:br>
                        <a:rPr lang="fr-FR" sz="700" b="0" i="0">
                          <a:effectLst/>
                          <a:latin typeface="Helvetica Neue"/>
                        </a:rPr>
                      </a:br>
                      <a:r>
                        <a:rPr lang="fr-FR" sz="700" b="0" i="0">
                          <a:effectLst/>
                          <a:latin typeface="Helvetica Neue"/>
                        </a:rPr>
                        <a:t>++</a:t>
                      </a:r>
                      <a:br>
                        <a:rPr lang="fr-FR" sz="700" b="0" i="0">
                          <a:effectLst/>
                          <a:latin typeface="Helvetica Neue"/>
                        </a:rPr>
                      </a:br>
                      <a:r>
                        <a:rPr lang="fr-FR" sz="700" b="0" i="0">
                          <a:effectLst/>
                          <a:latin typeface="Helvetica Neue"/>
                        </a:rPr>
                        <a:t>--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i="0">
                          <a:effectLst/>
                          <a:latin typeface="Helvetica Neue"/>
                        </a:rPr>
                        <a:t>access array element</a:t>
                      </a:r>
                      <a:br>
                        <a:rPr lang="en-US" sz="700" b="0" i="0">
                          <a:effectLst/>
                          <a:latin typeface="Helvetica Neue"/>
                        </a:rPr>
                      </a:br>
                      <a:r>
                        <a:rPr lang="en-US" sz="700" b="0" i="0">
                          <a:effectLst/>
                          <a:latin typeface="Helvetica Neue"/>
                        </a:rPr>
                        <a:t>access object member</a:t>
                      </a:r>
                      <a:br>
                        <a:rPr lang="en-US" sz="700" b="0" i="0">
                          <a:effectLst/>
                          <a:latin typeface="Helvetica Neue"/>
                        </a:rPr>
                      </a:br>
                      <a:r>
                        <a:rPr lang="en-US" sz="700" b="0" i="0">
                          <a:effectLst/>
                          <a:latin typeface="Helvetica Neue"/>
                        </a:rPr>
                        <a:t>invoke a method</a:t>
                      </a:r>
                      <a:br>
                        <a:rPr lang="en-US" sz="700" b="0" i="0">
                          <a:effectLst/>
                          <a:latin typeface="Helvetica Neue"/>
                        </a:rPr>
                      </a:br>
                      <a:r>
                        <a:rPr lang="en-US" sz="700" b="0" i="0">
                          <a:effectLst/>
                          <a:latin typeface="Helvetica Neue"/>
                        </a:rPr>
                        <a:t>post-increment</a:t>
                      </a:r>
                      <a:br>
                        <a:rPr lang="en-US" sz="700" b="0" i="0">
                          <a:effectLst/>
                          <a:latin typeface="Helvetica Neue"/>
                        </a:rPr>
                      </a:br>
                      <a:r>
                        <a:rPr lang="en-US" sz="700" b="0" i="0">
                          <a:effectLst/>
                          <a:latin typeface="Helvetica Neue"/>
                        </a:rPr>
                        <a:t>post-decrement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1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left to right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3496007"/>
                  </a:ext>
                </a:extLst>
              </a:tr>
              <a:tr h="613863"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++</a:t>
                      </a:r>
                      <a:br>
                        <a:rPr lang="fr-FR" sz="700" b="0" i="0">
                          <a:effectLst/>
                          <a:latin typeface="Helvetica Neue"/>
                        </a:rPr>
                      </a:br>
                      <a:r>
                        <a:rPr lang="fr-FR" sz="700" b="0" i="0">
                          <a:effectLst/>
                          <a:latin typeface="Helvetica Neue"/>
                        </a:rPr>
                        <a:t>--</a:t>
                      </a:r>
                      <a:br>
                        <a:rPr lang="fr-FR" sz="700" b="0" i="0">
                          <a:effectLst/>
                          <a:latin typeface="Helvetica Neue"/>
                        </a:rPr>
                      </a:br>
                      <a:r>
                        <a:rPr lang="fr-FR" sz="700" b="0" i="0">
                          <a:effectLst/>
                          <a:latin typeface="Helvetica Neue"/>
                        </a:rPr>
                        <a:t>+</a:t>
                      </a:r>
                      <a:br>
                        <a:rPr lang="fr-FR" sz="700" b="0" i="0">
                          <a:effectLst/>
                          <a:latin typeface="Helvetica Neue"/>
                        </a:rPr>
                      </a:br>
                      <a:r>
                        <a:rPr lang="fr-FR" sz="700" b="0" i="0">
                          <a:effectLst/>
                          <a:latin typeface="Helvetica Neue"/>
                        </a:rPr>
                        <a:t>-</a:t>
                      </a:r>
                      <a:br>
                        <a:rPr lang="fr-FR" sz="700" b="0" i="0">
                          <a:effectLst/>
                          <a:latin typeface="Helvetica Neue"/>
                        </a:rPr>
                      </a:br>
                      <a:r>
                        <a:rPr lang="fr-FR" sz="700" b="0" i="0">
                          <a:effectLst/>
                          <a:latin typeface="Helvetica Neue"/>
                        </a:rPr>
                        <a:t>!</a:t>
                      </a:r>
                      <a:br>
                        <a:rPr lang="fr-FR" sz="700" b="0" i="0">
                          <a:effectLst/>
                          <a:latin typeface="Helvetica Neue"/>
                        </a:rPr>
                      </a:br>
                      <a:r>
                        <a:rPr lang="fr-FR" sz="700" b="0" i="0">
                          <a:effectLst/>
                          <a:latin typeface="Helvetica Neue"/>
                        </a:rPr>
                        <a:t>~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i="0">
                          <a:effectLst/>
                          <a:latin typeface="Helvetica Neue"/>
                        </a:rPr>
                        <a:t>pre-increment</a:t>
                      </a:r>
                      <a:br>
                        <a:rPr lang="en-US" sz="700" b="0" i="0">
                          <a:effectLst/>
                          <a:latin typeface="Helvetica Neue"/>
                        </a:rPr>
                      </a:br>
                      <a:r>
                        <a:rPr lang="en-US" sz="700" b="0" i="0">
                          <a:effectLst/>
                          <a:latin typeface="Helvetica Neue"/>
                        </a:rPr>
                        <a:t>pre-decrement</a:t>
                      </a:r>
                      <a:br>
                        <a:rPr lang="en-US" sz="700" b="0" i="0">
                          <a:effectLst/>
                          <a:latin typeface="Helvetica Neue"/>
                        </a:rPr>
                      </a:br>
                      <a:r>
                        <a:rPr lang="en-US" sz="700" b="0" i="0">
                          <a:effectLst/>
                          <a:latin typeface="Helvetica Neue"/>
                        </a:rPr>
                        <a:t>unary plus</a:t>
                      </a:r>
                      <a:br>
                        <a:rPr lang="en-US" sz="700" b="0" i="0">
                          <a:effectLst/>
                          <a:latin typeface="Helvetica Neue"/>
                        </a:rPr>
                      </a:br>
                      <a:r>
                        <a:rPr lang="en-US" sz="700" b="0" i="0">
                          <a:effectLst/>
                          <a:latin typeface="Helvetica Neue"/>
                        </a:rPr>
                        <a:t>unary minus</a:t>
                      </a:r>
                      <a:br>
                        <a:rPr lang="en-US" sz="700" b="0" i="0">
                          <a:effectLst/>
                          <a:latin typeface="Helvetica Neue"/>
                        </a:rPr>
                      </a:br>
                      <a:r>
                        <a:rPr lang="en-US" sz="700" b="0" i="0">
                          <a:effectLst/>
                          <a:latin typeface="Helvetica Neue"/>
                        </a:rPr>
                        <a:t>logical NOT</a:t>
                      </a:r>
                      <a:br>
                        <a:rPr lang="en-US" sz="700" b="0" i="0">
                          <a:effectLst/>
                          <a:latin typeface="Helvetica Neue"/>
                        </a:rPr>
                      </a:br>
                      <a:r>
                        <a:rPr lang="en-US" sz="700" b="0" i="0">
                          <a:effectLst/>
                          <a:latin typeface="Helvetica Neue"/>
                        </a:rPr>
                        <a:t>bitwise NOT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2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right to left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243507"/>
                  </a:ext>
                </a:extLst>
              </a:tr>
              <a:tr h="236101"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()</a:t>
                      </a:r>
                      <a:br>
                        <a:rPr lang="fr-FR" sz="700" b="0" i="0">
                          <a:effectLst/>
                          <a:latin typeface="Helvetica Neue"/>
                        </a:rPr>
                      </a:br>
                      <a:r>
                        <a:rPr lang="fr-FR" sz="700" b="0" i="0">
                          <a:effectLst/>
                          <a:latin typeface="Helvetica Neue"/>
                        </a:rPr>
                        <a:t>new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cast</a:t>
                      </a:r>
                      <a:br>
                        <a:rPr lang="fr-FR" sz="700" b="0" i="0">
                          <a:effectLst/>
                          <a:latin typeface="Helvetica Neue"/>
                        </a:rPr>
                      </a:br>
                      <a:r>
                        <a:rPr lang="fr-FR" sz="700" b="0" i="0">
                          <a:effectLst/>
                          <a:latin typeface="Helvetica Neue"/>
                        </a:rPr>
                        <a:t>object creation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3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right to left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0774733"/>
                  </a:ext>
                </a:extLst>
              </a:tr>
              <a:tr h="330541"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*</a:t>
                      </a:r>
                      <a:br>
                        <a:rPr lang="fr-FR" sz="700" b="0" i="0">
                          <a:effectLst/>
                          <a:latin typeface="Helvetica Neue"/>
                        </a:rPr>
                      </a:br>
                      <a:r>
                        <a:rPr lang="fr-FR" sz="700" b="0" i="0">
                          <a:effectLst/>
                          <a:latin typeface="Helvetica Neue"/>
                        </a:rPr>
                        <a:t>/</a:t>
                      </a:r>
                      <a:br>
                        <a:rPr lang="fr-FR" sz="700" b="0" i="0">
                          <a:effectLst/>
                          <a:latin typeface="Helvetica Neue"/>
                        </a:rPr>
                      </a:br>
                      <a:r>
                        <a:rPr lang="fr-FR" sz="700" b="0" i="0">
                          <a:effectLst/>
                          <a:latin typeface="Helvetica Neue"/>
                        </a:rPr>
                        <a:t>%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multiplicative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4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left to right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868831"/>
                  </a:ext>
                </a:extLst>
              </a:tr>
              <a:tr h="236101"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 dirty="0">
                          <a:effectLst/>
                          <a:latin typeface="Helvetica Neue"/>
                        </a:rPr>
                        <a:t>+ -</a:t>
                      </a:r>
                      <a:br>
                        <a:rPr lang="fr-FR" sz="700" b="0" i="0" dirty="0">
                          <a:effectLst/>
                          <a:latin typeface="Helvetica Neue"/>
                        </a:rPr>
                      </a:br>
                      <a:r>
                        <a:rPr lang="fr-FR" sz="700" b="0" i="0" dirty="0">
                          <a:effectLst/>
                          <a:latin typeface="Helvetica Neue"/>
                        </a:rPr>
                        <a:t>+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additive</a:t>
                      </a:r>
                      <a:br>
                        <a:rPr lang="fr-FR" sz="700" b="0" i="0">
                          <a:effectLst/>
                          <a:latin typeface="Helvetica Neue"/>
                        </a:rPr>
                      </a:br>
                      <a:r>
                        <a:rPr lang="fr-FR" sz="700" b="0" i="0">
                          <a:effectLst/>
                          <a:latin typeface="Helvetica Neue"/>
                        </a:rPr>
                        <a:t>string concatenation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5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left to right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99924"/>
                  </a:ext>
                </a:extLst>
              </a:tr>
              <a:tr h="236101"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&lt;&lt; &gt;&gt;</a:t>
                      </a:r>
                      <a:br>
                        <a:rPr lang="fr-FR" sz="700" b="0" i="0">
                          <a:effectLst/>
                          <a:latin typeface="Helvetica Neue"/>
                        </a:rPr>
                      </a:br>
                      <a:r>
                        <a:rPr lang="fr-FR" sz="700" b="0" i="0">
                          <a:effectLst/>
                          <a:latin typeface="Helvetica Neue"/>
                        </a:rPr>
                        <a:t>&gt;&gt;&gt;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shift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6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left to right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6659492"/>
                  </a:ext>
                </a:extLst>
              </a:tr>
              <a:tr h="236101"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&lt; &lt;= &gt; &gt;= instanceof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relational</a:t>
                      </a:r>
                      <a:br>
                        <a:rPr lang="fr-FR" sz="700" b="0" i="0">
                          <a:effectLst/>
                          <a:latin typeface="Helvetica Neue"/>
                        </a:rPr>
                      </a:br>
                      <a:r>
                        <a:rPr lang="fr-FR" sz="700" b="0" i="0">
                          <a:effectLst/>
                          <a:latin typeface="Helvetica Neue"/>
                        </a:rPr>
                        <a:t>type comparison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7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left to right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7379536"/>
                  </a:ext>
                </a:extLst>
              </a:tr>
              <a:tr h="236101"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==</a:t>
                      </a:r>
                      <a:br>
                        <a:rPr lang="fr-FR" sz="700" b="0" i="0">
                          <a:effectLst/>
                          <a:latin typeface="Helvetica Neue"/>
                        </a:rPr>
                      </a:br>
                      <a:r>
                        <a:rPr lang="fr-FR" sz="700" b="0" i="0">
                          <a:effectLst/>
                          <a:latin typeface="Helvetica Neue"/>
                        </a:rPr>
                        <a:t>!=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equality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8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left to right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0764906"/>
                  </a:ext>
                </a:extLst>
              </a:tr>
              <a:tr h="141660"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&amp;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 dirty="0">
                          <a:effectLst/>
                          <a:latin typeface="Helvetica Neue"/>
                        </a:rPr>
                        <a:t>bitwise AND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9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left to right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0669727"/>
                  </a:ext>
                </a:extLst>
              </a:tr>
              <a:tr h="141660"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^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 dirty="0">
                          <a:effectLst/>
                          <a:latin typeface="Helvetica Neue"/>
                        </a:rPr>
                        <a:t>bitwise XOR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10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left to right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989644"/>
                  </a:ext>
                </a:extLst>
              </a:tr>
              <a:tr h="141660"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|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 dirty="0">
                          <a:effectLst/>
                          <a:latin typeface="Helvetica Neue"/>
                        </a:rPr>
                        <a:t>bitwise OR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11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left to right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0532119"/>
                  </a:ext>
                </a:extLst>
              </a:tr>
              <a:tr h="141660"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&amp;&amp;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conditional AND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12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left to right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5446733"/>
                  </a:ext>
                </a:extLst>
              </a:tr>
              <a:tr h="141660"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||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conditional OR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13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left to right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2638584"/>
                  </a:ext>
                </a:extLst>
              </a:tr>
              <a:tr h="141660"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?: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conditional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14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right to left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2484776"/>
                  </a:ext>
                </a:extLst>
              </a:tr>
              <a:tr h="236101"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 dirty="0">
                          <a:effectLst/>
                          <a:latin typeface="Helvetica Neue"/>
                        </a:rPr>
                        <a:t>= += -= *= /= %= &amp;= ^= |= &lt;&lt;= &gt;&gt;= &gt;&gt;&gt;= 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assignment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>
                          <a:effectLst/>
                          <a:latin typeface="Helvetica Neue"/>
                        </a:rPr>
                        <a:t>15</a:t>
                      </a: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0" i="0" dirty="0">
                          <a:effectLst/>
                          <a:latin typeface="Helvetica Neue"/>
                        </a:rPr>
                        <a:t>right to </a:t>
                      </a:r>
                      <a:r>
                        <a:rPr lang="fr-FR" sz="700" b="0" i="0" dirty="0" err="1">
                          <a:effectLst/>
                          <a:latin typeface="Helvetica Neue"/>
                        </a:rPr>
                        <a:t>left</a:t>
                      </a:r>
                      <a:endParaRPr lang="fr-FR" sz="700" b="0" i="0" dirty="0">
                        <a:effectLst/>
                        <a:latin typeface="Helvetica Neue"/>
                      </a:endParaRPr>
                    </a:p>
                  </a:txBody>
                  <a:tcPr marL="41391" marR="41391" marT="20696" marB="20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920303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3348"/>
            </a:lvl1pPr>
          </a:lstStyle>
          <a:p>
            <a:r>
              <a:rPr lang="fr-FR" noProof="1"/>
              <a:t>Types primitifs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529" tIns="34529" rIns="34529" bIns="34529"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rPr lang="fr-FR" sz="1800" noProof="1"/>
              <a:t>byte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rPr lang="fr-FR" sz="1800" noProof="1"/>
              <a:t>short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rPr lang="fr-FR" sz="1800" noProof="1"/>
              <a:t>int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rPr lang="fr-FR" sz="1800" noProof="1"/>
              <a:t>long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rPr lang="fr-FR" sz="1800" noProof="1"/>
              <a:t>float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rPr lang="fr-FR" sz="1800" noProof="1"/>
              <a:t>double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rPr lang="fr-FR" sz="1800" noProof="1"/>
              <a:t>boolean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rPr lang="fr-FR" sz="1800" noProof="1"/>
              <a:t>char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  <a:defRPr sz="2900"/>
            </a:pPr>
            <a:endParaRPr lang="fr-FR" sz="1800" noProof="1"/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rPr lang="fr-FR" sz="1800" noProof="1"/>
              <a:t>String			(n’est pas un type primitif officiel)	</a:t>
            </a:r>
            <a:endParaRPr lang="fr-FR" noProof="1"/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xfrm>
            <a:off x="8515922" y="4765687"/>
            <a:ext cx="170878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fr-FR" noProof="1" smtClean="0"/>
              <a:t>3</a:t>
            </a:fld>
            <a:endParaRPr lang="fr-FR" noProof="1"/>
          </a:p>
        </p:txBody>
      </p:sp>
      <p:sp>
        <p:nvSpPr>
          <p:cNvPr id="2" name="Accolade fermante 1"/>
          <p:cNvSpPr/>
          <p:nvPr/>
        </p:nvSpPr>
        <p:spPr>
          <a:xfrm>
            <a:off x="2715518" y="1211628"/>
            <a:ext cx="580677" cy="1121172"/>
          </a:xfrm>
          <a:prstGeom prst="righ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339579" y="1499479"/>
            <a:ext cx="829712" cy="4642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Entiers</a:t>
            </a:r>
          </a:p>
        </p:txBody>
      </p:sp>
      <p:sp>
        <p:nvSpPr>
          <p:cNvPr id="7" name="Accolade fermante 6"/>
          <p:cNvSpPr/>
          <p:nvPr/>
        </p:nvSpPr>
        <p:spPr>
          <a:xfrm>
            <a:off x="2715517" y="2388695"/>
            <a:ext cx="580677" cy="516722"/>
          </a:xfrm>
          <a:prstGeom prst="righ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339579" y="2365412"/>
            <a:ext cx="661396" cy="4642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Réels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xmlns="" id="{073A3DD1-765B-4B21-8D44-1CDE7CD0E302}"/>
              </a:ext>
            </a:extLst>
          </p:cNvPr>
          <p:cNvCxnSpPr>
            <a:cxnSpLocks/>
          </p:cNvCxnSpPr>
          <p:nvPr/>
        </p:nvCxnSpPr>
        <p:spPr>
          <a:xfrm>
            <a:off x="507258" y="2360747"/>
            <a:ext cx="220825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xmlns="" id="{DA359E33-ED91-4E5E-AA4A-E52E8CFDAEA4}"/>
              </a:ext>
            </a:extLst>
          </p:cNvPr>
          <p:cNvCxnSpPr>
            <a:cxnSpLocks/>
          </p:cNvCxnSpPr>
          <p:nvPr/>
        </p:nvCxnSpPr>
        <p:spPr>
          <a:xfrm>
            <a:off x="507258" y="2908970"/>
            <a:ext cx="220825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xmlns="" id="{495C2F82-AD76-464B-806D-AFFABEE1F43C}"/>
              </a:ext>
            </a:extLst>
          </p:cNvPr>
          <p:cNvCxnSpPr>
            <a:cxnSpLocks/>
          </p:cNvCxnSpPr>
          <p:nvPr/>
        </p:nvCxnSpPr>
        <p:spPr>
          <a:xfrm>
            <a:off x="507258" y="1183680"/>
            <a:ext cx="220825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8139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3348"/>
            </a:lvl1pPr>
          </a:lstStyle>
          <a:p>
            <a:r>
              <a:rPr lang="fr-FR"/>
              <a:t>Caractère _</a:t>
            </a:r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529" tIns="34529" rIns="34529" bIns="34529"/>
          <a:lstStyle/>
          <a:p>
            <a:pPr>
              <a:spcBef>
                <a:spcPts val="1200"/>
              </a:spcBef>
              <a:defRPr sz="1300"/>
            </a:pPr>
            <a:r>
              <a:rPr lang="fr-FR" noProof="1"/>
              <a:t>Underscore est un caractère autorisé afin d’améliorer la lisibilité des longues valeurs</a:t>
            </a:r>
          </a:p>
          <a:p>
            <a:pPr lvl="1">
              <a:spcBef>
                <a:spcPts val="300"/>
              </a:spcBef>
              <a:defRPr sz="1300"/>
            </a:pPr>
            <a:r>
              <a:rPr lang="fr-FR" noProof="1"/>
              <a:t>int a = </a:t>
            </a:r>
            <a:r>
              <a:rPr lang="fr-FR" noProof="1">
                <a:latin typeface="Consolas" panose="020B0609020204030204" pitchFamily="49" charset="0"/>
              </a:rPr>
              <a:t>100_000_000</a:t>
            </a:r>
            <a:r>
              <a:rPr lang="fr-FR" noProof="1"/>
              <a:t>;</a:t>
            </a:r>
          </a:p>
          <a:p>
            <a:pPr lvl="1">
              <a:spcBef>
                <a:spcPts val="300"/>
              </a:spcBef>
              <a:defRPr sz="1300"/>
            </a:pPr>
            <a:r>
              <a:rPr lang="fr-FR" sz="1300" noProof="1"/>
              <a:t>int a = </a:t>
            </a:r>
            <a:r>
              <a:rPr lang="fr-FR" sz="1300" noProof="1">
                <a:latin typeface="Consolas" panose="020B0609020204030204" pitchFamily="49" charset="0"/>
              </a:rPr>
              <a:t>0</a:t>
            </a:r>
            <a:r>
              <a:rPr lang="fr-FR" sz="1300" noProof="1"/>
              <a:t>b</a:t>
            </a:r>
            <a:r>
              <a:rPr lang="fr-FR" sz="1300" noProof="1">
                <a:latin typeface="Consolas" panose="020B0609020204030204" pitchFamily="49" charset="0"/>
              </a:rPr>
              <a:t>10000000_10011000</a:t>
            </a:r>
            <a:r>
              <a:rPr lang="fr-FR" sz="1300" noProof="1"/>
              <a:t>;</a:t>
            </a:r>
          </a:p>
          <a:p>
            <a:pPr>
              <a:spcBef>
                <a:spcPts val="1200"/>
              </a:spcBef>
              <a:defRPr sz="1300"/>
            </a:pPr>
            <a:r>
              <a:rPr lang="fr-FR" noProof="1"/>
              <a:t>Underscore ne peut être utilisé qu’entre 2 chiffres</a:t>
            </a:r>
          </a:p>
          <a:p>
            <a:pPr>
              <a:spcBef>
                <a:spcPts val="1200"/>
              </a:spcBef>
              <a:defRPr sz="1300"/>
            </a:pPr>
            <a:r>
              <a:rPr lang="fr-FR" noProof="1"/>
              <a:t>Underscore est interdit en début et en fin de valeurs</a:t>
            </a:r>
          </a:p>
          <a:p>
            <a:pPr lvl="1">
              <a:spcBef>
                <a:spcPts val="300"/>
              </a:spcBef>
              <a:defRPr sz="1300"/>
            </a:pPr>
            <a:r>
              <a:rPr lang="fr-FR" noProof="1"/>
              <a:t>int a = </a:t>
            </a:r>
            <a:r>
              <a:rPr lang="fr-FR" noProof="1">
                <a:solidFill>
                  <a:srgbClr val="FF0000"/>
                </a:solidFill>
                <a:latin typeface="Consolas" panose="020B0609020204030204" pitchFamily="49" charset="0"/>
              </a:rPr>
              <a:t>100_</a:t>
            </a:r>
            <a:r>
              <a:rPr lang="fr-FR" noProof="1"/>
              <a:t>; </a:t>
            </a:r>
          </a:p>
          <a:p>
            <a:pPr lvl="1">
              <a:spcBef>
                <a:spcPts val="300"/>
              </a:spcBef>
              <a:defRPr sz="1300"/>
            </a:pPr>
            <a:r>
              <a:rPr lang="fr-FR" noProof="1"/>
              <a:t>int a = </a:t>
            </a:r>
            <a:r>
              <a:rPr lang="fr-FR" noProof="1">
                <a:solidFill>
                  <a:srgbClr val="FF0000"/>
                </a:solidFill>
                <a:latin typeface="Consolas" panose="020B0609020204030204" pitchFamily="49" charset="0"/>
              </a:rPr>
              <a:t>_100</a:t>
            </a:r>
            <a:r>
              <a:rPr lang="fr-FR" noProof="1"/>
              <a:t>; </a:t>
            </a:r>
          </a:p>
          <a:p>
            <a:pPr>
              <a:spcBef>
                <a:spcPts val="1200"/>
              </a:spcBef>
              <a:defRPr sz="1300"/>
            </a:pPr>
            <a:r>
              <a:rPr lang="fr-FR" noProof="1"/>
              <a:t>Underscore est interdit avant et après le marqueur décimal .</a:t>
            </a:r>
          </a:p>
          <a:p>
            <a:pPr>
              <a:spcBef>
                <a:spcPts val="1200"/>
              </a:spcBef>
              <a:defRPr sz="1300"/>
            </a:pPr>
            <a:r>
              <a:rPr lang="fr-FR" noProof="1"/>
              <a:t>Underscore est interdit avant et après les marqueurs b, x, f, d et l.</a:t>
            </a:r>
          </a:p>
          <a:p>
            <a:pPr lvl="1">
              <a:spcBef>
                <a:spcPts val="300"/>
              </a:spcBef>
              <a:defRPr sz="1300"/>
            </a:pPr>
            <a:endParaRPr lang="fr-FR" noProof="1"/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96027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3348"/>
            </a:lvl1pPr>
          </a:lstStyle>
          <a:p>
            <a:r>
              <a:t>TP 2 : Littéraux et opérateurs</a:t>
            </a:r>
          </a:p>
        </p:txBody>
      </p:sp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3348"/>
            </a:lvl1pPr>
          </a:lstStyle>
          <a:p>
            <a:r>
              <a:rPr lang="fr-FR"/>
              <a:t>Questions</a:t>
            </a: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457200" y="858129"/>
            <a:ext cx="8229600" cy="3736494"/>
          </a:xfrm>
          <a:prstGeom prst="rect">
            <a:avLst/>
          </a:prstGeom>
        </p:spPr>
        <p:txBody>
          <a:bodyPr lIns="34529" tIns="34529" rIns="34529" bIns="34529">
            <a:normAutofit fontScale="47500" lnSpcReduction="20000"/>
          </a:bodyPr>
          <a:lstStyle/>
          <a:p>
            <a:pPr marL="0" indent="0">
              <a:lnSpc>
                <a:spcPct val="80000"/>
              </a:lnSpc>
              <a:spcBef>
                <a:spcPts val="500"/>
              </a:spcBef>
              <a:buNone/>
              <a:defRPr sz="2400"/>
            </a:pPr>
            <a:endParaRPr lang="fr-FR" noProof="1"/>
          </a:p>
          <a:p>
            <a:pPr>
              <a:lnSpc>
                <a:spcPct val="120000"/>
              </a:lnSpc>
              <a:spcBef>
                <a:spcPts val="500"/>
              </a:spcBef>
              <a:defRPr sz="2400"/>
            </a:pPr>
            <a:r>
              <a:rPr lang="fr-FR" b="1" noProof="1"/>
              <a:t>Quelles lignes ci-dessous sont correctes ?</a:t>
            </a:r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buNone/>
              <a:defRPr sz="2400"/>
            </a:pPr>
            <a:r>
              <a:rPr lang="fr-FR" noProof="1"/>
              <a:t>	</a:t>
            </a:r>
            <a:r>
              <a:rPr lang="fr-FR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fr-FR" noProof="1">
                <a:latin typeface="Consolas" panose="020B0609020204030204" pitchFamily="49" charset="0"/>
              </a:rPr>
              <a:t> a = +2;</a:t>
            </a:r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buNone/>
              <a:defRPr sz="2400"/>
            </a:pPr>
            <a:r>
              <a:rPr lang="fr-FR" noProof="1">
                <a:latin typeface="Consolas" panose="020B0609020204030204" pitchFamily="49" charset="0"/>
              </a:rPr>
              <a:t>	</a:t>
            </a:r>
            <a:r>
              <a:rPr lang="fr-FR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fr-FR" noProof="1">
                <a:latin typeface="Consolas" panose="020B0609020204030204" pitchFamily="49" charset="0"/>
              </a:rPr>
              <a:t> b = ++2;	</a:t>
            </a:r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buNone/>
              <a:defRPr sz="2400"/>
            </a:pPr>
            <a:r>
              <a:rPr lang="fr-FR" noProof="1">
                <a:latin typeface="Consolas" panose="020B0609020204030204" pitchFamily="49" charset="0"/>
              </a:rPr>
              <a:t>	</a:t>
            </a:r>
            <a:r>
              <a:rPr lang="fr-FR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byte</a:t>
            </a:r>
            <a:r>
              <a:rPr lang="fr-FR" noProof="1">
                <a:latin typeface="Consolas" panose="020B0609020204030204" pitchFamily="49" charset="0"/>
              </a:rPr>
              <a:t> c = 128;	</a:t>
            </a:r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buNone/>
              <a:defRPr sz="2400"/>
            </a:pPr>
            <a:r>
              <a:rPr lang="fr-FR" noProof="1">
                <a:latin typeface="Consolas" panose="020B0609020204030204" pitchFamily="49" charset="0"/>
              </a:rPr>
              <a:t>	</a:t>
            </a:r>
            <a:r>
              <a:rPr lang="fr-FR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long</a:t>
            </a:r>
            <a:r>
              <a:rPr lang="fr-FR" noProof="1">
                <a:latin typeface="Consolas" panose="020B0609020204030204" pitchFamily="49" charset="0"/>
              </a:rPr>
              <a:t> d1 = 10;</a:t>
            </a:r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buNone/>
              <a:defRPr sz="2400"/>
            </a:pPr>
            <a:r>
              <a:rPr lang="fr-FR" noProof="1">
                <a:latin typeface="Consolas" panose="020B0609020204030204" pitchFamily="49" charset="0"/>
              </a:rPr>
              <a:t>	</a:t>
            </a:r>
            <a:r>
              <a:rPr lang="fr-FR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long</a:t>
            </a:r>
            <a:r>
              <a:rPr lang="fr-FR" noProof="1">
                <a:latin typeface="Consolas" panose="020B0609020204030204" pitchFamily="49" charset="0"/>
              </a:rPr>
              <a:t> d2 = 10L;</a:t>
            </a:r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buNone/>
              <a:defRPr sz="2400"/>
            </a:pPr>
            <a:r>
              <a:rPr lang="fr-FR" noProof="1">
                <a:latin typeface="Consolas" panose="020B0609020204030204" pitchFamily="49" charset="0"/>
              </a:rPr>
              <a:t>	</a:t>
            </a:r>
            <a:r>
              <a:rPr lang="fr-FR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long</a:t>
            </a:r>
            <a:r>
              <a:rPr lang="fr-FR" noProof="1">
                <a:latin typeface="Consolas" panose="020B0609020204030204" pitchFamily="49" charset="0"/>
              </a:rPr>
              <a:t> d3 = 10l;</a:t>
            </a:r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buNone/>
              <a:defRPr sz="2400"/>
            </a:pPr>
            <a:r>
              <a:rPr lang="fr-FR" noProof="1">
                <a:latin typeface="Consolas" panose="020B0609020204030204" pitchFamily="49" charset="0"/>
              </a:rPr>
              <a:t>	</a:t>
            </a:r>
            <a:r>
              <a:rPr lang="fr-FR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long</a:t>
            </a:r>
            <a:r>
              <a:rPr lang="fr-FR" noProof="1">
                <a:latin typeface="Consolas" panose="020B0609020204030204" pitchFamily="49" charset="0"/>
              </a:rPr>
              <a:t> d4 = 100_000_000;</a:t>
            </a:r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buNone/>
              <a:defRPr sz="2400"/>
            </a:pPr>
            <a:r>
              <a:rPr lang="fr-FR" noProof="1">
                <a:latin typeface="Consolas" panose="020B0609020204030204" pitchFamily="49" charset="0"/>
              </a:rPr>
              <a:t>	</a:t>
            </a:r>
            <a:r>
              <a:rPr lang="fr-FR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fr-FR" noProof="1">
                <a:latin typeface="Consolas" panose="020B0609020204030204" pitchFamily="49" charset="0"/>
              </a:rPr>
              <a:t> e = 3,14; 			</a:t>
            </a:r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buNone/>
              <a:defRPr sz="2400"/>
            </a:pPr>
            <a:r>
              <a:rPr lang="fr-FR" noProof="1">
                <a:latin typeface="Consolas" panose="020B0609020204030204" pitchFamily="49" charset="0"/>
              </a:rPr>
              <a:t>	</a:t>
            </a:r>
            <a:r>
              <a:rPr lang="fr-FR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fr-FR" noProof="1">
                <a:latin typeface="Consolas" panose="020B0609020204030204" pitchFamily="49" charset="0"/>
              </a:rPr>
              <a:t> f = 3.14;</a:t>
            </a:r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buNone/>
              <a:defRPr sz="2400"/>
            </a:pPr>
            <a:r>
              <a:rPr lang="fr-FR" noProof="1">
                <a:latin typeface="Consolas" panose="020B0609020204030204" pitchFamily="49" charset="0"/>
              </a:rPr>
              <a:t>	</a:t>
            </a:r>
            <a:r>
              <a:rPr lang="fr-FR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fr-FR" noProof="1">
                <a:latin typeface="Consolas" panose="020B0609020204030204" pitchFamily="49" charset="0"/>
              </a:rPr>
              <a:t> g = 2.1E-3F;</a:t>
            </a:r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buNone/>
              <a:defRPr sz="2400"/>
            </a:pPr>
            <a:r>
              <a:rPr lang="fr-FR" noProof="1">
                <a:latin typeface="Consolas" panose="020B0609020204030204" pitchFamily="49" charset="0"/>
              </a:rPr>
              <a:t>	</a:t>
            </a:r>
            <a:r>
              <a:rPr lang="fr-FR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fr-FR" noProof="1">
                <a:latin typeface="Consolas" panose="020B0609020204030204" pitchFamily="49" charset="0"/>
              </a:rPr>
              <a:t> j = 127f;</a:t>
            </a:r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buNone/>
              <a:defRPr sz="2400"/>
            </a:pPr>
            <a:r>
              <a:rPr lang="fr-FR" noProof="1">
                <a:latin typeface="Consolas" panose="020B0609020204030204" pitchFamily="49" charset="0"/>
              </a:rPr>
              <a:t>	</a:t>
            </a:r>
            <a:r>
              <a:rPr lang="fr-FR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fr-FR" noProof="1">
                <a:latin typeface="Consolas" panose="020B0609020204030204" pitchFamily="49" charset="0"/>
              </a:rPr>
              <a:t> k = </a:t>
            </a:r>
            <a:r>
              <a:rPr lang="fr-FR" noProof="1" smtClean="0">
                <a:solidFill>
                  <a:srgbClr val="0070C0"/>
                </a:solidFill>
                <a:latin typeface="Consolas" panose="020B0609020204030204" pitchFamily="49" charset="0"/>
              </a:rPr>
              <a:t>‘</a:t>
            </a:r>
            <a:r>
              <a:rPr lang="fr-FR" noProof="1" smtClean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fr-FR" noProof="1" smtClean="0">
                <a:solidFill>
                  <a:srgbClr val="0070C0"/>
                </a:solidFill>
                <a:latin typeface="Consolas" panose="020B0609020204030204" pitchFamily="49" charset="0"/>
              </a:rPr>
              <a:t>’</a:t>
            </a:r>
            <a:r>
              <a:rPr lang="fr-FR" noProof="1" smtClean="0">
                <a:latin typeface="Consolas" panose="020B0609020204030204" pitchFamily="49" charset="0"/>
              </a:rPr>
              <a:t>;</a:t>
            </a:r>
            <a:endParaRPr lang="fr-FR" noProof="1">
              <a:latin typeface="Consolas" panose="020B0609020204030204" pitchFamily="49" charset="0"/>
            </a:endParaRPr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buNone/>
              <a:defRPr sz="2400"/>
            </a:pPr>
            <a:r>
              <a:rPr lang="fr-FR" noProof="1">
                <a:latin typeface="Consolas" panose="020B0609020204030204" pitchFamily="49" charset="0"/>
              </a:rPr>
              <a:t>	</a:t>
            </a:r>
            <a:r>
              <a:rPr lang="fr-FR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fr-FR" noProof="1">
                <a:latin typeface="Consolas" panose="020B0609020204030204" pitchFamily="49" charset="0"/>
              </a:rPr>
              <a:t> k = </a:t>
            </a:r>
            <a:r>
              <a:rPr lang="fr-FR" noProof="1">
                <a:solidFill>
                  <a:srgbClr val="0070C0"/>
                </a:solidFill>
                <a:latin typeface="Consolas" panose="020B0609020204030204" pitchFamily="49" charset="0"/>
              </a:rPr>
              <a:t>‘\u0043’</a:t>
            </a:r>
            <a:r>
              <a:rPr lang="fr-FR" noProof="1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None/>
              <a:defRPr sz="2400"/>
            </a:pPr>
            <a:endParaRPr lang="fr-FR" sz="2300" noProof="1"/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None/>
              <a:defRPr sz="2400"/>
            </a:pPr>
            <a:endParaRPr lang="fr-FR" sz="2300" noProof="1"/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None/>
              <a:defRPr sz="2400"/>
            </a:pPr>
            <a:endParaRPr lang="fr-FR" noProof="1"/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xfrm>
            <a:off x="8496096" y="4759000"/>
            <a:ext cx="190704" cy="2903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72074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3348"/>
            </a:lvl1pPr>
          </a:lstStyle>
          <a:p>
            <a:r>
              <a:rPr lang="fr-FR"/>
              <a:t>Questions</a:t>
            </a: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457200" y="858129"/>
            <a:ext cx="8229600" cy="3736494"/>
          </a:xfrm>
          <a:prstGeom prst="rect">
            <a:avLst/>
          </a:prstGeom>
        </p:spPr>
        <p:txBody>
          <a:bodyPr lIns="34529" tIns="34529" rIns="34529" bIns="34529">
            <a:normAutofit fontScale="32500" lnSpcReduction="20000"/>
          </a:bodyPr>
          <a:lstStyle/>
          <a:p>
            <a:pPr marL="0" indent="0">
              <a:lnSpc>
                <a:spcPct val="80000"/>
              </a:lnSpc>
              <a:spcBef>
                <a:spcPts val="500"/>
              </a:spcBef>
              <a:buNone/>
              <a:defRPr sz="2400"/>
            </a:pPr>
            <a:endParaRPr lang="fr-FR" noProof="1"/>
          </a:p>
          <a:p>
            <a:pPr>
              <a:lnSpc>
                <a:spcPct val="120000"/>
              </a:lnSpc>
              <a:spcBef>
                <a:spcPts val="500"/>
              </a:spcBef>
              <a:defRPr sz="2400"/>
            </a:pPr>
            <a:r>
              <a:rPr lang="fr-FR" b="1" noProof="1"/>
              <a:t>Soit l’écriture suivante:</a:t>
            </a:r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buNone/>
              <a:defRPr sz="2400"/>
            </a:pPr>
            <a:r>
              <a:rPr lang="fr-FR" noProof="1"/>
              <a:t>	</a:t>
            </a:r>
            <a:r>
              <a:rPr lang="fr-FR" b="1" noProof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fr-FR" noProof="1"/>
              <a:t> c = </a:t>
            </a:r>
            <a:r>
              <a:rPr lang="fr-FR" noProof="1">
                <a:latin typeface="Consolas" panose="020B0609020204030204" pitchFamily="49" charset="0"/>
              </a:rPr>
              <a:t>053</a:t>
            </a:r>
            <a:r>
              <a:rPr lang="fr-FR" noProof="1"/>
              <a:t>;</a:t>
            </a:r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buNone/>
              <a:defRPr sz="2400"/>
            </a:pPr>
            <a:endParaRPr lang="fr-FR" noProof="1"/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buNone/>
              <a:defRPr sz="2400"/>
            </a:pPr>
            <a:r>
              <a:rPr lang="fr-FR" sz="2400" b="1" noProof="1"/>
              <a:t>Que produit le résultat suivant:</a:t>
            </a:r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buNone/>
              <a:defRPr sz="2400"/>
            </a:pPr>
            <a:r>
              <a:rPr lang="fr-FR" sz="2800" noProof="1"/>
              <a:t>	</a:t>
            </a:r>
            <a:r>
              <a:rPr lang="fr-FR" sz="2400" noProof="1">
                <a:latin typeface="Consolas" panose="020B0609020204030204" pitchFamily="49" charset="0"/>
              </a:rPr>
              <a:t>System.</a:t>
            </a:r>
            <a:r>
              <a:rPr lang="fr-FR" sz="2400" b="1" i="1" noProof="1">
                <a:solidFill>
                  <a:srgbClr val="0070C0"/>
                </a:solidFill>
                <a:latin typeface="Consolas" panose="020B0609020204030204" pitchFamily="49" charset="0"/>
              </a:rPr>
              <a:t>out</a:t>
            </a:r>
            <a:r>
              <a:rPr lang="fr-FR" sz="2400" noProof="1">
                <a:latin typeface="Consolas" panose="020B0609020204030204" pitchFamily="49" charset="0"/>
              </a:rPr>
              <a:t>.println(c);</a:t>
            </a:r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buNone/>
              <a:defRPr sz="2400"/>
            </a:pPr>
            <a:endParaRPr lang="fr-FR" noProof="1"/>
          </a:p>
          <a:p>
            <a:pPr marL="342900" lvl="1" indent="-342900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2400"/>
            </a:pPr>
            <a:r>
              <a:rPr lang="fr-FR" sz="2300" b="1" noProof="1"/>
              <a:t>Laquelle de ces 2 écritures est correcte et que signifie t’elle ?</a:t>
            </a:r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buNone/>
              <a:defRPr sz="2400"/>
            </a:pPr>
            <a:r>
              <a:rPr lang="fr-FR" sz="2300" noProof="1"/>
              <a:t>	</a:t>
            </a:r>
            <a:r>
              <a:rPr lang="fr-FR" sz="23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short</a:t>
            </a:r>
            <a:r>
              <a:rPr lang="fr-FR" sz="2300" noProof="1">
                <a:latin typeface="Consolas" panose="020B0609020204030204" pitchFamily="49" charset="0"/>
              </a:rPr>
              <a:t> c = 0b101;</a:t>
            </a:r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buNone/>
              <a:defRPr sz="2400"/>
            </a:pPr>
            <a:r>
              <a:rPr lang="fr-FR" sz="2300" noProof="1">
                <a:latin typeface="Consolas" panose="020B0609020204030204" pitchFamily="49" charset="0"/>
              </a:rPr>
              <a:t>	</a:t>
            </a:r>
            <a:r>
              <a:rPr lang="fr-FR" sz="23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short</a:t>
            </a:r>
            <a:r>
              <a:rPr lang="fr-FR" sz="2300" noProof="1">
                <a:latin typeface="Consolas" panose="020B0609020204030204" pitchFamily="49" charset="0"/>
              </a:rPr>
              <a:t> c = b101;</a:t>
            </a:r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buNone/>
              <a:defRPr sz="2400"/>
            </a:pPr>
            <a:endParaRPr lang="fr-FR" sz="2300" noProof="1"/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buNone/>
              <a:defRPr sz="2400"/>
            </a:pPr>
            <a:r>
              <a:rPr lang="fr-FR" sz="2300" b="1" noProof="1"/>
              <a:t>Que produit le résultat suivant:</a:t>
            </a:r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buNone/>
              <a:defRPr sz="2400"/>
            </a:pPr>
            <a:r>
              <a:rPr lang="fr-FR" sz="2400" noProof="1"/>
              <a:t>	</a:t>
            </a:r>
            <a:r>
              <a:rPr lang="fr-FR" sz="2300" noProof="1">
                <a:latin typeface="Consolas" panose="020B0609020204030204" pitchFamily="49" charset="0"/>
              </a:rPr>
              <a:t>System.</a:t>
            </a:r>
            <a:r>
              <a:rPr lang="fr-FR" sz="2300" b="1" i="1" noProof="1">
                <a:solidFill>
                  <a:srgbClr val="0070C0"/>
                </a:solidFill>
                <a:latin typeface="Consolas" panose="020B0609020204030204" pitchFamily="49" charset="0"/>
              </a:rPr>
              <a:t>out</a:t>
            </a:r>
            <a:r>
              <a:rPr lang="fr-FR" sz="2300" noProof="1">
                <a:latin typeface="Consolas" panose="020B0609020204030204" pitchFamily="49" charset="0"/>
              </a:rPr>
              <a:t>.println(c);</a:t>
            </a:r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buNone/>
              <a:defRPr sz="2400"/>
            </a:pPr>
            <a:endParaRPr lang="fr-FR" sz="2300" noProof="1"/>
          </a:p>
          <a:p>
            <a:pPr marL="342900" lvl="1" indent="-342900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2400"/>
            </a:pPr>
            <a:r>
              <a:rPr lang="fr-FR" sz="2300" b="1" noProof="1"/>
              <a:t>Laquelle de ces 2 écritures est correcte et que signifie t’elle ?</a:t>
            </a:r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buNone/>
              <a:defRPr sz="2400"/>
            </a:pPr>
            <a:r>
              <a:rPr lang="fr-FR" sz="2300" noProof="1"/>
              <a:t>	</a:t>
            </a:r>
            <a:r>
              <a:rPr lang="fr-FR" sz="23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short</a:t>
            </a:r>
            <a:r>
              <a:rPr lang="fr-FR" sz="2300" noProof="1">
                <a:latin typeface="Consolas" panose="020B0609020204030204" pitchFamily="49" charset="0"/>
              </a:rPr>
              <a:t> c = 0x101;</a:t>
            </a:r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buNone/>
              <a:defRPr sz="2400"/>
            </a:pPr>
            <a:r>
              <a:rPr lang="fr-FR" sz="2300" noProof="1">
                <a:latin typeface="Consolas" panose="020B0609020204030204" pitchFamily="49" charset="0"/>
              </a:rPr>
              <a:t>	</a:t>
            </a:r>
            <a:r>
              <a:rPr lang="fr-FR" sz="23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short</a:t>
            </a:r>
            <a:r>
              <a:rPr lang="fr-FR" sz="2300" noProof="1">
                <a:latin typeface="Consolas" panose="020B0609020204030204" pitchFamily="49" charset="0"/>
              </a:rPr>
              <a:t> c = x101;</a:t>
            </a:r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buNone/>
              <a:defRPr sz="2400"/>
            </a:pPr>
            <a:endParaRPr lang="fr-FR" sz="2300" noProof="1"/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buNone/>
              <a:defRPr sz="2400"/>
            </a:pPr>
            <a:r>
              <a:rPr lang="fr-FR" sz="2300" b="1" noProof="1"/>
              <a:t>Que produit le résultat suivant:</a:t>
            </a:r>
          </a:p>
          <a:p>
            <a:pPr marL="457200" lvl="1" indent="0">
              <a:lnSpc>
                <a:spcPct val="120000"/>
              </a:lnSpc>
              <a:spcBef>
                <a:spcPts val="500"/>
              </a:spcBef>
              <a:buNone/>
              <a:defRPr sz="2400"/>
            </a:pPr>
            <a:r>
              <a:rPr lang="fr-FR" sz="2400" noProof="1"/>
              <a:t>	</a:t>
            </a:r>
            <a:r>
              <a:rPr lang="fr-FR" sz="2300" noProof="1">
                <a:latin typeface="Consolas" panose="020B0609020204030204" pitchFamily="49" charset="0"/>
              </a:rPr>
              <a:t>System.</a:t>
            </a:r>
            <a:r>
              <a:rPr lang="fr-FR" sz="2300" b="1" i="1" noProof="1">
                <a:solidFill>
                  <a:srgbClr val="0070C0"/>
                </a:solidFill>
                <a:latin typeface="Consolas" panose="020B0609020204030204" pitchFamily="49" charset="0"/>
              </a:rPr>
              <a:t>out</a:t>
            </a:r>
            <a:r>
              <a:rPr lang="fr-FR" sz="2300" noProof="1">
                <a:latin typeface="Consolas" panose="020B0609020204030204" pitchFamily="49" charset="0"/>
              </a:rPr>
              <a:t>.println(c);</a:t>
            </a: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None/>
              <a:defRPr sz="2400"/>
            </a:pPr>
            <a:endParaRPr lang="fr-FR" sz="2300" noProof="1"/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None/>
              <a:defRPr sz="2400"/>
            </a:pPr>
            <a:endParaRPr lang="fr-FR" sz="2300" noProof="1"/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None/>
              <a:defRPr sz="2400"/>
            </a:pPr>
            <a:endParaRPr lang="fr-FR" noProof="1"/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xfrm>
            <a:off x="8496096" y="4759000"/>
            <a:ext cx="190704" cy="2903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294309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3348"/>
            </a:lvl1pPr>
          </a:lstStyle>
          <a:p>
            <a:r>
              <a:t>Nombres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xfrm>
            <a:off x="8496096" y="4759000"/>
            <a:ext cx="190704" cy="2903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332497"/>
              </p:ext>
            </p:extLst>
          </p:nvPr>
        </p:nvGraphicFramePr>
        <p:xfrm>
          <a:off x="588816" y="1266000"/>
          <a:ext cx="6511267" cy="290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181">
                  <a:extLst>
                    <a:ext uri="{9D8B030D-6E8A-4147-A177-3AD203B41FA5}">
                      <a16:colId xmlns:a16="http://schemas.microsoft.com/office/drawing/2014/main" xmlns="" val="415551017"/>
                    </a:ext>
                  </a:extLst>
                </a:gridCol>
                <a:gridCol w="930181">
                  <a:extLst>
                    <a:ext uri="{9D8B030D-6E8A-4147-A177-3AD203B41FA5}">
                      <a16:colId xmlns:a16="http://schemas.microsoft.com/office/drawing/2014/main" xmlns="" val="3884344017"/>
                    </a:ext>
                  </a:extLst>
                </a:gridCol>
                <a:gridCol w="930181">
                  <a:extLst>
                    <a:ext uri="{9D8B030D-6E8A-4147-A177-3AD203B41FA5}">
                      <a16:colId xmlns:a16="http://schemas.microsoft.com/office/drawing/2014/main" xmlns="" val="238315365"/>
                    </a:ext>
                  </a:extLst>
                </a:gridCol>
                <a:gridCol w="930181">
                  <a:extLst>
                    <a:ext uri="{9D8B030D-6E8A-4147-A177-3AD203B41FA5}">
                      <a16:colId xmlns:a16="http://schemas.microsoft.com/office/drawing/2014/main" xmlns="" val="1223236150"/>
                    </a:ext>
                  </a:extLst>
                </a:gridCol>
                <a:gridCol w="930181">
                  <a:extLst>
                    <a:ext uri="{9D8B030D-6E8A-4147-A177-3AD203B41FA5}">
                      <a16:colId xmlns:a16="http://schemas.microsoft.com/office/drawing/2014/main" xmlns="" val="3579555363"/>
                    </a:ext>
                  </a:extLst>
                </a:gridCol>
                <a:gridCol w="930181">
                  <a:extLst>
                    <a:ext uri="{9D8B030D-6E8A-4147-A177-3AD203B41FA5}">
                      <a16:colId xmlns:a16="http://schemas.microsoft.com/office/drawing/2014/main" xmlns="" val="2998725193"/>
                    </a:ext>
                  </a:extLst>
                </a:gridCol>
                <a:gridCol w="930181">
                  <a:extLst>
                    <a:ext uri="{9D8B030D-6E8A-4147-A177-3AD203B41FA5}">
                      <a16:colId xmlns:a16="http://schemas.microsoft.com/office/drawing/2014/main" xmlns="" val="2406761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Min (&lt;0)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Max (&gt;0)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Taille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Min (&gt;0)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410949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bg1"/>
                          </a:solidFill>
                        </a:rPr>
                        <a:t>Entiers naturels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byte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Ubuntu"/>
                        </a:rPr>
                        <a:t>-2</a:t>
                      </a:r>
                      <a:r>
                        <a:rPr lang="fr-FR" sz="10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Ubuntu"/>
                        </a:rPr>
                        <a:t>7</a:t>
                      </a:r>
                      <a:endParaRPr lang="fr-FR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Ubuntu"/>
                        </a:rPr>
                        <a:t>2</a:t>
                      </a:r>
                      <a:r>
                        <a:rPr lang="fr-FR" sz="10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Ubuntu"/>
                        </a:rPr>
                        <a:t>7</a:t>
                      </a:r>
                      <a:r>
                        <a:rPr lang="fr-FR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Ubuntu"/>
                        </a:rPr>
                        <a:t>-1</a:t>
                      </a:r>
                      <a:endParaRPr lang="fr-FR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Consolas" panose="020B0609020204030204" pitchFamily="49" charset="0"/>
                        </a:rPr>
                        <a:t>1 octet</a:t>
                      </a:r>
                    </a:p>
                    <a:p>
                      <a:r>
                        <a:rPr lang="fr-FR" sz="1000" dirty="0">
                          <a:latin typeface="Consolas" panose="020B0609020204030204" pitchFamily="49" charset="0"/>
                        </a:rPr>
                        <a:t>(8 bits)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Consolas" panose="020B0609020204030204" pitchFamily="49" charset="0"/>
                        </a:rPr>
                        <a:t>-128</a:t>
                      </a:r>
                    </a:p>
                    <a:p>
                      <a:r>
                        <a:rPr lang="fr-FR" sz="1000" dirty="0">
                          <a:latin typeface="Consolas" panose="020B0609020204030204" pitchFamily="49" charset="0"/>
                        </a:rPr>
                        <a:t>127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99544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short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Ubuntu"/>
                        </a:rPr>
                        <a:t>-2</a:t>
                      </a:r>
                      <a:r>
                        <a:rPr lang="fr-FR" sz="10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Ubuntu"/>
                        </a:rPr>
                        <a:t>15</a:t>
                      </a:r>
                      <a:endParaRPr lang="fr-FR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Ubuntu"/>
                        </a:rPr>
                        <a:t>2</a:t>
                      </a:r>
                      <a:r>
                        <a:rPr lang="fr-FR" sz="10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Ubuntu"/>
                        </a:rPr>
                        <a:t>15</a:t>
                      </a:r>
                      <a:r>
                        <a:rPr lang="fr-FR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Ubuntu"/>
                        </a:rPr>
                        <a:t>-1</a:t>
                      </a:r>
                      <a:endParaRPr lang="fr-FR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Consolas" panose="020B0609020204030204" pitchFamily="49" charset="0"/>
                        </a:rPr>
                        <a:t>2 octets</a:t>
                      </a:r>
                    </a:p>
                    <a:p>
                      <a:r>
                        <a:rPr lang="fr-FR" sz="1000" dirty="0">
                          <a:latin typeface="Consolas" panose="020B0609020204030204" pitchFamily="49" charset="0"/>
                        </a:rPr>
                        <a:t>(16 bits)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Consolas" panose="020B0609020204030204" pitchFamily="49" charset="0"/>
                        </a:rPr>
                        <a:t>-32768</a:t>
                      </a:r>
                    </a:p>
                    <a:p>
                      <a:r>
                        <a:rPr lang="fr-FR" sz="1000" dirty="0">
                          <a:latin typeface="Consolas" panose="020B0609020204030204" pitchFamily="49" charset="0"/>
                        </a:rPr>
                        <a:t>32767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3471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int 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Ubuntu"/>
                        </a:rPr>
                        <a:t>-2</a:t>
                      </a:r>
                      <a:r>
                        <a:rPr lang="fr-FR" sz="10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Ubuntu"/>
                        </a:rPr>
                        <a:t>31</a:t>
                      </a:r>
                      <a:endParaRPr lang="fr-FR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Ubuntu"/>
                        </a:rPr>
                        <a:t>2</a:t>
                      </a:r>
                      <a:r>
                        <a:rPr lang="fr-FR" sz="10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Ubuntu"/>
                        </a:rPr>
                        <a:t>31</a:t>
                      </a:r>
                      <a:r>
                        <a:rPr lang="fr-FR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Ubuntu"/>
                        </a:rPr>
                        <a:t>-1</a:t>
                      </a:r>
                      <a:endParaRPr lang="fr-FR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Consolas" panose="020B0609020204030204" pitchFamily="49" charset="0"/>
                        </a:rPr>
                        <a:t>4 octets</a:t>
                      </a:r>
                    </a:p>
                    <a:p>
                      <a:r>
                        <a:rPr lang="fr-FR" sz="1000" dirty="0">
                          <a:latin typeface="Consolas" panose="020B0609020204030204" pitchFamily="49" charset="0"/>
                        </a:rPr>
                        <a:t>(32 bits)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Consolas" panose="020B0609020204030204" pitchFamily="49" charset="0"/>
                        </a:rPr>
                        <a:t>2,147.10</a:t>
                      </a:r>
                      <a:r>
                        <a:rPr lang="fr-FR" sz="10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Ubuntu"/>
                        </a:rPr>
                        <a:t>9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Consolas" panose="020B0609020204030204" pitchFamily="49" charset="0"/>
                        </a:rPr>
                        <a:t>-2,147.10</a:t>
                      </a:r>
                      <a:r>
                        <a:rPr lang="fr-FR" sz="10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Ubuntu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b="0" i="0" u="none" strike="noStrike" cap="none" spc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Ubuntu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406185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long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Ubuntu"/>
                        </a:rPr>
                        <a:t>-2</a:t>
                      </a:r>
                      <a:r>
                        <a:rPr lang="fr-FR" sz="1000" b="0" i="0" u="none" strike="noStrike" cap="none" spc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Ubuntu"/>
                        </a:rPr>
                        <a:t>63</a:t>
                      </a:r>
                      <a:endParaRPr lang="fr-FR" sz="100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Ubuntu"/>
                        </a:rPr>
                        <a:t>2</a:t>
                      </a:r>
                      <a:r>
                        <a:rPr lang="fr-FR" sz="10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Ubuntu"/>
                        </a:rPr>
                        <a:t>63</a:t>
                      </a:r>
                      <a:r>
                        <a:rPr lang="fr-FR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Ubuntu"/>
                        </a:rPr>
                        <a:t>-1</a:t>
                      </a:r>
                      <a:endParaRPr lang="fr-FR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Consolas" panose="020B0609020204030204" pitchFamily="49" charset="0"/>
                        </a:rPr>
                        <a:t>8 octets</a:t>
                      </a:r>
                    </a:p>
                    <a:p>
                      <a:r>
                        <a:rPr lang="fr-FR" sz="1000" dirty="0">
                          <a:latin typeface="Consolas" panose="020B0609020204030204" pitchFamily="49" charset="0"/>
                        </a:rPr>
                        <a:t>(64 bits)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Consolas" panose="020B0609020204030204" pitchFamily="49" charset="0"/>
                        </a:rPr>
                        <a:t>-9,22.10</a:t>
                      </a:r>
                      <a:r>
                        <a:rPr lang="fr-FR" sz="10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Ubuntu"/>
                        </a:rPr>
                        <a:t>18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Consolas" panose="020B0609020204030204" pitchFamily="49" charset="0"/>
                        </a:rPr>
                        <a:t>9,22.10</a:t>
                      </a:r>
                      <a:r>
                        <a:rPr lang="fr-FR" sz="10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Ubuntu"/>
                        </a:rPr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0" i="0" u="none" strike="noStrike" cap="none" spc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Ubuntu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78329810"/>
                  </a:ext>
                </a:extLst>
              </a:tr>
              <a:tr h="278320">
                <a:tc rowSpan="2"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bg1"/>
                          </a:solidFill>
                        </a:rPr>
                        <a:t>Réels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float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latin typeface="Consolas" panose="020B0609020204030204" pitchFamily="49" charset="0"/>
                        </a:rPr>
                        <a:t>-3,4.10</a:t>
                      </a:r>
                      <a:r>
                        <a:rPr lang="fr-FR" sz="1000" b="0" i="0" u="none" strike="noStrike" cap="none" spc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Ubuntu"/>
                        </a:rPr>
                        <a:t>38</a:t>
                      </a:r>
                      <a:endParaRPr lang="fr-FR" sz="100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latin typeface="Consolas" panose="020B0609020204030204" pitchFamily="49" charset="0"/>
                        </a:rPr>
                        <a:t>3,4.10</a:t>
                      </a:r>
                      <a:r>
                        <a:rPr lang="fr-FR" sz="1000" b="0" i="0" u="none" strike="noStrike" cap="none" spc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Ubuntu"/>
                        </a:rPr>
                        <a:t>38</a:t>
                      </a:r>
                      <a:endParaRPr lang="fr-FR" sz="100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Consolas" panose="020B0609020204030204" pitchFamily="49" charset="0"/>
                        </a:rPr>
                        <a:t>4 octets</a:t>
                      </a:r>
                    </a:p>
                    <a:p>
                      <a:r>
                        <a:rPr lang="fr-FR" sz="1000" dirty="0">
                          <a:latin typeface="Consolas" panose="020B0609020204030204" pitchFamily="49" charset="0"/>
                        </a:rPr>
                        <a:t>(32 bits)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0" i="0" u="none" strike="noStrike" cap="none" spc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Ubuntu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0" i="0" u="none" strike="noStrike" cap="none" spc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Ubuntu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>
                          <a:latin typeface="Consolas" panose="020B0609020204030204" pitchFamily="49" charset="0"/>
                        </a:rPr>
                        <a:t>1,4.10</a:t>
                      </a:r>
                      <a:r>
                        <a:rPr lang="fr-FR" sz="1000" b="0" i="0" u="none" strike="noStrike" cap="none" spc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Ubuntu"/>
                        </a:rPr>
                        <a:t>-45</a:t>
                      </a:r>
                      <a:endParaRPr lang="fr-FR" sz="100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948622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double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latin typeface="Consolas" panose="020B0609020204030204" pitchFamily="49" charset="0"/>
                        </a:rPr>
                        <a:t>-1,79.10</a:t>
                      </a:r>
                      <a:r>
                        <a:rPr lang="fr-FR" sz="1000" b="0" i="0" u="none" strike="noStrike" cap="none" spc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Ubuntu"/>
                        </a:rPr>
                        <a:t>308</a:t>
                      </a:r>
                      <a:endParaRPr lang="fr-FR" sz="100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latin typeface="Consolas" panose="020B0609020204030204" pitchFamily="49" charset="0"/>
                        </a:rPr>
                        <a:t>1,79.10</a:t>
                      </a:r>
                      <a:r>
                        <a:rPr lang="fr-FR" sz="1000" b="0" i="0" u="none" strike="noStrike" cap="none" spc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Ubuntu"/>
                        </a:rPr>
                        <a:t>308</a:t>
                      </a:r>
                      <a:endParaRPr lang="fr-FR" sz="100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Consolas" panose="020B0609020204030204" pitchFamily="49" charset="0"/>
                        </a:rPr>
                        <a:t>8 octets</a:t>
                      </a:r>
                    </a:p>
                    <a:p>
                      <a:r>
                        <a:rPr lang="fr-FR" sz="1000" dirty="0">
                          <a:latin typeface="Consolas" panose="020B0609020204030204" pitchFamily="49" charset="0"/>
                        </a:rPr>
                        <a:t>(64 bits)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Consolas" panose="020B0609020204030204" pitchFamily="49" charset="0"/>
                        </a:rPr>
                        <a:t>4,9.10</a:t>
                      </a:r>
                      <a:r>
                        <a:rPr lang="fr-FR" sz="10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Ubuntu"/>
                        </a:rPr>
                        <a:t>-324</a:t>
                      </a:r>
                      <a:endParaRPr lang="fr-FR" sz="10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722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2173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3348"/>
            </a:lvl1pPr>
          </a:lstStyle>
          <a:p>
            <a:r>
              <a:rPr lang="fr-FR" noProof="1"/>
              <a:t>Déclaration (1)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xfrm>
            <a:off x="8515922" y="4765687"/>
            <a:ext cx="170878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fr-FR" noProof="1" smtClean="0"/>
              <a:t>7</a:t>
            </a:fld>
            <a:endParaRPr lang="fr-FR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2C9BBE2-6F30-43F5-89B0-A9C02E3292E7}"/>
              </a:ext>
            </a:extLst>
          </p:cNvPr>
          <p:cNvSpPr/>
          <p:nvPr/>
        </p:nvSpPr>
        <p:spPr>
          <a:xfrm>
            <a:off x="1146471" y="898580"/>
            <a:ext cx="6942965" cy="366253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l">
              <a:spcBef>
                <a:spcPts val="300"/>
              </a:spcBef>
            </a:pPr>
            <a:r>
              <a:rPr lang="fr-FR" sz="1200" noProof="1">
                <a:solidFill>
                  <a:schemeClr val="accent2">
                    <a:lumMod val="75000"/>
                  </a:schemeClr>
                </a:solidFill>
              </a:rPr>
              <a:t>byte</a:t>
            </a:r>
            <a:r>
              <a:rPr lang="fr-FR" sz="1200" b="0" noProof="1"/>
              <a:t> a = 12;</a:t>
            </a:r>
          </a:p>
          <a:p>
            <a:pPr algn="l">
              <a:spcBef>
                <a:spcPts val="300"/>
              </a:spcBef>
            </a:pPr>
            <a:r>
              <a:rPr lang="fr-FR" sz="1200" noProof="1">
                <a:solidFill>
                  <a:schemeClr val="accent2">
                    <a:lumMod val="75000"/>
                  </a:schemeClr>
                </a:solidFill>
              </a:rPr>
              <a:t>short</a:t>
            </a:r>
            <a:r>
              <a:rPr lang="fr-FR" sz="1200" b="0" noProof="1"/>
              <a:t> b = 1256;</a:t>
            </a:r>
          </a:p>
          <a:p>
            <a:pPr algn="l">
              <a:spcBef>
                <a:spcPts val="300"/>
              </a:spcBef>
            </a:pPr>
            <a:r>
              <a:rPr lang="fr-FR" sz="1200" noProof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fr-FR" sz="1200" b="0" noProof="1"/>
              <a:t> c = -26287;</a:t>
            </a:r>
          </a:p>
          <a:p>
            <a:pPr algn="l">
              <a:spcBef>
                <a:spcPts val="300"/>
              </a:spcBef>
            </a:pPr>
            <a:r>
              <a:rPr lang="fr-FR" sz="1200" noProof="1">
                <a:solidFill>
                  <a:schemeClr val="accent2">
                    <a:lumMod val="75000"/>
                  </a:schemeClr>
                </a:solidFill>
              </a:rPr>
              <a:t>long</a:t>
            </a:r>
            <a:r>
              <a:rPr lang="fr-FR" sz="1200" b="0" noProof="1"/>
              <a:t> d = 123456789</a:t>
            </a:r>
            <a:r>
              <a:rPr lang="fr-FR" sz="1200" noProof="1"/>
              <a:t>L</a:t>
            </a:r>
            <a:r>
              <a:rPr lang="fr-FR" sz="1200" b="0" noProof="1"/>
              <a:t>;	</a:t>
            </a:r>
            <a:r>
              <a:rPr lang="fr-FR" sz="1200" b="0" noProof="1">
                <a:solidFill>
                  <a:schemeClr val="accent3">
                    <a:lumMod val="75000"/>
                  </a:schemeClr>
                </a:solidFill>
              </a:rPr>
              <a:t>// Par défaut un littéral sans « . » est un byte, short ou int (suivant sa valeur)</a:t>
            </a:r>
          </a:p>
          <a:p>
            <a:pPr algn="l">
              <a:spcBef>
                <a:spcPts val="300"/>
              </a:spcBef>
            </a:pPr>
            <a:r>
              <a:rPr lang="fr-FR" sz="1200" b="0" noProof="1">
                <a:solidFill>
                  <a:schemeClr val="accent3">
                    <a:lumMod val="75000"/>
                  </a:schemeClr>
                </a:solidFill>
              </a:rPr>
              <a:t>		// Le suffixe </a:t>
            </a:r>
            <a:r>
              <a:rPr lang="fr-FR" sz="1200" noProof="1">
                <a:solidFill>
                  <a:schemeClr val="accent3">
                    <a:lumMod val="75000"/>
                  </a:schemeClr>
                </a:solidFill>
              </a:rPr>
              <a:t>L</a:t>
            </a:r>
            <a:r>
              <a:rPr lang="fr-FR" sz="1200" b="0" noProof="1">
                <a:solidFill>
                  <a:schemeClr val="accent3">
                    <a:lumMod val="75000"/>
                  </a:schemeClr>
                </a:solidFill>
              </a:rPr>
              <a:t> (ou l) permet de déclarer un long</a:t>
            </a:r>
          </a:p>
          <a:p>
            <a:pPr algn="l">
              <a:spcBef>
                <a:spcPts val="300"/>
              </a:spcBef>
            </a:pPr>
            <a:endParaRPr lang="fr-FR" sz="1200" b="0" noProof="1"/>
          </a:p>
          <a:p>
            <a:pPr algn="l">
              <a:spcBef>
                <a:spcPts val="300"/>
              </a:spcBef>
            </a:pPr>
            <a:r>
              <a:rPr lang="fr-FR" sz="1200" noProof="1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fr-FR" sz="1200" b="0" noProof="1"/>
              <a:t> reel1 = 12.251</a:t>
            </a:r>
            <a:r>
              <a:rPr lang="fr-FR" sz="1200" noProof="1"/>
              <a:t>f</a:t>
            </a:r>
            <a:r>
              <a:rPr lang="fr-FR" sz="1200" b="0" noProof="1"/>
              <a:t>;  	</a:t>
            </a:r>
            <a:r>
              <a:rPr lang="fr-FR" sz="1200" b="0" noProof="1">
                <a:solidFill>
                  <a:schemeClr val="accent3">
                    <a:lumMod val="75000"/>
                  </a:schemeClr>
                </a:solidFill>
              </a:rPr>
              <a:t>// par défaut un littéral avec « . » est un double</a:t>
            </a:r>
          </a:p>
          <a:p>
            <a:pPr algn="l">
              <a:spcBef>
                <a:spcPts val="300"/>
              </a:spcBef>
            </a:pPr>
            <a:r>
              <a:rPr lang="fr-FR" sz="1200" b="0" noProof="1">
                <a:solidFill>
                  <a:schemeClr val="accent3">
                    <a:lumMod val="75000"/>
                  </a:schemeClr>
                </a:solidFill>
              </a:rPr>
              <a:t>                       	 	// Le suffixe </a:t>
            </a:r>
            <a:r>
              <a:rPr lang="fr-FR" sz="1200" noProof="1">
                <a:solidFill>
                  <a:schemeClr val="accent3">
                    <a:lumMod val="75000"/>
                  </a:schemeClr>
                </a:solidFill>
              </a:rPr>
              <a:t>F</a:t>
            </a:r>
            <a:r>
              <a:rPr lang="fr-FR" sz="1200" b="0" noProof="1">
                <a:solidFill>
                  <a:schemeClr val="accent3">
                    <a:lumMod val="75000"/>
                  </a:schemeClr>
                </a:solidFill>
              </a:rPr>
              <a:t> (ou f) est obligatoire pour déclarer un float</a:t>
            </a:r>
          </a:p>
          <a:p>
            <a:pPr algn="l">
              <a:spcBef>
                <a:spcPts val="300"/>
              </a:spcBef>
            </a:pPr>
            <a:r>
              <a:rPr lang="fr-FR" sz="1200" noProof="1">
                <a:solidFill>
                  <a:schemeClr val="accent2">
                    <a:lumMod val="75000"/>
                  </a:schemeClr>
                </a:solidFill>
              </a:rPr>
              <a:t>double</a:t>
            </a:r>
            <a:r>
              <a:rPr lang="fr-FR" sz="1200" b="0" noProof="1"/>
              <a:t> reel2 = 12.58;</a:t>
            </a:r>
          </a:p>
          <a:p>
            <a:pPr algn="l">
              <a:spcBef>
                <a:spcPts val="300"/>
              </a:spcBef>
            </a:pPr>
            <a:endParaRPr lang="fr-FR" sz="1200" b="0" noProof="1"/>
          </a:p>
          <a:p>
            <a:pPr algn="l">
              <a:spcBef>
                <a:spcPts val="300"/>
              </a:spcBef>
            </a:pPr>
            <a:r>
              <a:rPr lang="fr-FR" sz="1200" noProof="1">
                <a:solidFill>
                  <a:schemeClr val="accent2">
                    <a:lumMod val="75000"/>
                  </a:schemeClr>
                </a:solidFill>
              </a:rPr>
              <a:t>char</a:t>
            </a:r>
            <a:r>
              <a:rPr lang="fr-FR" sz="1200" b="0" noProof="1"/>
              <a:t> carac1 = </a:t>
            </a:r>
            <a:r>
              <a:rPr lang="fr-FR" sz="1200" noProof="1">
                <a:solidFill>
                  <a:srgbClr val="0070C0"/>
                </a:solidFill>
              </a:rPr>
              <a:t>‘K’</a:t>
            </a:r>
            <a:r>
              <a:rPr lang="fr-FR" sz="1200" b="0" noProof="1"/>
              <a:t>;	</a:t>
            </a:r>
            <a:r>
              <a:rPr lang="fr-FR" sz="1200" b="0" noProof="1">
                <a:solidFill>
                  <a:schemeClr val="accent3">
                    <a:lumMod val="75000"/>
                  </a:schemeClr>
                </a:solidFill>
              </a:rPr>
              <a:t> // Un char ne peut contenir qu’un seul caractère</a:t>
            </a:r>
          </a:p>
          <a:p>
            <a:pPr algn="l">
              <a:spcBef>
                <a:spcPts val="300"/>
              </a:spcBef>
            </a:pPr>
            <a:r>
              <a:rPr lang="fr-FR" sz="1200" noProof="1">
                <a:solidFill>
                  <a:schemeClr val="accent2">
                    <a:lumMod val="75000"/>
                  </a:schemeClr>
                </a:solidFill>
              </a:rPr>
              <a:t>char</a:t>
            </a:r>
            <a:r>
              <a:rPr lang="fr-FR" sz="1200" b="0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200" b="0" noProof="1"/>
              <a:t>carac2</a:t>
            </a:r>
            <a:r>
              <a:rPr lang="fr-FR" sz="1200" b="0" noProof="1">
                <a:solidFill>
                  <a:schemeClr val="accent3">
                    <a:lumMod val="75000"/>
                  </a:schemeClr>
                </a:solidFill>
              </a:rPr>
              <a:t> = </a:t>
            </a:r>
            <a:r>
              <a:rPr lang="fr-FR" sz="1200" noProof="1">
                <a:solidFill>
                  <a:srgbClr val="0070C0"/>
                </a:solidFill>
              </a:rPr>
              <a:t>‘\u0023’</a:t>
            </a:r>
            <a:r>
              <a:rPr lang="fr-FR" sz="1200" b="0" noProof="1">
                <a:solidFill>
                  <a:schemeClr val="accent3">
                    <a:lumMod val="75000"/>
                  </a:schemeClr>
                </a:solidFill>
              </a:rPr>
              <a:t>;	// \uXXXX = caractère unicode. Ici c’est le code pour #</a:t>
            </a:r>
            <a:endParaRPr lang="fr-FR" sz="1200" b="0" noProof="1"/>
          </a:p>
          <a:p>
            <a:pPr algn="l">
              <a:spcBef>
                <a:spcPts val="300"/>
              </a:spcBef>
            </a:pPr>
            <a:endParaRPr lang="fr-FR" sz="1200" b="0" noProof="1"/>
          </a:p>
          <a:p>
            <a:pPr algn="l">
              <a:spcBef>
                <a:spcPts val="300"/>
              </a:spcBef>
            </a:pPr>
            <a:r>
              <a:rPr lang="fr-FR" sz="1200" b="0" noProof="1"/>
              <a:t>String chaine1 = </a:t>
            </a:r>
            <a:r>
              <a:rPr lang="fr-FR" sz="1200" noProof="1">
                <a:solidFill>
                  <a:srgbClr val="0070C0"/>
                </a:solidFill>
              </a:rPr>
              <a:t>"Bonjour à tous !"</a:t>
            </a:r>
            <a:r>
              <a:rPr lang="fr-FR" sz="1200" b="0" noProof="1"/>
              <a:t>;</a:t>
            </a:r>
          </a:p>
          <a:p>
            <a:pPr algn="l">
              <a:spcBef>
                <a:spcPts val="300"/>
              </a:spcBef>
            </a:pPr>
            <a:endParaRPr kumimoji="0" lang="fr-FR" sz="1200" b="0" i="0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l">
              <a:spcBef>
                <a:spcPts val="300"/>
              </a:spcBef>
            </a:pPr>
            <a:r>
              <a:rPr lang="fr-FR" sz="1200" noProof="1">
                <a:solidFill>
                  <a:schemeClr val="accent2">
                    <a:lumMod val="75000"/>
                  </a:schemeClr>
                </a:solidFill>
              </a:rPr>
              <a:t>boolean</a:t>
            </a:r>
            <a:r>
              <a:rPr lang="fr-FR" sz="1200" b="0" noProof="1"/>
              <a:t> myBool = </a:t>
            </a:r>
            <a:r>
              <a:rPr lang="fr-FR" sz="1200" noProof="1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fr-FR" sz="1200" b="0" noProof="1"/>
              <a:t>;</a:t>
            </a:r>
            <a:endParaRPr kumimoji="0" lang="fr-FR" sz="1200" b="0" i="0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113832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3348"/>
            </a:lvl1pPr>
          </a:lstStyle>
          <a:p>
            <a:r>
              <a:rPr lang="fr-FR" noProof="1"/>
              <a:t>Déclaration (2)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xfrm>
            <a:off x="8515922" y="4765687"/>
            <a:ext cx="170878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fr-FR" noProof="1" smtClean="0"/>
              <a:t>8</a:t>
            </a:fld>
            <a:endParaRPr lang="fr-FR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2C9BBE2-6F30-43F5-89B0-A9C02E3292E7}"/>
              </a:ext>
            </a:extLst>
          </p:cNvPr>
          <p:cNvSpPr/>
          <p:nvPr/>
        </p:nvSpPr>
        <p:spPr>
          <a:xfrm>
            <a:off x="1146471" y="2348977"/>
            <a:ext cx="6942965" cy="76174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l">
              <a:spcBef>
                <a:spcPts val="300"/>
              </a:spcBef>
            </a:pPr>
            <a:r>
              <a:rPr lang="fr-FR" sz="1200" noProof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fr-FR" sz="1200" b="0" noProof="1"/>
              <a:t> bina1 = </a:t>
            </a:r>
            <a:r>
              <a:rPr lang="fr-FR" sz="1200" b="0" noProof="1">
                <a:latin typeface="Consolas" panose="020B0609020204030204" pitchFamily="49" charset="0"/>
              </a:rPr>
              <a:t>0</a:t>
            </a:r>
            <a:r>
              <a:rPr lang="fr-FR" sz="1200" b="0" noProof="1"/>
              <a:t>b</a:t>
            </a:r>
            <a:r>
              <a:rPr lang="fr-FR" sz="1200" b="0" noProof="1">
                <a:latin typeface="Consolas" panose="020B0609020204030204" pitchFamily="49" charset="0"/>
              </a:rPr>
              <a:t>0</a:t>
            </a:r>
            <a:r>
              <a:rPr lang="fr-FR" sz="1200" b="0" noProof="1"/>
              <a:t>1</a:t>
            </a:r>
            <a:r>
              <a:rPr lang="fr-FR" sz="1200" b="0" noProof="1">
                <a:latin typeface="Consolas" panose="020B0609020204030204" pitchFamily="49" charset="0"/>
              </a:rPr>
              <a:t>0</a:t>
            </a:r>
            <a:r>
              <a:rPr lang="fr-FR" sz="1200" b="0" noProof="1"/>
              <a:t>1;	</a:t>
            </a:r>
            <a:r>
              <a:rPr lang="fr-FR" sz="1200" b="0" noProof="1">
                <a:solidFill>
                  <a:schemeClr val="accent3">
                    <a:lumMod val="75000"/>
                  </a:schemeClr>
                </a:solidFill>
              </a:rPr>
              <a:t>// L’entier bina1 est initialisé avec un littéral binaire</a:t>
            </a:r>
            <a:endParaRPr lang="fr-FR" sz="1200" b="0" noProof="1"/>
          </a:p>
          <a:p>
            <a:pPr algn="l">
              <a:spcBef>
                <a:spcPts val="300"/>
              </a:spcBef>
            </a:pPr>
            <a:r>
              <a:rPr lang="fr-FR" sz="1200" noProof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fr-FR" sz="1200" b="0" noProof="1"/>
              <a:t> hexa2 = </a:t>
            </a:r>
            <a:r>
              <a:rPr lang="fr-FR" sz="1200" b="0" noProof="1">
                <a:latin typeface="Consolas" panose="020B0609020204030204" pitchFamily="49" charset="0"/>
              </a:rPr>
              <a:t>0</a:t>
            </a:r>
            <a:r>
              <a:rPr lang="fr-FR" sz="1200" b="0" noProof="1"/>
              <a:t>x</a:t>
            </a:r>
            <a:r>
              <a:rPr lang="fr-FR" sz="1200" b="0" noProof="1">
                <a:latin typeface="Consolas" panose="020B0609020204030204" pitchFamily="49" charset="0"/>
              </a:rPr>
              <a:t>A</a:t>
            </a:r>
            <a:r>
              <a:rPr lang="fr-FR" sz="1200" b="0" noProof="1"/>
              <a:t>; 	</a:t>
            </a:r>
            <a:r>
              <a:rPr lang="fr-FR" sz="1200" b="0" noProof="1">
                <a:solidFill>
                  <a:schemeClr val="accent3">
                    <a:lumMod val="75000"/>
                  </a:schemeClr>
                </a:solidFill>
              </a:rPr>
              <a:t>// L’entier hexa2 est initialisé avec un littéral hexadécimal</a:t>
            </a:r>
          </a:p>
          <a:p>
            <a:pPr algn="l">
              <a:spcBef>
                <a:spcPts val="300"/>
              </a:spcBef>
            </a:pPr>
            <a:r>
              <a:rPr lang="fr-FR" sz="1200" noProof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fr-FR" sz="1200" b="0" noProof="1"/>
              <a:t> octa3 = </a:t>
            </a:r>
            <a:r>
              <a:rPr lang="fr-FR" sz="1200" b="0" noProof="1">
                <a:latin typeface="Consolas" panose="020B0609020204030204" pitchFamily="49" charset="0"/>
              </a:rPr>
              <a:t>043</a:t>
            </a:r>
            <a:r>
              <a:rPr lang="fr-FR" sz="1200" b="0" noProof="1"/>
              <a:t>;	</a:t>
            </a:r>
            <a:r>
              <a:rPr lang="fr-FR" sz="1200" b="0" noProof="1">
                <a:solidFill>
                  <a:schemeClr val="accent3">
                    <a:lumMod val="75000"/>
                  </a:schemeClr>
                </a:solidFill>
              </a:rPr>
              <a:t>// L’entier octa3 est initialisé avec un littéral octal</a:t>
            </a:r>
          </a:p>
        </p:txBody>
      </p:sp>
    </p:spTree>
    <p:extLst>
      <p:ext uri="{BB962C8B-B14F-4D97-AF65-F5344CB8AC3E}">
        <p14:creationId xmlns:p14="http://schemas.microsoft.com/office/powerpoint/2010/main" val="11700493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5195">
              <a:defRPr sz="3348"/>
            </a:lvl1pPr>
          </a:lstStyle>
          <a:p>
            <a:r>
              <a:rPr lang="fr-FR" noProof="1"/>
              <a:t>Déclaration (3)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xfrm>
            <a:off x="8515922" y="4765687"/>
            <a:ext cx="170878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fr-FR" noProof="1" smtClean="0"/>
              <a:t>9</a:t>
            </a:fld>
            <a:endParaRPr lang="fr-FR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2C9BBE2-6F30-43F5-89B0-A9C02E3292E7}"/>
              </a:ext>
            </a:extLst>
          </p:cNvPr>
          <p:cNvSpPr/>
          <p:nvPr/>
        </p:nvSpPr>
        <p:spPr>
          <a:xfrm>
            <a:off x="1146471" y="1688540"/>
            <a:ext cx="6942965" cy="208261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l"/>
            <a:r>
              <a:rPr kumimoji="0" lang="fr-FR" sz="1200" i="0" strike="noStrike" cap="none" spc="0" normalizeH="0" baseline="0" noProof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kumimoji="0" lang="fr-FR" sz="1200" b="0" i="0" strike="noStrike" cap="none" spc="0" normalizeH="0" baseline="0" noProof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fr-FR" sz="1200" b="0" i="0" strike="noStrike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reel1 = </a:t>
            </a:r>
            <a:r>
              <a:rPr lang="fr-FR" sz="1200" b="0" noProof="1">
                <a:solidFill>
                  <a:schemeClr val="tx1"/>
                </a:solidFill>
              </a:rPr>
              <a:t>2.1e3;	</a:t>
            </a:r>
            <a:r>
              <a:rPr lang="fr-FR" sz="1200" b="0" noProof="1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fr-FR" sz="1200" b="0" noProof="1">
                <a:solidFill>
                  <a:schemeClr val="accent3">
                    <a:lumMod val="75000"/>
                  </a:schemeClr>
                </a:solidFill>
              </a:rPr>
              <a:t>// Notation scientifique : 2.1x10</a:t>
            </a:r>
            <a:r>
              <a:rPr lang="fr-FR" sz="1200" b="0" baseline="30000" noProof="1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fr-FR" sz="1200" b="0" noProof="1">
              <a:solidFill>
                <a:schemeClr val="accent3">
                  <a:lumMod val="75000"/>
                </a:schemeClr>
              </a:solidFill>
            </a:endParaRPr>
          </a:p>
          <a:p>
            <a:pPr algn="l"/>
            <a:r>
              <a:rPr lang="fr-FR" sz="1200" noProof="1">
                <a:solidFill>
                  <a:schemeClr val="accent2">
                    <a:lumMod val="75000"/>
                  </a:schemeClr>
                </a:solidFill>
              </a:rPr>
              <a:t>double</a:t>
            </a:r>
            <a:r>
              <a:rPr lang="fr-FR" sz="1200" b="0" noProof="1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1200" b="0" noProof="1">
                <a:solidFill>
                  <a:schemeClr val="tx1"/>
                </a:solidFill>
              </a:rPr>
              <a:t>reel2 = 2.1e-4;		</a:t>
            </a:r>
            <a:r>
              <a:rPr lang="fr-FR" sz="1200" b="0" noProof="1">
                <a:solidFill>
                  <a:schemeClr val="accent3">
                    <a:lumMod val="75000"/>
                  </a:schemeClr>
                </a:solidFill>
              </a:rPr>
              <a:t>// Notation scientifique : 2.1x10</a:t>
            </a:r>
            <a:r>
              <a:rPr lang="fr-FR" sz="1200" b="0" baseline="30000" noProof="1">
                <a:solidFill>
                  <a:schemeClr val="accent3">
                    <a:lumMod val="75000"/>
                  </a:schemeClr>
                </a:solidFill>
              </a:rPr>
              <a:t>-4</a:t>
            </a:r>
            <a:endParaRPr lang="fr-FR" sz="1200" b="0" noProof="1">
              <a:solidFill>
                <a:schemeClr val="accent3">
                  <a:lumMod val="75000"/>
                </a:schemeClr>
              </a:solidFill>
            </a:endParaRPr>
          </a:p>
          <a:p>
            <a:pPr algn="l"/>
            <a:r>
              <a:rPr lang="fr-FR" sz="1200" b="0" noProof="1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algn="l"/>
            <a:r>
              <a:rPr lang="fr-FR" sz="1200" noProof="1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fr-FR" sz="1200" b="0" noProof="1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1200" b="0" noProof="1">
                <a:solidFill>
                  <a:schemeClr val="tx1"/>
                </a:solidFill>
              </a:rPr>
              <a:t>reel1 = 2.1e3F;	</a:t>
            </a:r>
            <a:r>
              <a:rPr lang="fr-FR" sz="1200" b="0" noProof="1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fr-FR" sz="1200" b="0" noProof="1">
                <a:solidFill>
                  <a:schemeClr val="accent3">
                    <a:lumMod val="75000"/>
                  </a:schemeClr>
                </a:solidFill>
              </a:rPr>
              <a:t>// Notation scientifique : 2.1x10</a:t>
            </a:r>
            <a:r>
              <a:rPr lang="fr-FR" sz="1200" b="0" baseline="30000" noProof="1">
                <a:solidFill>
                  <a:schemeClr val="accent3">
                    <a:lumMod val="75000"/>
                  </a:schemeClr>
                </a:solidFill>
              </a:rPr>
              <a:t>8</a:t>
            </a:r>
            <a:endParaRPr lang="fr-FR" sz="1200" b="0" noProof="1">
              <a:solidFill>
                <a:schemeClr val="accent3">
                  <a:lumMod val="75000"/>
                </a:schemeClr>
              </a:solidFill>
            </a:endParaRPr>
          </a:p>
          <a:p>
            <a:pPr algn="l"/>
            <a:r>
              <a:rPr lang="fr-FR" sz="1200" noProof="1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fr-FR" sz="1200" b="0" noProof="1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1200" b="0" noProof="1">
                <a:solidFill>
                  <a:schemeClr val="tx1"/>
                </a:solidFill>
              </a:rPr>
              <a:t>reel2 = 2.1e-4F;		</a:t>
            </a:r>
            <a:r>
              <a:rPr lang="fr-FR" sz="1200" b="0" noProof="1">
                <a:solidFill>
                  <a:schemeClr val="accent3">
                    <a:lumMod val="75000"/>
                  </a:schemeClr>
                </a:solidFill>
              </a:rPr>
              <a:t>// Notation scientifique : 2.1x10</a:t>
            </a:r>
            <a:r>
              <a:rPr lang="fr-FR" sz="1200" b="0" baseline="30000" noProof="1">
                <a:solidFill>
                  <a:schemeClr val="accent3">
                    <a:lumMod val="75000"/>
                  </a:schemeClr>
                </a:solidFill>
              </a:rPr>
              <a:t>-4</a:t>
            </a:r>
            <a:endParaRPr lang="fr-FR" sz="1200" b="0" noProof="1">
              <a:solidFill>
                <a:schemeClr val="accent3">
                  <a:lumMod val="75000"/>
                </a:schemeClr>
              </a:solidFill>
            </a:endParaRPr>
          </a:p>
          <a:p>
            <a:pPr algn="l"/>
            <a:endParaRPr kumimoji="0" lang="fr-FR" sz="1200" b="0" i="0" strike="noStrike" cap="none" spc="0" normalizeH="0" baseline="0" noProof="1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FillTx/>
              <a:sym typeface="Calibri"/>
            </a:endParaRPr>
          </a:p>
          <a:p>
            <a:pPr algn="l"/>
            <a:r>
              <a:rPr lang="fr-FR" sz="1200" noProof="1">
                <a:solidFill>
                  <a:schemeClr val="accent2">
                    <a:lumMod val="75000"/>
                  </a:schemeClr>
                </a:solidFill>
              </a:rPr>
              <a:t>double</a:t>
            </a:r>
            <a:r>
              <a:rPr lang="fr-FR" sz="1200" b="0" noProof="1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1200" b="0" noProof="1">
                <a:solidFill>
                  <a:schemeClr val="tx1"/>
                </a:solidFill>
              </a:rPr>
              <a:t>reel3 = 100_000_000;</a:t>
            </a:r>
            <a:r>
              <a:rPr lang="fr-FR" sz="1200" b="0" noProof="1">
                <a:solidFill>
                  <a:schemeClr val="accent3">
                    <a:lumMod val="75000"/>
                  </a:schemeClr>
                </a:solidFill>
              </a:rPr>
              <a:t>	// Notation financière avec le signe </a:t>
            </a:r>
            <a:r>
              <a:rPr lang="fr-FR" sz="1200" noProof="1">
                <a:solidFill>
                  <a:schemeClr val="accent3">
                    <a:lumMod val="75000"/>
                  </a:schemeClr>
                </a:solidFill>
              </a:rPr>
              <a:t>_</a:t>
            </a:r>
          </a:p>
          <a:p>
            <a:pPr algn="l"/>
            <a:r>
              <a:rPr kumimoji="0" lang="fr-FR" sz="1200" b="0" i="0" strike="noStrike" cap="none" spc="0" normalizeH="0" baseline="0" noProof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sym typeface="Calibri"/>
              </a:rPr>
              <a:t>			</a:t>
            </a:r>
            <a:r>
              <a:rPr lang="fr-FR" sz="1200" b="0" noProof="1">
                <a:solidFill>
                  <a:schemeClr val="accent3">
                    <a:lumMod val="75000"/>
                  </a:schemeClr>
                </a:solidFill>
              </a:rPr>
              <a:t>// Attention signe autorisée uniquement entre 2 nombres</a:t>
            </a:r>
            <a:endParaRPr kumimoji="0" lang="fr-FR" sz="1200" b="0" i="0" strike="noStrike" cap="none" spc="0" normalizeH="0" baseline="0" noProof="1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40935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heme_dev_institut">
  <a:themeElements>
    <a:clrScheme name="theme_dev_institu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heme_dev_institu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heme_dev_institu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heme_dev_institut">
  <a:themeElements>
    <a:clrScheme name="theme_dev_institu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heme_dev_institu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heme_dev_institu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1539</Words>
  <Application>Microsoft Macintosh PowerPoint</Application>
  <PresentationFormat>Présentation à l'écran (16:9)</PresentationFormat>
  <Paragraphs>587</Paragraphs>
  <Slides>31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Consolas</vt:lpstr>
      <vt:lpstr>Courier New</vt:lpstr>
      <vt:lpstr>Helvetica Neue</vt:lpstr>
      <vt:lpstr>Lucida Grande</vt:lpstr>
      <vt:lpstr>Tahoma</vt:lpstr>
      <vt:lpstr>Ubuntu</vt:lpstr>
      <vt:lpstr>theme_dev_institut</vt:lpstr>
      <vt:lpstr>Le langage Java</vt:lpstr>
      <vt:lpstr>Littéraux</vt:lpstr>
      <vt:lpstr>Types primitifs</vt:lpstr>
      <vt:lpstr>Questions</vt:lpstr>
      <vt:lpstr>Questions</vt:lpstr>
      <vt:lpstr>Nombres</vt:lpstr>
      <vt:lpstr>Déclaration (1)</vt:lpstr>
      <vt:lpstr>Déclaration (2)</vt:lpstr>
      <vt:lpstr>Déclaration (3)</vt:lpstr>
      <vt:lpstr>Nombres</vt:lpstr>
      <vt:lpstr>Caractères</vt:lpstr>
      <vt:lpstr>Chaînes de caractères</vt:lpstr>
      <vt:lpstr>Booléen</vt:lpstr>
      <vt:lpstr>Utilisation</vt:lpstr>
      <vt:lpstr>Questions</vt:lpstr>
      <vt:lpstr>Noms de variables</vt:lpstr>
      <vt:lpstr>Noms de classes et packages</vt:lpstr>
      <vt:lpstr>Nombres</vt:lpstr>
      <vt:lpstr>Opérateurs</vt:lpstr>
      <vt:lpstr>Conversion implicites</vt:lpstr>
      <vt:lpstr>Opérateurs arithmétiques</vt:lpstr>
      <vt:lpstr>Opérateurs relationnels</vt:lpstr>
      <vt:lpstr>Opérateurs logiques</vt:lpstr>
      <vt:lpstr>Opérateurs logiques</vt:lpstr>
      <vt:lpstr>Opérateurs logiques</vt:lpstr>
      <vt:lpstr>Opérateurs logiques</vt:lpstr>
      <vt:lpstr>Opérateurs d’affectations</vt:lpstr>
      <vt:lpstr>Opérateur conditionnel</vt:lpstr>
      <vt:lpstr>Précédence des opérateurs</vt:lpstr>
      <vt:lpstr>Caractère _</vt:lpstr>
      <vt:lpstr>TP 2 : Littéraux et opérateurs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langage Java</dc:title>
  <dc:creator>BONNAMY Richard</dc:creator>
  <cp:lastModifiedBy>Utilisateur de Microsoft Office</cp:lastModifiedBy>
  <cp:revision>390</cp:revision>
  <dcterms:modified xsi:type="dcterms:W3CDTF">2019-05-01T20:44:24Z</dcterms:modified>
</cp:coreProperties>
</file>