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376" r:id="rId3"/>
    <p:sldId id="320" r:id="rId4"/>
    <p:sldId id="352" r:id="rId5"/>
    <p:sldId id="377" r:id="rId6"/>
    <p:sldId id="363" r:id="rId7"/>
    <p:sldId id="365" r:id="rId8"/>
    <p:sldId id="359" r:id="rId9"/>
    <p:sldId id="378" r:id="rId10"/>
    <p:sldId id="353" r:id="rId11"/>
    <p:sldId id="356" r:id="rId12"/>
    <p:sldId id="355" r:id="rId13"/>
    <p:sldId id="379" r:id="rId14"/>
    <p:sldId id="380" r:id="rId15"/>
    <p:sldId id="367" r:id="rId16"/>
    <p:sldId id="375"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6" autoAdjust="0"/>
    <p:restoredTop sz="94660"/>
  </p:normalViewPr>
  <p:slideViewPr>
    <p:cSldViewPr>
      <p:cViewPr varScale="1">
        <p:scale>
          <a:sx n="87" d="100"/>
          <a:sy n="87" d="100"/>
        </p:scale>
        <p:origin x="-105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07040-3598-4B34-89CA-00F4D2CA7D8F}" type="datetimeFigureOut">
              <a:rPr lang="en-US" smtClean="0"/>
              <a:pPr/>
              <a:t>10/30/2018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43ADE-B254-496B-AE8B-0016B9C968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43432D-2D09-40CB-AD13-794E1EB6448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0907B7-58FD-4244-9CBA-89E46B74A0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AB9D3B-35DE-4311-A0BB-CD8DA6CB60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200">
                <a:solidFill>
                  <a:schemeClr val="bg1">
                    <a:lumMod val="50000"/>
                  </a:schemeClr>
                </a:solidFill>
              </a:defRPr>
            </a:lvl1pPr>
          </a:lstStyle>
          <a:p>
            <a:pPr>
              <a:defRPr/>
            </a:pPr>
            <a:r>
              <a:rPr lang="en-US" smtClean="0"/>
              <a:t>© 2018 C. Nguyen </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sz="1200">
                <a:solidFill>
                  <a:schemeClr val="bg1">
                    <a:lumMod val="50000"/>
                  </a:schemeClr>
                </a:solidFill>
              </a:defRPr>
            </a:lvl1pPr>
          </a:lstStyle>
          <a:p>
            <a:pPr>
              <a:defRPr/>
            </a:pPr>
            <a:fld id="{00AB4732-7798-450C-A251-172215231FF8}"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D7D1DB-D61C-4150-B366-24A9E9006C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5C24FF-A6A4-4594-BE2F-AE0BEEF2A3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2211BDF-66C8-4F8B-BE2C-D827765848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53381C2-2727-45BC-99ED-E184EEBCF19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0ED839B-C6F0-42B8-8986-42E63512FB0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A91439-C570-484E-A776-4331D12AA2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2018 C. Nguyen </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3784F8-3E48-4AD5-AEC6-E5C8B84952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smtClean="0"/>
              <a:t>© 2018 C. Nguyen </a:t>
            </a: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1A394D9-7F31-4B0C-B6FF-0DBC501270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python.org/3.4/library/multiprocessing.html?highlight=proce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python.org/3.5/library/multiprocessing.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smtClean="0"/>
              <a:t>De Anza College</a:t>
            </a:r>
          </a:p>
          <a:p>
            <a:pPr eaLnBrk="1" hangingPunct="1"/>
            <a:r>
              <a:rPr lang="en-US" sz="1600" smtClean="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spcBef>
                <a:spcPts val="1200"/>
              </a:spcBef>
            </a:pPr>
            <a:r>
              <a:rPr lang="en-US" sz="2800" dirty="0">
                <a:solidFill>
                  <a:schemeClr val="tx2"/>
                </a:solidFill>
              </a:rPr>
              <a:t>CIS </a:t>
            </a:r>
            <a:r>
              <a:rPr lang="en-US" sz="2800" dirty="0" smtClean="0">
                <a:solidFill>
                  <a:schemeClr val="tx2"/>
                </a:solidFill>
              </a:rPr>
              <a:t>41B</a:t>
            </a:r>
            <a:r>
              <a:rPr lang="en-US" sz="2800" dirty="0">
                <a:solidFill>
                  <a:schemeClr val="tx2"/>
                </a:solidFill>
              </a:rPr>
              <a:t/>
            </a:r>
            <a:br>
              <a:rPr lang="en-US" sz="2800" dirty="0">
                <a:solidFill>
                  <a:schemeClr val="tx2"/>
                </a:solidFill>
              </a:rPr>
            </a:br>
            <a:r>
              <a:rPr lang="en-US" sz="2800" dirty="0" smtClean="0">
                <a:solidFill>
                  <a:schemeClr val="tx2"/>
                </a:solidFill>
              </a:rPr>
              <a:t>Advanced Python Programming</a:t>
            </a:r>
          </a:p>
          <a:p>
            <a:pPr algn="ctr">
              <a:spcBef>
                <a:spcPts val="1200"/>
              </a:spcBef>
            </a:pPr>
            <a:r>
              <a:rPr lang="en-US" sz="3200" dirty="0">
                <a:solidFill>
                  <a:schemeClr val="tx2"/>
                </a:solidFill>
              </a:rPr>
              <a:t/>
            </a:r>
            <a:br>
              <a:rPr lang="en-US" sz="3200" dirty="0">
                <a:solidFill>
                  <a:schemeClr val="tx2"/>
                </a:solidFill>
              </a:rPr>
            </a:br>
            <a:r>
              <a:rPr lang="en-US" sz="3200" dirty="0" smtClean="0">
                <a:solidFill>
                  <a:schemeClr val="tx2"/>
                </a:solidFill>
              </a:rPr>
              <a:t>Processes</a:t>
            </a:r>
            <a:endParaRPr lang="en-US" sz="32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solidFill>
                  <a:srgbClr val="0070C0"/>
                </a:solidFill>
              </a:rPr>
              <a:t>Lock</a:t>
            </a:r>
          </a:p>
        </p:txBody>
      </p:sp>
      <p:sp>
        <p:nvSpPr>
          <p:cNvPr id="3075" name="Rectangle 3"/>
          <p:cNvSpPr>
            <a:spLocks noGrp="1" noChangeArrowheads="1"/>
          </p:cNvSpPr>
          <p:nvPr>
            <p:ph type="body" idx="1"/>
          </p:nvPr>
        </p:nvSpPr>
        <p:spPr>
          <a:xfrm>
            <a:off x="457200" y="609600"/>
            <a:ext cx="8305800" cy="5791200"/>
          </a:xfrm>
        </p:spPr>
        <p:txBody>
          <a:bodyPr/>
          <a:lstStyle/>
          <a:p>
            <a:pPr eaLnBrk="1" hangingPunct="1"/>
            <a:r>
              <a:rPr lang="en-US" sz="1800" dirty="0" smtClean="0"/>
              <a:t>The multiprocessing </a:t>
            </a:r>
            <a:r>
              <a:rPr lang="en-US" sz="1800" dirty="0" smtClean="0"/>
              <a:t>module also </a:t>
            </a:r>
            <a:r>
              <a:rPr lang="en-US" sz="1800" dirty="0" smtClean="0"/>
              <a:t>has a </a:t>
            </a:r>
            <a:r>
              <a:rPr lang="en-US" sz="1800" dirty="0" smtClean="0">
                <a:solidFill>
                  <a:srgbClr val="0070C0"/>
                </a:solidFill>
              </a:rPr>
              <a:t>Lock</a:t>
            </a:r>
            <a:r>
              <a:rPr lang="en-US" sz="1800" dirty="0" smtClean="0"/>
              <a:t> class that is </a:t>
            </a:r>
            <a:r>
              <a:rPr lang="en-US" sz="1800" dirty="0" smtClean="0"/>
              <a:t>used 2 processes when they share same </a:t>
            </a:r>
            <a:r>
              <a:rPr lang="en-US" sz="1800" dirty="0" smtClean="0"/>
              <a:t>resource.</a:t>
            </a:r>
          </a:p>
          <a:p>
            <a:pPr eaLnBrk="1" hangingPunct="1">
              <a:spcBef>
                <a:spcPts val="432"/>
              </a:spcBef>
            </a:pPr>
            <a:r>
              <a:rPr lang="en-US" sz="1800" dirty="0" smtClean="0"/>
              <a:t>To create a lock: </a:t>
            </a:r>
          </a:p>
          <a:p>
            <a:pPr eaLnBrk="1" hangingPunct="1">
              <a:spcBef>
                <a:spcPts val="1400"/>
              </a:spcBef>
            </a:pPr>
            <a:r>
              <a:rPr lang="en-US" sz="1800" dirty="0" smtClean="0"/>
              <a:t>To request a lock of the </a:t>
            </a:r>
            <a:r>
              <a:rPr lang="en-US" sz="1800" dirty="0" smtClean="0"/>
              <a:t>shared </a:t>
            </a:r>
            <a:r>
              <a:rPr lang="en-US" sz="1800" dirty="0" smtClean="0"/>
              <a:t>resource:  </a:t>
            </a:r>
            <a:endParaRPr lang="en-US" sz="1800" dirty="0" smtClean="0"/>
          </a:p>
          <a:p>
            <a:pPr eaLnBrk="1" hangingPunct="1">
              <a:spcBef>
                <a:spcPts val="432"/>
              </a:spcBef>
            </a:pPr>
            <a:endParaRPr lang="en-US" sz="1800" dirty="0" smtClean="0"/>
          </a:p>
          <a:p>
            <a:pPr eaLnBrk="1" hangingPunct="1">
              <a:spcBef>
                <a:spcPts val="1200"/>
              </a:spcBef>
              <a:buNone/>
            </a:pPr>
            <a:r>
              <a:rPr lang="en-US" sz="1800" dirty="0" smtClean="0"/>
              <a:t>	The </a:t>
            </a:r>
            <a:r>
              <a:rPr lang="en-US" sz="1800" dirty="0" smtClean="0">
                <a:solidFill>
                  <a:srgbClr val="0070C0"/>
                </a:solidFill>
              </a:rPr>
              <a:t>acquire</a:t>
            </a:r>
            <a:r>
              <a:rPr lang="en-US" sz="1800" dirty="0" smtClean="0"/>
              <a:t> method also has a </a:t>
            </a:r>
            <a:r>
              <a:rPr lang="en-US" sz="1800" dirty="0" smtClean="0">
                <a:solidFill>
                  <a:srgbClr val="0070C0"/>
                </a:solidFill>
              </a:rPr>
              <a:t>block=True</a:t>
            </a:r>
            <a:r>
              <a:rPr lang="en-US" sz="1800" dirty="0" smtClean="0"/>
              <a:t> argument and a </a:t>
            </a:r>
            <a:r>
              <a:rPr lang="en-US" sz="1800" dirty="0" smtClean="0">
                <a:solidFill>
                  <a:srgbClr val="0070C0"/>
                </a:solidFill>
              </a:rPr>
              <a:t>timeout</a:t>
            </a:r>
            <a:r>
              <a:rPr lang="en-US" sz="1800" dirty="0" smtClean="0"/>
              <a:t> argument</a:t>
            </a:r>
            <a:endParaRPr lang="en-US" sz="1800" dirty="0" smtClean="0"/>
          </a:p>
          <a:p>
            <a:pPr eaLnBrk="1" hangingPunct="1">
              <a:spcBef>
                <a:spcPts val="600"/>
              </a:spcBef>
            </a:pPr>
            <a:r>
              <a:rPr lang="en-US" sz="1800" dirty="0" smtClean="0"/>
              <a:t>To release the lock when done with the resource:</a:t>
            </a:r>
            <a:endParaRPr lang="en-US" sz="1800" dirty="0" smtClean="0"/>
          </a:p>
          <a:p>
            <a:pPr eaLnBrk="1" hangingPunct="1">
              <a:spcBef>
                <a:spcPts val="600"/>
              </a:spcBef>
            </a:pPr>
            <a:endParaRPr lang="en-US" sz="1800" dirty="0" smtClean="0"/>
          </a:p>
          <a:p>
            <a:pPr eaLnBrk="1" hangingPunct="1">
              <a:spcBef>
                <a:spcPts val="1400"/>
              </a:spcBef>
            </a:pPr>
            <a:r>
              <a:rPr lang="en-US" sz="1800" dirty="0" smtClean="0"/>
              <a:t>We </a:t>
            </a:r>
            <a:r>
              <a:rPr lang="en-US" sz="1800" dirty="0" smtClean="0"/>
              <a:t>can </a:t>
            </a:r>
            <a:r>
              <a:rPr lang="en-US" sz="1800" dirty="0" smtClean="0"/>
              <a:t>also </a:t>
            </a:r>
            <a:r>
              <a:rPr lang="en-US" sz="1800" dirty="0" smtClean="0"/>
              <a:t>use </a:t>
            </a:r>
            <a:r>
              <a:rPr lang="en-US" sz="1800" dirty="0" smtClean="0"/>
              <a:t>the “with” construct instead of </a:t>
            </a:r>
            <a:r>
              <a:rPr lang="en-US" sz="1800" dirty="0" err="1" smtClean="0"/>
              <a:t>lock.</a:t>
            </a:r>
            <a:r>
              <a:rPr lang="en-US" sz="1800" dirty="0" err="1" smtClean="0">
                <a:solidFill>
                  <a:srgbClr val="0070C0"/>
                </a:solidFill>
              </a:rPr>
              <a:t>acquire</a:t>
            </a:r>
            <a:r>
              <a:rPr lang="en-US" sz="1800" dirty="0" smtClean="0"/>
              <a:t> and </a:t>
            </a:r>
            <a:r>
              <a:rPr lang="en-US" sz="1800" dirty="0" err="1" smtClean="0"/>
              <a:t>lock.</a:t>
            </a:r>
            <a:r>
              <a:rPr lang="en-US" sz="1800" dirty="0" err="1" smtClean="0">
                <a:solidFill>
                  <a:srgbClr val="0070C0"/>
                </a:solidFill>
              </a:rPr>
              <a:t>release</a:t>
            </a:r>
            <a:r>
              <a:rPr lang="en-US" sz="1800" dirty="0" smtClean="0"/>
              <a:t>:</a:t>
            </a:r>
          </a:p>
          <a:p>
            <a:pPr eaLnBrk="1" hangingPunct="1">
              <a:spcBef>
                <a:spcPts val="600"/>
              </a:spcBef>
              <a:buNone/>
            </a:pPr>
            <a:endParaRPr lang="en-US" sz="1800" dirty="0" smtClean="0"/>
          </a:p>
          <a:p>
            <a:pPr eaLnBrk="1" hangingPunct="1">
              <a:spcBef>
                <a:spcPts val="600"/>
              </a:spcBef>
              <a:buNone/>
            </a:pPr>
            <a:r>
              <a:rPr lang="en-US" sz="1800" dirty="0" smtClean="0"/>
              <a:t>                                                      </a:t>
            </a:r>
            <a:r>
              <a:rPr lang="en-US" sz="1800" dirty="0" smtClean="0"/>
              <a:t> is </a:t>
            </a:r>
            <a:r>
              <a:rPr lang="en-US" sz="1800" dirty="0" smtClean="0"/>
              <a:t>the same as</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10</a:t>
            </a:fld>
            <a:endParaRPr lang="en-US" dirty="0"/>
          </a:p>
        </p:txBody>
      </p:sp>
      <p:sp>
        <p:nvSpPr>
          <p:cNvPr id="6" name="TextBox 5"/>
          <p:cNvSpPr txBox="1"/>
          <p:nvPr/>
        </p:nvSpPr>
        <p:spPr>
          <a:xfrm>
            <a:off x="3505200" y="1219200"/>
            <a:ext cx="20574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lock = </a:t>
            </a:r>
            <a:r>
              <a:rPr lang="en-US" dirty="0" err="1" smtClean="0">
                <a:solidFill>
                  <a:srgbClr val="0070C0"/>
                </a:solidFill>
                <a:latin typeface="Calibri" pitchFamily="34" charset="0"/>
              </a:rPr>
              <a:t>mp.Lock</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7" name="TextBox 6"/>
          <p:cNvSpPr txBox="1"/>
          <p:nvPr/>
        </p:nvSpPr>
        <p:spPr>
          <a:xfrm>
            <a:off x="3505200" y="2057400"/>
            <a:ext cx="20574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lock.</a:t>
            </a:r>
            <a:r>
              <a:rPr lang="en-US" dirty="0" err="1" smtClean="0">
                <a:solidFill>
                  <a:srgbClr val="0070C0"/>
                </a:solidFill>
                <a:latin typeface="Calibri" pitchFamily="34" charset="0"/>
              </a:rPr>
              <a:t>acquire</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8" name="TextBox 7"/>
          <p:cNvSpPr txBox="1"/>
          <p:nvPr/>
        </p:nvSpPr>
        <p:spPr>
          <a:xfrm>
            <a:off x="3505200" y="3429000"/>
            <a:ext cx="20574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lock.</a:t>
            </a:r>
            <a:r>
              <a:rPr lang="en-US" dirty="0" err="1" smtClean="0">
                <a:solidFill>
                  <a:srgbClr val="0070C0"/>
                </a:solidFill>
                <a:latin typeface="Calibri" pitchFamily="34" charset="0"/>
              </a:rPr>
              <a:t>release</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9" name="TextBox 8"/>
          <p:cNvSpPr txBox="1"/>
          <p:nvPr/>
        </p:nvSpPr>
        <p:spPr>
          <a:xfrm>
            <a:off x="1524000" y="4495800"/>
            <a:ext cx="2057400" cy="923330"/>
          </a:xfrm>
          <a:prstGeom prst="rect">
            <a:avLst/>
          </a:prstGeom>
          <a:solidFill>
            <a:schemeClr val="bg1">
              <a:lumMod val="85000"/>
            </a:schemeClr>
          </a:solidFill>
        </p:spPr>
        <p:txBody>
          <a:bodyPr wrap="square" rtlCol="0">
            <a:spAutoFit/>
          </a:bodyPr>
          <a:lstStyle/>
          <a:p>
            <a:r>
              <a:rPr lang="en-US" dirty="0" smtClean="0"/>
              <a:t>  </a:t>
            </a:r>
            <a:r>
              <a:rPr lang="en-US" dirty="0" err="1" smtClean="0"/>
              <a:t>lock.</a:t>
            </a:r>
            <a:r>
              <a:rPr lang="en-US" dirty="0" err="1" smtClean="0">
                <a:solidFill>
                  <a:srgbClr val="0070C0"/>
                </a:solidFill>
              </a:rPr>
              <a:t>acquire</a:t>
            </a:r>
            <a:r>
              <a:rPr lang="en-US" dirty="0" smtClean="0">
                <a:solidFill>
                  <a:srgbClr val="0070C0"/>
                </a:solidFill>
              </a:rPr>
              <a:t>()</a:t>
            </a:r>
            <a:endParaRPr lang="en-US" dirty="0" smtClean="0">
              <a:solidFill>
                <a:srgbClr val="0070C0"/>
              </a:solidFill>
            </a:endParaRPr>
          </a:p>
          <a:p>
            <a:r>
              <a:rPr lang="en-US" dirty="0" smtClean="0"/>
              <a:t>  do some task</a:t>
            </a:r>
          </a:p>
          <a:p>
            <a:r>
              <a:rPr lang="en-US" dirty="0" smtClean="0"/>
              <a:t>  </a:t>
            </a:r>
            <a:r>
              <a:rPr lang="en-US" dirty="0" err="1" smtClean="0"/>
              <a:t>lock.</a:t>
            </a:r>
            <a:r>
              <a:rPr lang="en-US" dirty="0" err="1" smtClean="0">
                <a:solidFill>
                  <a:srgbClr val="0070C0"/>
                </a:solidFill>
              </a:rPr>
              <a:t>release</a:t>
            </a:r>
            <a:r>
              <a:rPr lang="en-US" dirty="0" smtClean="0">
                <a:solidFill>
                  <a:srgbClr val="0070C0"/>
                </a:solidFill>
              </a:rPr>
              <a:t>()    </a:t>
            </a:r>
          </a:p>
        </p:txBody>
      </p:sp>
      <p:sp>
        <p:nvSpPr>
          <p:cNvPr id="10" name="TextBox 9"/>
          <p:cNvSpPr txBox="1"/>
          <p:nvPr/>
        </p:nvSpPr>
        <p:spPr>
          <a:xfrm>
            <a:off x="5943600" y="4495800"/>
            <a:ext cx="2057400" cy="923330"/>
          </a:xfrm>
          <a:prstGeom prst="rect">
            <a:avLst/>
          </a:prstGeom>
          <a:solidFill>
            <a:schemeClr val="bg1">
              <a:lumMod val="85000"/>
            </a:schemeClr>
          </a:solidFill>
        </p:spPr>
        <p:txBody>
          <a:bodyPr wrap="square" rtlCol="0">
            <a:spAutoFit/>
          </a:bodyPr>
          <a:lstStyle/>
          <a:p>
            <a:r>
              <a:rPr lang="en-US" dirty="0" smtClean="0"/>
              <a:t> with </a:t>
            </a:r>
            <a:r>
              <a:rPr lang="en-US" dirty="0" smtClean="0">
                <a:solidFill>
                  <a:srgbClr val="0070C0"/>
                </a:solidFill>
              </a:rPr>
              <a:t>lock</a:t>
            </a:r>
            <a:r>
              <a:rPr lang="en-US" dirty="0" smtClean="0"/>
              <a:t> :</a:t>
            </a:r>
          </a:p>
          <a:p>
            <a:r>
              <a:rPr lang="en-US" dirty="0" smtClean="0"/>
              <a:t>       do some task</a:t>
            </a:r>
          </a:p>
          <a:p>
            <a:r>
              <a:rPr lang="en-US" dirty="0" smtClean="0"/>
              <a:t>     </a:t>
            </a:r>
          </a:p>
        </p:txBody>
      </p:sp>
      <p:sp>
        <p:nvSpPr>
          <p:cNvPr id="11" name="Date Placeholder 10"/>
          <p:cNvSpPr>
            <a:spLocks noGrp="1"/>
          </p:cNvSpPr>
          <p:nvPr>
            <p:ph type="dt" sz="half" idx="10"/>
          </p:nvPr>
        </p:nvSpPr>
        <p:spPr/>
        <p:txBody>
          <a:bodyPr/>
          <a:lstStyle/>
          <a:p>
            <a:pPr>
              <a:defRPr/>
            </a:pPr>
            <a:r>
              <a:rPr lang="en-US" smtClean="0"/>
              <a:t>© 2018 C. Nguyen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solidFill>
                  <a:srgbClr val="0070C0"/>
                </a:solidFill>
              </a:rPr>
              <a:t>Queue</a:t>
            </a:r>
          </a:p>
        </p:txBody>
      </p:sp>
      <p:sp>
        <p:nvSpPr>
          <p:cNvPr id="3075" name="Rectangle 3"/>
          <p:cNvSpPr>
            <a:spLocks noGrp="1" noChangeArrowheads="1"/>
          </p:cNvSpPr>
          <p:nvPr>
            <p:ph type="body" idx="1"/>
          </p:nvPr>
        </p:nvSpPr>
        <p:spPr>
          <a:xfrm>
            <a:off x="457200" y="609600"/>
            <a:ext cx="8077200" cy="5791200"/>
          </a:xfrm>
        </p:spPr>
        <p:txBody>
          <a:bodyPr/>
          <a:lstStyle/>
          <a:p>
            <a:pPr eaLnBrk="1" hangingPunct="1"/>
            <a:r>
              <a:rPr lang="en-US" sz="1800" dirty="0" smtClean="0"/>
              <a:t>When </a:t>
            </a:r>
            <a:r>
              <a:rPr lang="en-US" sz="1800" dirty="0" smtClean="0"/>
              <a:t>two </a:t>
            </a:r>
            <a:r>
              <a:rPr lang="en-US" sz="1800" dirty="0" smtClean="0"/>
              <a:t>processes are a producer – consumer pair, then we can use the </a:t>
            </a:r>
            <a:r>
              <a:rPr lang="en-US" sz="1800" dirty="0" smtClean="0"/>
              <a:t>multiprocessing queue as </a:t>
            </a:r>
            <a:r>
              <a:rPr lang="en-US" sz="1800" dirty="0" smtClean="0"/>
              <a:t>the </a:t>
            </a:r>
            <a:r>
              <a:rPr lang="en-US" sz="1800" dirty="0" smtClean="0"/>
              <a:t>data buffer </a:t>
            </a:r>
            <a:r>
              <a:rPr lang="en-US" sz="1800" dirty="0" smtClean="0"/>
              <a:t>between these 2 asynchronous processes</a:t>
            </a:r>
            <a:r>
              <a:rPr lang="en-US" sz="1800" dirty="0" smtClean="0"/>
              <a:t>.</a:t>
            </a:r>
          </a:p>
          <a:p>
            <a:pPr eaLnBrk="1" hangingPunct="1"/>
            <a:r>
              <a:rPr lang="en-US" sz="1800" dirty="0" smtClean="0"/>
              <a:t>Note that this is a </a:t>
            </a:r>
            <a:r>
              <a:rPr lang="en-US" sz="1800" i="1" dirty="0" smtClean="0"/>
              <a:t>multiprocessing</a:t>
            </a:r>
            <a:r>
              <a:rPr lang="en-US" sz="1800" dirty="0" smtClean="0"/>
              <a:t> queue and is not the same as the </a:t>
            </a:r>
            <a:r>
              <a:rPr lang="en-US" sz="1800" i="1" dirty="0" smtClean="0"/>
              <a:t>threading</a:t>
            </a:r>
            <a:r>
              <a:rPr lang="en-US" sz="1800" dirty="0" smtClean="0"/>
              <a:t> queue.</a:t>
            </a:r>
            <a:endParaRPr lang="en-US" sz="1800" dirty="0" smtClean="0"/>
          </a:p>
          <a:p>
            <a:pPr eaLnBrk="1" hangingPunct="1"/>
            <a:r>
              <a:rPr lang="en-US" sz="1800" dirty="0" smtClean="0"/>
              <a:t>The producer puts data into the queue, independently from the consumer getting data out of the queue.</a:t>
            </a:r>
          </a:p>
          <a:p>
            <a:pPr eaLnBrk="1" hangingPunct="1"/>
            <a:r>
              <a:rPr lang="en-US" sz="1800" dirty="0" smtClean="0"/>
              <a:t>To create a queue: </a:t>
            </a:r>
          </a:p>
          <a:p>
            <a:pPr eaLnBrk="1" hangingPunct="1">
              <a:spcBef>
                <a:spcPts val="1200"/>
              </a:spcBef>
            </a:pPr>
            <a:r>
              <a:rPr lang="en-US" sz="1800" dirty="0" smtClean="0"/>
              <a:t>The Queue object is a FIFO queue, and it has a built-in lock mechanism so that only one process can access one end of it at one time.</a:t>
            </a:r>
          </a:p>
          <a:p>
            <a:pPr eaLnBrk="1" hangingPunct="1">
              <a:spcBef>
                <a:spcPts val="1000"/>
              </a:spcBef>
            </a:pPr>
            <a:r>
              <a:rPr lang="en-US" sz="1800" dirty="0" smtClean="0"/>
              <a:t>To put data in the </a:t>
            </a:r>
            <a:r>
              <a:rPr lang="en-US" sz="1800" dirty="0" smtClean="0"/>
              <a:t>queue:</a:t>
            </a:r>
            <a:endParaRPr lang="en-US" sz="1800" dirty="0" smtClean="0"/>
          </a:p>
          <a:p>
            <a:pPr eaLnBrk="1" hangingPunct="1">
              <a:spcBef>
                <a:spcPts val="1600"/>
              </a:spcBef>
            </a:pPr>
            <a:r>
              <a:rPr lang="en-US" sz="1800" dirty="0" smtClean="0"/>
              <a:t>To get data from the queue:                      </a:t>
            </a:r>
            <a:endParaRPr lang="en-US" sz="1800" dirty="0" smtClean="0"/>
          </a:p>
          <a:p>
            <a:pPr eaLnBrk="1" hangingPunct="1">
              <a:spcBef>
                <a:spcPts val="1600"/>
              </a:spcBef>
              <a:buNone/>
            </a:pPr>
            <a:r>
              <a:rPr lang="en-US" sz="1800" dirty="0" smtClean="0"/>
              <a:t>	</a:t>
            </a:r>
            <a:r>
              <a:rPr lang="en-US" sz="1800" dirty="0" smtClean="0"/>
              <a:t>and the queue status can be checked with: </a:t>
            </a:r>
            <a:endParaRPr lang="en-US" sz="1800" dirty="0" smtClean="0"/>
          </a:p>
          <a:p>
            <a:pPr eaLnBrk="1" hangingPunct="1">
              <a:spcBef>
                <a:spcPts val="1200"/>
              </a:spcBef>
            </a:pPr>
            <a:r>
              <a:rPr lang="en-US" sz="1800" dirty="0" smtClean="0"/>
              <a:t>When a Python data type is put into the queue, the queue serializes it into a binary byte string. When data is retrieved from the queue, the queue converts it back into a Python data type.</a:t>
            </a:r>
          </a:p>
          <a:p>
            <a:pPr eaLnBrk="1" hangingPunct="1">
              <a:spcBef>
                <a:spcPts val="0"/>
              </a:spcBef>
              <a:buNone/>
            </a:pPr>
            <a:r>
              <a:rPr lang="en-US" sz="1800" dirty="0" smtClean="0"/>
              <a:t>	</a:t>
            </a:r>
          </a:p>
          <a:p>
            <a:pPr eaLnBrk="1" hangingPunct="1">
              <a:buNone/>
            </a:pP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11</a:t>
            </a:fld>
            <a:endParaRPr lang="en-US" dirty="0"/>
          </a:p>
        </p:txBody>
      </p:sp>
      <p:sp>
        <p:nvSpPr>
          <p:cNvPr id="6" name="TextBox 5"/>
          <p:cNvSpPr txBox="1"/>
          <p:nvPr/>
        </p:nvSpPr>
        <p:spPr>
          <a:xfrm>
            <a:off x="3581400" y="3810000"/>
            <a:ext cx="1371600" cy="369332"/>
          </a:xfrm>
          <a:prstGeom prst="rect">
            <a:avLst/>
          </a:prstGeom>
          <a:solidFill>
            <a:schemeClr val="bg1">
              <a:lumMod val="85000"/>
            </a:schemeClr>
          </a:solidFill>
        </p:spPr>
        <p:txBody>
          <a:bodyPr wrap="square" rtlCol="0">
            <a:spAutoFit/>
          </a:bodyPr>
          <a:lstStyle/>
          <a:p>
            <a:r>
              <a:rPr lang="en-US" dirty="0" err="1" smtClean="0">
                <a:latin typeface="Calibri" pitchFamily="34" charset="0"/>
              </a:rPr>
              <a:t>q.</a:t>
            </a:r>
            <a:r>
              <a:rPr lang="en-US" dirty="0" err="1" smtClean="0">
                <a:solidFill>
                  <a:srgbClr val="0070C0"/>
                </a:solidFill>
                <a:latin typeface="Calibri" pitchFamily="34" charset="0"/>
              </a:rPr>
              <a:t>put</a:t>
            </a:r>
            <a:r>
              <a:rPr lang="en-US" dirty="0" smtClean="0">
                <a:solidFill>
                  <a:srgbClr val="0070C0"/>
                </a:solidFill>
                <a:latin typeface="Calibri" pitchFamily="34" charset="0"/>
              </a:rPr>
              <a:t>(</a:t>
            </a:r>
            <a:r>
              <a:rPr lang="en-US" dirty="0" smtClean="0">
                <a:latin typeface="Calibri" pitchFamily="34" charset="0"/>
              </a:rPr>
              <a:t>data</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10" name="TextBox 9"/>
          <p:cNvSpPr txBox="1"/>
          <p:nvPr/>
        </p:nvSpPr>
        <p:spPr>
          <a:xfrm>
            <a:off x="2971800" y="2743200"/>
            <a:ext cx="2057400" cy="369332"/>
          </a:xfrm>
          <a:prstGeom prst="rect">
            <a:avLst/>
          </a:prstGeom>
          <a:solidFill>
            <a:schemeClr val="bg1">
              <a:lumMod val="85000"/>
            </a:schemeClr>
          </a:solidFill>
        </p:spPr>
        <p:txBody>
          <a:bodyPr wrap="square" rtlCol="0">
            <a:spAutoFit/>
          </a:bodyPr>
          <a:lstStyle/>
          <a:p>
            <a:r>
              <a:rPr lang="en-US" dirty="0" smtClean="0"/>
              <a:t>  </a:t>
            </a:r>
            <a:r>
              <a:rPr lang="en-US" dirty="0" smtClean="0">
                <a:latin typeface="Calibri" pitchFamily="34" charset="0"/>
              </a:rPr>
              <a:t>q = </a:t>
            </a:r>
            <a:r>
              <a:rPr lang="en-US" dirty="0" err="1" smtClean="0">
                <a:solidFill>
                  <a:srgbClr val="0070C0"/>
                </a:solidFill>
                <a:latin typeface="Calibri" pitchFamily="34" charset="0"/>
              </a:rPr>
              <a:t>mp.Queue</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12" name="TextBox 11"/>
          <p:cNvSpPr txBox="1"/>
          <p:nvPr/>
        </p:nvSpPr>
        <p:spPr>
          <a:xfrm>
            <a:off x="3886200" y="4267200"/>
            <a:ext cx="15240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data = </a:t>
            </a:r>
            <a:r>
              <a:rPr lang="en-US" dirty="0" err="1" smtClean="0">
                <a:latin typeface="Calibri" pitchFamily="34" charset="0"/>
              </a:rPr>
              <a:t>q.</a:t>
            </a:r>
            <a:r>
              <a:rPr lang="en-US" dirty="0" err="1" smtClean="0">
                <a:solidFill>
                  <a:srgbClr val="0070C0"/>
                </a:solidFill>
                <a:latin typeface="Calibri" pitchFamily="34" charset="0"/>
              </a:rPr>
              <a:t>get</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8" name="Date Placeholder 7"/>
          <p:cNvSpPr>
            <a:spLocks noGrp="1"/>
          </p:cNvSpPr>
          <p:nvPr>
            <p:ph type="dt" sz="half" idx="10"/>
          </p:nvPr>
        </p:nvSpPr>
        <p:spPr/>
        <p:txBody>
          <a:bodyPr/>
          <a:lstStyle/>
          <a:p>
            <a:pPr>
              <a:defRPr/>
            </a:pPr>
            <a:r>
              <a:rPr lang="en-US" smtClean="0"/>
              <a:t>© 2018 C. Nguyen </a:t>
            </a:r>
            <a:endParaRPr lang="en-US" dirty="0"/>
          </a:p>
        </p:txBody>
      </p:sp>
      <p:sp>
        <p:nvSpPr>
          <p:cNvPr id="9" name="TextBox 8"/>
          <p:cNvSpPr txBox="1"/>
          <p:nvPr/>
        </p:nvSpPr>
        <p:spPr>
          <a:xfrm>
            <a:off x="5257800" y="4724400"/>
            <a:ext cx="1295400" cy="369332"/>
          </a:xfrm>
          <a:prstGeom prst="rect">
            <a:avLst/>
          </a:prstGeom>
          <a:solidFill>
            <a:schemeClr val="bg1">
              <a:lumMod val="85000"/>
            </a:schemeClr>
          </a:solidFill>
        </p:spPr>
        <p:txBody>
          <a:bodyPr wrap="square" rtlCol="0">
            <a:spAutoFit/>
          </a:bodyPr>
          <a:lstStyle/>
          <a:p>
            <a:r>
              <a:rPr lang="en-US" dirty="0" err="1" smtClean="0">
                <a:latin typeface="Calibri" pitchFamily="34" charset="0"/>
              </a:rPr>
              <a:t>q.</a:t>
            </a:r>
            <a:r>
              <a:rPr lang="en-US" dirty="0" err="1" smtClean="0">
                <a:solidFill>
                  <a:srgbClr val="0070C0"/>
                </a:solidFill>
                <a:latin typeface="Calibri" pitchFamily="34" charset="0"/>
              </a:rPr>
              <a:t>empty</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solidFill>
                  <a:srgbClr val="0070C0"/>
                </a:solidFill>
              </a:rPr>
              <a:t>Pool</a:t>
            </a:r>
            <a:r>
              <a:rPr lang="en-US" sz="3200" dirty="0" smtClean="0">
                <a:solidFill>
                  <a:schemeClr val="tx1"/>
                </a:solidFill>
              </a:rPr>
              <a:t> </a:t>
            </a:r>
            <a:r>
              <a:rPr lang="en-US" sz="3200" dirty="0" smtClean="0">
                <a:solidFill>
                  <a:srgbClr val="0070C0"/>
                </a:solidFill>
              </a:rPr>
              <a:t>map</a:t>
            </a:r>
            <a:r>
              <a:rPr lang="en-US" sz="3200" dirty="0" smtClean="0">
                <a:solidFill>
                  <a:schemeClr val="tx1"/>
                </a:solidFill>
              </a:rPr>
              <a:t> Method (1)</a:t>
            </a:r>
            <a:endParaRPr lang="en-US" sz="3200" dirty="0" smtClean="0">
              <a:solidFill>
                <a:schemeClr val="tx1"/>
              </a:solidFill>
            </a:endParaRPr>
          </a:p>
        </p:txBody>
      </p:sp>
      <p:sp>
        <p:nvSpPr>
          <p:cNvPr id="3075" name="Rectangle 3"/>
          <p:cNvSpPr>
            <a:spLocks noGrp="1" noChangeArrowheads="1"/>
          </p:cNvSpPr>
          <p:nvPr>
            <p:ph type="body" idx="1"/>
          </p:nvPr>
        </p:nvSpPr>
        <p:spPr>
          <a:xfrm>
            <a:off x="381000" y="609600"/>
            <a:ext cx="8305800" cy="5791200"/>
          </a:xfrm>
        </p:spPr>
        <p:txBody>
          <a:bodyPr/>
          <a:lstStyle/>
          <a:p>
            <a:pPr eaLnBrk="1" hangingPunct="1">
              <a:spcBef>
                <a:spcPts val="432"/>
              </a:spcBef>
            </a:pPr>
            <a:r>
              <a:rPr lang="en-US" sz="1800" dirty="0" smtClean="0"/>
              <a:t>When we </a:t>
            </a:r>
            <a:r>
              <a:rPr lang="en-US" sz="1800" dirty="0" smtClean="0"/>
              <a:t>have a task that needs to be run multiple times, and each run is independent of the other runs (no exchange or sharing of data), then we can create a </a:t>
            </a:r>
            <a:r>
              <a:rPr lang="en-US" sz="1800" dirty="0" smtClean="0">
                <a:solidFill>
                  <a:srgbClr val="0070C0"/>
                </a:solidFill>
              </a:rPr>
              <a:t>Pool</a:t>
            </a:r>
            <a:r>
              <a:rPr lang="en-US" sz="1800" dirty="0" smtClean="0"/>
              <a:t> of multiple processes. </a:t>
            </a:r>
          </a:p>
          <a:p>
            <a:pPr eaLnBrk="1" hangingPunct="1">
              <a:spcBef>
                <a:spcPts val="432"/>
              </a:spcBef>
            </a:pPr>
            <a:r>
              <a:rPr lang="en-US" sz="1800" dirty="0" smtClean="0"/>
              <a:t>The </a:t>
            </a:r>
            <a:r>
              <a:rPr lang="en-US" sz="1800" dirty="0" smtClean="0">
                <a:solidFill>
                  <a:srgbClr val="0070C0"/>
                </a:solidFill>
              </a:rPr>
              <a:t>Pool</a:t>
            </a:r>
            <a:r>
              <a:rPr lang="en-US" sz="1800" dirty="0" smtClean="0"/>
              <a:t> object accepts the task (a function) and the number of processes that we </a:t>
            </a:r>
            <a:r>
              <a:rPr lang="en-US" sz="1800" dirty="0" smtClean="0"/>
              <a:t>want to use. Then the </a:t>
            </a:r>
            <a:r>
              <a:rPr lang="en-US" sz="1800" dirty="0" smtClean="0">
                <a:solidFill>
                  <a:srgbClr val="0070C0"/>
                </a:solidFill>
              </a:rPr>
              <a:t>Pool</a:t>
            </a:r>
            <a:r>
              <a:rPr lang="en-US" sz="1800" dirty="0" smtClean="0"/>
              <a:t> object </a:t>
            </a:r>
            <a:r>
              <a:rPr lang="en-US" sz="1800" dirty="0" smtClean="0"/>
              <a:t>distributes the number of runs of the task among the </a:t>
            </a:r>
            <a:r>
              <a:rPr lang="en-US" sz="1800" dirty="0" smtClean="0"/>
              <a:t>processes, coordinates them as they run, and stores all their results into a list.</a:t>
            </a:r>
            <a:endParaRPr lang="en-US" sz="1800" dirty="0" smtClean="0"/>
          </a:p>
          <a:p>
            <a:pPr eaLnBrk="1" hangingPunct="1">
              <a:spcBef>
                <a:spcPts val="432"/>
              </a:spcBef>
            </a:pPr>
            <a:r>
              <a:rPr lang="en-US" sz="1800" dirty="0" smtClean="0"/>
              <a:t>To create a pool of </a:t>
            </a:r>
            <a:r>
              <a:rPr lang="en-US" sz="1800" u="sng" dirty="0" smtClean="0"/>
              <a:t>worker</a:t>
            </a:r>
            <a:r>
              <a:rPr lang="en-US" sz="1800" dirty="0" smtClean="0"/>
              <a:t> </a:t>
            </a:r>
            <a:r>
              <a:rPr lang="en-US" sz="1800" dirty="0" smtClean="0"/>
              <a:t>processes, where </a:t>
            </a:r>
            <a:r>
              <a:rPr lang="en-US" sz="1800" dirty="0" smtClean="0"/>
              <a:t>N is the number of </a:t>
            </a:r>
            <a:r>
              <a:rPr lang="en-US" sz="1800" dirty="0" smtClean="0"/>
              <a:t>workers:</a:t>
            </a:r>
          </a:p>
          <a:p>
            <a:pPr eaLnBrk="1" hangingPunct="1">
              <a:spcBef>
                <a:spcPts val="432"/>
              </a:spcBef>
            </a:pPr>
            <a:endParaRPr lang="en-US" sz="1800" dirty="0" smtClean="0"/>
          </a:p>
          <a:p>
            <a:pPr eaLnBrk="1" hangingPunct="1">
              <a:spcBef>
                <a:spcPts val="1800"/>
              </a:spcBef>
            </a:pPr>
            <a:r>
              <a:rPr lang="en-US" sz="1800" dirty="0" smtClean="0"/>
              <a:t>Use </a:t>
            </a:r>
            <a:r>
              <a:rPr lang="en-US" sz="1800" dirty="0" smtClean="0"/>
              <a:t>the </a:t>
            </a:r>
            <a:r>
              <a:rPr lang="en-US" sz="1800" dirty="0" smtClean="0"/>
              <a:t>Pool </a:t>
            </a:r>
            <a:r>
              <a:rPr lang="en-US" sz="1800" dirty="0" smtClean="0"/>
              <a:t>object’s </a:t>
            </a:r>
            <a:r>
              <a:rPr lang="en-US" sz="1800" dirty="0" smtClean="0">
                <a:solidFill>
                  <a:srgbClr val="0070C0"/>
                </a:solidFill>
              </a:rPr>
              <a:t>map</a:t>
            </a:r>
            <a:r>
              <a:rPr lang="en-US" sz="1800" dirty="0" smtClean="0"/>
              <a:t> </a:t>
            </a:r>
            <a:r>
              <a:rPr lang="en-US" sz="1800" dirty="0" smtClean="0"/>
              <a:t>method</a:t>
            </a:r>
            <a:r>
              <a:rPr lang="en-US" sz="1800" dirty="0" smtClean="0"/>
              <a:t> </a:t>
            </a:r>
            <a:r>
              <a:rPr lang="en-US" sz="1800" dirty="0" smtClean="0"/>
              <a:t>to divide the work among the </a:t>
            </a:r>
            <a:r>
              <a:rPr lang="en-US" sz="1800" dirty="0" smtClean="0"/>
              <a:t>workers</a:t>
            </a:r>
            <a:endParaRPr lang="en-US" sz="1800" dirty="0" smtClean="0"/>
          </a:p>
          <a:p>
            <a:pPr eaLnBrk="1" hangingPunct="1">
              <a:spcBef>
                <a:spcPts val="0"/>
              </a:spcBef>
              <a:buNone/>
            </a:pPr>
            <a:r>
              <a:rPr lang="en-US" sz="1800" dirty="0" smtClean="0"/>
              <a:t>	</a:t>
            </a:r>
            <a:endParaRPr lang="en-US" sz="1800" dirty="0" smtClean="0"/>
          </a:p>
          <a:p>
            <a:pPr eaLnBrk="1" hangingPunct="1">
              <a:spcBef>
                <a:spcPts val="600"/>
              </a:spcBef>
              <a:buNone/>
            </a:pPr>
            <a:r>
              <a:rPr lang="en-US" sz="1800" dirty="0" smtClean="0"/>
              <a:t>	</a:t>
            </a:r>
            <a:r>
              <a:rPr lang="en-US" sz="1800" dirty="0" smtClean="0"/>
              <a:t>where</a:t>
            </a:r>
            <a:r>
              <a:rPr lang="en-US" sz="1800" dirty="0" smtClean="0"/>
              <a:t>:  </a:t>
            </a:r>
            <a:endParaRPr lang="en-US" sz="1800" dirty="0" smtClean="0"/>
          </a:p>
          <a:p>
            <a:pPr lvl="1" eaLnBrk="1" hangingPunct="1">
              <a:spcBef>
                <a:spcPts val="200"/>
              </a:spcBef>
            </a:pPr>
            <a:r>
              <a:rPr lang="en-US" sz="1800" dirty="0" err="1" smtClean="0"/>
              <a:t>a_function</a:t>
            </a:r>
            <a:r>
              <a:rPr lang="en-US" sz="1800" dirty="0" smtClean="0"/>
              <a:t> </a:t>
            </a:r>
            <a:r>
              <a:rPr lang="en-US" sz="1800" dirty="0" smtClean="0"/>
              <a:t>is the name of the task that needs to run multiple </a:t>
            </a:r>
            <a:r>
              <a:rPr lang="en-US" sz="1800" dirty="0" smtClean="0"/>
              <a:t>times. </a:t>
            </a:r>
            <a:r>
              <a:rPr lang="en-US" sz="1800" dirty="0" err="1" smtClean="0"/>
              <a:t>a_function</a:t>
            </a:r>
            <a:r>
              <a:rPr lang="en-US" sz="1800" dirty="0" smtClean="0"/>
              <a:t> can accept </a:t>
            </a:r>
            <a:r>
              <a:rPr lang="en-US" sz="1800" u="sng" dirty="0" smtClean="0"/>
              <a:t>one</a:t>
            </a:r>
            <a:r>
              <a:rPr lang="en-US" sz="1800" dirty="0" smtClean="0"/>
              <a:t> input argument, which can be an </a:t>
            </a:r>
            <a:r>
              <a:rPr lang="en-US" sz="1800" dirty="0" err="1" smtClean="0"/>
              <a:t>iterable</a:t>
            </a:r>
            <a:r>
              <a:rPr lang="en-US" sz="1800" dirty="0" smtClean="0"/>
              <a:t>.</a:t>
            </a:r>
          </a:p>
          <a:p>
            <a:pPr lvl="1" eaLnBrk="1" hangingPunct="1">
              <a:spcBef>
                <a:spcPts val="200"/>
              </a:spcBef>
            </a:pPr>
            <a:r>
              <a:rPr lang="en-US" sz="1800" i="1" dirty="0" smtClean="0"/>
              <a:t>each element </a:t>
            </a:r>
            <a:r>
              <a:rPr lang="en-US" sz="1800" dirty="0" smtClean="0"/>
              <a:t>of </a:t>
            </a:r>
            <a:r>
              <a:rPr lang="en-US" sz="1800" dirty="0" err="1" smtClean="0"/>
              <a:t>arg_list</a:t>
            </a:r>
            <a:r>
              <a:rPr lang="en-US" sz="1800" dirty="0" smtClean="0"/>
              <a:t> is the argument(s) </a:t>
            </a:r>
            <a:r>
              <a:rPr lang="en-US" sz="1800" i="1" dirty="0" smtClean="0"/>
              <a:t>for </a:t>
            </a:r>
            <a:r>
              <a:rPr lang="en-US" sz="1800" i="1" dirty="0" smtClean="0"/>
              <a:t>one run </a:t>
            </a:r>
            <a:r>
              <a:rPr lang="en-US" sz="1800" dirty="0" smtClean="0"/>
              <a:t>of </a:t>
            </a:r>
            <a:r>
              <a:rPr lang="en-US" sz="1800" dirty="0" err="1" smtClean="0"/>
              <a:t>a_function</a:t>
            </a:r>
            <a:r>
              <a:rPr lang="en-US" sz="1800" dirty="0" smtClean="0"/>
              <a:t>.</a:t>
            </a:r>
            <a:br>
              <a:rPr lang="en-US" sz="1800" dirty="0" smtClean="0"/>
            </a:br>
            <a:r>
              <a:rPr lang="en-US" sz="1800" dirty="0" smtClean="0"/>
              <a:t>This means the length of </a:t>
            </a:r>
            <a:r>
              <a:rPr lang="en-US" sz="1800" dirty="0" err="1" smtClean="0"/>
              <a:t>arg_list</a:t>
            </a:r>
            <a:r>
              <a:rPr lang="en-US" sz="1800" dirty="0" smtClean="0"/>
              <a:t> controls the number of times that </a:t>
            </a:r>
            <a:r>
              <a:rPr lang="en-US" sz="1800" dirty="0" err="1" smtClean="0"/>
              <a:t>a_function</a:t>
            </a:r>
            <a:r>
              <a:rPr lang="en-US" sz="1800" dirty="0" smtClean="0"/>
              <a:t> will run.</a:t>
            </a:r>
          </a:p>
          <a:p>
            <a:pPr lvl="1" eaLnBrk="1" hangingPunct="1">
              <a:spcBef>
                <a:spcPts val="200"/>
              </a:spcBef>
            </a:pPr>
            <a:r>
              <a:rPr lang="en-US" sz="1800" dirty="0" smtClean="0"/>
              <a:t>results </a:t>
            </a:r>
            <a:r>
              <a:rPr lang="en-US" sz="1800" dirty="0" smtClean="0"/>
              <a:t>is a list of returned </a:t>
            </a:r>
            <a:r>
              <a:rPr lang="en-US" sz="1800" dirty="0" smtClean="0"/>
              <a:t>values from all the runs.</a:t>
            </a:r>
            <a:endParaRPr lang="en-US" sz="1800" dirty="0" smtClean="0"/>
          </a:p>
          <a:p>
            <a:pPr eaLnBrk="1" hangingPunct="1">
              <a:spcBef>
                <a:spcPts val="432"/>
              </a:spcBef>
            </a:pP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12</a:t>
            </a:fld>
            <a:endParaRPr lang="en-US" dirty="0"/>
          </a:p>
        </p:txBody>
      </p:sp>
      <p:sp>
        <p:nvSpPr>
          <p:cNvPr id="6" name="TextBox 5"/>
          <p:cNvSpPr txBox="1"/>
          <p:nvPr/>
        </p:nvSpPr>
        <p:spPr>
          <a:xfrm>
            <a:off x="3124200" y="3048000"/>
            <a:ext cx="3133871" cy="369332"/>
          </a:xfrm>
          <a:prstGeom prst="rect">
            <a:avLst/>
          </a:prstGeom>
          <a:solidFill>
            <a:schemeClr val="bg1">
              <a:lumMod val="85000"/>
            </a:schemeClr>
          </a:solidFill>
        </p:spPr>
        <p:txBody>
          <a:bodyPr wrap="none" rtlCol="0">
            <a:spAutoFit/>
          </a:bodyPr>
          <a:lstStyle/>
          <a:p>
            <a:r>
              <a:rPr lang="en-US" dirty="0" smtClean="0">
                <a:latin typeface="Calibri" pitchFamily="34" charset="0"/>
              </a:rPr>
              <a:t>pool = </a:t>
            </a:r>
            <a:r>
              <a:rPr lang="en-US" dirty="0" err="1" smtClean="0">
                <a:solidFill>
                  <a:srgbClr val="0070C0"/>
                </a:solidFill>
                <a:latin typeface="Calibri" pitchFamily="34" charset="0"/>
              </a:rPr>
              <a:t>mp.Pool</a:t>
            </a:r>
            <a:r>
              <a:rPr lang="en-US" dirty="0" smtClean="0">
                <a:solidFill>
                  <a:srgbClr val="0070C0"/>
                </a:solidFill>
                <a:latin typeface="Calibri" pitchFamily="34" charset="0"/>
              </a:rPr>
              <a:t>(processes </a:t>
            </a:r>
            <a:r>
              <a:rPr lang="en-US" dirty="0" smtClean="0">
                <a:solidFill>
                  <a:srgbClr val="0070C0"/>
                </a:solidFill>
                <a:latin typeface="Calibri" pitchFamily="34" charset="0"/>
              </a:rPr>
              <a:t>=</a:t>
            </a:r>
            <a:r>
              <a:rPr lang="en-US" dirty="0" smtClean="0">
                <a:latin typeface="Calibri" pitchFamily="34" charset="0"/>
              </a:rPr>
              <a:t> </a:t>
            </a:r>
            <a:r>
              <a:rPr lang="en-US" dirty="0" smtClean="0">
                <a:latin typeface="Calibri" pitchFamily="34" charset="0"/>
              </a:rPr>
              <a:t>N)</a:t>
            </a:r>
            <a:endParaRPr lang="en-US" dirty="0">
              <a:latin typeface="Calibri" pitchFamily="34" charset="0"/>
            </a:endParaRPr>
          </a:p>
        </p:txBody>
      </p:sp>
      <p:sp>
        <p:nvSpPr>
          <p:cNvPr id="7" name="TextBox 6"/>
          <p:cNvSpPr txBox="1"/>
          <p:nvPr/>
        </p:nvSpPr>
        <p:spPr>
          <a:xfrm>
            <a:off x="2514600" y="3886200"/>
            <a:ext cx="4495800" cy="369332"/>
          </a:xfrm>
          <a:prstGeom prst="rect">
            <a:avLst/>
          </a:prstGeom>
          <a:solidFill>
            <a:schemeClr val="bg1">
              <a:lumMod val="85000"/>
            </a:schemeClr>
          </a:solidFill>
        </p:spPr>
        <p:txBody>
          <a:bodyPr wrap="square" rtlCol="0">
            <a:spAutoFit/>
          </a:bodyPr>
          <a:lstStyle/>
          <a:p>
            <a:r>
              <a:rPr lang="en-US" dirty="0" smtClean="0"/>
              <a:t> </a:t>
            </a:r>
            <a:r>
              <a:rPr lang="en-US" dirty="0" smtClean="0">
                <a:latin typeface="Calibri" pitchFamily="34" charset="0"/>
              </a:rPr>
              <a:t>results = </a:t>
            </a:r>
            <a:r>
              <a:rPr lang="en-US" dirty="0" smtClean="0">
                <a:latin typeface="Calibri" pitchFamily="34" charset="0"/>
              </a:rPr>
              <a:t>pool.</a:t>
            </a:r>
            <a:r>
              <a:rPr lang="en-US" dirty="0" smtClean="0">
                <a:solidFill>
                  <a:srgbClr val="0070C0"/>
                </a:solidFill>
                <a:latin typeface="Calibri" pitchFamily="34" charset="0"/>
              </a:rPr>
              <a:t>map</a:t>
            </a:r>
            <a:r>
              <a:rPr lang="en-US" dirty="0" smtClean="0">
                <a:solidFill>
                  <a:srgbClr val="0070C0"/>
                </a:solidFill>
                <a:latin typeface="Calibri" pitchFamily="34" charset="0"/>
              </a:rPr>
              <a:t>( </a:t>
            </a:r>
            <a:r>
              <a:rPr lang="en-US" dirty="0" err="1" smtClean="0">
                <a:latin typeface="Calibri" pitchFamily="34" charset="0"/>
              </a:rPr>
              <a:t>a_function</a:t>
            </a:r>
            <a:r>
              <a:rPr lang="en-US" dirty="0" smtClean="0">
                <a:latin typeface="Calibri" pitchFamily="34" charset="0"/>
              </a:rPr>
              <a:t>, </a:t>
            </a:r>
            <a:r>
              <a:rPr lang="en-US" dirty="0" err="1" smtClean="0">
                <a:latin typeface="Calibri" pitchFamily="34" charset="0"/>
              </a:rPr>
              <a:t>arg_list</a:t>
            </a:r>
            <a:r>
              <a:rPr lang="en-US" dirty="0" smtClean="0">
                <a:latin typeface="Calibri" pitchFamily="34" charset="0"/>
              </a:rPr>
              <a:t> </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8" name="Date Placeholder 7"/>
          <p:cNvSpPr>
            <a:spLocks noGrp="1"/>
          </p:cNvSpPr>
          <p:nvPr>
            <p:ph type="dt" sz="half" idx="10"/>
          </p:nvPr>
        </p:nvSpPr>
        <p:spPr/>
        <p:txBody>
          <a:bodyPr/>
          <a:lstStyle/>
          <a:p>
            <a:pPr>
              <a:defRPr/>
            </a:pPr>
            <a:r>
              <a:rPr lang="en-US" smtClean="0"/>
              <a:t>© 2018 C. Nguyen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solidFill>
                  <a:srgbClr val="0070C0"/>
                </a:solidFill>
              </a:rPr>
              <a:t>Pool map </a:t>
            </a:r>
            <a:r>
              <a:rPr lang="en-US" sz="3200" dirty="0" smtClean="0">
                <a:solidFill>
                  <a:schemeClr val="tx1"/>
                </a:solidFill>
              </a:rPr>
              <a:t>Method </a:t>
            </a:r>
            <a:r>
              <a:rPr lang="en-US" sz="3200" dirty="0" smtClean="0"/>
              <a:t>(2)</a:t>
            </a:r>
            <a:endParaRPr lang="en-US" sz="3200" dirty="0" smtClean="0"/>
          </a:p>
        </p:txBody>
      </p:sp>
      <p:sp>
        <p:nvSpPr>
          <p:cNvPr id="3075" name="Rectangle 3"/>
          <p:cNvSpPr>
            <a:spLocks noGrp="1" noChangeArrowheads="1"/>
          </p:cNvSpPr>
          <p:nvPr>
            <p:ph type="body" idx="1"/>
          </p:nvPr>
        </p:nvSpPr>
        <p:spPr>
          <a:xfrm>
            <a:off x="457200" y="609600"/>
            <a:ext cx="8077200" cy="5791200"/>
          </a:xfrm>
        </p:spPr>
        <p:txBody>
          <a:bodyPr/>
          <a:lstStyle/>
          <a:p>
            <a:pPr eaLnBrk="1" hangingPunct="1">
              <a:spcBef>
                <a:spcPts val="432"/>
              </a:spcBef>
            </a:pPr>
            <a:r>
              <a:rPr lang="en-US" sz="1800" dirty="0" smtClean="0"/>
              <a:t>The </a:t>
            </a:r>
            <a:r>
              <a:rPr lang="en-US" sz="1800" dirty="0" smtClean="0">
                <a:solidFill>
                  <a:srgbClr val="0070C0"/>
                </a:solidFill>
              </a:rPr>
              <a:t>map</a:t>
            </a:r>
            <a:r>
              <a:rPr lang="en-US" sz="1800" dirty="0" smtClean="0"/>
              <a:t> </a:t>
            </a:r>
            <a:r>
              <a:rPr lang="en-US" sz="1800" dirty="0" smtClean="0"/>
              <a:t>method will </a:t>
            </a:r>
            <a:r>
              <a:rPr lang="en-US" sz="1800" dirty="0" smtClean="0"/>
              <a:t>use each process in the pool to run </a:t>
            </a:r>
            <a:r>
              <a:rPr lang="en-US" sz="1800" dirty="0" err="1" smtClean="0"/>
              <a:t>a_function</a:t>
            </a:r>
            <a:r>
              <a:rPr lang="en-US" sz="1800" dirty="0" smtClean="0"/>
              <a:t> and pass </a:t>
            </a:r>
            <a:r>
              <a:rPr lang="en-US" sz="1800" dirty="0" smtClean="0"/>
              <a:t>to it</a:t>
            </a:r>
            <a:r>
              <a:rPr lang="en-US" sz="1800" dirty="0" smtClean="0"/>
              <a:t> </a:t>
            </a:r>
            <a:r>
              <a:rPr lang="en-US" sz="1800" dirty="0" smtClean="0"/>
              <a:t>one element of the </a:t>
            </a:r>
            <a:r>
              <a:rPr lang="en-US" sz="1800" dirty="0" err="1" smtClean="0"/>
              <a:t>arg_list</a:t>
            </a:r>
            <a:r>
              <a:rPr lang="en-US" sz="1800" dirty="0" smtClean="0"/>
              <a:t>.</a:t>
            </a:r>
          </a:p>
          <a:p>
            <a:pPr eaLnBrk="1" hangingPunct="1">
              <a:spcBef>
                <a:spcPts val="432"/>
              </a:spcBef>
            </a:pPr>
            <a:r>
              <a:rPr lang="en-US" sz="1800" dirty="0" smtClean="0"/>
              <a:t>If </a:t>
            </a:r>
            <a:r>
              <a:rPr lang="en-US" sz="1800" dirty="0" smtClean="0"/>
              <a:t>there are more processes in the pool than there are number of runs, then some </a:t>
            </a:r>
            <a:r>
              <a:rPr lang="en-US" sz="1800" dirty="0" smtClean="0"/>
              <a:t>processes </a:t>
            </a:r>
            <a:r>
              <a:rPr lang="en-US" sz="1800" dirty="0" smtClean="0"/>
              <a:t>will not do any work. </a:t>
            </a:r>
            <a:br>
              <a:rPr lang="en-US" sz="1800" dirty="0" smtClean="0"/>
            </a:br>
            <a:r>
              <a:rPr lang="en-US" sz="1800" dirty="0" smtClean="0"/>
              <a:t>If there are fewer processes than the number of runs, then some </a:t>
            </a:r>
            <a:r>
              <a:rPr lang="en-US" sz="1800" dirty="0" smtClean="0"/>
              <a:t>processes will run multiple times.</a:t>
            </a:r>
          </a:p>
          <a:p>
            <a:pPr eaLnBrk="1" hangingPunct="1">
              <a:spcBef>
                <a:spcPts val="432"/>
              </a:spcBef>
            </a:pPr>
            <a:r>
              <a:rPr lang="en-US" sz="1800" dirty="0" smtClean="0"/>
              <a:t>Once they start running, the processes in the pool run in parallel.</a:t>
            </a:r>
            <a:endParaRPr lang="en-US" sz="1800" dirty="0" smtClean="0"/>
          </a:p>
          <a:p>
            <a:pPr eaLnBrk="1" hangingPunct="1">
              <a:spcBef>
                <a:spcPts val="432"/>
              </a:spcBef>
            </a:pPr>
            <a:r>
              <a:rPr lang="en-US" sz="1800" dirty="0" smtClean="0"/>
              <a:t>The </a:t>
            </a:r>
            <a:r>
              <a:rPr lang="en-US" sz="1800" dirty="0" smtClean="0">
                <a:solidFill>
                  <a:srgbClr val="0070C0"/>
                </a:solidFill>
              </a:rPr>
              <a:t>map</a:t>
            </a:r>
            <a:r>
              <a:rPr lang="en-US" sz="1800" dirty="0" smtClean="0"/>
              <a:t> method is blocking, which means that the main process will </a:t>
            </a:r>
            <a:r>
              <a:rPr lang="en-US" sz="1800" dirty="0" smtClean="0"/>
              <a:t>be blocked </a:t>
            </a:r>
            <a:r>
              <a:rPr lang="en-US" sz="1800" dirty="0" smtClean="0"/>
              <a:t>until the </a:t>
            </a:r>
            <a:r>
              <a:rPr lang="en-US" sz="1800" dirty="0" smtClean="0">
                <a:solidFill>
                  <a:srgbClr val="0070C0"/>
                </a:solidFill>
              </a:rPr>
              <a:t>map</a:t>
            </a:r>
            <a:r>
              <a:rPr lang="en-US" sz="1800" dirty="0" smtClean="0"/>
              <a:t> call is </a:t>
            </a:r>
            <a:r>
              <a:rPr lang="en-US" sz="1800" dirty="0" smtClean="0"/>
              <a:t>done, which means all the processes are done.</a:t>
            </a:r>
          </a:p>
          <a:p>
            <a:pPr eaLnBrk="1" hangingPunct="1">
              <a:spcBef>
                <a:spcPts val="432"/>
              </a:spcBef>
            </a:pPr>
            <a:r>
              <a:rPr lang="en-US" sz="1800" dirty="0" smtClean="0"/>
              <a:t>This ensures that the order of resulting data will be the same as the order of the input arguments. </a:t>
            </a:r>
            <a:br>
              <a:rPr lang="en-US" sz="1800" dirty="0" smtClean="0"/>
            </a:br>
            <a:r>
              <a:rPr lang="en-US" sz="1800" dirty="0" smtClean="0"/>
              <a:t>For example, the first result is from the call to </a:t>
            </a:r>
            <a:r>
              <a:rPr lang="en-US" sz="1800" dirty="0" err="1" smtClean="0"/>
              <a:t>a_function</a:t>
            </a:r>
            <a:r>
              <a:rPr lang="en-US" sz="1800" dirty="0" smtClean="0"/>
              <a:t> with the first input argument(s), and the last result is from the call to </a:t>
            </a:r>
            <a:r>
              <a:rPr lang="en-US" sz="1800" dirty="0" err="1" smtClean="0"/>
              <a:t>a_function</a:t>
            </a:r>
            <a:r>
              <a:rPr lang="en-US" sz="1800" dirty="0" smtClean="0"/>
              <a:t> with the last input argument(s).</a:t>
            </a:r>
            <a:endParaRPr lang="en-US" sz="1800" dirty="0" smtClean="0"/>
          </a:p>
          <a:p>
            <a:pPr eaLnBrk="1" hangingPunct="1">
              <a:spcBef>
                <a:spcPts val="1200"/>
              </a:spcBef>
            </a:pPr>
            <a:endParaRPr lang="en-US" sz="1800" dirty="0" smtClean="0"/>
          </a:p>
          <a:p>
            <a:pPr eaLnBrk="1" hangingPunct="1">
              <a:spcBef>
                <a:spcPts val="1200"/>
              </a:spcBef>
            </a:pPr>
            <a:endParaRPr lang="en-US" sz="1800" dirty="0" smtClean="0"/>
          </a:p>
          <a:p>
            <a:pPr eaLnBrk="1" hangingPunct="1">
              <a:spcBef>
                <a:spcPts val="600"/>
              </a:spcBef>
            </a:pPr>
            <a:endParaRPr lang="en-US" sz="1800" dirty="0" smtClean="0"/>
          </a:p>
          <a:p>
            <a:pPr eaLnBrk="1" hangingPunct="1">
              <a:buNone/>
            </a:pP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13</a:t>
            </a:fld>
            <a:endParaRPr lang="en-US" dirty="0"/>
          </a:p>
        </p:txBody>
      </p:sp>
      <p:sp>
        <p:nvSpPr>
          <p:cNvPr id="8" name="Date Placeholder 7"/>
          <p:cNvSpPr>
            <a:spLocks noGrp="1"/>
          </p:cNvSpPr>
          <p:nvPr>
            <p:ph type="dt" sz="half" idx="10"/>
          </p:nvPr>
        </p:nvSpPr>
        <p:spPr/>
        <p:txBody>
          <a:bodyPr/>
          <a:lstStyle/>
          <a:p>
            <a:pPr>
              <a:defRPr/>
            </a:pPr>
            <a:r>
              <a:rPr lang="en-US" smtClean="0"/>
              <a:t>© 2018 C. Nguyen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solidFill>
                  <a:srgbClr val="0070C0"/>
                </a:solidFill>
              </a:rPr>
              <a:t>Pool</a:t>
            </a:r>
            <a:r>
              <a:rPr lang="en-US" sz="3200" dirty="0" smtClean="0"/>
              <a:t> </a:t>
            </a:r>
            <a:r>
              <a:rPr lang="en-US" sz="3200" dirty="0" err="1" smtClean="0">
                <a:solidFill>
                  <a:srgbClr val="0070C0"/>
                </a:solidFill>
              </a:rPr>
              <a:t>apply_async</a:t>
            </a:r>
            <a:r>
              <a:rPr lang="en-US" sz="3200" dirty="0" smtClean="0"/>
              <a:t> Method (1)</a:t>
            </a:r>
            <a:endParaRPr lang="en-US" sz="3200" dirty="0" smtClean="0"/>
          </a:p>
        </p:txBody>
      </p:sp>
      <p:sp>
        <p:nvSpPr>
          <p:cNvPr id="3075" name="Rectangle 3"/>
          <p:cNvSpPr>
            <a:spLocks noGrp="1" noChangeArrowheads="1"/>
          </p:cNvSpPr>
          <p:nvPr>
            <p:ph type="body" idx="1"/>
          </p:nvPr>
        </p:nvSpPr>
        <p:spPr>
          <a:xfrm>
            <a:off x="381000" y="609600"/>
            <a:ext cx="8382000" cy="5791200"/>
          </a:xfrm>
        </p:spPr>
        <p:txBody>
          <a:bodyPr/>
          <a:lstStyle/>
          <a:p>
            <a:pPr eaLnBrk="1" hangingPunct="1">
              <a:spcBef>
                <a:spcPts val="432"/>
              </a:spcBef>
            </a:pPr>
            <a:r>
              <a:rPr lang="en-US" sz="1800" dirty="0" smtClean="0"/>
              <a:t>If we have several tasks that we want to run in parallel, and each task is data independent (no sharing or exchanging data), then we can use the </a:t>
            </a:r>
            <a:r>
              <a:rPr lang="en-US" sz="1800" dirty="0" smtClean="0">
                <a:solidFill>
                  <a:srgbClr val="0070C0"/>
                </a:solidFill>
              </a:rPr>
              <a:t>Pool </a:t>
            </a:r>
            <a:r>
              <a:rPr lang="en-US" sz="1800" dirty="0" err="1" smtClean="0">
                <a:solidFill>
                  <a:srgbClr val="0070C0"/>
                </a:solidFill>
              </a:rPr>
              <a:t>apply_async</a:t>
            </a:r>
            <a:r>
              <a:rPr lang="en-US" sz="1800" dirty="0" smtClean="0">
                <a:solidFill>
                  <a:srgbClr val="0070C0"/>
                </a:solidFill>
              </a:rPr>
              <a:t> </a:t>
            </a:r>
            <a:r>
              <a:rPr lang="en-US" sz="1800" dirty="0" smtClean="0"/>
              <a:t>method:</a:t>
            </a:r>
          </a:p>
          <a:p>
            <a:pPr eaLnBrk="1" hangingPunct="1">
              <a:spcBef>
                <a:spcPts val="432"/>
              </a:spcBef>
              <a:buNone/>
            </a:pPr>
            <a:endParaRPr lang="en-US" sz="1800" dirty="0" smtClean="0"/>
          </a:p>
          <a:p>
            <a:pPr eaLnBrk="1" hangingPunct="1">
              <a:spcBef>
                <a:spcPts val="1200"/>
              </a:spcBef>
              <a:buNone/>
            </a:pPr>
            <a:r>
              <a:rPr lang="en-US" sz="1800" dirty="0" smtClean="0"/>
              <a:t>	where:  </a:t>
            </a:r>
            <a:endParaRPr lang="en-US" sz="1800" dirty="0" smtClean="0"/>
          </a:p>
          <a:p>
            <a:pPr lvl="1" eaLnBrk="1" hangingPunct="1">
              <a:spcBef>
                <a:spcPts val="0"/>
              </a:spcBef>
            </a:pPr>
            <a:r>
              <a:rPr lang="en-US" sz="1800" dirty="0" err="1" smtClean="0"/>
              <a:t>a_function</a:t>
            </a:r>
            <a:r>
              <a:rPr lang="en-US" sz="1800" dirty="0" smtClean="0"/>
              <a:t> </a:t>
            </a:r>
            <a:r>
              <a:rPr lang="en-US" sz="1800" dirty="0" smtClean="0"/>
              <a:t>is the name of the task that a process needs to </a:t>
            </a:r>
            <a:r>
              <a:rPr lang="en-US" sz="1800" dirty="0" smtClean="0"/>
              <a:t>run</a:t>
            </a:r>
          </a:p>
          <a:p>
            <a:pPr lvl="1" eaLnBrk="1" hangingPunct="1">
              <a:spcBef>
                <a:spcPts val="0"/>
              </a:spcBef>
            </a:pPr>
            <a:r>
              <a:rPr lang="en-US" sz="1800" dirty="0" err="1" smtClean="0">
                <a:solidFill>
                  <a:srgbClr val="0070C0"/>
                </a:solidFill>
              </a:rPr>
              <a:t>args</a:t>
            </a:r>
            <a:r>
              <a:rPr lang="en-US" sz="1800" dirty="0" smtClean="0"/>
              <a:t> </a:t>
            </a:r>
            <a:r>
              <a:rPr lang="en-US" sz="1800" dirty="0" smtClean="0"/>
              <a:t>is a </a:t>
            </a:r>
            <a:r>
              <a:rPr lang="en-US" sz="1800" dirty="0" err="1" smtClean="0"/>
              <a:t>tuple</a:t>
            </a:r>
            <a:r>
              <a:rPr lang="en-US" sz="1800" dirty="0" smtClean="0"/>
              <a:t> of input arguments for </a:t>
            </a:r>
            <a:r>
              <a:rPr lang="en-US" sz="1800" dirty="0" err="1" smtClean="0"/>
              <a:t>a_function</a:t>
            </a:r>
            <a:r>
              <a:rPr lang="en-US" sz="1800" dirty="0" smtClean="0"/>
              <a:t>. </a:t>
            </a:r>
          </a:p>
          <a:p>
            <a:pPr lvl="1" eaLnBrk="1" hangingPunct="1">
              <a:spcBef>
                <a:spcPts val="600"/>
              </a:spcBef>
            </a:pPr>
            <a:r>
              <a:rPr lang="en-US" sz="1800" dirty="0" smtClean="0"/>
              <a:t>result </a:t>
            </a:r>
            <a:r>
              <a:rPr lang="en-US" sz="1800" dirty="0" smtClean="0"/>
              <a:t>is an </a:t>
            </a:r>
            <a:r>
              <a:rPr lang="en-US" sz="1800" dirty="0" err="1" smtClean="0"/>
              <a:t>ApplyResult</a:t>
            </a:r>
            <a:r>
              <a:rPr lang="en-US" sz="1800" dirty="0" smtClean="0"/>
              <a:t> object, and we </a:t>
            </a:r>
            <a:r>
              <a:rPr lang="en-US" sz="1800" dirty="0" smtClean="0"/>
              <a:t>can use: </a:t>
            </a:r>
          </a:p>
          <a:p>
            <a:pPr lvl="1" eaLnBrk="1" hangingPunct="1">
              <a:spcBef>
                <a:spcPts val="600"/>
              </a:spcBef>
              <a:buNone/>
            </a:pPr>
            <a:r>
              <a:rPr lang="en-US" sz="1800" dirty="0" smtClean="0"/>
              <a:t>	</a:t>
            </a:r>
            <a:r>
              <a:rPr lang="en-US" sz="1800" dirty="0" smtClean="0"/>
              <a:t>to retrieve the resulting data, or we can provide a callback function.</a:t>
            </a:r>
          </a:p>
          <a:p>
            <a:pPr lvl="1" eaLnBrk="1" hangingPunct="1">
              <a:spcBef>
                <a:spcPts val="0"/>
              </a:spcBef>
            </a:pPr>
            <a:r>
              <a:rPr lang="en-US" sz="1800" dirty="0" smtClean="0">
                <a:solidFill>
                  <a:srgbClr val="0070C0"/>
                </a:solidFill>
              </a:rPr>
              <a:t>c</a:t>
            </a:r>
            <a:r>
              <a:rPr lang="en-US" sz="1800" dirty="0" smtClean="0">
                <a:solidFill>
                  <a:srgbClr val="0070C0"/>
                </a:solidFill>
              </a:rPr>
              <a:t>allback</a:t>
            </a:r>
            <a:r>
              <a:rPr lang="en-US" sz="1800" dirty="0" smtClean="0"/>
              <a:t> is the function that runs when </a:t>
            </a:r>
            <a:r>
              <a:rPr lang="en-US" sz="1800" dirty="0" err="1" smtClean="0"/>
              <a:t>a_function</a:t>
            </a:r>
            <a:r>
              <a:rPr lang="en-US" sz="1800" dirty="0" smtClean="0"/>
              <a:t> is done. It can be used instead of </a:t>
            </a:r>
            <a:r>
              <a:rPr lang="en-US" sz="1800" dirty="0" err="1" smtClean="0"/>
              <a:t>result.</a:t>
            </a:r>
            <a:r>
              <a:rPr lang="en-US" sz="1800" dirty="0" err="1" smtClean="0">
                <a:solidFill>
                  <a:srgbClr val="0070C0"/>
                </a:solidFill>
              </a:rPr>
              <a:t>get</a:t>
            </a:r>
            <a:r>
              <a:rPr lang="en-US" sz="1800" dirty="0" smtClean="0"/>
              <a:t> to do something with the resulting data.</a:t>
            </a:r>
            <a:br>
              <a:rPr lang="en-US" sz="1800" dirty="0" smtClean="0"/>
            </a:br>
            <a:r>
              <a:rPr lang="en-US" sz="1800" dirty="0" smtClean="0"/>
              <a:t>The callback function can only accept one input argument, which is the returned result from </a:t>
            </a:r>
            <a:r>
              <a:rPr lang="en-US" sz="1800" dirty="0" err="1" smtClean="0"/>
              <a:t>a_function</a:t>
            </a:r>
            <a:r>
              <a:rPr lang="en-US" sz="1800" dirty="0" smtClean="0"/>
              <a:t>.</a:t>
            </a:r>
            <a:endParaRPr lang="en-US" sz="1800" dirty="0" smtClean="0"/>
          </a:p>
          <a:p>
            <a:pPr eaLnBrk="1" hangingPunct="1">
              <a:spcBef>
                <a:spcPts val="432"/>
              </a:spcBef>
            </a:pPr>
            <a:r>
              <a:rPr lang="en-US" sz="1800" dirty="0" smtClean="0"/>
              <a:t>Each </a:t>
            </a:r>
            <a:r>
              <a:rPr lang="en-US" sz="1800" dirty="0" err="1" smtClean="0">
                <a:solidFill>
                  <a:srgbClr val="0070C0"/>
                </a:solidFill>
              </a:rPr>
              <a:t>apply_async</a:t>
            </a:r>
            <a:r>
              <a:rPr lang="en-US" sz="1800" dirty="0" smtClean="0"/>
              <a:t> </a:t>
            </a:r>
            <a:r>
              <a:rPr lang="en-US" sz="1800" dirty="0" smtClean="0"/>
              <a:t>method </a:t>
            </a:r>
            <a:r>
              <a:rPr lang="en-US" sz="1800" dirty="0" smtClean="0"/>
              <a:t>works with one task, so to have multiple tasks run in parallel, we call </a:t>
            </a:r>
            <a:r>
              <a:rPr lang="en-US" sz="1800" dirty="0" err="1" smtClean="0">
                <a:solidFill>
                  <a:srgbClr val="0070C0"/>
                </a:solidFill>
              </a:rPr>
              <a:t>apply_async</a:t>
            </a:r>
            <a:r>
              <a:rPr lang="en-US" sz="1800" dirty="0" smtClean="0"/>
              <a:t> </a:t>
            </a:r>
            <a:r>
              <a:rPr lang="en-US" sz="1800" dirty="0" smtClean="0"/>
              <a:t>in </a:t>
            </a:r>
            <a:r>
              <a:rPr lang="en-US" sz="1800" dirty="0" smtClean="0"/>
              <a:t>a </a:t>
            </a:r>
            <a:r>
              <a:rPr lang="en-US" sz="1800" dirty="0" smtClean="0"/>
              <a:t>loop. </a:t>
            </a:r>
            <a:r>
              <a:rPr lang="en-US" sz="1800" dirty="0" smtClean="0"/>
              <a:t>In each iteration of the loop, </a:t>
            </a:r>
            <a:r>
              <a:rPr lang="en-US" sz="1800" dirty="0" err="1" smtClean="0">
                <a:solidFill>
                  <a:srgbClr val="0070C0"/>
                </a:solidFill>
              </a:rPr>
              <a:t>apply_async</a:t>
            </a:r>
            <a:r>
              <a:rPr lang="en-US" sz="1800" dirty="0" smtClean="0"/>
              <a:t> will use an available process in the pool to run </a:t>
            </a:r>
            <a:r>
              <a:rPr lang="en-US" sz="1800" dirty="0" err="1" smtClean="0"/>
              <a:t>a_function</a:t>
            </a:r>
            <a:r>
              <a:rPr lang="en-US" sz="1800" dirty="0" smtClean="0"/>
              <a:t>, passing to it the </a:t>
            </a:r>
            <a:r>
              <a:rPr lang="en-US" sz="1800" dirty="0" err="1" smtClean="0"/>
              <a:t>tuple</a:t>
            </a:r>
            <a:r>
              <a:rPr lang="en-US" sz="1800" dirty="0" smtClean="0"/>
              <a:t> of arguments</a:t>
            </a:r>
            <a:r>
              <a:rPr lang="en-US" sz="1800" dirty="0" smtClean="0"/>
              <a:t>.</a:t>
            </a:r>
            <a:endParaRPr lang="en-US" sz="1800" dirty="0" smtClean="0"/>
          </a:p>
          <a:p>
            <a:pPr eaLnBrk="1" hangingPunct="1">
              <a:spcBef>
                <a:spcPts val="1200"/>
              </a:spcBef>
            </a:pP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14</a:t>
            </a:fld>
            <a:endParaRPr lang="en-US" dirty="0"/>
          </a:p>
        </p:txBody>
      </p:sp>
      <p:sp>
        <p:nvSpPr>
          <p:cNvPr id="11" name="Date Placeholder 10"/>
          <p:cNvSpPr>
            <a:spLocks noGrp="1"/>
          </p:cNvSpPr>
          <p:nvPr>
            <p:ph type="dt" sz="half" idx="10"/>
          </p:nvPr>
        </p:nvSpPr>
        <p:spPr/>
        <p:txBody>
          <a:bodyPr/>
          <a:lstStyle/>
          <a:p>
            <a:pPr>
              <a:defRPr/>
            </a:pPr>
            <a:r>
              <a:rPr lang="en-US" smtClean="0"/>
              <a:t>© 2018 C. Nguyen </a:t>
            </a:r>
            <a:endParaRPr lang="en-US" dirty="0"/>
          </a:p>
        </p:txBody>
      </p:sp>
      <p:sp>
        <p:nvSpPr>
          <p:cNvPr id="12" name="TextBox 11"/>
          <p:cNvSpPr txBox="1"/>
          <p:nvPr/>
        </p:nvSpPr>
        <p:spPr>
          <a:xfrm>
            <a:off x="1219200" y="1524000"/>
            <a:ext cx="7162800" cy="369332"/>
          </a:xfrm>
          <a:prstGeom prst="rect">
            <a:avLst/>
          </a:prstGeom>
          <a:solidFill>
            <a:schemeClr val="bg1">
              <a:lumMod val="85000"/>
            </a:schemeClr>
          </a:solidFill>
        </p:spPr>
        <p:txBody>
          <a:bodyPr wrap="square" rtlCol="0">
            <a:spAutoFit/>
          </a:bodyPr>
          <a:lstStyle/>
          <a:p>
            <a:r>
              <a:rPr lang="en-US" dirty="0" smtClean="0"/>
              <a:t> </a:t>
            </a:r>
            <a:r>
              <a:rPr lang="en-US" dirty="0" smtClean="0">
                <a:latin typeface="Calibri" pitchFamily="34" charset="0"/>
              </a:rPr>
              <a:t>result = </a:t>
            </a:r>
            <a:r>
              <a:rPr lang="en-US" dirty="0" err="1" smtClean="0">
                <a:solidFill>
                  <a:srgbClr val="0070C0"/>
                </a:solidFill>
                <a:latin typeface="Calibri" pitchFamily="34" charset="0"/>
              </a:rPr>
              <a:t>pool.apply_async</a:t>
            </a:r>
            <a:r>
              <a:rPr lang="en-US" dirty="0" smtClean="0">
                <a:solidFill>
                  <a:srgbClr val="0070C0"/>
                </a:solidFill>
                <a:latin typeface="Calibri" pitchFamily="34" charset="0"/>
              </a:rPr>
              <a:t>(</a:t>
            </a:r>
            <a:r>
              <a:rPr lang="en-US" dirty="0" err="1" smtClean="0">
                <a:latin typeface="Calibri" pitchFamily="34" charset="0"/>
              </a:rPr>
              <a:t>a_function</a:t>
            </a:r>
            <a:r>
              <a:rPr lang="en-US" dirty="0" smtClean="0">
                <a:solidFill>
                  <a:srgbClr val="0070C0"/>
                </a:solidFill>
                <a:latin typeface="Calibri" pitchFamily="34" charset="0"/>
              </a:rPr>
              <a:t>, </a:t>
            </a:r>
            <a:r>
              <a:rPr lang="en-US" dirty="0" err="1" smtClean="0">
                <a:solidFill>
                  <a:srgbClr val="0070C0"/>
                </a:solidFill>
                <a:latin typeface="Calibri" pitchFamily="34" charset="0"/>
              </a:rPr>
              <a:t>args</a:t>
            </a:r>
            <a:r>
              <a:rPr lang="en-US" dirty="0" smtClean="0">
                <a:solidFill>
                  <a:srgbClr val="0070C0"/>
                </a:solidFill>
                <a:latin typeface="Calibri" pitchFamily="34" charset="0"/>
              </a:rPr>
              <a:t>=(</a:t>
            </a:r>
            <a:r>
              <a:rPr lang="en-US" dirty="0" err="1" smtClean="0">
                <a:latin typeface="Calibri" pitchFamily="34" charset="0"/>
              </a:rPr>
              <a:t>tuple</a:t>
            </a:r>
            <a:r>
              <a:rPr lang="en-US" dirty="0" smtClean="0">
                <a:latin typeface="Calibri" pitchFamily="34" charset="0"/>
              </a:rPr>
              <a:t> of </a:t>
            </a:r>
            <a:r>
              <a:rPr lang="en-US" dirty="0" err="1" smtClean="0">
                <a:latin typeface="Calibri" pitchFamily="34" charset="0"/>
              </a:rPr>
              <a:t>args</a:t>
            </a:r>
            <a:r>
              <a:rPr lang="en-US" dirty="0" smtClean="0">
                <a:solidFill>
                  <a:srgbClr val="0070C0"/>
                </a:solidFill>
                <a:latin typeface="Calibri" pitchFamily="34" charset="0"/>
              </a:rPr>
              <a:t>), callback=</a:t>
            </a:r>
            <a:r>
              <a:rPr lang="en-US" dirty="0" err="1" smtClean="0">
                <a:latin typeface="Calibri" pitchFamily="34" charset="0"/>
              </a:rPr>
              <a:t>fct</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13" name="TextBox 12"/>
          <p:cNvSpPr txBox="1"/>
          <p:nvPr/>
        </p:nvSpPr>
        <p:spPr>
          <a:xfrm>
            <a:off x="6248400" y="2819400"/>
            <a:ext cx="2057400" cy="369332"/>
          </a:xfrm>
          <a:prstGeom prst="rect">
            <a:avLst/>
          </a:prstGeom>
          <a:solidFill>
            <a:schemeClr val="bg1">
              <a:lumMod val="85000"/>
            </a:schemeClr>
          </a:solidFill>
        </p:spPr>
        <p:txBody>
          <a:bodyPr wrap="square" rtlCol="0">
            <a:spAutoFit/>
          </a:bodyPr>
          <a:lstStyle/>
          <a:p>
            <a:r>
              <a:rPr lang="en-US" dirty="0" smtClean="0"/>
              <a:t> </a:t>
            </a:r>
            <a:r>
              <a:rPr lang="en-US" dirty="0" smtClean="0">
                <a:latin typeface="Calibri" pitchFamily="34" charset="0"/>
              </a:rPr>
              <a:t>data = </a:t>
            </a:r>
            <a:r>
              <a:rPr lang="en-US" dirty="0" err="1" smtClean="0">
                <a:latin typeface="Calibri" pitchFamily="34" charset="0"/>
              </a:rPr>
              <a:t>result.</a:t>
            </a:r>
            <a:r>
              <a:rPr lang="en-US" dirty="0" err="1" smtClean="0">
                <a:solidFill>
                  <a:srgbClr val="0070C0"/>
                </a:solidFill>
                <a:latin typeface="Calibri" pitchFamily="34" charset="0"/>
              </a:rPr>
              <a:t>get</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solidFill>
                  <a:srgbClr val="0070C0"/>
                </a:solidFill>
              </a:rPr>
              <a:t>Pool</a:t>
            </a:r>
            <a:r>
              <a:rPr lang="en-US" sz="3200" dirty="0" smtClean="0"/>
              <a:t> </a:t>
            </a:r>
            <a:r>
              <a:rPr lang="en-US" sz="3200" dirty="0" err="1" smtClean="0">
                <a:solidFill>
                  <a:srgbClr val="0070C0"/>
                </a:solidFill>
              </a:rPr>
              <a:t>apply_async</a:t>
            </a:r>
            <a:r>
              <a:rPr lang="en-US" sz="3200" dirty="0" smtClean="0"/>
              <a:t> Method (2)</a:t>
            </a:r>
            <a:endParaRPr lang="en-US" sz="3200" dirty="0" smtClean="0"/>
          </a:p>
        </p:txBody>
      </p:sp>
      <p:sp>
        <p:nvSpPr>
          <p:cNvPr id="3075" name="Rectangle 3"/>
          <p:cNvSpPr>
            <a:spLocks noGrp="1" noChangeArrowheads="1"/>
          </p:cNvSpPr>
          <p:nvPr>
            <p:ph type="body" idx="1"/>
          </p:nvPr>
        </p:nvSpPr>
        <p:spPr>
          <a:xfrm>
            <a:off x="381000" y="685800"/>
            <a:ext cx="8382000" cy="5715000"/>
          </a:xfrm>
        </p:spPr>
        <p:txBody>
          <a:bodyPr/>
          <a:lstStyle/>
          <a:p>
            <a:pPr eaLnBrk="1" hangingPunct="1">
              <a:spcBef>
                <a:spcPts val="432"/>
              </a:spcBef>
            </a:pPr>
            <a:r>
              <a:rPr lang="en-US" sz="1800" dirty="0" smtClean="0"/>
              <a:t>Each </a:t>
            </a:r>
            <a:r>
              <a:rPr lang="en-US" sz="1800" dirty="0" err="1" smtClean="0">
                <a:solidFill>
                  <a:srgbClr val="0070C0"/>
                </a:solidFill>
              </a:rPr>
              <a:t>apply_async</a:t>
            </a:r>
            <a:r>
              <a:rPr lang="en-US" sz="1800" dirty="0" smtClean="0"/>
              <a:t> call is non-blocking, which means the main process can continue to run after the loop </a:t>
            </a:r>
            <a:r>
              <a:rPr lang="en-US" sz="1800" dirty="0" smtClean="0"/>
              <a:t>that starts </a:t>
            </a:r>
            <a:r>
              <a:rPr lang="en-US" sz="1800" dirty="0" smtClean="0"/>
              <a:t>all the </a:t>
            </a:r>
            <a:r>
              <a:rPr lang="en-US" sz="1800" dirty="0" err="1" smtClean="0">
                <a:solidFill>
                  <a:srgbClr val="0070C0"/>
                </a:solidFill>
              </a:rPr>
              <a:t>apply_async</a:t>
            </a:r>
            <a:r>
              <a:rPr lang="en-US" sz="1800" dirty="0" smtClean="0"/>
              <a:t> methods. </a:t>
            </a:r>
          </a:p>
          <a:p>
            <a:pPr eaLnBrk="1" hangingPunct="1">
              <a:spcBef>
                <a:spcPts val="432"/>
              </a:spcBef>
            </a:pPr>
            <a:r>
              <a:rPr lang="en-US" sz="1800" dirty="0" smtClean="0"/>
              <a:t>This also means that the </a:t>
            </a:r>
            <a:r>
              <a:rPr lang="en-US" sz="1800" dirty="0" err="1" smtClean="0"/>
              <a:t>ApplyResult</a:t>
            </a:r>
            <a:r>
              <a:rPr lang="en-US" sz="1800" dirty="0" smtClean="0"/>
              <a:t> objects that are returned </a:t>
            </a:r>
            <a:r>
              <a:rPr lang="en-US" sz="1800" dirty="0" smtClean="0"/>
              <a:t>from each task can be in a different </a:t>
            </a:r>
            <a:r>
              <a:rPr lang="en-US" sz="1800" dirty="0" smtClean="0"/>
              <a:t>order </a:t>
            </a:r>
            <a:r>
              <a:rPr lang="en-US" sz="1800" dirty="0" smtClean="0"/>
              <a:t>from the order that the </a:t>
            </a:r>
            <a:r>
              <a:rPr lang="en-US" sz="1800" dirty="0" smtClean="0"/>
              <a:t>tasks </a:t>
            </a:r>
            <a:r>
              <a:rPr lang="en-US" sz="1800" dirty="0" smtClean="0"/>
              <a:t>are run. </a:t>
            </a:r>
            <a:br>
              <a:rPr lang="en-US" sz="1800" dirty="0" smtClean="0"/>
            </a:br>
            <a:r>
              <a:rPr lang="en-US" sz="1800" dirty="0" smtClean="0"/>
              <a:t>For example, the third result that is received may be from the first task.</a:t>
            </a:r>
          </a:p>
          <a:p>
            <a:pPr eaLnBrk="1" hangingPunct="1">
              <a:spcBef>
                <a:spcPts val="432"/>
              </a:spcBef>
            </a:pPr>
            <a:r>
              <a:rPr lang="en-US" sz="1800" dirty="0" smtClean="0"/>
              <a:t>To work around this problem we need to add code in each task which will append to the result some unique way to identify the function.</a:t>
            </a:r>
            <a:endParaRPr lang="en-US" sz="1800" dirty="0" smtClean="0"/>
          </a:p>
          <a:p>
            <a:pPr eaLnBrk="1" hangingPunct="1">
              <a:spcBef>
                <a:spcPts val="432"/>
              </a:spcBef>
            </a:pPr>
            <a:r>
              <a:rPr lang="en-US" sz="1800" dirty="0" smtClean="0"/>
              <a:t>Since </a:t>
            </a:r>
            <a:r>
              <a:rPr lang="en-US" sz="1800" dirty="0" err="1" smtClean="0"/>
              <a:t>apply_async</a:t>
            </a:r>
            <a:r>
              <a:rPr lang="en-US" sz="1800" dirty="0" smtClean="0"/>
              <a:t> is non-blocking, the main process needs to wait for all the processes to be done before terminating. This is done in 2 steps:</a:t>
            </a:r>
          </a:p>
          <a:p>
            <a:pPr eaLnBrk="1" hangingPunct="1">
              <a:spcBef>
                <a:spcPts val="1200"/>
              </a:spcBef>
              <a:buNone/>
            </a:pPr>
            <a:r>
              <a:rPr lang="en-US" sz="1800" dirty="0" smtClean="0"/>
              <a:t>	</a:t>
            </a:r>
            <a:r>
              <a:rPr lang="en-US" sz="1800" dirty="0" smtClean="0"/>
              <a:t>		</a:t>
            </a:r>
            <a:r>
              <a:rPr lang="en-US" sz="1800" dirty="0" smtClean="0"/>
              <a:t> </a:t>
            </a:r>
            <a:r>
              <a:rPr lang="en-US" sz="1800" dirty="0" smtClean="0"/>
              <a:t>   Don’t allow any more process to be added to the pool</a:t>
            </a:r>
          </a:p>
          <a:p>
            <a:pPr eaLnBrk="1" hangingPunct="1">
              <a:spcBef>
                <a:spcPts val="1200"/>
              </a:spcBef>
              <a:buNone/>
            </a:pPr>
            <a:r>
              <a:rPr lang="en-US" sz="1800" dirty="0" smtClean="0"/>
              <a:t>			    Wait for all current processes in the pool to be done</a:t>
            </a:r>
            <a:endParaRPr lang="en-US" sz="1800" dirty="0" smtClean="0"/>
          </a:p>
          <a:p>
            <a:pPr eaLnBrk="1" hangingPunct="1">
              <a:spcBef>
                <a:spcPts val="1200"/>
              </a:spcBef>
              <a:buNone/>
            </a:pP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15</a:t>
            </a:fld>
            <a:endParaRPr lang="en-US" dirty="0"/>
          </a:p>
        </p:txBody>
      </p:sp>
      <p:sp>
        <p:nvSpPr>
          <p:cNvPr id="11" name="Date Placeholder 10"/>
          <p:cNvSpPr>
            <a:spLocks noGrp="1"/>
          </p:cNvSpPr>
          <p:nvPr>
            <p:ph type="dt" sz="half" idx="10"/>
          </p:nvPr>
        </p:nvSpPr>
        <p:spPr/>
        <p:txBody>
          <a:bodyPr/>
          <a:lstStyle/>
          <a:p>
            <a:pPr>
              <a:defRPr/>
            </a:pPr>
            <a:r>
              <a:rPr lang="en-US" smtClean="0"/>
              <a:t>© 2018 C. Nguyen </a:t>
            </a:r>
            <a:endParaRPr lang="en-US" dirty="0"/>
          </a:p>
        </p:txBody>
      </p:sp>
      <p:sp>
        <p:nvSpPr>
          <p:cNvPr id="14" name="TextBox 13"/>
          <p:cNvSpPr txBox="1"/>
          <p:nvPr/>
        </p:nvSpPr>
        <p:spPr>
          <a:xfrm>
            <a:off x="914400" y="3886200"/>
            <a:ext cx="14478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pool.</a:t>
            </a:r>
            <a:r>
              <a:rPr lang="en-US" dirty="0" err="1" smtClean="0">
                <a:solidFill>
                  <a:srgbClr val="0070C0"/>
                </a:solidFill>
                <a:latin typeface="Calibri" pitchFamily="34" charset="0"/>
              </a:rPr>
              <a:t>join</a:t>
            </a:r>
            <a:r>
              <a:rPr lang="en-US" dirty="0" smtClean="0">
                <a:solidFill>
                  <a:srgbClr val="0070C0"/>
                </a:solidFill>
                <a:latin typeface="Calibri" pitchFamily="34" charset="0"/>
              </a:rPr>
              <a:t>()</a:t>
            </a:r>
            <a:endParaRPr lang="en-US" dirty="0" smtClean="0">
              <a:solidFill>
                <a:srgbClr val="0070C0"/>
              </a:solidFill>
              <a:latin typeface="Calibri" pitchFamily="34" charset="0"/>
            </a:endParaRPr>
          </a:p>
        </p:txBody>
      </p:sp>
      <p:sp>
        <p:nvSpPr>
          <p:cNvPr id="15" name="TextBox 14"/>
          <p:cNvSpPr txBox="1"/>
          <p:nvPr/>
        </p:nvSpPr>
        <p:spPr>
          <a:xfrm>
            <a:off x="914400" y="3429000"/>
            <a:ext cx="14478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err="1" smtClean="0">
                <a:latin typeface="Calibri" pitchFamily="34" charset="0"/>
              </a:rPr>
              <a:t>pool.</a:t>
            </a:r>
            <a:r>
              <a:rPr lang="en-US" dirty="0" err="1" smtClean="0">
                <a:solidFill>
                  <a:srgbClr val="0070C0"/>
                </a:solidFill>
                <a:latin typeface="Calibri" pitchFamily="34" charset="0"/>
              </a:rPr>
              <a:t>close</a:t>
            </a:r>
            <a:r>
              <a:rPr lang="en-US" dirty="0" smtClean="0">
                <a:solidFill>
                  <a:srgbClr val="0070C0"/>
                </a:solidFill>
                <a:latin typeface="Calibri" pitchFamily="34" charset="0"/>
              </a:rPr>
              <a:t>()</a:t>
            </a:r>
            <a:endParaRPr lang="en-US" dirty="0" smtClean="0">
              <a:solidFill>
                <a:srgbClr val="0070C0"/>
              </a:solidFill>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Going further…</a:t>
            </a:r>
          </a:p>
        </p:txBody>
      </p:sp>
      <p:sp>
        <p:nvSpPr>
          <p:cNvPr id="3075" name="Rectangle 3"/>
          <p:cNvSpPr>
            <a:spLocks noGrp="1" noChangeArrowheads="1"/>
          </p:cNvSpPr>
          <p:nvPr>
            <p:ph type="body" idx="1"/>
          </p:nvPr>
        </p:nvSpPr>
        <p:spPr>
          <a:xfrm>
            <a:off x="381000" y="685800"/>
            <a:ext cx="8305800" cy="5791200"/>
          </a:xfrm>
        </p:spPr>
        <p:txBody>
          <a:bodyPr/>
          <a:lstStyle/>
          <a:p>
            <a:pPr eaLnBrk="1" hangingPunct="1"/>
            <a:r>
              <a:rPr lang="en-US" sz="1800" dirty="0" smtClean="0"/>
              <a:t>There are other methods and data types in the </a:t>
            </a:r>
            <a:r>
              <a:rPr lang="en-US" sz="1800" dirty="0" smtClean="0">
                <a:hlinkClick r:id="rId2"/>
              </a:rPr>
              <a:t>multiprocessing</a:t>
            </a:r>
            <a:r>
              <a:rPr lang="en-US" sz="1800" dirty="0" smtClean="0"/>
              <a:t> module for further considerations.</a:t>
            </a:r>
          </a:p>
          <a:p>
            <a:pPr eaLnBrk="1" hangingPunct="1"/>
            <a:r>
              <a:rPr lang="en-US" sz="1800" dirty="0" smtClean="0"/>
              <a:t>Both </a:t>
            </a:r>
            <a:r>
              <a:rPr lang="en-US" sz="1800" dirty="0" smtClean="0"/>
              <a:t>threads and processes allow us to separate our application into </a:t>
            </a:r>
            <a:r>
              <a:rPr lang="en-US" sz="1800" dirty="0" smtClean="0"/>
              <a:t>tasks </a:t>
            </a:r>
            <a:r>
              <a:rPr lang="en-US" sz="1800" dirty="0" smtClean="0"/>
              <a:t>that can run </a:t>
            </a:r>
            <a:r>
              <a:rPr lang="en-US" sz="1800" dirty="0" smtClean="0"/>
              <a:t>independently </a:t>
            </a:r>
            <a:r>
              <a:rPr lang="en-US" sz="1800" dirty="0" smtClean="0"/>
              <a:t>and </a:t>
            </a:r>
            <a:r>
              <a:rPr lang="en-US" sz="1800" dirty="0" smtClean="0"/>
              <a:t>concurrently.</a:t>
            </a:r>
            <a:endParaRPr lang="en-US" sz="1800" dirty="0" smtClean="0"/>
          </a:p>
          <a:p>
            <a:r>
              <a:rPr lang="en-US" sz="1800" dirty="0" smtClean="0"/>
              <a:t>Cases </a:t>
            </a:r>
            <a:r>
              <a:rPr lang="en-US" sz="1800" dirty="0" smtClean="0"/>
              <a:t>to use multiprocessing:</a:t>
            </a:r>
            <a:endParaRPr lang="en-US" sz="1800" dirty="0" smtClean="0"/>
          </a:p>
          <a:p>
            <a:pPr lvl="1">
              <a:spcBef>
                <a:spcPts val="200"/>
              </a:spcBef>
            </a:pPr>
            <a:r>
              <a:rPr lang="en-US" sz="1800" dirty="0" smtClean="0"/>
              <a:t>Tasks that are CPU intensive will benefit from </a:t>
            </a:r>
            <a:r>
              <a:rPr lang="en-US" sz="1800" dirty="0" smtClean="0"/>
              <a:t>using </a:t>
            </a:r>
            <a:r>
              <a:rPr lang="en-US" sz="1800" dirty="0" smtClean="0"/>
              <a:t>of multiple </a:t>
            </a:r>
            <a:r>
              <a:rPr lang="en-US" sz="1800" dirty="0" smtClean="0"/>
              <a:t>cores / processors </a:t>
            </a:r>
            <a:r>
              <a:rPr lang="en-US" sz="1800" dirty="0" smtClean="0"/>
              <a:t>simultaneously. Some of these tasks include image and video processing, scientific / financial modeling, compiling. </a:t>
            </a:r>
            <a:br>
              <a:rPr lang="en-US" sz="1800" dirty="0" smtClean="0"/>
            </a:br>
            <a:r>
              <a:rPr lang="en-US" sz="1800" dirty="0" smtClean="0"/>
              <a:t>However, for </a:t>
            </a:r>
            <a:r>
              <a:rPr lang="en-US" sz="1800" dirty="0" smtClean="0"/>
              <a:t>Python, the image / video processing and math modeling are done with C packages </a:t>
            </a:r>
            <a:r>
              <a:rPr lang="en-US" sz="1800" dirty="0" smtClean="0"/>
              <a:t>(such </a:t>
            </a:r>
            <a:r>
              <a:rPr lang="en-US" sz="1800" dirty="0" smtClean="0"/>
              <a:t>as </a:t>
            </a:r>
            <a:r>
              <a:rPr lang="en-US" sz="1800" dirty="0" err="1" smtClean="0"/>
              <a:t>numpy</a:t>
            </a:r>
            <a:r>
              <a:rPr lang="en-US" sz="1800" dirty="0" smtClean="0"/>
              <a:t>), </a:t>
            </a:r>
            <a:r>
              <a:rPr lang="en-US" sz="1800" dirty="0" smtClean="0"/>
              <a:t>which </a:t>
            </a:r>
            <a:r>
              <a:rPr lang="en-US" sz="1800" dirty="0" smtClean="0"/>
              <a:t>use their </a:t>
            </a:r>
            <a:r>
              <a:rPr lang="en-US" sz="1800" dirty="0" smtClean="0"/>
              <a:t>own parallel processing and don’t require us to do any threading or multiprocessing.</a:t>
            </a:r>
          </a:p>
          <a:p>
            <a:pPr lvl="1">
              <a:spcBef>
                <a:spcPts val="200"/>
              </a:spcBef>
            </a:pPr>
            <a:r>
              <a:rPr lang="en-US" sz="1800" dirty="0" smtClean="0"/>
              <a:t>Tasks that work independently from each other so there is </a:t>
            </a:r>
            <a:r>
              <a:rPr lang="en-US" sz="1800" dirty="0" smtClean="0"/>
              <a:t>no data or not </a:t>
            </a:r>
            <a:r>
              <a:rPr lang="en-US" sz="1800" dirty="0" smtClean="0"/>
              <a:t>much data </a:t>
            </a:r>
            <a:r>
              <a:rPr lang="en-US" sz="1800" dirty="0" smtClean="0"/>
              <a:t>passed between the processes.</a:t>
            </a:r>
            <a:endParaRPr lang="en-US" sz="1800" dirty="0" smtClean="0"/>
          </a:p>
          <a:p>
            <a:r>
              <a:rPr lang="en-US" sz="1800" dirty="0" smtClean="0"/>
              <a:t>Cases </a:t>
            </a:r>
            <a:r>
              <a:rPr lang="en-US" sz="1800" dirty="0" smtClean="0"/>
              <a:t>to use multithreading: </a:t>
            </a:r>
            <a:endParaRPr lang="en-US" sz="1800" dirty="0" smtClean="0"/>
          </a:p>
          <a:p>
            <a:pPr>
              <a:spcBef>
                <a:spcPts val="200"/>
              </a:spcBef>
              <a:buNone/>
            </a:pPr>
            <a:r>
              <a:rPr lang="en-US" sz="1800" dirty="0" smtClean="0"/>
              <a:t>	In almost all other circumstances, </a:t>
            </a:r>
            <a:r>
              <a:rPr lang="en-US" sz="1800" dirty="0" smtClean="0"/>
              <a:t>most notably making </a:t>
            </a:r>
            <a:r>
              <a:rPr lang="en-US" sz="1800" dirty="0" smtClean="0"/>
              <a:t>GUI applications responsive, threads are generally faster</a:t>
            </a:r>
            <a:r>
              <a:rPr lang="en-US" sz="1800" dirty="0" smtClean="0"/>
              <a:t>.</a:t>
            </a:r>
          </a:p>
          <a:p>
            <a:pPr eaLnBrk="1" hangingPunct="1">
              <a:buNone/>
            </a:pPr>
            <a:endParaRPr lang="en-US" sz="1800" dirty="0" smtClean="0"/>
          </a:p>
          <a:p>
            <a:pPr eaLnBrk="1" hangingPunct="1">
              <a:buNone/>
            </a:pPr>
            <a:endParaRPr lang="en-US" sz="1800" dirty="0" smtClean="0"/>
          </a:p>
          <a:p>
            <a:pPr eaLnBrk="1" hangingPunct="1">
              <a:buNone/>
            </a:pPr>
            <a:r>
              <a:rPr lang="en-US" sz="1800" dirty="0" smtClean="0"/>
              <a:t>				         Up Next: Network</a:t>
            </a:r>
            <a:r>
              <a:rPr lang="en-US" sz="1800" dirty="0" smtClean="0"/>
              <a:t>	</a:t>
            </a:r>
          </a:p>
          <a:p>
            <a:pPr eaLnBrk="1" hangingPunct="1">
              <a:spcBef>
                <a:spcPts val="1200"/>
              </a:spcBef>
              <a:buNone/>
            </a:pPr>
            <a:endParaRPr lang="en-US" sz="1800" dirty="0" smtClean="0"/>
          </a:p>
          <a:p>
            <a:pPr eaLnBrk="1" hangingPunct="1">
              <a:spcBef>
                <a:spcPts val="1200"/>
              </a:spcBef>
              <a:buNone/>
            </a:pPr>
            <a:endParaRPr lang="en-US" sz="1800" dirty="0" smtClean="0"/>
          </a:p>
          <a:p>
            <a:pPr eaLnBrk="1" hangingPunct="1">
              <a:spcBef>
                <a:spcPts val="1200"/>
              </a:spcBef>
              <a:buNone/>
            </a:pPr>
            <a:endParaRPr lang="en-US" sz="1800" dirty="0" smtClean="0"/>
          </a:p>
          <a:p>
            <a:pPr eaLnBrk="1" hangingPunct="1">
              <a:spcBef>
                <a:spcPts val="1200"/>
              </a:spcBef>
              <a:buNone/>
            </a:pPr>
            <a:endParaRPr lang="en-US" sz="1800" dirty="0" smtClean="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16</a:t>
            </a:fld>
            <a:endParaRPr lang="en-US" dirty="0"/>
          </a:p>
        </p:txBody>
      </p:sp>
      <p:sp>
        <p:nvSpPr>
          <p:cNvPr id="5" name="Date Placeholder 4"/>
          <p:cNvSpPr>
            <a:spLocks noGrp="1"/>
          </p:cNvSpPr>
          <p:nvPr>
            <p:ph type="dt" sz="half" idx="10"/>
          </p:nvPr>
        </p:nvSpPr>
        <p:spPr/>
        <p:txBody>
          <a:bodyPr/>
          <a:lstStyle/>
          <a:p>
            <a:pPr>
              <a:defRPr/>
            </a:pPr>
            <a:r>
              <a:rPr lang="en-US" smtClean="0"/>
              <a:t>© 2018 C. Nguyen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Processes</a:t>
            </a:r>
          </a:p>
        </p:txBody>
      </p:sp>
      <p:sp>
        <p:nvSpPr>
          <p:cNvPr id="3075" name="Rectangle 3"/>
          <p:cNvSpPr>
            <a:spLocks noGrp="1" noChangeArrowheads="1"/>
          </p:cNvSpPr>
          <p:nvPr>
            <p:ph type="body" idx="1"/>
          </p:nvPr>
        </p:nvSpPr>
        <p:spPr>
          <a:xfrm>
            <a:off x="457200" y="685800"/>
            <a:ext cx="8077200" cy="5715000"/>
          </a:xfrm>
        </p:spPr>
        <p:txBody>
          <a:bodyPr/>
          <a:lstStyle/>
          <a:p>
            <a:pPr eaLnBrk="1" hangingPunct="1"/>
            <a:r>
              <a:rPr lang="en-US" sz="1800" dirty="0" smtClean="0"/>
              <a:t>A process is an executable instance of a program.</a:t>
            </a:r>
          </a:p>
          <a:p>
            <a:pPr eaLnBrk="1" hangingPunct="1"/>
            <a:r>
              <a:rPr lang="en-US" sz="1800" dirty="0" smtClean="0"/>
              <a:t>When </a:t>
            </a:r>
            <a:r>
              <a:rPr lang="en-US" sz="1800" dirty="0" smtClean="0"/>
              <a:t>a process starts, the OS allocates some memory to it so it can use the memory for temporary data storage. The allocated memory is only used by the process and is not shared </a:t>
            </a:r>
            <a:r>
              <a:rPr lang="en-US" sz="1800" dirty="0" smtClean="0"/>
              <a:t>with other processes</a:t>
            </a:r>
            <a:r>
              <a:rPr lang="en-US" sz="1800" dirty="0" smtClean="0"/>
              <a:t>.</a:t>
            </a:r>
          </a:p>
          <a:p>
            <a:pPr eaLnBrk="1" hangingPunct="1"/>
            <a:r>
              <a:rPr lang="en-US" sz="1800" dirty="0" smtClean="0"/>
              <a:t>When a process runs, one of these scenarios happens:</a:t>
            </a:r>
          </a:p>
          <a:p>
            <a:pPr lvl="1" eaLnBrk="1" hangingPunct="1">
              <a:spcBef>
                <a:spcPts val="0"/>
              </a:spcBef>
            </a:pPr>
            <a:r>
              <a:rPr lang="en-US" sz="1800" dirty="0" smtClean="0"/>
              <a:t>It can run as a single entity on one processor.</a:t>
            </a:r>
          </a:p>
          <a:p>
            <a:pPr lvl="1" eaLnBrk="1" hangingPunct="1">
              <a:spcBef>
                <a:spcPts val="0"/>
              </a:spcBef>
            </a:pPr>
            <a:r>
              <a:rPr lang="en-US" sz="1800" dirty="0" smtClean="0"/>
              <a:t>It can spawn one or more child processes, and these child processes can run on the same processor.</a:t>
            </a:r>
          </a:p>
          <a:p>
            <a:pPr lvl="1" eaLnBrk="1" hangingPunct="1">
              <a:spcBef>
                <a:spcPts val="0"/>
              </a:spcBef>
            </a:pPr>
            <a:r>
              <a:rPr lang="en-US" sz="1800" dirty="0" smtClean="0"/>
              <a:t>It can spawn child processes to run on different processors if the system is a multi processor or </a:t>
            </a:r>
            <a:r>
              <a:rPr lang="en-US" sz="1800" dirty="0" err="1" smtClean="0"/>
              <a:t>multicore</a:t>
            </a:r>
            <a:r>
              <a:rPr lang="en-US" sz="1800" dirty="0" smtClean="0"/>
              <a:t> system</a:t>
            </a:r>
            <a:r>
              <a:rPr lang="en-US" sz="1400" dirty="0" smtClean="0"/>
              <a:t>.</a:t>
            </a:r>
          </a:p>
          <a:p>
            <a:pPr eaLnBrk="1" hangingPunct="1"/>
            <a:r>
              <a:rPr lang="en-US" sz="1800" dirty="0" smtClean="0"/>
              <a:t>On a </a:t>
            </a:r>
            <a:r>
              <a:rPr lang="en-US" sz="1800" dirty="0" err="1" smtClean="0"/>
              <a:t>multicore</a:t>
            </a:r>
            <a:r>
              <a:rPr lang="en-US" sz="1800" dirty="0" smtClean="0"/>
              <a:t> system, typically the OS scheduler decides which process runs on a particular processor.</a:t>
            </a:r>
          </a:p>
          <a:p>
            <a:pPr eaLnBrk="1" hangingPunct="1"/>
            <a:r>
              <a:rPr lang="en-US" sz="1800" dirty="0" smtClean="0"/>
              <a:t>The process can also ask to be run on a specific processor.</a:t>
            </a:r>
          </a:p>
          <a:p>
            <a:pPr eaLnBrk="1" hangingPunct="1"/>
            <a:r>
              <a:rPr lang="en-US" sz="1800" dirty="0" smtClean="0"/>
              <a:t>Processes on a system or across systems can communicate with each other through sockets and pipes.</a:t>
            </a:r>
          </a:p>
          <a:p>
            <a:pPr eaLnBrk="1" hangingPunct="1">
              <a:buNone/>
            </a:pP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a:t>
            </a:fld>
            <a:endParaRPr lang="en-US" dirty="0"/>
          </a:p>
        </p:txBody>
      </p:sp>
      <p:sp>
        <p:nvSpPr>
          <p:cNvPr id="7" name="Date Placeholder 6"/>
          <p:cNvSpPr>
            <a:spLocks noGrp="1"/>
          </p:cNvSpPr>
          <p:nvPr>
            <p:ph type="dt" sz="half" idx="10"/>
          </p:nvPr>
        </p:nvSpPr>
        <p:spPr/>
        <p:txBody>
          <a:bodyPr/>
          <a:lstStyle/>
          <a:p>
            <a:pPr>
              <a:defRPr/>
            </a:pPr>
            <a:r>
              <a:rPr lang="en-US" smtClean="0"/>
              <a:t>© 2018 C. Nguyen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Multiprocessing</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r>
              <a:rPr lang="en-US" sz="1800" dirty="0" smtClean="0"/>
              <a:t>Just as with threads, we can use multiple processes to divide an application into smaller tasks and run the tasks </a:t>
            </a:r>
            <a:r>
              <a:rPr lang="en-US" sz="1800" dirty="0" smtClean="0"/>
              <a:t>separately and concurrently.</a:t>
            </a:r>
            <a:endParaRPr lang="en-US" sz="1800" dirty="0" smtClean="0"/>
          </a:p>
          <a:p>
            <a:pPr eaLnBrk="1" hangingPunct="1"/>
            <a:r>
              <a:rPr lang="en-US" sz="1800" dirty="0" smtClean="0"/>
              <a:t>Advantage of using multiple processes instead of multiple threads:</a:t>
            </a:r>
          </a:p>
          <a:p>
            <a:pPr lvl="1" eaLnBrk="1" hangingPunct="1">
              <a:spcBef>
                <a:spcPts val="200"/>
              </a:spcBef>
            </a:pPr>
            <a:r>
              <a:rPr lang="en-US" sz="1800" dirty="0" smtClean="0"/>
              <a:t>The GIL (Global Interpreter Lock), which limits only one thread to run on one processor, </a:t>
            </a:r>
            <a:r>
              <a:rPr lang="en-US" sz="1800" dirty="0" smtClean="0"/>
              <a:t>applies only to threads in one </a:t>
            </a:r>
            <a:r>
              <a:rPr lang="en-US" sz="1800" dirty="0" smtClean="0"/>
              <a:t>process. </a:t>
            </a:r>
            <a:r>
              <a:rPr lang="en-US" sz="1800" dirty="0" smtClean="0"/>
              <a:t>It does not apply to processes.</a:t>
            </a:r>
            <a:endParaRPr lang="en-US" sz="1800" dirty="0" smtClean="0"/>
          </a:p>
          <a:p>
            <a:pPr lvl="1" eaLnBrk="1" hangingPunct="1">
              <a:spcBef>
                <a:spcPts val="200"/>
              </a:spcBef>
            </a:pPr>
            <a:r>
              <a:rPr lang="en-US" sz="1800" dirty="0" smtClean="0"/>
              <a:t>This means processes can run concurrently </a:t>
            </a:r>
            <a:r>
              <a:rPr lang="en-US" sz="1800" dirty="0" smtClean="0"/>
              <a:t>on </a:t>
            </a:r>
            <a:r>
              <a:rPr lang="en-US" sz="1800" dirty="0" smtClean="0"/>
              <a:t>different processors of a system, </a:t>
            </a:r>
            <a:r>
              <a:rPr lang="en-US" sz="1800" dirty="0" smtClean="0"/>
              <a:t>which means we </a:t>
            </a:r>
            <a:r>
              <a:rPr lang="en-US" sz="1800" dirty="0" smtClean="0"/>
              <a:t>can </a:t>
            </a:r>
            <a:r>
              <a:rPr lang="en-US" sz="1800" dirty="0" smtClean="0"/>
              <a:t>truly have </a:t>
            </a:r>
            <a:r>
              <a:rPr lang="en-US" sz="1800" dirty="0" smtClean="0"/>
              <a:t>parallel processing.</a:t>
            </a:r>
          </a:p>
          <a:p>
            <a:pPr eaLnBrk="1" hangingPunct="1"/>
            <a:r>
              <a:rPr lang="en-US" sz="1800" dirty="0" smtClean="0"/>
              <a:t>Disadvantage of using multiple processes:</a:t>
            </a:r>
          </a:p>
          <a:p>
            <a:pPr lvl="1" eaLnBrk="1" hangingPunct="1">
              <a:spcBef>
                <a:spcPts val="200"/>
              </a:spcBef>
            </a:pPr>
            <a:r>
              <a:rPr lang="en-US" sz="1800" dirty="0" smtClean="0"/>
              <a:t>Each process has its own memory space so processes can’t share data. Any data passing needs more code coordination and more time.</a:t>
            </a:r>
          </a:p>
          <a:p>
            <a:pPr lvl="1" eaLnBrk="1" hangingPunct="1">
              <a:spcBef>
                <a:spcPts val="200"/>
              </a:spcBef>
            </a:pPr>
            <a:r>
              <a:rPr lang="en-US" sz="1800" dirty="0" smtClean="0"/>
              <a:t>Each process runs on a different processor so communication between processes can take more time.</a:t>
            </a:r>
          </a:p>
          <a:p>
            <a:pPr eaLnBrk="1" hangingPunct="1"/>
            <a:r>
              <a:rPr lang="en-US" sz="1800" dirty="0" smtClean="0"/>
              <a:t>Python has a </a:t>
            </a:r>
            <a:r>
              <a:rPr lang="en-US" sz="1800" u="sng" dirty="0" smtClean="0">
                <a:hlinkClick r:id="rId2"/>
              </a:rPr>
              <a:t>multiprocessing</a:t>
            </a:r>
            <a:r>
              <a:rPr lang="en-US" sz="1800" dirty="0" smtClean="0"/>
              <a:t> module that helps us create and work with  processes.</a:t>
            </a:r>
          </a:p>
          <a:p>
            <a:pPr eaLnBrk="1" hangingPunct="1">
              <a:spcBef>
                <a:spcPts val="1800"/>
              </a:spcBef>
            </a:pPr>
            <a:r>
              <a:rPr lang="en-US" sz="1800" dirty="0" smtClean="0"/>
              <a:t>The multiprocessing module can tell us how many cores </a:t>
            </a:r>
            <a:r>
              <a:rPr lang="en-US" sz="1800" dirty="0" smtClean="0"/>
              <a:t>there are on the current system:</a:t>
            </a: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a:t>
            </a:fld>
            <a:endParaRPr lang="en-US" dirty="0"/>
          </a:p>
        </p:txBody>
      </p:sp>
      <p:sp>
        <p:nvSpPr>
          <p:cNvPr id="6" name="TextBox 5"/>
          <p:cNvSpPr txBox="1"/>
          <p:nvPr/>
        </p:nvSpPr>
        <p:spPr>
          <a:xfrm>
            <a:off x="2743200" y="4876800"/>
            <a:ext cx="3429000" cy="369332"/>
          </a:xfrm>
          <a:prstGeom prst="rect">
            <a:avLst/>
          </a:prstGeom>
          <a:solidFill>
            <a:schemeClr val="bg1">
              <a:lumMod val="85000"/>
            </a:schemeClr>
          </a:solidFill>
        </p:spPr>
        <p:txBody>
          <a:bodyPr wrap="square" rtlCol="0">
            <a:spAutoFit/>
          </a:bodyPr>
          <a:lstStyle/>
          <a:p>
            <a:r>
              <a:rPr lang="en-US" dirty="0" smtClean="0">
                <a:solidFill>
                  <a:srgbClr val="0070C0"/>
                </a:solidFill>
                <a:latin typeface="Calibri" pitchFamily="34" charset="0"/>
              </a:rPr>
              <a:t>import  multiprocessing  as  mp</a:t>
            </a:r>
            <a:endParaRPr lang="en-US" dirty="0">
              <a:solidFill>
                <a:srgbClr val="0070C0"/>
              </a:solidFill>
              <a:latin typeface="Calibri" pitchFamily="34" charset="0"/>
            </a:endParaRPr>
          </a:p>
        </p:txBody>
      </p:sp>
      <p:sp>
        <p:nvSpPr>
          <p:cNvPr id="7" name="TextBox 6"/>
          <p:cNvSpPr txBox="1"/>
          <p:nvPr/>
        </p:nvSpPr>
        <p:spPr>
          <a:xfrm>
            <a:off x="3429000" y="5638800"/>
            <a:ext cx="1905000" cy="369332"/>
          </a:xfrm>
          <a:prstGeom prst="rect">
            <a:avLst/>
          </a:prstGeom>
          <a:solidFill>
            <a:schemeClr val="bg1">
              <a:lumMod val="85000"/>
            </a:schemeClr>
          </a:solidFill>
        </p:spPr>
        <p:txBody>
          <a:bodyPr wrap="square" rtlCol="0">
            <a:spAutoFit/>
          </a:bodyPr>
          <a:lstStyle/>
          <a:p>
            <a:r>
              <a:rPr lang="en-US" dirty="0" err="1" smtClean="0">
                <a:solidFill>
                  <a:srgbClr val="0070C0"/>
                </a:solidFill>
                <a:latin typeface="Calibri" pitchFamily="34" charset="0"/>
              </a:rPr>
              <a:t>mp.cpu_count</a:t>
            </a:r>
            <a:r>
              <a:rPr lang="en-US" dirty="0" smtClean="0">
                <a:solidFill>
                  <a:srgbClr val="0070C0"/>
                </a:solidFill>
                <a:latin typeface="Calibri" pitchFamily="34" charset="0"/>
              </a:rPr>
              <a:t>( )</a:t>
            </a:r>
            <a:endParaRPr lang="en-US" dirty="0">
              <a:solidFill>
                <a:srgbClr val="0070C0"/>
              </a:solidFill>
              <a:latin typeface="Calibri" pitchFamily="34" charset="0"/>
            </a:endParaRPr>
          </a:p>
        </p:txBody>
      </p:sp>
      <p:sp>
        <p:nvSpPr>
          <p:cNvPr id="8" name="Date Placeholder 7"/>
          <p:cNvSpPr>
            <a:spLocks noGrp="1"/>
          </p:cNvSpPr>
          <p:nvPr>
            <p:ph type="dt" sz="half" idx="10"/>
          </p:nvPr>
        </p:nvSpPr>
        <p:spPr/>
        <p:txBody>
          <a:bodyPr/>
          <a:lstStyle/>
          <a:p>
            <a:pPr>
              <a:defRPr/>
            </a:pPr>
            <a:r>
              <a:rPr lang="en-US" smtClean="0"/>
              <a:t>© 2018 C. Nguyen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solidFill>
                  <a:srgbClr val="0070C0"/>
                </a:solidFill>
              </a:rPr>
              <a:t>Process</a:t>
            </a:r>
          </a:p>
        </p:txBody>
      </p:sp>
      <p:sp>
        <p:nvSpPr>
          <p:cNvPr id="3075" name="Rectangle 3"/>
          <p:cNvSpPr>
            <a:spLocks noGrp="1" noChangeArrowheads="1"/>
          </p:cNvSpPr>
          <p:nvPr>
            <p:ph type="body" idx="1"/>
          </p:nvPr>
        </p:nvSpPr>
        <p:spPr>
          <a:xfrm>
            <a:off x="457200" y="685800"/>
            <a:ext cx="8305800" cy="5715000"/>
          </a:xfrm>
        </p:spPr>
        <p:txBody>
          <a:bodyPr/>
          <a:lstStyle/>
          <a:p>
            <a:pPr eaLnBrk="1" hangingPunct="1">
              <a:spcBef>
                <a:spcPts val="0"/>
              </a:spcBef>
            </a:pPr>
            <a:r>
              <a:rPr lang="en-US" sz="1800" dirty="0" smtClean="0"/>
              <a:t>The </a:t>
            </a:r>
            <a:r>
              <a:rPr lang="en-US" sz="1800" dirty="0" smtClean="0">
                <a:solidFill>
                  <a:srgbClr val="0070C0"/>
                </a:solidFill>
              </a:rPr>
              <a:t>Process</a:t>
            </a:r>
            <a:r>
              <a:rPr lang="en-US" sz="1800" dirty="0" smtClean="0"/>
              <a:t> class has an API that is similar to the Thread class API.</a:t>
            </a:r>
          </a:p>
          <a:p>
            <a:pPr eaLnBrk="1" hangingPunct="1">
              <a:spcBef>
                <a:spcPts val="432"/>
              </a:spcBef>
            </a:pPr>
            <a:r>
              <a:rPr lang="en-US" sz="1800" dirty="0" smtClean="0"/>
              <a:t>To create a process:</a:t>
            </a:r>
          </a:p>
          <a:p>
            <a:pPr eaLnBrk="1" hangingPunct="1">
              <a:spcBef>
                <a:spcPts val="1200"/>
              </a:spcBef>
              <a:buNone/>
            </a:pPr>
            <a:r>
              <a:rPr lang="en-US" sz="1800" dirty="0" smtClean="0"/>
              <a:t>	</a:t>
            </a:r>
          </a:p>
          <a:p>
            <a:pPr eaLnBrk="1" hangingPunct="1">
              <a:spcBef>
                <a:spcPts val="600"/>
              </a:spcBef>
              <a:buNone/>
            </a:pPr>
            <a:r>
              <a:rPr lang="en-US" sz="1800" dirty="0" smtClean="0"/>
              <a:t>	where:   </a:t>
            </a:r>
            <a:r>
              <a:rPr lang="en-US" sz="1800" dirty="0" err="1" smtClean="0"/>
              <a:t>a_function</a:t>
            </a:r>
            <a:r>
              <a:rPr lang="en-US" sz="1800" dirty="0" smtClean="0"/>
              <a:t> is the function that the </a:t>
            </a:r>
            <a:r>
              <a:rPr lang="en-US" sz="1800" dirty="0" smtClean="0"/>
              <a:t>process will </a:t>
            </a:r>
            <a:r>
              <a:rPr lang="en-US" sz="1800" dirty="0" smtClean="0"/>
              <a:t>run</a:t>
            </a:r>
            <a:br>
              <a:rPr lang="en-US" sz="1800" dirty="0" smtClean="0"/>
            </a:br>
            <a:r>
              <a:rPr lang="en-US" sz="1800" dirty="0" smtClean="0"/>
              <a:t>              </a:t>
            </a:r>
            <a:r>
              <a:rPr lang="en-US" sz="1800" dirty="0" err="1" smtClean="0"/>
              <a:t>arg_tuple</a:t>
            </a:r>
            <a:r>
              <a:rPr lang="en-US" sz="1800" dirty="0" smtClean="0"/>
              <a:t> is </a:t>
            </a:r>
            <a:r>
              <a:rPr lang="en-US" sz="1800" dirty="0" smtClean="0"/>
              <a:t>a </a:t>
            </a:r>
            <a:r>
              <a:rPr lang="en-US" sz="1800" dirty="0" err="1" smtClean="0"/>
              <a:t>tuple</a:t>
            </a:r>
            <a:r>
              <a:rPr lang="en-US" sz="1800" dirty="0" smtClean="0"/>
              <a:t> </a:t>
            </a:r>
            <a:r>
              <a:rPr lang="en-US" sz="1800" dirty="0" smtClean="0"/>
              <a:t>of input arguments for </a:t>
            </a:r>
            <a:r>
              <a:rPr lang="en-US" sz="1800" dirty="0" err="1" smtClean="0"/>
              <a:t>a_function</a:t>
            </a:r>
            <a:r>
              <a:rPr lang="en-US" sz="1800" dirty="0" smtClean="0"/>
              <a:t/>
            </a:r>
            <a:br>
              <a:rPr lang="en-US" sz="1800" dirty="0" smtClean="0"/>
            </a:br>
            <a:r>
              <a:rPr lang="en-US" sz="1800" dirty="0" smtClean="0"/>
              <a:t>              name is our name for the process</a:t>
            </a:r>
          </a:p>
          <a:p>
            <a:pPr eaLnBrk="1" hangingPunct="1">
              <a:spcBef>
                <a:spcPts val="800"/>
              </a:spcBef>
            </a:pPr>
            <a:r>
              <a:rPr lang="en-US" sz="1800" dirty="0" smtClean="0"/>
              <a:t>To start the process:</a:t>
            </a:r>
          </a:p>
          <a:p>
            <a:pPr eaLnBrk="1" hangingPunct="1">
              <a:spcBef>
                <a:spcPts val="1800"/>
              </a:spcBef>
            </a:pPr>
            <a:r>
              <a:rPr lang="en-US" sz="1800" dirty="0" smtClean="0"/>
              <a:t>To wait for the process to end:</a:t>
            </a:r>
          </a:p>
          <a:p>
            <a:pPr eaLnBrk="1" hangingPunct="1">
              <a:spcBef>
                <a:spcPts val="1200"/>
              </a:spcBef>
            </a:pPr>
            <a:r>
              <a:rPr lang="en-US" sz="1800" dirty="0" smtClean="0"/>
              <a:t>Each process in the system is identified by a unique PID or Process ID.</a:t>
            </a:r>
            <a:br>
              <a:rPr lang="en-US" sz="1800" dirty="0" smtClean="0"/>
            </a:br>
            <a:r>
              <a:rPr lang="en-US" sz="1800" dirty="0" smtClean="0"/>
              <a:t>To see the process ID of the current process we use a method of the </a:t>
            </a:r>
            <a:r>
              <a:rPr lang="en-US" sz="1800" dirty="0" err="1" smtClean="0">
                <a:solidFill>
                  <a:srgbClr val="0070C0"/>
                </a:solidFill>
              </a:rPr>
              <a:t>os</a:t>
            </a:r>
            <a:r>
              <a:rPr lang="en-US" sz="1800" dirty="0" smtClean="0">
                <a:solidFill>
                  <a:srgbClr val="0070C0"/>
                </a:solidFill>
              </a:rPr>
              <a:t> </a:t>
            </a:r>
            <a:r>
              <a:rPr lang="en-US" sz="1800" dirty="0" smtClean="0"/>
              <a:t>module:</a:t>
            </a:r>
          </a:p>
          <a:p>
            <a:pPr eaLnBrk="1" hangingPunct="1">
              <a:spcBef>
                <a:spcPts val="1800"/>
              </a:spcBef>
            </a:pPr>
            <a:r>
              <a:rPr lang="en-US" sz="1800" dirty="0" smtClean="0"/>
              <a:t>We can also get the process name:</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a:t>
            </a:fld>
            <a:endParaRPr lang="en-US" dirty="0"/>
          </a:p>
        </p:txBody>
      </p:sp>
      <p:sp>
        <p:nvSpPr>
          <p:cNvPr id="7" name="TextBox 6"/>
          <p:cNvSpPr txBox="1"/>
          <p:nvPr/>
        </p:nvSpPr>
        <p:spPr>
          <a:xfrm>
            <a:off x="1219200" y="1371600"/>
            <a:ext cx="70866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p = </a:t>
            </a:r>
            <a:r>
              <a:rPr lang="en-US" dirty="0" err="1" smtClean="0">
                <a:solidFill>
                  <a:srgbClr val="0070C0"/>
                </a:solidFill>
                <a:latin typeface="Calibri" pitchFamily="34" charset="0"/>
              </a:rPr>
              <a:t>mp.Process</a:t>
            </a:r>
            <a:r>
              <a:rPr lang="en-US" dirty="0" smtClean="0">
                <a:solidFill>
                  <a:srgbClr val="0070C0"/>
                </a:solidFill>
                <a:latin typeface="Calibri" pitchFamily="34" charset="0"/>
              </a:rPr>
              <a:t>( target = </a:t>
            </a:r>
            <a:r>
              <a:rPr lang="en-US" dirty="0" err="1" smtClean="0">
                <a:latin typeface="Calibri" pitchFamily="34" charset="0"/>
              </a:rPr>
              <a:t>a_function</a:t>
            </a:r>
            <a:r>
              <a:rPr lang="en-US" dirty="0" smtClean="0">
                <a:solidFill>
                  <a:srgbClr val="0070C0"/>
                </a:solidFill>
                <a:latin typeface="Calibri" pitchFamily="34" charset="0"/>
              </a:rPr>
              <a:t>, </a:t>
            </a:r>
            <a:r>
              <a:rPr lang="en-US" dirty="0" err="1" smtClean="0">
                <a:solidFill>
                  <a:srgbClr val="0070C0"/>
                </a:solidFill>
                <a:latin typeface="Calibri" pitchFamily="34" charset="0"/>
              </a:rPr>
              <a:t>args</a:t>
            </a:r>
            <a:r>
              <a:rPr lang="en-US" dirty="0" smtClean="0">
                <a:solidFill>
                  <a:srgbClr val="0070C0"/>
                </a:solidFill>
                <a:latin typeface="Calibri" pitchFamily="34" charset="0"/>
              </a:rPr>
              <a:t> = (</a:t>
            </a:r>
            <a:r>
              <a:rPr lang="en-US" dirty="0" err="1" smtClean="0">
                <a:latin typeface="Calibri" pitchFamily="34" charset="0"/>
              </a:rPr>
              <a:t>arg_tuple</a:t>
            </a:r>
            <a:r>
              <a:rPr lang="en-US" dirty="0" smtClean="0">
                <a:solidFill>
                  <a:srgbClr val="0070C0"/>
                </a:solidFill>
                <a:latin typeface="Calibri" pitchFamily="34" charset="0"/>
              </a:rPr>
              <a:t>), name = </a:t>
            </a:r>
            <a:r>
              <a:rPr lang="en-US" dirty="0" err="1" smtClean="0">
                <a:latin typeface="Calibri" pitchFamily="34" charset="0"/>
              </a:rPr>
              <a:t>aName</a:t>
            </a:r>
            <a:r>
              <a:rPr lang="en-US" dirty="0" smtClean="0">
                <a:latin typeface="Calibri" pitchFamily="34" charset="0"/>
              </a:rPr>
              <a:t> </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8" name="TextBox 7"/>
          <p:cNvSpPr txBox="1"/>
          <p:nvPr/>
        </p:nvSpPr>
        <p:spPr>
          <a:xfrm>
            <a:off x="3048000" y="2743200"/>
            <a:ext cx="1143000" cy="369332"/>
          </a:xfrm>
          <a:prstGeom prst="rect">
            <a:avLst/>
          </a:prstGeom>
          <a:solidFill>
            <a:schemeClr val="bg1">
              <a:lumMod val="85000"/>
            </a:schemeClr>
          </a:solidFill>
        </p:spPr>
        <p:txBody>
          <a:bodyPr wrap="square" rtlCol="0">
            <a:spAutoFit/>
          </a:bodyPr>
          <a:lstStyle/>
          <a:p>
            <a:r>
              <a:rPr lang="en-US" dirty="0" smtClean="0">
                <a:solidFill>
                  <a:srgbClr val="0070C0"/>
                </a:solidFill>
                <a:latin typeface="Calibri" pitchFamily="34" charset="0"/>
              </a:rPr>
              <a:t> </a:t>
            </a:r>
            <a:r>
              <a:rPr lang="en-US" dirty="0" err="1" smtClean="0">
                <a:solidFill>
                  <a:srgbClr val="0070C0"/>
                </a:solidFill>
                <a:latin typeface="Calibri" pitchFamily="34" charset="0"/>
              </a:rPr>
              <a:t>p.start</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9" name="TextBox 8"/>
          <p:cNvSpPr txBox="1"/>
          <p:nvPr/>
        </p:nvSpPr>
        <p:spPr>
          <a:xfrm>
            <a:off x="4114800" y="3200400"/>
            <a:ext cx="1143000" cy="369332"/>
          </a:xfrm>
          <a:prstGeom prst="rect">
            <a:avLst/>
          </a:prstGeom>
          <a:solidFill>
            <a:schemeClr val="bg1">
              <a:lumMod val="85000"/>
            </a:schemeClr>
          </a:solidFill>
        </p:spPr>
        <p:txBody>
          <a:bodyPr wrap="square" rtlCol="0">
            <a:spAutoFit/>
          </a:bodyPr>
          <a:lstStyle/>
          <a:p>
            <a:r>
              <a:rPr lang="en-US" dirty="0" smtClean="0"/>
              <a:t>  </a:t>
            </a:r>
            <a:r>
              <a:rPr lang="en-US" dirty="0" err="1" smtClean="0">
                <a:solidFill>
                  <a:srgbClr val="0070C0"/>
                </a:solidFill>
                <a:latin typeface="Calibri" pitchFamily="34" charset="0"/>
              </a:rPr>
              <a:t>p.join</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11" name="TextBox 10"/>
          <p:cNvSpPr txBox="1"/>
          <p:nvPr/>
        </p:nvSpPr>
        <p:spPr>
          <a:xfrm>
            <a:off x="1828800" y="4267200"/>
            <a:ext cx="1676400" cy="369332"/>
          </a:xfrm>
          <a:prstGeom prst="rect">
            <a:avLst/>
          </a:prstGeom>
          <a:solidFill>
            <a:schemeClr val="bg1">
              <a:lumMod val="85000"/>
            </a:schemeClr>
          </a:solidFill>
        </p:spPr>
        <p:txBody>
          <a:bodyPr wrap="square" rtlCol="0">
            <a:spAutoFit/>
          </a:bodyPr>
          <a:lstStyle/>
          <a:p>
            <a:r>
              <a:rPr lang="en-US" dirty="0" smtClean="0"/>
              <a:t>  </a:t>
            </a:r>
            <a:r>
              <a:rPr lang="en-US" dirty="0" err="1" smtClean="0">
                <a:solidFill>
                  <a:srgbClr val="0070C0"/>
                </a:solidFill>
                <a:latin typeface="Calibri" pitchFamily="34" charset="0"/>
              </a:rPr>
              <a:t>os.getpid</a:t>
            </a:r>
            <a:r>
              <a:rPr lang="en-US" dirty="0" smtClean="0">
                <a:solidFill>
                  <a:srgbClr val="0070C0"/>
                </a:solidFill>
                <a:latin typeface="Calibri" pitchFamily="34" charset="0"/>
              </a:rPr>
              <a:t>()</a:t>
            </a:r>
            <a:endParaRPr lang="en-US" dirty="0">
              <a:solidFill>
                <a:srgbClr val="0070C0"/>
              </a:solidFill>
              <a:latin typeface="Calibri" pitchFamily="34" charset="0"/>
            </a:endParaRPr>
          </a:p>
        </p:txBody>
      </p:sp>
      <p:sp>
        <p:nvSpPr>
          <p:cNvPr id="12" name="TextBox 11"/>
          <p:cNvSpPr txBox="1"/>
          <p:nvPr/>
        </p:nvSpPr>
        <p:spPr>
          <a:xfrm>
            <a:off x="4648200" y="4724400"/>
            <a:ext cx="3200400" cy="369332"/>
          </a:xfrm>
          <a:prstGeom prst="rect">
            <a:avLst/>
          </a:prstGeom>
          <a:solidFill>
            <a:schemeClr val="bg1">
              <a:lumMod val="85000"/>
            </a:schemeClr>
          </a:solidFill>
        </p:spPr>
        <p:txBody>
          <a:bodyPr wrap="square" rtlCol="0">
            <a:spAutoFit/>
          </a:bodyPr>
          <a:lstStyle/>
          <a:p>
            <a:pPr eaLnBrk="1" hangingPunct="1">
              <a:spcBef>
                <a:spcPts val="1200"/>
              </a:spcBef>
            </a:pPr>
            <a:r>
              <a:rPr lang="en-US" dirty="0" smtClean="0"/>
              <a:t> </a:t>
            </a:r>
            <a:r>
              <a:rPr lang="en-US" dirty="0" err="1" smtClean="0">
                <a:solidFill>
                  <a:srgbClr val="0070C0"/>
                </a:solidFill>
                <a:latin typeface="Calibri" pitchFamily="34" charset="0"/>
              </a:rPr>
              <a:t>mp.current_process</a:t>
            </a:r>
            <a:r>
              <a:rPr lang="en-US" dirty="0" smtClean="0">
                <a:solidFill>
                  <a:srgbClr val="0070C0"/>
                </a:solidFill>
                <a:latin typeface="Calibri" pitchFamily="34" charset="0"/>
              </a:rPr>
              <a:t>().name</a:t>
            </a:r>
          </a:p>
        </p:txBody>
      </p:sp>
      <p:sp>
        <p:nvSpPr>
          <p:cNvPr id="10" name="Date Placeholder 9"/>
          <p:cNvSpPr>
            <a:spLocks noGrp="1"/>
          </p:cNvSpPr>
          <p:nvPr>
            <p:ph type="dt" sz="half" idx="10"/>
          </p:nvPr>
        </p:nvSpPr>
        <p:spPr/>
        <p:txBody>
          <a:bodyPr/>
          <a:lstStyle/>
          <a:p>
            <a:pPr>
              <a:defRPr/>
            </a:pPr>
            <a:r>
              <a:rPr lang="en-US" smtClean="0"/>
              <a:t>© 2018 C. Nguyen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Creating a Child Process</a:t>
            </a:r>
            <a:endParaRPr lang="en-US" sz="3200" dirty="0" smtClean="0"/>
          </a:p>
        </p:txBody>
      </p:sp>
      <p:sp>
        <p:nvSpPr>
          <p:cNvPr id="3075" name="Rectangle 3"/>
          <p:cNvSpPr>
            <a:spLocks noGrp="1" noChangeArrowheads="1"/>
          </p:cNvSpPr>
          <p:nvPr>
            <p:ph type="body" idx="1"/>
          </p:nvPr>
        </p:nvSpPr>
        <p:spPr>
          <a:xfrm>
            <a:off x="381000" y="685800"/>
            <a:ext cx="8305800" cy="5715000"/>
          </a:xfrm>
        </p:spPr>
        <p:txBody>
          <a:bodyPr/>
          <a:lstStyle/>
          <a:p>
            <a:pPr eaLnBrk="1" hangingPunct="1">
              <a:spcBef>
                <a:spcPts val="432"/>
              </a:spcBef>
            </a:pPr>
            <a:r>
              <a:rPr lang="en-US" sz="1800" dirty="0" smtClean="0"/>
              <a:t>When </a:t>
            </a:r>
            <a:r>
              <a:rPr lang="en-US" sz="1800" dirty="0" smtClean="0"/>
              <a:t>a child process is </a:t>
            </a:r>
            <a:r>
              <a:rPr lang="en-US" sz="1800" dirty="0" smtClean="0"/>
              <a:t>started </a:t>
            </a:r>
            <a:r>
              <a:rPr lang="en-US" sz="1800" dirty="0" smtClean="0"/>
              <a:t>on </a:t>
            </a:r>
            <a:r>
              <a:rPr lang="en-US" sz="1800" dirty="0" smtClean="0"/>
              <a:t>Linux/Mac, </a:t>
            </a:r>
            <a:r>
              <a:rPr lang="en-US" sz="1800" dirty="0" smtClean="0"/>
              <a:t>the OS </a:t>
            </a:r>
            <a:r>
              <a:rPr lang="en-US" sz="1800" u="sng" dirty="0" smtClean="0"/>
              <a:t>forks</a:t>
            </a:r>
            <a:r>
              <a:rPr lang="en-US" sz="1800" dirty="0" smtClean="0"/>
              <a:t> </a:t>
            </a:r>
            <a:r>
              <a:rPr lang="en-US" sz="1800" dirty="0" smtClean="0"/>
              <a:t>a </a:t>
            </a:r>
            <a:r>
              <a:rPr lang="en-US" sz="1800" dirty="0" smtClean="0"/>
              <a:t>child process, </a:t>
            </a:r>
            <a:r>
              <a:rPr lang="en-US" sz="1800" dirty="0" smtClean="0"/>
              <a:t>in which the current </a:t>
            </a:r>
            <a:r>
              <a:rPr lang="en-US" sz="1800" dirty="0" smtClean="0"/>
              <a:t>parent </a:t>
            </a:r>
            <a:r>
              <a:rPr lang="en-US" sz="1800" dirty="0" smtClean="0"/>
              <a:t>process is duplicated and the copy </a:t>
            </a:r>
            <a:r>
              <a:rPr lang="en-US" sz="1800" dirty="0" smtClean="0"/>
              <a:t>becomes</a:t>
            </a:r>
            <a:r>
              <a:rPr lang="en-US" sz="1800" dirty="0" smtClean="0"/>
              <a:t> </a:t>
            </a:r>
            <a:r>
              <a:rPr lang="en-US" sz="1800" dirty="0" smtClean="0"/>
              <a:t>the child process. </a:t>
            </a:r>
            <a:r>
              <a:rPr lang="en-US" sz="1800" dirty="0" smtClean="0"/>
              <a:t>The memory allocated to the parent process is also duplicated and assigned to the child process.</a:t>
            </a:r>
          </a:p>
          <a:p>
            <a:pPr eaLnBrk="1" hangingPunct="1">
              <a:spcBef>
                <a:spcPts val="432"/>
              </a:spcBef>
            </a:pPr>
            <a:r>
              <a:rPr lang="en-US" sz="1800" dirty="0" smtClean="0"/>
              <a:t>On Windows there is no fork operation so when a child process is started, </a:t>
            </a:r>
            <a:r>
              <a:rPr lang="en-US" sz="1800" dirty="0" smtClean="0"/>
              <a:t>the parent </a:t>
            </a:r>
            <a:r>
              <a:rPr lang="en-US" sz="1800" dirty="0" smtClean="0"/>
              <a:t>process re-runs the current python script, thus creating a new process that is a duplicate of the parent, and including </a:t>
            </a:r>
            <a:r>
              <a:rPr lang="en-US" sz="1800" dirty="0" smtClean="0"/>
              <a:t>a duplicate of the parent’s </a:t>
            </a:r>
            <a:r>
              <a:rPr lang="en-US" sz="1800" dirty="0" smtClean="0"/>
              <a:t>memory space.</a:t>
            </a:r>
          </a:p>
          <a:p>
            <a:pPr eaLnBrk="1" hangingPunct="1">
              <a:spcBef>
                <a:spcPts val="432"/>
              </a:spcBef>
            </a:pPr>
            <a:r>
              <a:rPr lang="en-US" sz="1800" dirty="0" smtClean="0"/>
              <a:t>On either platform, after the child process is created, the parent and child processes both run the same code and start the with same data, but each accesses its own memory spaces.</a:t>
            </a:r>
          </a:p>
          <a:p>
            <a:pPr eaLnBrk="1" hangingPunct="1">
              <a:spcBef>
                <a:spcPts val="432"/>
              </a:spcBef>
            </a:pPr>
            <a:r>
              <a:rPr lang="en-US" sz="1800" dirty="0" smtClean="0"/>
              <a:t>In a </a:t>
            </a:r>
            <a:r>
              <a:rPr lang="en-US" sz="1800" dirty="0" err="1" smtClean="0"/>
              <a:t>multicore</a:t>
            </a:r>
            <a:r>
              <a:rPr lang="en-US" sz="1800" dirty="0" smtClean="0"/>
              <a:t> or multiprocessor system, the OS typically determines which core or processor the child process runs on. It may be the same core / processor or it may be a different core / processor, depending on the load balancing algorithm of the OS and what other processes are currently running.</a:t>
            </a:r>
          </a:p>
          <a:p>
            <a:pPr eaLnBrk="1" hangingPunct="1">
              <a:spcBef>
                <a:spcPts val="432"/>
              </a:spcBef>
              <a:buNone/>
            </a:pP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5</a:t>
            </a:fld>
            <a:endParaRPr lang="en-US" dirty="0"/>
          </a:p>
        </p:txBody>
      </p:sp>
      <p:sp>
        <p:nvSpPr>
          <p:cNvPr id="7" name="Date Placeholder 6"/>
          <p:cNvSpPr>
            <a:spLocks noGrp="1"/>
          </p:cNvSpPr>
          <p:nvPr>
            <p:ph type="dt" sz="half" idx="10"/>
          </p:nvPr>
        </p:nvSpPr>
        <p:spPr/>
        <p:txBody>
          <a:bodyPr/>
          <a:lstStyle/>
          <a:p>
            <a:pPr>
              <a:defRPr/>
            </a:pPr>
            <a:r>
              <a:rPr lang="en-US" smtClean="0"/>
              <a:t>© 2018 C. Nguyen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The </a:t>
            </a:r>
            <a:r>
              <a:rPr lang="en-US" sz="3200" dirty="0" smtClean="0">
                <a:solidFill>
                  <a:srgbClr val="0070C0"/>
                </a:solidFill>
              </a:rPr>
              <a:t>main</a:t>
            </a:r>
            <a:r>
              <a:rPr lang="en-US" sz="3200" dirty="0" smtClean="0"/>
              <a:t> </a:t>
            </a:r>
            <a:r>
              <a:rPr lang="en-US" sz="3200" dirty="0" smtClean="0"/>
              <a:t>Function</a:t>
            </a:r>
            <a:endParaRPr lang="en-US" sz="3200" dirty="0" smtClean="0"/>
          </a:p>
        </p:txBody>
      </p:sp>
      <p:sp>
        <p:nvSpPr>
          <p:cNvPr id="3075" name="Rectangle 3"/>
          <p:cNvSpPr>
            <a:spLocks noGrp="1" noChangeArrowheads="1"/>
          </p:cNvSpPr>
          <p:nvPr>
            <p:ph type="body" idx="1"/>
          </p:nvPr>
        </p:nvSpPr>
        <p:spPr>
          <a:xfrm>
            <a:off x="381000" y="609600"/>
            <a:ext cx="8305800" cy="5791200"/>
          </a:xfrm>
        </p:spPr>
        <p:txBody>
          <a:bodyPr/>
          <a:lstStyle/>
          <a:p>
            <a:pPr eaLnBrk="1" hangingPunct="1">
              <a:spcBef>
                <a:spcPts val="432"/>
              </a:spcBef>
            </a:pPr>
            <a:r>
              <a:rPr lang="en-US" sz="1800" dirty="0" smtClean="0"/>
              <a:t>The .</a:t>
            </a:r>
            <a:r>
              <a:rPr lang="en-US" sz="1800" dirty="0" err="1" smtClean="0"/>
              <a:t>py</a:t>
            </a:r>
            <a:r>
              <a:rPr lang="en-US" sz="1800" dirty="0" smtClean="0"/>
              <a:t> file that contains the main function is called the </a:t>
            </a:r>
            <a:r>
              <a:rPr lang="en-US" sz="1800" dirty="0" smtClean="0"/>
              <a:t>top level </a:t>
            </a:r>
            <a:r>
              <a:rPr lang="en-US" sz="1800" dirty="0" smtClean="0"/>
              <a:t>module.</a:t>
            </a:r>
          </a:p>
          <a:p>
            <a:pPr eaLnBrk="1" hangingPunct="1">
              <a:spcBef>
                <a:spcPts val="432"/>
              </a:spcBef>
            </a:pPr>
            <a:r>
              <a:rPr lang="en-US" sz="1800" dirty="0" smtClean="0"/>
              <a:t>On </a:t>
            </a:r>
            <a:r>
              <a:rPr lang="en-US" sz="1800" dirty="0" smtClean="0"/>
              <a:t>Windows, if the parent process contains the main function, then </a:t>
            </a:r>
            <a:r>
              <a:rPr lang="en-US" sz="1800" dirty="0" smtClean="0"/>
              <a:t>during the child process creation when the Python script is re-run, it </a:t>
            </a:r>
            <a:r>
              <a:rPr lang="en-US" sz="1800" dirty="0" smtClean="0"/>
              <a:t>means </a:t>
            </a:r>
            <a:r>
              <a:rPr lang="en-US" sz="1800" dirty="0" smtClean="0"/>
              <a:t>another main will be run. This will result in an error.</a:t>
            </a:r>
            <a:endParaRPr lang="en-US" sz="1800" dirty="0" smtClean="0"/>
          </a:p>
          <a:p>
            <a:pPr eaLnBrk="1" hangingPunct="1">
              <a:spcBef>
                <a:spcPts val="432"/>
              </a:spcBef>
            </a:pPr>
            <a:r>
              <a:rPr lang="en-US" sz="1800" dirty="0" smtClean="0"/>
              <a:t>Therefore, to make our code platform independent, we need to wrap the main function in a check for </a:t>
            </a:r>
            <a:r>
              <a:rPr lang="en-US" sz="1800" dirty="0" smtClean="0"/>
              <a:t>‘</a:t>
            </a:r>
            <a:r>
              <a:rPr lang="en-US" sz="1800" dirty="0" smtClean="0">
                <a:solidFill>
                  <a:srgbClr val="0070C0"/>
                </a:solidFill>
              </a:rPr>
              <a:t>__</a:t>
            </a:r>
            <a:r>
              <a:rPr lang="en-US" sz="1800" dirty="0" smtClean="0">
                <a:solidFill>
                  <a:srgbClr val="0070C0"/>
                </a:solidFill>
              </a:rPr>
              <a:t>main</a:t>
            </a:r>
            <a:r>
              <a:rPr lang="en-US" sz="1800" dirty="0" smtClean="0">
                <a:solidFill>
                  <a:srgbClr val="0070C0"/>
                </a:solidFill>
              </a:rPr>
              <a:t>__’  </a:t>
            </a:r>
            <a:r>
              <a:rPr lang="en-US" sz="1800" dirty="0" smtClean="0"/>
              <a:t>to ensure that only the parent main will run:</a:t>
            </a:r>
          </a:p>
          <a:p>
            <a:pPr eaLnBrk="1" hangingPunct="1">
              <a:spcBef>
                <a:spcPts val="432"/>
              </a:spcBef>
            </a:pPr>
            <a:endParaRPr lang="en-US" sz="1800" dirty="0" smtClean="0"/>
          </a:p>
          <a:p>
            <a:pPr eaLnBrk="1" hangingPunct="1">
              <a:spcBef>
                <a:spcPts val="432"/>
              </a:spcBef>
              <a:buNone/>
            </a:pPr>
            <a:endParaRPr lang="en-US" sz="1800" dirty="0" smtClean="0"/>
          </a:p>
          <a:p>
            <a:pPr eaLnBrk="1" hangingPunct="1">
              <a:spcBef>
                <a:spcPts val="1800"/>
              </a:spcBef>
            </a:pPr>
            <a:r>
              <a:rPr lang="en-US" sz="1800" dirty="0" smtClean="0"/>
              <a:t>When Python runs a .</a:t>
            </a:r>
            <a:r>
              <a:rPr lang="en-US" sz="1800" dirty="0" err="1" smtClean="0"/>
              <a:t>py</a:t>
            </a:r>
            <a:r>
              <a:rPr lang="en-US" sz="1800" dirty="0" smtClean="0"/>
              <a:t> file, it sets the </a:t>
            </a:r>
            <a:r>
              <a:rPr lang="en-US" sz="1800" dirty="0" smtClean="0">
                <a:solidFill>
                  <a:srgbClr val="0070C0"/>
                </a:solidFill>
              </a:rPr>
              <a:t>__name__ </a:t>
            </a:r>
            <a:r>
              <a:rPr lang="en-US" sz="1800" dirty="0" smtClean="0"/>
              <a:t>variable to </a:t>
            </a:r>
            <a:r>
              <a:rPr lang="en-US" sz="1800" dirty="0" smtClean="0">
                <a:solidFill>
                  <a:srgbClr val="0070C0"/>
                </a:solidFill>
              </a:rPr>
              <a:t>‘__main</a:t>
            </a:r>
            <a:r>
              <a:rPr lang="en-US" sz="1800" dirty="0" smtClean="0">
                <a:solidFill>
                  <a:srgbClr val="0070C0"/>
                </a:solidFill>
              </a:rPr>
              <a:t>__’</a:t>
            </a:r>
            <a:r>
              <a:rPr lang="en-US" sz="1800" dirty="0" smtClean="0"/>
              <a:t>. This .</a:t>
            </a:r>
            <a:r>
              <a:rPr lang="en-US" sz="1800" dirty="0" err="1" smtClean="0"/>
              <a:t>py</a:t>
            </a:r>
            <a:r>
              <a:rPr lang="en-US" sz="1800" dirty="0" smtClean="0"/>
              <a:t> file is the top level module.</a:t>
            </a:r>
            <a:r>
              <a:rPr lang="en-US" sz="1800" dirty="0" smtClean="0"/>
              <a:t/>
            </a:r>
            <a:br>
              <a:rPr lang="en-US" sz="1800" dirty="0" smtClean="0"/>
            </a:br>
            <a:r>
              <a:rPr lang="en-US" sz="1800" dirty="0" smtClean="0"/>
              <a:t>If that </a:t>
            </a:r>
            <a:r>
              <a:rPr lang="en-US" sz="1800" dirty="0" smtClean="0"/>
              <a:t>top level module imports </a:t>
            </a:r>
            <a:r>
              <a:rPr lang="en-US" sz="1800" dirty="0" smtClean="0"/>
              <a:t>another moduleA.py file, then the imported file will have its </a:t>
            </a:r>
            <a:r>
              <a:rPr lang="en-US" sz="1800" dirty="0" smtClean="0">
                <a:solidFill>
                  <a:srgbClr val="0070C0"/>
                </a:solidFill>
              </a:rPr>
              <a:t>__name__ </a:t>
            </a:r>
            <a:r>
              <a:rPr lang="en-US" sz="1800" dirty="0" smtClean="0"/>
              <a:t>variable set to ‘</a:t>
            </a:r>
            <a:r>
              <a:rPr lang="en-US" sz="1800" dirty="0" err="1" smtClean="0"/>
              <a:t>moduleA</a:t>
            </a:r>
            <a:r>
              <a:rPr lang="en-US" sz="1800" dirty="0" smtClean="0"/>
              <a:t>’.</a:t>
            </a:r>
          </a:p>
          <a:p>
            <a:pPr eaLnBrk="1" hangingPunct="1">
              <a:spcBef>
                <a:spcPts val="432"/>
              </a:spcBef>
            </a:pPr>
            <a:r>
              <a:rPr lang="en-US" sz="1800" dirty="0" smtClean="0"/>
              <a:t>When </a:t>
            </a:r>
            <a:r>
              <a:rPr lang="en-US" sz="1800" dirty="0" smtClean="0"/>
              <a:t>a child </a:t>
            </a:r>
            <a:r>
              <a:rPr lang="en-US" sz="1800" dirty="0" smtClean="0"/>
              <a:t>process is created as a duplicate of its parent, its </a:t>
            </a:r>
            <a:r>
              <a:rPr lang="en-US" sz="1800" dirty="0" smtClean="0">
                <a:solidFill>
                  <a:srgbClr val="0070C0"/>
                </a:solidFill>
              </a:rPr>
              <a:t>__name__ </a:t>
            </a:r>
            <a:r>
              <a:rPr lang="en-US" sz="1800" dirty="0" smtClean="0"/>
              <a:t>is </a:t>
            </a:r>
            <a:r>
              <a:rPr lang="en-US" sz="1800" dirty="0" smtClean="0">
                <a:solidFill>
                  <a:srgbClr val="0070C0"/>
                </a:solidFill>
              </a:rPr>
              <a:t>‘__</a:t>
            </a:r>
            <a:r>
              <a:rPr lang="en-US" sz="1800" dirty="0" err="1" smtClean="0">
                <a:solidFill>
                  <a:srgbClr val="0070C0"/>
                </a:solidFill>
              </a:rPr>
              <a:t>multiprocessing_main</a:t>
            </a:r>
            <a:r>
              <a:rPr lang="en-US" sz="1800" dirty="0" smtClean="0">
                <a:solidFill>
                  <a:srgbClr val="0070C0"/>
                </a:solidFill>
              </a:rPr>
              <a:t>__’</a:t>
            </a:r>
            <a:r>
              <a:rPr lang="en-US" sz="1800" dirty="0" smtClean="0"/>
              <a:t>.</a:t>
            </a:r>
          </a:p>
          <a:p>
            <a:pPr eaLnBrk="1" hangingPunct="1">
              <a:spcBef>
                <a:spcPts val="432"/>
              </a:spcBef>
            </a:pPr>
            <a:r>
              <a:rPr lang="en-US" sz="1800" dirty="0" smtClean="0"/>
              <a:t>Another common use of </a:t>
            </a:r>
            <a:r>
              <a:rPr lang="en-US" sz="1800" dirty="0" smtClean="0">
                <a:solidFill>
                  <a:srgbClr val="0070C0"/>
                </a:solidFill>
              </a:rPr>
              <a:t>__</a:t>
            </a:r>
            <a:r>
              <a:rPr lang="en-US" sz="1800" dirty="0" smtClean="0">
                <a:solidFill>
                  <a:srgbClr val="0070C0"/>
                </a:solidFill>
              </a:rPr>
              <a:t>name_</a:t>
            </a:r>
            <a:r>
              <a:rPr lang="en-US" sz="1800" dirty="0" smtClean="0"/>
              <a:t>_ </a:t>
            </a:r>
            <a:r>
              <a:rPr lang="en-US" sz="1800" dirty="0" smtClean="0"/>
              <a:t>is </a:t>
            </a:r>
            <a:r>
              <a:rPr lang="en-US" sz="1800" dirty="0" smtClean="0"/>
              <a:t>for testing an application with multiple </a:t>
            </a:r>
            <a:r>
              <a:rPr lang="en-US" sz="1800" dirty="0" smtClean="0"/>
              <a:t>modules, where each module has a unit test main function. We can test for </a:t>
            </a:r>
            <a:r>
              <a:rPr lang="en-US" sz="1800" dirty="0" smtClean="0">
                <a:solidFill>
                  <a:srgbClr val="0070C0"/>
                </a:solidFill>
              </a:rPr>
              <a:t>__</a:t>
            </a:r>
            <a:r>
              <a:rPr lang="en-US" sz="1800" dirty="0" smtClean="0">
                <a:solidFill>
                  <a:srgbClr val="0070C0"/>
                </a:solidFill>
              </a:rPr>
              <a:t>name__</a:t>
            </a:r>
            <a:r>
              <a:rPr lang="en-US" sz="1800" dirty="0" smtClean="0"/>
              <a:t> </a:t>
            </a:r>
            <a:r>
              <a:rPr lang="en-US" sz="1800" dirty="0" smtClean="0"/>
              <a:t>instead of commenting out each main function.</a:t>
            </a: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6</a:t>
            </a:fld>
            <a:endParaRPr lang="en-US" dirty="0"/>
          </a:p>
        </p:txBody>
      </p:sp>
      <p:sp>
        <p:nvSpPr>
          <p:cNvPr id="6" name="TextBox 5"/>
          <p:cNvSpPr txBox="1"/>
          <p:nvPr/>
        </p:nvSpPr>
        <p:spPr>
          <a:xfrm>
            <a:off x="2667000" y="2514600"/>
            <a:ext cx="3733800" cy="923330"/>
          </a:xfrm>
          <a:prstGeom prst="rect">
            <a:avLst/>
          </a:prstGeom>
          <a:solidFill>
            <a:schemeClr val="bg1">
              <a:lumMod val="85000"/>
            </a:schemeClr>
          </a:solidFill>
        </p:spPr>
        <p:txBody>
          <a:bodyPr wrap="square" rtlCol="0">
            <a:spAutoFit/>
          </a:bodyPr>
          <a:lstStyle/>
          <a:p>
            <a:r>
              <a:rPr lang="en-US" dirty="0" smtClean="0">
                <a:solidFill>
                  <a:srgbClr val="0070C0"/>
                </a:solidFill>
                <a:latin typeface="Calibri" pitchFamily="34" charset="0"/>
              </a:rPr>
              <a:t>if  __name__  </a:t>
            </a:r>
            <a:r>
              <a:rPr lang="en-US" dirty="0" smtClean="0">
                <a:solidFill>
                  <a:srgbClr val="0070C0"/>
                </a:solidFill>
                <a:latin typeface="Calibri" pitchFamily="34" charset="0"/>
              </a:rPr>
              <a:t>==  </a:t>
            </a:r>
            <a:r>
              <a:rPr lang="en-US" dirty="0" smtClean="0">
                <a:solidFill>
                  <a:srgbClr val="0070C0"/>
                </a:solidFill>
                <a:latin typeface="Calibri" pitchFamily="34" charset="0"/>
              </a:rPr>
              <a:t>‘__main__’  :</a:t>
            </a:r>
          </a:p>
          <a:p>
            <a:r>
              <a:rPr lang="en-US" dirty="0" smtClean="0">
                <a:solidFill>
                  <a:srgbClr val="0070C0"/>
                </a:solidFill>
                <a:latin typeface="Calibri" pitchFamily="34" charset="0"/>
              </a:rPr>
              <a:t>       # code for the main function </a:t>
            </a:r>
            <a:r>
              <a:rPr lang="en-US" dirty="0" smtClean="0">
                <a:solidFill>
                  <a:srgbClr val="0070C0"/>
                </a:solidFill>
                <a:latin typeface="Calibri" pitchFamily="34" charset="0"/>
              </a:rPr>
              <a:t>goes</a:t>
            </a:r>
            <a:endParaRPr lang="en-US" dirty="0" smtClean="0">
              <a:solidFill>
                <a:srgbClr val="0070C0"/>
              </a:solidFill>
              <a:latin typeface="Calibri" pitchFamily="34" charset="0"/>
            </a:endParaRPr>
          </a:p>
          <a:p>
            <a:r>
              <a:rPr lang="en-US" dirty="0" smtClean="0">
                <a:solidFill>
                  <a:srgbClr val="0070C0"/>
                </a:solidFill>
                <a:latin typeface="Calibri" pitchFamily="34" charset="0"/>
              </a:rPr>
              <a:t>       # </a:t>
            </a:r>
            <a:r>
              <a:rPr lang="en-US" dirty="0" smtClean="0">
                <a:solidFill>
                  <a:srgbClr val="0070C0"/>
                </a:solidFill>
                <a:latin typeface="Calibri" pitchFamily="34" charset="0"/>
              </a:rPr>
              <a:t>here </a:t>
            </a:r>
            <a:r>
              <a:rPr lang="en-US" dirty="0" smtClean="0">
                <a:solidFill>
                  <a:srgbClr val="0070C0"/>
                </a:solidFill>
                <a:latin typeface="Calibri" pitchFamily="34" charset="0"/>
              </a:rPr>
              <a:t>in the true block</a:t>
            </a:r>
            <a:endParaRPr lang="en-US" dirty="0">
              <a:solidFill>
                <a:srgbClr val="0070C0"/>
              </a:solidFill>
              <a:latin typeface="Calibri" pitchFamily="34" charset="0"/>
            </a:endParaRPr>
          </a:p>
        </p:txBody>
      </p:sp>
      <p:sp>
        <p:nvSpPr>
          <p:cNvPr id="7" name="Date Placeholder 6"/>
          <p:cNvSpPr>
            <a:spLocks noGrp="1"/>
          </p:cNvSpPr>
          <p:nvPr>
            <p:ph type="dt" sz="half" idx="10"/>
          </p:nvPr>
        </p:nvSpPr>
        <p:spPr/>
        <p:txBody>
          <a:bodyPr/>
          <a:lstStyle/>
          <a:p>
            <a:pPr>
              <a:defRPr/>
            </a:pPr>
            <a:r>
              <a:rPr lang="en-US" smtClean="0"/>
              <a:t>© 2018 C. Nguyen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Communication Between Processes</a:t>
            </a:r>
            <a:endParaRPr lang="en-US" sz="3200" dirty="0" smtClean="0"/>
          </a:p>
        </p:txBody>
      </p:sp>
      <p:sp>
        <p:nvSpPr>
          <p:cNvPr id="3075" name="Rectangle 3"/>
          <p:cNvSpPr>
            <a:spLocks noGrp="1" noChangeArrowheads="1"/>
          </p:cNvSpPr>
          <p:nvPr>
            <p:ph type="body" idx="1"/>
          </p:nvPr>
        </p:nvSpPr>
        <p:spPr>
          <a:xfrm>
            <a:off x="381000" y="685800"/>
            <a:ext cx="8382000" cy="5638800"/>
          </a:xfrm>
        </p:spPr>
        <p:txBody>
          <a:bodyPr/>
          <a:lstStyle/>
          <a:p>
            <a:pPr eaLnBrk="1" hangingPunct="1">
              <a:spcBef>
                <a:spcPts val="432"/>
              </a:spcBef>
            </a:pPr>
            <a:r>
              <a:rPr lang="en-US" sz="1800" dirty="0" smtClean="0"/>
              <a:t>Because a parent and child processes can </a:t>
            </a:r>
            <a:r>
              <a:rPr lang="en-US" sz="1800" dirty="0" smtClean="0"/>
              <a:t>run on different processors, and processors communicate with binary data, this means data that are passed between processes cannot be Python data types. </a:t>
            </a:r>
            <a:r>
              <a:rPr lang="en-US" sz="1800" dirty="0" smtClean="0"/>
              <a:t>They must be </a:t>
            </a:r>
            <a:r>
              <a:rPr lang="en-US" sz="1800" dirty="0" smtClean="0"/>
              <a:t>binary data.</a:t>
            </a:r>
            <a:endParaRPr lang="en-US" sz="1800" dirty="0" smtClean="0"/>
          </a:p>
          <a:p>
            <a:pPr eaLnBrk="1" hangingPunct="1">
              <a:spcBef>
                <a:spcPts val="432"/>
              </a:spcBef>
            </a:pPr>
            <a:r>
              <a:rPr lang="en-US" sz="1800" dirty="0" smtClean="0"/>
              <a:t>If a Python </a:t>
            </a:r>
            <a:r>
              <a:rPr lang="en-US" sz="1800" dirty="0" err="1" smtClean="0"/>
              <a:t>processA</a:t>
            </a:r>
            <a:r>
              <a:rPr lang="en-US" sz="1800" dirty="0" smtClean="0"/>
              <a:t> needs to send a dictionary to a Python </a:t>
            </a:r>
            <a:r>
              <a:rPr lang="en-US" sz="1800" dirty="0" err="1" smtClean="0"/>
              <a:t>processB</a:t>
            </a:r>
            <a:r>
              <a:rPr lang="en-US" sz="1800" dirty="0" smtClean="0"/>
              <a:t>, then </a:t>
            </a:r>
            <a:r>
              <a:rPr lang="en-US" sz="1800" dirty="0" err="1" smtClean="0"/>
              <a:t>processA</a:t>
            </a:r>
            <a:r>
              <a:rPr lang="en-US" sz="1800" dirty="0" smtClean="0"/>
              <a:t> first pickles the dictionary and then sends the pickle object.</a:t>
            </a:r>
            <a:br>
              <a:rPr lang="en-US" sz="1800" dirty="0" smtClean="0"/>
            </a:br>
            <a:r>
              <a:rPr lang="en-US" sz="1800" dirty="0" smtClean="0"/>
              <a:t>At the receiving side, </a:t>
            </a:r>
            <a:r>
              <a:rPr lang="en-US" sz="1800" dirty="0" err="1" smtClean="0"/>
              <a:t>processB</a:t>
            </a:r>
            <a:r>
              <a:rPr lang="en-US" sz="1800" dirty="0" smtClean="0"/>
              <a:t> un-pickles the binary bytes back into a dictionary to use.</a:t>
            </a:r>
          </a:p>
          <a:p>
            <a:pPr eaLnBrk="1" hangingPunct="1">
              <a:spcBef>
                <a:spcPts val="432"/>
              </a:spcBef>
            </a:pPr>
            <a:r>
              <a:rPr lang="en-US" sz="1800" dirty="0" smtClean="0"/>
              <a:t>In addition to using pickle, the multiprocessing module also has some special data types that we can use to send data between processes. These data types will convert between Python data types and binary byte strings for us.</a:t>
            </a:r>
          </a:p>
          <a:p>
            <a:pPr eaLnBrk="1" hangingPunct="1">
              <a:spcBef>
                <a:spcPts val="432"/>
              </a:spcBef>
            </a:pPr>
            <a:r>
              <a:rPr lang="en-US" sz="1800" dirty="0" smtClean="0"/>
              <a:t>However, it is best to avoid sending data between processes. The conversion between Python data types and binary data for each pass is costly.</a:t>
            </a:r>
          </a:p>
          <a:p>
            <a:pPr eaLnBrk="1" hangingPunct="1">
              <a:spcBef>
                <a:spcPts val="432"/>
              </a:spcBef>
            </a:pPr>
            <a:r>
              <a:rPr lang="en-US" sz="1800" dirty="0" smtClean="0"/>
              <a:t>Instead the processes should work independently of each other’s data and </a:t>
            </a:r>
            <a:r>
              <a:rPr lang="en-US" sz="1800" dirty="0" smtClean="0"/>
              <a:t>communicate with each other by checking status signals such as Events.</a:t>
            </a:r>
            <a:endParaRPr lang="en-US" sz="1800" dirty="0" smtClean="0"/>
          </a:p>
          <a:p>
            <a:pPr eaLnBrk="1" hangingPunct="1">
              <a:spcBef>
                <a:spcPts val="1200"/>
              </a:spcBef>
              <a:buNone/>
            </a:pP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7</a:t>
            </a:fld>
            <a:endParaRPr lang="en-US" dirty="0"/>
          </a:p>
        </p:txBody>
      </p:sp>
      <p:sp>
        <p:nvSpPr>
          <p:cNvPr id="9" name="Date Placeholder 8"/>
          <p:cNvSpPr>
            <a:spLocks noGrp="1"/>
          </p:cNvSpPr>
          <p:nvPr>
            <p:ph type="dt" sz="half" idx="10"/>
          </p:nvPr>
        </p:nvSpPr>
        <p:spPr/>
        <p:txBody>
          <a:bodyPr/>
          <a:lstStyle/>
          <a:p>
            <a:pPr>
              <a:defRPr/>
            </a:pPr>
            <a:r>
              <a:rPr lang="en-US" smtClean="0"/>
              <a:t>© 2018 C. Nguyen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t>Checking Process Status</a:t>
            </a:r>
          </a:p>
        </p:txBody>
      </p:sp>
      <p:sp>
        <p:nvSpPr>
          <p:cNvPr id="3075" name="Rectangle 3"/>
          <p:cNvSpPr>
            <a:spLocks noGrp="1" noChangeArrowheads="1"/>
          </p:cNvSpPr>
          <p:nvPr>
            <p:ph type="body" idx="1"/>
          </p:nvPr>
        </p:nvSpPr>
        <p:spPr>
          <a:xfrm>
            <a:off x="381000" y="609600"/>
            <a:ext cx="8305800" cy="5715000"/>
          </a:xfrm>
        </p:spPr>
        <p:txBody>
          <a:bodyPr/>
          <a:lstStyle/>
          <a:p>
            <a:pPr eaLnBrk="1" hangingPunct="1"/>
            <a:r>
              <a:rPr lang="en-US" sz="1800" dirty="0" smtClean="0"/>
              <a:t>Just like with threads, </a:t>
            </a:r>
            <a:r>
              <a:rPr lang="en-US" sz="1800" dirty="0" smtClean="0"/>
              <a:t>when a parent process waits for a child process with a </a:t>
            </a:r>
            <a:r>
              <a:rPr lang="en-US" sz="1800" dirty="0" err="1" smtClean="0"/>
              <a:t>a</a:t>
            </a:r>
            <a:r>
              <a:rPr lang="en-US" sz="1800" dirty="0" smtClean="0"/>
              <a:t> join, the join can block for a long time. </a:t>
            </a:r>
          </a:p>
          <a:p>
            <a:pPr eaLnBrk="1" hangingPunct="1"/>
            <a:r>
              <a:rPr lang="en-US" sz="1800" dirty="0" smtClean="0"/>
              <a:t>We </a:t>
            </a:r>
            <a:r>
              <a:rPr lang="en-US" sz="1800" dirty="0" smtClean="0"/>
              <a:t>can set a timer for the join method so that after a certain amount of time, the join will run even if the child process is not finished.</a:t>
            </a:r>
          </a:p>
          <a:p>
            <a:pPr eaLnBrk="1" hangingPunct="1">
              <a:spcBef>
                <a:spcPts val="1200"/>
              </a:spcBef>
            </a:pPr>
            <a:endParaRPr lang="en-US" sz="1800" dirty="0" smtClean="0"/>
          </a:p>
          <a:p>
            <a:pPr eaLnBrk="1" hangingPunct="1">
              <a:spcBef>
                <a:spcPts val="600"/>
              </a:spcBef>
            </a:pPr>
            <a:r>
              <a:rPr lang="en-US" sz="1800" dirty="0" smtClean="0"/>
              <a:t>If using a timer, then b</a:t>
            </a:r>
            <a:r>
              <a:rPr lang="en-US" sz="1800" dirty="0" smtClean="0"/>
              <a:t>efore </a:t>
            </a:r>
            <a:r>
              <a:rPr lang="en-US" sz="1800" dirty="0" smtClean="0"/>
              <a:t>continuing with the next task, the parent process can check whether it becomes unblocked due to the timer timing out or due to the child process being </a:t>
            </a:r>
            <a:r>
              <a:rPr lang="en-US" sz="1800" dirty="0" smtClean="0"/>
              <a:t>done:</a:t>
            </a:r>
            <a:endParaRPr lang="en-US" sz="1800" dirty="0" smtClean="0"/>
          </a:p>
          <a:p>
            <a:pPr eaLnBrk="1" hangingPunct="1">
              <a:spcBef>
                <a:spcPts val="0"/>
              </a:spcBef>
              <a:buNone/>
            </a:pPr>
            <a:r>
              <a:rPr lang="en-US" sz="1800" dirty="0" smtClean="0"/>
              <a:t>	                    </a:t>
            </a:r>
            <a:endParaRPr lang="en-US" sz="1800" dirty="0" smtClean="0"/>
          </a:p>
          <a:p>
            <a:pPr eaLnBrk="1" hangingPunct="1">
              <a:spcBef>
                <a:spcPts val="1200"/>
              </a:spcBef>
              <a:buNone/>
            </a:pPr>
            <a:r>
              <a:rPr lang="en-US" sz="1800" dirty="0" smtClean="0"/>
              <a:t> </a:t>
            </a:r>
            <a:r>
              <a:rPr lang="en-US" sz="1800" dirty="0" smtClean="0"/>
              <a:t>                     </a:t>
            </a:r>
            <a:r>
              <a:rPr lang="en-US" sz="1800" dirty="0" smtClean="0"/>
              <a:t>Return</a:t>
            </a:r>
            <a:r>
              <a:rPr lang="en-US" sz="1800" dirty="0" smtClean="0"/>
              <a:t>:   True if the process is not done, False if done</a:t>
            </a:r>
          </a:p>
          <a:p>
            <a:pPr eaLnBrk="1" hangingPunct="1"/>
            <a:r>
              <a:rPr lang="en-US" sz="1800" dirty="0" smtClean="0"/>
              <a:t>We can also check the exit status of a child process when it’s done:</a:t>
            </a:r>
          </a:p>
          <a:p>
            <a:pPr eaLnBrk="1" hangingPunct="1"/>
            <a:endParaRPr lang="en-US" sz="1800" dirty="0" smtClean="0"/>
          </a:p>
          <a:p>
            <a:pPr eaLnBrk="1" hangingPunct="1">
              <a:spcBef>
                <a:spcPts val="0"/>
              </a:spcBef>
              <a:buNone/>
            </a:pPr>
            <a:r>
              <a:rPr lang="en-US" sz="1800" dirty="0" smtClean="0"/>
              <a:t>	Exit </a:t>
            </a:r>
            <a:r>
              <a:rPr lang="en-US" sz="1800" dirty="0" smtClean="0"/>
              <a:t>code:</a:t>
            </a:r>
          </a:p>
          <a:p>
            <a:pPr lvl="1" eaLnBrk="1" hangingPunct="1">
              <a:spcBef>
                <a:spcPts val="0"/>
              </a:spcBef>
            </a:pPr>
            <a:r>
              <a:rPr lang="en-US" sz="1800" dirty="0" smtClean="0"/>
              <a:t>0: process completed with no error</a:t>
            </a:r>
          </a:p>
          <a:p>
            <a:pPr lvl="1" eaLnBrk="1" hangingPunct="1">
              <a:spcBef>
                <a:spcPts val="0"/>
              </a:spcBef>
            </a:pPr>
            <a:r>
              <a:rPr lang="en-US" sz="1800" dirty="0" smtClean="0"/>
              <a:t>Positive value: process </a:t>
            </a:r>
            <a:r>
              <a:rPr lang="en-US" sz="1800" dirty="0" smtClean="0"/>
              <a:t>terminated due to error, </a:t>
            </a:r>
            <a:r>
              <a:rPr lang="en-US" sz="1800" dirty="0" smtClean="0"/>
              <a:t>and the </a:t>
            </a:r>
            <a:r>
              <a:rPr lang="en-US" sz="1800" dirty="0" smtClean="0"/>
              <a:t>error code is the exit code</a:t>
            </a:r>
          </a:p>
          <a:p>
            <a:pPr lvl="1" eaLnBrk="1" hangingPunct="1">
              <a:spcBef>
                <a:spcPts val="0"/>
              </a:spcBef>
            </a:pPr>
            <a:r>
              <a:rPr lang="en-US" sz="1800" dirty="0" smtClean="0"/>
              <a:t>Negative value: </a:t>
            </a:r>
            <a:r>
              <a:rPr lang="en-US" sz="1800" dirty="0" smtClean="0"/>
              <a:t>process was killed or terminated with a terminate signal</a:t>
            </a:r>
          </a:p>
          <a:p>
            <a:pPr eaLnBrk="1" hangingPunct="1">
              <a:spcBef>
                <a:spcPts val="1200"/>
              </a:spcBef>
              <a:buNone/>
            </a:pPr>
            <a:r>
              <a:rPr lang="en-US" sz="1800" dirty="0" smtClean="0"/>
              <a:t>                      </a:t>
            </a:r>
          </a:p>
          <a:p>
            <a:pPr eaLnBrk="1" hangingPunct="1">
              <a:spcBef>
                <a:spcPts val="0"/>
              </a:spcBef>
              <a:buNone/>
            </a:pPr>
            <a:r>
              <a:rPr lang="en-US" sz="1800" dirty="0" smtClean="0"/>
              <a:t>	</a:t>
            </a:r>
          </a:p>
          <a:p>
            <a:pPr eaLnBrk="1" hangingPunct="1">
              <a:buNone/>
            </a:pP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8</a:t>
            </a:fld>
            <a:endParaRPr lang="en-US" dirty="0"/>
          </a:p>
        </p:txBody>
      </p:sp>
      <p:sp>
        <p:nvSpPr>
          <p:cNvPr id="7" name="TextBox 6"/>
          <p:cNvSpPr txBox="1"/>
          <p:nvPr/>
        </p:nvSpPr>
        <p:spPr>
          <a:xfrm>
            <a:off x="2667000" y="1828800"/>
            <a:ext cx="38862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p.</a:t>
            </a:r>
            <a:r>
              <a:rPr lang="en-US" dirty="0" err="1" smtClean="0">
                <a:solidFill>
                  <a:srgbClr val="0070C0"/>
                </a:solidFill>
                <a:latin typeface="Calibri" pitchFamily="34" charset="0"/>
              </a:rPr>
              <a:t>join</a:t>
            </a:r>
            <a:r>
              <a:rPr lang="en-US" dirty="0" smtClean="0">
                <a:solidFill>
                  <a:srgbClr val="0070C0"/>
                </a:solidFill>
                <a:latin typeface="Calibri" pitchFamily="34" charset="0"/>
              </a:rPr>
              <a:t>(</a:t>
            </a:r>
            <a:r>
              <a:rPr lang="en-US" dirty="0" smtClean="0">
                <a:latin typeface="Calibri" pitchFamily="34" charset="0"/>
              </a:rPr>
              <a:t>2.0</a:t>
            </a:r>
            <a:r>
              <a:rPr lang="en-US" dirty="0" smtClean="0">
                <a:solidFill>
                  <a:srgbClr val="0070C0"/>
                </a:solidFill>
                <a:latin typeface="Calibri" pitchFamily="34" charset="0"/>
              </a:rPr>
              <a:t>)</a:t>
            </a:r>
            <a:r>
              <a:rPr lang="en-US" dirty="0" smtClean="0">
                <a:latin typeface="Calibri" pitchFamily="34" charset="0"/>
              </a:rPr>
              <a:t>      # timer is in seconds</a:t>
            </a:r>
          </a:p>
        </p:txBody>
      </p:sp>
      <p:sp>
        <p:nvSpPr>
          <p:cNvPr id="6" name="TextBox 5"/>
          <p:cNvSpPr txBox="1"/>
          <p:nvPr/>
        </p:nvSpPr>
        <p:spPr>
          <a:xfrm>
            <a:off x="3733800" y="3124200"/>
            <a:ext cx="16002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p.</a:t>
            </a:r>
            <a:r>
              <a:rPr lang="en-US" dirty="0" err="1" smtClean="0">
                <a:solidFill>
                  <a:srgbClr val="0070C0"/>
                </a:solidFill>
                <a:latin typeface="Calibri" pitchFamily="34" charset="0"/>
              </a:rPr>
              <a:t>is_alive</a:t>
            </a:r>
            <a:r>
              <a:rPr lang="en-US" dirty="0" smtClean="0">
                <a:solidFill>
                  <a:srgbClr val="0070C0"/>
                </a:solidFill>
                <a:latin typeface="Calibri" pitchFamily="34" charset="0"/>
              </a:rPr>
              <a:t>( )</a:t>
            </a:r>
          </a:p>
        </p:txBody>
      </p:sp>
      <p:sp>
        <p:nvSpPr>
          <p:cNvPr id="9" name="TextBox 8"/>
          <p:cNvSpPr txBox="1"/>
          <p:nvPr/>
        </p:nvSpPr>
        <p:spPr>
          <a:xfrm>
            <a:off x="3733800" y="4191000"/>
            <a:ext cx="16002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p.</a:t>
            </a:r>
            <a:r>
              <a:rPr lang="en-US" dirty="0" err="1" smtClean="0">
                <a:solidFill>
                  <a:srgbClr val="0070C0"/>
                </a:solidFill>
                <a:latin typeface="Calibri" pitchFamily="34" charset="0"/>
              </a:rPr>
              <a:t>exitcode</a:t>
            </a:r>
            <a:endParaRPr lang="en-US" dirty="0" smtClean="0">
              <a:solidFill>
                <a:srgbClr val="0070C0"/>
              </a:solidFill>
              <a:latin typeface="Calibri" pitchFamily="34" charset="0"/>
            </a:endParaRPr>
          </a:p>
        </p:txBody>
      </p:sp>
      <p:sp>
        <p:nvSpPr>
          <p:cNvPr id="8" name="Date Placeholder 7"/>
          <p:cNvSpPr>
            <a:spLocks noGrp="1"/>
          </p:cNvSpPr>
          <p:nvPr>
            <p:ph type="dt" sz="half" idx="10"/>
          </p:nvPr>
        </p:nvSpPr>
        <p:spPr/>
        <p:txBody>
          <a:bodyPr/>
          <a:lstStyle/>
          <a:p>
            <a:pPr>
              <a:defRPr/>
            </a:pPr>
            <a:r>
              <a:rPr lang="en-US" smtClean="0"/>
              <a:t>© 2018 C. Nguyen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smtClean="0">
                <a:solidFill>
                  <a:srgbClr val="0070C0"/>
                </a:solidFill>
              </a:rPr>
              <a:t>Event</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smtClean="0"/>
              <a:t>An </a:t>
            </a:r>
            <a:r>
              <a:rPr lang="en-US" sz="1800" dirty="0" smtClean="0">
                <a:solidFill>
                  <a:srgbClr val="0070C0"/>
                </a:solidFill>
              </a:rPr>
              <a:t>Event</a:t>
            </a:r>
            <a:r>
              <a:rPr lang="en-US" sz="1800" dirty="0" smtClean="0"/>
              <a:t> object can be used for two processes to </a:t>
            </a:r>
            <a:r>
              <a:rPr lang="en-US" sz="1800" dirty="0" smtClean="0"/>
              <a:t>synchronize their tasks.</a:t>
            </a:r>
            <a:endParaRPr lang="en-US" sz="1800" dirty="0" smtClean="0"/>
          </a:p>
          <a:p>
            <a:pPr eaLnBrk="1" hangingPunct="1"/>
            <a:r>
              <a:rPr lang="en-US" sz="1800" dirty="0" smtClean="0"/>
              <a:t>Just like with threads, an </a:t>
            </a:r>
            <a:r>
              <a:rPr lang="en-US" sz="1800" dirty="0" smtClean="0">
                <a:solidFill>
                  <a:srgbClr val="0070C0"/>
                </a:solidFill>
              </a:rPr>
              <a:t>Event</a:t>
            </a:r>
            <a:r>
              <a:rPr lang="en-US" sz="1800" dirty="0" smtClean="0"/>
              <a:t> object </a:t>
            </a:r>
            <a:r>
              <a:rPr lang="en-US" sz="1800" dirty="0" smtClean="0"/>
              <a:t>can be </a:t>
            </a:r>
            <a:r>
              <a:rPr lang="en-US" sz="1800" dirty="0" smtClean="0"/>
              <a:t>set </a:t>
            </a:r>
            <a:r>
              <a:rPr lang="en-US" sz="1800" dirty="0" smtClean="0"/>
              <a:t>or unset. </a:t>
            </a:r>
          </a:p>
          <a:p>
            <a:pPr eaLnBrk="1" hangingPunct="1"/>
            <a:r>
              <a:rPr lang="en-US" sz="1800" dirty="0" smtClean="0"/>
              <a:t>One </a:t>
            </a:r>
            <a:r>
              <a:rPr lang="en-US" sz="1800" dirty="0" smtClean="0"/>
              <a:t>process can set the </a:t>
            </a:r>
            <a:r>
              <a:rPr lang="en-US" sz="1800" dirty="0" smtClean="0">
                <a:solidFill>
                  <a:srgbClr val="0070C0"/>
                </a:solidFill>
              </a:rPr>
              <a:t>Event</a:t>
            </a:r>
            <a:r>
              <a:rPr lang="en-US" sz="1800" dirty="0" smtClean="0"/>
              <a:t> object when some condition happens, and the other process waits for the </a:t>
            </a:r>
            <a:r>
              <a:rPr lang="en-US" sz="1800" dirty="0" smtClean="0">
                <a:solidFill>
                  <a:srgbClr val="0070C0"/>
                </a:solidFill>
              </a:rPr>
              <a:t>Event</a:t>
            </a:r>
            <a:r>
              <a:rPr lang="en-US" sz="1800" dirty="0" smtClean="0"/>
              <a:t> </a:t>
            </a:r>
            <a:r>
              <a:rPr lang="en-US" sz="1800" dirty="0" smtClean="0"/>
              <a:t>to </a:t>
            </a:r>
            <a:r>
              <a:rPr lang="en-US" sz="1800" dirty="0" smtClean="0"/>
              <a:t>change state to take some action.</a:t>
            </a:r>
          </a:p>
          <a:p>
            <a:pPr eaLnBrk="1" hangingPunct="1"/>
            <a:r>
              <a:rPr lang="en-US" sz="1800" dirty="0" smtClean="0"/>
              <a:t>To create an Event object:  </a:t>
            </a:r>
          </a:p>
          <a:p>
            <a:pPr eaLnBrk="1" hangingPunct="1">
              <a:spcBef>
                <a:spcPts val="1200"/>
              </a:spcBef>
            </a:pPr>
            <a:r>
              <a:rPr lang="en-US" sz="1800" dirty="0" smtClean="0"/>
              <a:t>To change state of the Event object:</a:t>
            </a:r>
            <a:endParaRPr lang="en-US" sz="1800" dirty="0" smtClean="0"/>
          </a:p>
          <a:p>
            <a:pPr eaLnBrk="1" hangingPunct="1">
              <a:buNone/>
            </a:pPr>
            <a:r>
              <a:rPr lang="en-US" sz="1800" dirty="0" smtClean="0"/>
              <a:t>                                                        </a:t>
            </a:r>
            <a:r>
              <a:rPr lang="en-US" sz="1800" dirty="0" smtClean="0"/>
              <a:t>       or                      </a:t>
            </a:r>
            <a:endParaRPr lang="en-US" sz="1800" dirty="0" smtClean="0"/>
          </a:p>
          <a:p>
            <a:pPr eaLnBrk="1" hangingPunct="1">
              <a:spcBef>
                <a:spcPts val="1800"/>
              </a:spcBef>
            </a:pPr>
            <a:r>
              <a:rPr lang="en-US" sz="1800" dirty="0" smtClean="0"/>
              <a:t>To check whether the </a:t>
            </a:r>
            <a:r>
              <a:rPr lang="en-US" sz="1800" dirty="0" smtClean="0">
                <a:solidFill>
                  <a:srgbClr val="0070C0"/>
                </a:solidFill>
              </a:rPr>
              <a:t>Event</a:t>
            </a:r>
            <a:r>
              <a:rPr lang="en-US" sz="1800" dirty="0" smtClean="0"/>
              <a:t> is set:</a:t>
            </a:r>
            <a:endParaRPr lang="en-US" sz="1800" dirty="0" smtClean="0"/>
          </a:p>
          <a:p>
            <a:pPr eaLnBrk="1" hangingPunct="1">
              <a:spcBef>
                <a:spcPts val="600"/>
              </a:spcBef>
            </a:pPr>
            <a:r>
              <a:rPr lang="en-US" sz="1800" dirty="0" smtClean="0"/>
              <a:t>To wait for the </a:t>
            </a:r>
            <a:r>
              <a:rPr lang="en-US" sz="1800" dirty="0" smtClean="0">
                <a:solidFill>
                  <a:srgbClr val="0070C0"/>
                </a:solidFill>
              </a:rPr>
              <a:t>Event</a:t>
            </a:r>
            <a:r>
              <a:rPr lang="en-US" sz="1800" dirty="0" smtClean="0"/>
              <a:t> to be set:</a:t>
            </a:r>
            <a:endParaRPr lang="en-US" sz="1800" dirty="0" smtClean="0"/>
          </a:p>
          <a:p>
            <a:pPr lvl="1" eaLnBrk="1" hangingPunct="1">
              <a:spcBef>
                <a:spcPts val="600"/>
              </a:spcBef>
            </a:pPr>
            <a:r>
              <a:rPr lang="en-US" sz="1800" dirty="0" smtClean="0"/>
              <a:t>Blocking wait until </a:t>
            </a:r>
            <a:r>
              <a:rPr lang="en-US" sz="1800" dirty="0" smtClean="0">
                <a:solidFill>
                  <a:srgbClr val="0070C0"/>
                </a:solidFill>
              </a:rPr>
              <a:t>Event</a:t>
            </a:r>
            <a:r>
              <a:rPr lang="en-US" sz="1800" dirty="0" smtClean="0"/>
              <a:t> is set</a:t>
            </a:r>
          </a:p>
          <a:p>
            <a:pPr lvl="1" eaLnBrk="1" hangingPunct="1">
              <a:spcBef>
                <a:spcPts val="1200"/>
              </a:spcBef>
            </a:pPr>
            <a:r>
              <a:rPr lang="en-US" sz="1800" dirty="0" smtClean="0"/>
              <a:t>Blocking wait with timer:</a:t>
            </a:r>
            <a:endParaRPr lang="en-US" sz="1800" dirty="0" smtClean="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9</a:t>
            </a:fld>
            <a:endParaRPr lang="en-US" dirty="0"/>
          </a:p>
        </p:txBody>
      </p:sp>
      <p:sp>
        <p:nvSpPr>
          <p:cNvPr id="7" name="TextBox 6"/>
          <p:cNvSpPr txBox="1"/>
          <p:nvPr/>
        </p:nvSpPr>
        <p:spPr>
          <a:xfrm>
            <a:off x="4572000" y="4267200"/>
            <a:ext cx="13716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e.</a:t>
            </a:r>
            <a:r>
              <a:rPr lang="en-US" dirty="0" err="1" smtClean="0">
                <a:solidFill>
                  <a:srgbClr val="0070C0"/>
                </a:solidFill>
                <a:latin typeface="Calibri" pitchFamily="34" charset="0"/>
              </a:rPr>
              <a:t>wait</a:t>
            </a:r>
            <a:r>
              <a:rPr lang="en-US" dirty="0" smtClean="0">
                <a:solidFill>
                  <a:srgbClr val="0070C0"/>
                </a:solidFill>
                <a:latin typeface="Calibri" pitchFamily="34" charset="0"/>
              </a:rPr>
              <a:t>(</a:t>
            </a:r>
            <a:r>
              <a:rPr lang="en-US" dirty="0" smtClean="0">
                <a:latin typeface="Calibri" pitchFamily="34" charset="0"/>
              </a:rPr>
              <a:t>2.5</a:t>
            </a:r>
            <a:r>
              <a:rPr lang="en-US" dirty="0" smtClean="0">
                <a:solidFill>
                  <a:srgbClr val="0070C0"/>
                </a:solidFill>
                <a:latin typeface="Calibri" pitchFamily="34" charset="0"/>
              </a:rPr>
              <a:t>)</a:t>
            </a:r>
          </a:p>
        </p:txBody>
      </p:sp>
      <p:sp>
        <p:nvSpPr>
          <p:cNvPr id="6" name="TextBox 5"/>
          <p:cNvSpPr txBox="1"/>
          <p:nvPr/>
        </p:nvSpPr>
        <p:spPr>
          <a:xfrm>
            <a:off x="3657600" y="1905000"/>
            <a:ext cx="21336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  e = </a:t>
            </a:r>
            <a:r>
              <a:rPr lang="en-US" dirty="0" err="1" smtClean="0">
                <a:solidFill>
                  <a:srgbClr val="0070C0"/>
                </a:solidFill>
                <a:latin typeface="Calibri" pitchFamily="34" charset="0"/>
              </a:rPr>
              <a:t>mp.Event</a:t>
            </a:r>
            <a:r>
              <a:rPr lang="en-US" dirty="0" smtClean="0">
                <a:solidFill>
                  <a:srgbClr val="0070C0"/>
                </a:solidFill>
                <a:latin typeface="Calibri" pitchFamily="34" charset="0"/>
              </a:rPr>
              <a:t>()</a:t>
            </a:r>
            <a:endParaRPr lang="en-US" dirty="0" smtClean="0">
              <a:solidFill>
                <a:srgbClr val="0070C0"/>
              </a:solidFill>
              <a:latin typeface="Calibri" pitchFamily="34" charset="0"/>
            </a:endParaRPr>
          </a:p>
        </p:txBody>
      </p:sp>
      <p:sp>
        <p:nvSpPr>
          <p:cNvPr id="8" name="TextBox 7"/>
          <p:cNvSpPr txBox="1"/>
          <p:nvPr/>
        </p:nvSpPr>
        <p:spPr>
          <a:xfrm>
            <a:off x="2743200" y="2667000"/>
            <a:ext cx="12192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e.</a:t>
            </a:r>
            <a:r>
              <a:rPr lang="en-US" dirty="0" err="1" smtClean="0">
                <a:solidFill>
                  <a:srgbClr val="0070C0"/>
                </a:solidFill>
                <a:latin typeface="Calibri" pitchFamily="34" charset="0"/>
              </a:rPr>
              <a:t>set</a:t>
            </a:r>
            <a:r>
              <a:rPr lang="en-US" dirty="0" smtClean="0">
                <a:solidFill>
                  <a:srgbClr val="0070C0"/>
                </a:solidFill>
                <a:latin typeface="Calibri" pitchFamily="34" charset="0"/>
              </a:rPr>
              <a:t>()</a:t>
            </a:r>
            <a:endParaRPr lang="en-US" dirty="0" smtClean="0">
              <a:solidFill>
                <a:srgbClr val="0070C0"/>
              </a:solidFill>
              <a:latin typeface="Calibri" pitchFamily="34" charset="0"/>
            </a:endParaRPr>
          </a:p>
        </p:txBody>
      </p:sp>
      <p:sp>
        <p:nvSpPr>
          <p:cNvPr id="9" name="TextBox 8"/>
          <p:cNvSpPr txBox="1"/>
          <p:nvPr/>
        </p:nvSpPr>
        <p:spPr>
          <a:xfrm>
            <a:off x="5257800" y="2667000"/>
            <a:ext cx="13716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e.</a:t>
            </a:r>
            <a:r>
              <a:rPr lang="en-US" dirty="0" err="1" smtClean="0">
                <a:solidFill>
                  <a:srgbClr val="0070C0"/>
                </a:solidFill>
                <a:latin typeface="Calibri" pitchFamily="34" charset="0"/>
              </a:rPr>
              <a:t>clear</a:t>
            </a:r>
            <a:r>
              <a:rPr lang="en-US" dirty="0" smtClean="0">
                <a:solidFill>
                  <a:srgbClr val="0070C0"/>
                </a:solidFill>
                <a:latin typeface="Calibri" pitchFamily="34" charset="0"/>
              </a:rPr>
              <a:t>()</a:t>
            </a:r>
            <a:endParaRPr lang="en-US" dirty="0" smtClean="0">
              <a:solidFill>
                <a:srgbClr val="0070C0"/>
              </a:solidFill>
              <a:latin typeface="Calibri" pitchFamily="34" charset="0"/>
            </a:endParaRPr>
          </a:p>
        </p:txBody>
      </p:sp>
      <p:sp>
        <p:nvSpPr>
          <p:cNvPr id="10" name="TextBox 9"/>
          <p:cNvSpPr txBox="1"/>
          <p:nvPr/>
        </p:nvSpPr>
        <p:spPr>
          <a:xfrm>
            <a:off x="4572000" y="3124200"/>
            <a:ext cx="1371600" cy="369332"/>
          </a:xfrm>
          <a:prstGeom prst="rect">
            <a:avLst/>
          </a:prstGeom>
          <a:solidFill>
            <a:schemeClr val="bg1">
              <a:lumMod val="85000"/>
            </a:schemeClr>
          </a:solidFill>
        </p:spPr>
        <p:txBody>
          <a:bodyPr wrap="square" rtlCol="0">
            <a:spAutoFit/>
          </a:bodyPr>
          <a:lstStyle/>
          <a:p>
            <a:r>
              <a:rPr lang="en-US" dirty="0" smtClean="0"/>
              <a:t>  </a:t>
            </a:r>
            <a:r>
              <a:rPr lang="en-US" dirty="0" err="1" smtClean="0">
                <a:latin typeface="Calibri" pitchFamily="34" charset="0"/>
              </a:rPr>
              <a:t>e.</a:t>
            </a:r>
            <a:r>
              <a:rPr lang="en-US" dirty="0" err="1" smtClean="0">
                <a:solidFill>
                  <a:srgbClr val="0070C0"/>
                </a:solidFill>
                <a:latin typeface="Calibri" pitchFamily="34" charset="0"/>
              </a:rPr>
              <a:t>is_set</a:t>
            </a:r>
            <a:r>
              <a:rPr lang="en-US" dirty="0" smtClean="0">
                <a:solidFill>
                  <a:srgbClr val="0070C0"/>
                </a:solidFill>
                <a:latin typeface="Calibri" pitchFamily="34" charset="0"/>
              </a:rPr>
              <a:t>()</a:t>
            </a:r>
            <a:endParaRPr lang="en-US" dirty="0" smtClean="0">
              <a:solidFill>
                <a:srgbClr val="0070C0"/>
              </a:solidFill>
              <a:latin typeface="Calibri" pitchFamily="34" charset="0"/>
            </a:endParaRPr>
          </a:p>
        </p:txBody>
      </p:sp>
      <p:sp>
        <p:nvSpPr>
          <p:cNvPr id="11" name="TextBox 10"/>
          <p:cNvSpPr txBox="1"/>
          <p:nvPr/>
        </p:nvSpPr>
        <p:spPr>
          <a:xfrm>
            <a:off x="4572000" y="3810000"/>
            <a:ext cx="1371600" cy="369332"/>
          </a:xfrm>
          <a:prstGeom prst="rect">
            <a:avLst/>
          </a:prstGeom>
          <a:solidFill>
            <a:schemeClr val="bg1">
              <a:lumMod val="85000"/>
            </a:schemeClr>
          </a:solidFill>
        </p:spPr>
        <p:txBody>
          <a:bodyPr wrap="square" rtlCol="0">
            <a:spAutoFit/>
          </a:bodyPr>
          <a:lstStyle/>
          <a:p>
            <a:r>
              <a:rPr lang="en-US" dirty="0" smtClean="0">
                <a:latin typeface="Calibri" pitchFamily="34" charset="0"/>
              </a:rPr>
              <a:t> </a:t>
            </a:r>
            <a:r>
              <a:rPr lang="en-US" dirty="0" err="1" smtClean="0">
                <a:latin typeface="Calibri" pitchFamily="34" charset="0"/>
              </a:rPr>
              <a:t>e.</a:t>
            </a:r>
            <a:r>
              <a:rPr lang="en-US" dirty="0" err="1" smtClean="0">
                <a:solidFill>
                  <a:srgbClr val="0070C0"/>
                </a:solidFill>
                <a:latin typeface="Calibri" pitchFamily="34" charset="0"/>
              </a:rPr>
              <a:t>wait</a:t>
            </a:r>
            <a:r>
              <a:rPr lang="en-US" dirty="0" smtClean="0">
                <a:solidFill>
                  <a:srgbClr val="0070C0"/>
                </a:solidFill>
                <a:latin typeface="Calibri" pitchFamily="34" charset="0"/>
              </a:rPr>
              <a:t>()</a:t>
            </a:r>
            <a:endParaRPr lang="en-US" dirty="0" smtClean="0">
              <a:solidFill>
                <a:srgbClr val="0070C0"/>
              </a:solidFill>
              <a:latin typeface="Calibri" pitchFamily="34" charset="0"/>
            </a:endParaRPr>
          </a:p>
        </p:txBody>
      </p:sp>
      <p:sp>
        <p:nvSpPr>
          <p:cNvPr id="12" name="Date Placeholder 11"/>
          <p:cNvSpPr>
            <a:spLocks noGrp="1"/>
          </p:cNvSpPr>
          <p:nvPr>
            <p:ph type="dt" sz="half" idx="10"/>
          </p:nvPr>
        </p:nvSpPr>
        <p:spPr/>
        <p:txBody>
          <a:bodyPr/>
          <a:lstStyle/>
          <a:p>
            <a:pPr>
              <a:defRPr/>
            </a:pPr>
            <a:r>
              <a:rPr lang="en-US" smtClean="0"/>
              <a:t>© 2018 C. Nguyen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27105</TotalTime>
  <Words>1709</Words>
  <Application>Microsoft Office PowerPoint</Application>
  <PresentationFormat>On-screen Show (4:3)</PresentationFormat>
  <Paragraphs>218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Default Design</vt:lpstr>
      <vt:lpstr>Slide 1</vt:lpstr>
      <vt:lpstr>Processes</vt:lpstr>
      <vt:lpstr>Multiprocessing</vt:lpstr>
      <vt:lpstr>Process</vt:lpstr>
      <vt:lpstr>Creating a Child Process</vt:lpstr>
      <vt:lpstr>The main Function</vt:lpstr>
      <vt:lpstr>Communication Between Processes</vt:lpstr>
      <vt:lpstr>Checking Process Status</vt:lpstr>
      <vt:lpstr>Event</vt:lpstr>
      <vt:lpstr>Lock</vt:lpstr>
      <vt:lpstr>Queue</vt:lpstr>
      <vt:lpstr>Pool map Method (1)</vt:lpstr>
      <vt:lpstr>Pool map Method (2)</vt:lpstr>
      <vt:lpstr>Pool apply_async Method (1)</vt:lpstr>
      <vt:lpstr>Pool apply_async Method (2)</vt:lpstr>
      <vt:lpstr>Going further…</vt:lpstr>
    </vt:vector>
  </TitlesOfParts>
  <Company>De Anza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cp:lastModifiedBy>
  <cp:revision>123</cp:revision>
  <dcterms:created xsi:type="dcterms:W3CDTF">2008-07-16T21:48:08Z</dcterms:created>
  <dcterms:modified xsi:type="dcterms:W3CDTF">2018-11-04T22:55:17Z</dcterms:modified>
</cp:coreProperties>
</file>