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352" r:id="rId3"/>
    <p:sldId id="353" r:id="rId4"/>
    <p:sldId id="363" r:id="rId5"/>
    <p:sldId id="355" r:id="rId6"/>
    <p:sldId id="357" r:id="rId7"/>
    <p:sldId id="358" r:id="rId8"/>
    <p:sldId id="359" r:id="rId9"/>
    <p:sldId id="360" r:id="rId10"/>
    <p:sldId id="361" r:id="rId11"/>
    <p:sldId id="362" r:id="rId12"/>
    <p:sldId id="356" r:id="rId13"/>
    <p:sldId id="364" r:id="rId14"/>
    <p:sldId id="354" r:id="rId15"/>
    <p:sldId id="365" r:id="rId16"/>
    <p:sldId id="366" r:id="rId17"/>
    <p:sldId id="349"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6" autoAdjust="0"/>
    <p:restoredTop sz="94660"/>
  </p:normalViewPr>
  <p:slideViewPr>
    <p:cSldViewPr>
      <p:cViewPr varScale="1">
        <p:scale>
          <a:sx n="87" d="100"/>
          <a:sy n="87" d="100"/>
        </p:scale>
        <p:origin x="-105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07040-3598-4B34-89CA-00F4D2CA7D8F}" type="datetimeFigureOut">
              <a:rPr lang="en-US" smtClean="0"/>
              <a:pPr/>
              <a:t>11/5/2018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3ADE-B254-496B-AE8B-0016B9C96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3432D-2D09-40CB-AD13-794E1EB6448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907B7-58FD-4244-9CBA-89E46B74A0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B9D3B-35DE-4311-A0BB-CD8DA6CB60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sz="1200">
                <a:solidFill>
                  <a:schemeClr val="bg1">
                    <a:lumMod val="65000"/>
                  </a:schemeClr>
                </a:solidFill>
              </a:defRPr>
            </a:lvl1pPr>
          </a:lstStyle>
          <a:p>
            <a:pPr>
              <a:defRPr/>
            </a:pPr>
            <a:r>
              <a:rPr lang="en-US" dirty="0" smtClean="0"/>
              <a:t>© 2018 C. Nguyen </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sz="1200">
                <a:solidFill>
                  <a:schemeClr val="bg1">
                    <a:lumMod val="65000"/>
                  </a:schemeClr>
                </a:solidFill>
              </a:defRPr>
            </a:lvl1pPr>
          </a:lstStyle>
          <a:p>
            <a:pPr>
              <a:defRPr/>
            </a:pPr>
            <a:fld id="{00AB4732-7798-450C-A251-172215231FF8}"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D7D1DB-D61C-4150-B366-24A9E9006C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5C24FF-A6A4-4594-BE2F-AE0BEEF2A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211BDF-66C8-4F8B-BE2C-D827765848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3381C2-2727-45BC-99ED-E184EEBCF1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ED839B-C6F0-42B8-8986-42E63512FB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91439-C570-484E-A776-4331D12AA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3784F8-3E48-4AD5-AEC6-E5C8B8495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smtClean="0"/>
              <a:t>© 2018 C. Nguyen </a:t>
            </a: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A394D9-7F31-4B0C-B6FF-0DBC50127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python.org/3.5/library/threading.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solidFill>
                  <a:schemeClr val="tx2"/>
                </a:solidFill>
              </a:rPr>
              <a:t>CIS </a:t>
            </a:r>
            <a:r>
              <a:rPr lang="en-US" sz="2800" dirty="0" smtClean="0">
                <a:solidFill>
                  <a:schemeClr val="tx2"/>
                </a:solidFill>
              </a:rPr>
              <a:t>41B</a:t>
            </a:r>
            <a:r>
              <a:rPr lang="en-US" sz="2800" dirty="0">
                <a:solidFill>
                  <a:schemeClr val="tx2"/>
                </a:solidFill>
              </a:rPr>
              <a:t/>
            </a:r>
            <a:br>
              <a:rPr lang="en-US" sz="2800" dirty="0">
                <a:solidFill>
                  <a:schemeClr val="tx2"/>
                </a:solidFill>
              </a:rPr>
            </a:br>
            <a:r>
              <a:rPr lang="en-US" sz="2800" dirty="0" smtClean="0">
                <a:solidFill>
                  <a:schemeClr val="tx2"/>
                </a:solidFill>
              </a:rPr>
              <a:t>Advanced Python Programming</a:t>
            </a:r>
          </a:p>
          <a:p>
            <a:pPr algn="ctr">
              <a:spcBef>
                <a:spcPts val="1200"/>
              </a:spcBef>
            </a:pPr>
            <a:r>
              <a:rPr lang="en-US" sz="3200" dirty="0">
                <a:solidFill>
                  <a:schemeClr val="tx2"/>
                </a:solidFill>
              </a:rPr>
              <a:t/>
            </a:r>
            <a:br>
              <a:rPr lang="en-US" sz="3200" dirty="0">
                <a:solidFill>
                  <a:schemeClr val="tx2"/>
                </a:solidFill>
              </a:rPr>
            </a:br>
            <a:r>
              <a:rPr lang="en-US" sz="3200" dirty="0" smtClean="0">
                <a:solidFill>
                  <a:schemeClr val="tx2"/>
                </a:solidFill>
              </a:rPr>
              <a:t>Threads</a:t>
            </a:r>
            <a:endParaRPr lang="en-US" sz="32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Lock</a:t>
            </a:r>
            <a:r>
              <a:rPr lang="en-US" sz="3200" dirty="0" smtClean="0"/>
              <a:t> (1)</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smtClean="0"/>
              <a:t>When 2 threads use the same resource, then a </a:t>
            </a:r>
            <a:r>
              <a:rPr lang="en-US" sz="1800" u="sng" dirty="0" smtClean="0"/>
              <a:t>race condition</a:t>
            </a:r>
            <a:r>
              <a:rPr lang="en-US" sz="1800" dirty="0" smtClean="0"/>
              <a:t> can happen.</a:t>
            </a:r>
          </a:p>
          <a:p>
            <a:pPr eaLnBrk="1" hangingPunct="1"/>
            <a:r>
              <a:rPr lang="en-US" sz="1800" dirty="0" smtClean="0"/>
              <a:t>A </a:t>
            </a:r>
            <a:r>
              <a:rPr lang="en-US" sz="1800" u="sng" dirty="0" smtClean="0"/>
              <a:t>race condition</a:t>
            </a:r>
            <a:r>
              <a:rPr lang="en-US" sz="1800" dirty="0" smtClean="0"/>
              <a:t> is when 2 threads compete or race with each other to get to the same resource. If they both get to the resource at the same time and both make modification to the data at the resource, then the resulting data may not be correct.</a:t>
            </a:r>
          </a:p>
          <a:p>
            <a:pPr eaLnBrk="1" hangingPunct="1"/>
            <a:r>
              <a:rPr lang="en-US" sz="1800" dirty="0" smtClean="0"/>
              <a:t>To prevent a race condition and possible data corruption, a </a:t>
            </a:r>
            <a:r>
              <a:rPr lang="en-US" sz="1800" dirty="0" smtClean="0">
                <a:solidFill>
                  <a:srgbClr val="0070C0"/>
                </a:solidFill>
              </a:rPr>
              <a:t>Lock</a:t>
            </a:r>
            <a:r>
              <a:rPr lang="en-US" sz="1800" dirty="0" smtClean="0"/>
              <a:t> is used.</a:t>
            </a:r>
          </a:p>
          <a:p>
            <a:pPr eaLnBrk="1" hangingPunct="1"/>
            <a:r>
              <a:rPr lang="en-US" sz="1800" dirty="0" smtClean="0"/>
              <a:t>To create a </a:t>
            </a:r>
            <a:r>
              <a:rPr lang="en-US" sz="1800" dirty="0" smtClean="0">
                <a:solidFill>
                  <a:srgbClr val="0070C0"/>
                </a:solidFill>
              </a:rPr>
              <a:t>Lock</a:t>
            </a:r>
            <a:r>
              <a:rPr lang="en-US" sz="1800" dirty="0" smtClean="0"/>
              <a:t> object:                      </a:t>
            </a:r>
          </a:p>
          <a:p>
            <a:pPr eaLnBrk="1" hangingPunct="1">
              <a:spcBef>
                <a:spcPts val="1000"/>
              </a:spcBef>
            </a:pPr>
            <a:r>
              <a:rPr lang="en-US" sz="1800" dirty="0" smtClean="0"/>
              <a:t>There are 2 states for the </a:t>
            </a:r>
            <a:r>
              <a:rPr lang="en-US" sz="1800" dirty="0" smtClean="0">
                <a:solidFill>
                  <a:srgbClr val="0070C0"/>
                </a:solidFill>
              </a:rPr>
              <a:t>Lock</a:t>
            </a:r>
            <a:r>
              <a:rPr lang="en-US" sz="1800" dirty="0" smtClean="0"/>
              <a:t> object: lock and unlocked. </a:t>
            </a:r>
            <a:br>
              <a:rPr lang="en-US" sz="1800" dirty="0" smtClean="0"/>
            </a:br>
            <a:r>
              <a:rPr lang="en-US" sz="1800" dirty="0" smtClean="0"/>
              <a:t>A newly created lock is in the unlocked state.</a:t>
            </a:r>
          </a:p>
          <a:p>
            <a:pPr eaLnBrk="1" hangingPunct="1">
              <a:spcBef>
                <a:spcPts val="600"/>
              </a:spcBef>
            </a:pPr>
            <a:r>
              <a:rPr lang="en-US" sz="1800" dirty="0" smtClean="0"/>
              <a:t>Before accessing the shared resource, a thread locks the resource so that no other thread can access the same resource. When it’s done with the resource, then it unlocks the resource so that other threads can access it.</a:t>
            </a:r>
          </a:p>
          <a:p>
            <a:pPr eaLnBrk="1" hangingPunct="1">
              <a:spcBef>
                <a:spcPts val="1000"/>
              </a:spcBef>
            </a:pPr>
            <a:r>
              <a:rPr lang="en-US" sz="1800" dirty="0" smtClean="0"/>
              <a:t>To lock:                                             To unlock: </a:t>
            </a:r>
          </a:p>
          <a:p>
            <a:pPr eaLnBrk="1" hangingPunct="1">
              <a:spcBef>
                <a:spcPts val="1200"/>
              </a:spcBef>
            </a:pPr>
            <a:r>
              <a:rPr lang="en-US" sz="1800" dirty="0" smtClean="0"/>
              <a:t>If an </a:t>
            </a:r>
            <a:r>
              <a:rPr lang="en-US" sz="1800" dirty="0" smtClean="0">
                <a:solidFill>
                  <a:srgbClr val="0070C0"/>
                </a:solidFill>
              </a:rPr>
              <a:t>acquire</a:t>
            </a:r>
            <a:r>
              <a:rPr lang="en-US" sz="1800" dirty="0" smtClean="0"/>
              <a:t> is attempted during an unlocked state, then the lock happens immediately and the return value is True.</a:t>
            </a:r>
          </a:p>
          <a:p>
            <a:pPr eaLnBrk="1" hangingPunct="1">
              <a:spcBef>
                <a:spcPts val="0"/>
              </a:spcBef>
            </a:pPr>
            <a:r>
              <a:rPr lang="en-US" sz="1800" dirty="0" smtClean="0"/>
              <a:t>If an </a:t>
            </a:r>
            <a:r>
              <a:rPr lang="en-US" sz="1800" dirty="0" smtClean="0">
                <a:solidFill>
                  <a:srgbClr val="0070C0"/>
                </a:solidFill>
              </a:rPr>
              <a:t>acquire</a:t>
            </a:r>
            <a:r>
              <a:rPr lang="en-US" sz="1800" dirty="0" smtClean="0"/>
              <a:t> is attempted during a locked state, then the thread that runs </a:t>
            </a:r>
            <a:r>
              <a:rPr lang="en-US" sz="1800" dirty="0" smtClean="0">
                <a:solidFill>
                  <a:srgbClr val="0070C0"/>
                </a:solidFill>
              </a:rPr>
              <a:t>acquire</a:t>
            </a:r>
            <a:r>
              <a:rPr lang="en-US" sz="1800" dirty="0" smtClean="0"/>
              <a:t> is blocked until the lock is released, at which time the lock is locked again immediately for the requesting thread.</a:t>
            </a:r>
          </a:p>
          <a:p>
            <a:pPr eaLnBrk="1" hangingPunct="1">
              <a:spcBef>
                <a:spcPts val="1200"/>
              </a:spcBef>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6" name="TextBox 5"/>
          <p:cNvSpPr txBox="1"/>
          <p:nvPr/>
        </p:nvSpPr>
        <p:spPr>
          <a:xfrm>
            <a:off x="3581400" y="2438400"/>
            <a:ext cx="2819400" cy="369332"/>
          </a:xfrm>
          <a:prstGeom prst="rect">
            <a:avLst/>
          </a:prstGeom>
          <a:solidFill>
            <a:schemeClr val="bg1">
              <a:lumMod val="85000"/>
            </a:schemeClr>
          </a:solidFill>
        </p:spPr>
        <p:txBody>
          <a:bodyPr wrap="square" rtlCol="0">
            <a:spAutoFit/>
          </a:bodyPr>
          <a:lstStyle/>
          <a:p>
            <a:r>
              <a:rPr lang="en-US" dirty="0" smtClean="0"/>
              <a:t>  lock = </a:t>
            </a:r>
            <a:r>
              <a:rPr lang="en-US" dirty="0" err="1" smtClean="0">
                <a:solidFill>
                  <a:srgbClr val="0070C0"/>
                </a:solidFill>
              </a:rPr>
              <a:t>threading.Lock</a:t>
            </a:r>
            <a:r>
              <a:rPr lang="en-US" dirty="0" smtClean="0">
                <a:solidFill>
                  <a:srgbClr val="0070C0"/>
                </a:solidFill>
              </a:rPr>
              <a:t>()</a:t>
            </a:r>
          </a:p>
        </p:txBody>
      </p:sp>
      <p:sp>
        <p:nvSpPr>
          <p:cNvPr id="8" name="TextBox 7"/>
          <p:cNvSpPr txBox="1"/>
          <p:nvPr/>
        </p:nvSpPr>
        <p:spPr>
          <a:xfrm>
            <a:off x="5867400" y="4419600"/>
            <a:ext cx="1905000" cy="369332"/>
          </a:xfrm>
          <a:prstGeom prst="rect">
            <a:avLst/>
          </a:prstGeom>
          <a:solidFill>
            <a:schemeClr val="bg1">
              <a:lumMod val="85000"/>
            </a:schemeClr>
          </a:solidFill>
        </p:spPr>
        <p:txBody>
          <a:bodyPr wrap="square" rtlCol="0">
            <a:spAutoFit/>
          </a:bodyPr>
          <a:lstStyle/>
          <a:p>
            <a:r>
              <a:rPr lang="en-US" dirty="0" smtClean="0"/>
              <a:t>  </a:t>
            </a:r>
            <a:r>
              <a:rPr lang="en-US" dirty="0" err="1" smtClean="0"/>
              <a:t>lock.</a:t>
            </a:r>
            <a:r>
              <a:rPr lang="en-US" dirty="0" err="1" smtClean="0">
                <a:solidFill>
                  <a:srgbClr val="0070C0"/>
                </a:solidFill>
              </a:rPr>
              <a:t>release</a:t>
            </a:r>
            <a:r>
              <a:rPr lang="en-US" dirty="0" smtClean="0">
                <a:solidFill>
                  <a:srgbClr val="0070C0"/>
                </a:solidFill>
              </a:rPr>
              <a:t>()</a:t>
            </a:r>
          </a:p>
        </p:txBody>
      </p:sp>
      <p:sp>
        <p:nvSpPr>
          <p:cNvPr id="9" name="TextBox 8"/>
          <p:cNvSpPr txBox="1"/>
          <p:nvPr/>
        </p:nvSpPr>
        <p:spPr>
          <a:xfrm>
            <a:off x="1905000" y="4419600"/>
            <a:ext cx="1905000" cy="369332"/>
          </a:xfrm>
          <a:prstGeom prst="rect">
            <a:avLst/>
          </a:prstGeom>
          <a:solidFill>
            <a:schemeClr val="bg1">
              <a:lumMod val="85000"/>
            </a:schemeClr>
          </a:solidFill>
        </p:spPr>
        <p:txBody>
          <a:bodyPr wrap="square" rtlCol="0">
            <a:spAutoFit/>
          </a:bodyPr>
          <a:lstStyle/>
          <a:p>
            <a:r>
              <a:rPr lang="en-US" dirty="0" smtClean="0"/>
              <a:t>  </a:t>
            </a:r>
            <a:r>
              <a:rPr lang="en-US" dirty="0" err="1" smtClean="0"/>
              <a:t>lock</a:t>
            </a:r>
            <a:r>
              <a:rPr lang="en-US" dirty="0" err="1" smtClean="0">
                <a:solidFill>
                  <a:srgbClr val="0070C0"/>
                </a:solidFill>
              </a:rPr>
              <a:t>.acquire</a:t>
            </a:r>
            <a:r>
              <a:rPr lang="en-US" dirty="0" smtClean="0">
                <a:solidFill>
                  <a:srgbClr val="0070C0"/>
                </a:solidFill>
              </a:rPr>
              <a:t>()</a:t>
            </a:r>
          </a:p>
        </p:txBody>
      </p:sp>
      <p:sp>
        <p:nvSpPr>
          <p:cNvPr id="10" name="Date Placeholder 9"/>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Lock</a:t>
            </a:r>
            <a:r>
              <a:rPr lang="en-US" sz="3200" dirty="0" smtClean="0"/>
              <a:t> (2)</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smtClean="0"/>
              <a:t>A thread can prevent being blocked while waiting for the lock by using:</a:t>
            </a:r>
          </a:p>
          <a:p>
            <a:pPr eaLnBrk="1" hangingPunct="1"/>
            <a:endParaRPr lang="en-US" sz="1800" dirty="0" smtClean="0"/>
          </a:p>
          <a:p>
            <a:pPr eaLnBrk="1" hangingPunct="1">
              <a:spcBef>
                <a:spcPts val="600"/>
              </a:spcBef>
              <a:buNone/>
            </a:pPr>
            <a:r>
              <a:rPr lang="en-US" sz="1800" dirty="0" smtClean="0"/>
              <a:t>	If the return value is True, then it has successfully locked. </a:t>
            </a:r>
            <a:br>
              <a:rPr lang="en-US" sz="1800" dirty="0" smtClean="0"/>
            </a:br>
            <a:r>
              <a:rPr lang="en-US" sz="1800" dirty="0" smtClean="0"/>
              <a:t>If the return value is False, then it is not blocked and can do some other task that doesn’t require the shared resource.</a:t>
            </a:r>
          </a:p>
          <a:p>
            <a:pPr eaLnBrk="1" hangingPunct="1">
              <a:spcBef>
                <a:spcPts val="600"/>
              </a:spcBef>
            </a:pPr>
            <a:r>
              <a:rPr lang="en-US" sz="1800" dirty="0" smtClean="0"/>
              <a:t> A thread can also set a timer when requesting a lock:</a:t>
            </a:r>
          </a:p>
          <a:p>
            <a:pPr eaLnBrk="1" hangingPunct="1">
              <a:buNone/>
            </a:pPr>
            <a:endParaRPr lang="en-US" sz="1800" dirty="0" smtClean="0"/>
          </a:p>
          <a:p>
            <a:pPr eaLnBrk="1" hangingPunct="1">
              <a:spcBef>
                <a:spcPts val="1200"/>
              </a:spcBef>
              <a:buNone/>
            </a:pPr>
            <a:r>
              <a:rPr lang="en-US" sz="1800" dirty="0" smtClean="0"/>
              <a:t>	This means the requesting thread is only blocked for 2.5 seconds while waiting for the unlock. If the unlock doesn’t occur before the timer times out, then the thread is unblocked when the timer times out.</a:t>
            </a:r>
          </a:p>
          <a:p>
            <a:pPr eaLnBrk="1" hangingPunct="1"/>
            <a:r>
              <a:rPr lang="en-US" sz="1800" dirty="0" smtClean="0"/>
              <a:t>If there’s a good chance that the thread won’t be blocked when getting a lock, then we can use the </a:t>
            </a:r>
            <a:r>
              <a:rPr lang="en-US" sz="1800" dirty="0" smtClean="0">
                <a:solidFill>
                  <a:srgbClr val="0070C0"/>
                </a:solidFill>
              </a:rPr>
              <a:t>with</a:t>
            </a:r>
            <a:r>
              <a:rPr lang="en-US" sz="1800" dirty="0" smtClean="0"/>
              <a:t> syntax, just as with file open:</a:t>
            </a:r>
          </a:p>
          <a:p>
            <a:pPr eaLnBrk="1" hangingPunct="1">
              <a:spcBef>
                <a:spcPts val="1200"/>
              </a:spcBef>
              <a:buNone/>
            </a:pPr>
            <a:r>
              <a:rPr lang="en-US" sz="1800" dirty="0" smtClean="0"/>
              <a:t/>
            </a:r>
            <a:br>
              <a:rPr lang="en-US" sz="1800" dirty="0" smtClean="0"/>
            </a:br>
            <a:r>
              <a:rPr lang="en-US" sz="1800" dirty="0" smtClean="0"/>
              <a:t>                                       is equivalent to</a:t>
            </a:r>
          </a:p>
          <a:p>
            <a:pPr eaLnBrk="1" hangingPunct="1">
              <a:spcBef>
                <a:spcPts val="0"/>
              </a:spcBef>
              <a:buNone/>
            </a:pPr>
            <a:endParaRPr lang="en-US" sz="1800" dirty="0" smtClean="0"/>
          </a:p>
          <a:p>
            <a:pPr eaLnBrk="1" hangingPunct="1">
              <a:spcBef>
                <a:spcPts val="1200"/>
              </a:spcBef>
            </a:pPr>
            <a:r>
              <a:rPr lang="en-US" sz="1800" dirty="0" smtClean="0"/>
              <a:t>When given a lock, the </a:t>
            </a:r>
            <a:r>
              <a:rPr lang="en-US" sz="1800" dirty="0" smtClean="0">
                <a:solidFill>
                  <a:srgbClr val="0070C0"/>
                </a:solidFill>
              </a:rPr>
              <a:t>with</a:t>
            </a:r>
            <a:r>
              <a:rPr lang="en-US" sz="1800" dirty="0" smtClean="0"/>
              <a:t> construct runs the </a:t>
            </a:r>
            <a:r>
              <a:rPr lang="en-US" sz="1800" dirty="0" smtClean="0">
                <a:solidFill>
                  <a:srgbClr val="0070C0"/>
                </a:solidFill>
              </a:rPr>
              <a:t>acquire,</a:t>
            </a:r>
            <a:r>
              <a:rPr lang="en-US" sz="1800" dirty="0" smtClean="0"/>
              <a:t> and at the end of the block, it automatically runs the </a:t>
            </a:r>
            <a:r>
              <a:rPr lang="en-US" sz="1800" dirty="0" smtClean="0">
                <a:solidFill>
                  <a:srgbClr val="0070C0"/>
                </a:solidFill>
              </a:rPr>
              <a:t>release.</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8" name="TextBox 7"/>
          <p:cNvSpPr txBox="1"/>
          <p:nvPr/>
        </p:nvSpPr>
        <p:spPr>
          <a:xfrm>
            <a:off x="5029200" y="4648200"/>
            <a:ext cx="1905000" cy="646331"/>
          </a:xfrm>
          <a:prstGeom prst="rect">
            <a:avLst/>
          </a:prstGeom>
          <a:solidFill>
            <a:schemeClr val="bg1">
              <a:lumMod val="85000"/>
            </a:schemeClr>
          </a:solidFill>
        </p:spPr>
        <p:txBody>
          <a:bodyPr wrap="square" rtlCol="0">
            <a:spAutoFit/>
          </a:bodyPr>
          <a:lstStyle/>
          <a:p>
            <a:r>
              <a:rPr lang="en-US" dirty="0" smtClean="0"/>
              <a:t>  </a:t>
            </a:r>
            <a:r>
              <a:rPr lang="en-US" dirty="0" smtClean="0">
                <a:solidFill>
                  <a:srgbClr val="0070C0"/>
                </a:solidFill>
              </a:rPr>
              <a:t>with</a:t>
            </a:r>
            <a:r>
              <a:rPr lang="en-US" dirty="0" smtClean="0"/>
              <a:t> lock :</a:t>
            </a:r>
            <a:br>
              <a:rPr lang="en-US" dirty="0" smtClean="0"/>
            </a:br>
            <a:r>
              <a:rPr lang="en-US" dirty="0" smtClean="0"/>
              <a:t>     do some task</a:t>
            </a:r>
          </a:p>
        </p:txBody>
      </p:sp>
      <p:sp>
        <p:nvSpPr>
          <p:cNvPr id="9" name="TextBox 8"/>
          <p:cNvSpPr txBox="1"/>
          <p:nvPr/>
        </p:nvSpPr>
        <p:spPr>
          <a:xfrm>
            <a:off x="1143000" y="4495800"/>
            <a:ext cx="2057400" cy="923330"/>
          </a:xfrm>
          <a:prstGeom prst="rect">
            <a:avLst/>
          </a:prstGeom>
          <a:solidFill>
            <a:schemeClr val="bg1">
              <a:lumMod val="85000"/>
            </a:schemeClr>
          </a:solidFill>
        </p:spPr>
        <p:txBody>
          <a:bodyPr wrap="square" rtlCol="0">
            <a:spAutoFit/>
          </a:bodyPr>
          <a:lstStyle/>
          <a:p>
            <a:r>
              <a:rPr lang="en-US" dirty="0" smtClean="0"/>
              <a:t>  </a:t>
            </a:r>
            <a:r>
              <a:rPr lang="en-US" dirty="0" err="1" smtClean="0"/>
              <a:t>lock.</a:t>
            </a:r>
            <a:r>
              <a:rPr lang="en-US" dirty="0" err="1" smtClean="0">
                <a:solidFill>
                  <a:srgbClr val="0070C0"/>
                </a:solidFill>
              </a:rPr>
              <a:t>acquire</a:t>
            </a:r>
            <a:r>
              <a:rPr lang="en-US" dirty="0" smtClean="0">
                <a:solidFill>
                  <a:srgbClr val="0070C0"/>
                </a:solidFill>
              </a:rPr>
              <a:t>()</a:t>
            </a:r>
          </a:p>
          <a:p>
            <a:r>
              <a:rPr lang="en-US" dirty="0" smtClean="0"/>
              <a:t>  do some task</a:t>
            </a:r>
          </a:p>
          <a:p>
            <a:r>
              <a:rPr lang="en-US" dirty="0" smtClean="0"/>
              <a:t>  </a:t>
            </a:r>
            <a:r>
              <a:rPr lang="en-US" dirty="0" err="1" smtClean="0"/>
              <a:t>lock.</a:t>
            </a:r>
            <a:r>
              <a:rPr lang="en-US" dirty="0" err="1" smtClean="0">
                <a:solidFill>
                  <a:srgbClr val="0070C0"/>
                </a:solidFill>
              </a:rPr>
              <a:t>release</a:t>
            </a:r>
            <a:r>
              <a:rPr lang="en-US" dirty="0" smtClean="0">
                <a:solidFill>
                  <a:srgbClr val="0070C0"/>
                </a:solidFill>
              </a:rPr>
              <a:t>() </a:t>
            </a:r>
          </a:p>
        </p:txBody>
      </p:sp>
      <p:sp>
        <p:nvSpPr>
          <p:cNvPr id="7" name="Date Placeholder 6"/>
          <p:cNvSpPr>
            <a:spLocks noGrp="1"/>
          </p:cNvSpPr>
          <p:nvPr>
            <p:ph type="dt" sz="half" idx="10"/>
          </p:nvPr>
        </p:nvSpPr>
        <p:spPr/>
        <p:txBody>
          <a:bodyPr/>
          <a:lstStyle/>
          <a:p>
            <a:pPr>
              <a:defRPr/>
            </a:pPr>
            <a:r>
              <a:rPr lang="en-US" smtClean="0"/>
              <a:t>© 2018 C. Nguyen </a:t>
            </a:r>
            <a:endParaRPr lang="en-US"/>
          </a:p>
        </p:txBody>
      </p:sp>
      <p:sp>
        <p:nvSpPr>
          <p:cNvPr id="10" name="TextBox 9"/>
          <p:cNvSpPr txBox="1"/>
          <p:nvPr/>
        </p:nvSpPr>
        <p:spPr>
          <a:xfrm>
            <a:off x="3200400" y="990600"/>
            <a:ext cx="3429000" cy="369332"/>
          </a:xfrm>
          <a:prstGeom prst="rect">
            <a:avLst/>
          </a:prstGeom>
          <a:solidFill>
            <a:schemeClr val="bg1">
              <a:lumMod val="85000"/>
            </a:schemeClr>
          </a:solidFill>
        </p:spPr>
        <p:txBody>
          <a:bodyPr wrap="square" rtlCol="0">
            <a:spAutoFit/>
          </a:bodyPr>
          <a:lstStyle/>
          <a:p>
            <a:r>
              <a:rPr lang="en-US" dirty="0" smtClean="0">
                <a:solidFill>
                  <a:srgbClr val="0070C0"/>
                </a:solidFill>
              </a:rPr>
              <a:t> </a:t>
            </a:r>
            <a:r>
              <a:rPr lang="en-US" dirty="0" err="1" smtClean="0"/>
              <a:t>lock</a:t>
            </a:r>
            <a:r>
              <a:rPr lang="en-US" dirty="0" err="1" smtClean="0">
                <a:solidFill>
                  <a:srgbClr val="0070C0"/>
                </a:solidFill>
              </a:rPr>
              <a:t>.acquire</a:t>
            </a:r>
            <a:r>
              <a:rPr lang="en-US" dirty="0" smtClean="0">
                <a:solidFill>
                  <a:srgbClr val="0070C0"/>
                </a:solidFill>
              </a:rPr>
              <a:t>(blocking=False)</a:t>
            </a:r>
            <a:endParaRPr lang="en-US" dirty="0" smtClean="0"/>
          </a:p>
        </p:txBody>
      </p:sp>
      <p:sp>
        <p:nvSpPr>
          <p:cNvPr id="11" name="TextBox 10"/>
          <p:cNvSpPr txBox="1"/>
          <p:nvPr/>
        </p:nvSpPr>
        <p:spPr>
          <a:xfrm>
            <a:off x="3200400" y="2590800"/>
            <a:ext cx="3429000" cy="369332"/>
          </a:xfrm>
          <a:prstGeom prst="rect">
            <a:avLst/>
          </a:prstGeom>
          <a:solidFill>
            <a:schemeClr val="bg1">
              <a:lumMod val="85000"/>
            </a:schemeClr>
          </a:solidFill>
        </p:spPr>
        <p:txBody>
          <a:bodyPr wrap="square" rtlCol="0">
            <a:spAutoFit/>
          </a:bodyPr>
          <a:lstStyle/>
          <a:p>
            <a:r>
              <a:rPr lang="en-US" dirty="0" smtClean="0">
                <a:solidFill>
                  <a:srgbClr val="0070C0"/>
                </a:solidFill>
              </a:rPr>
              <a:t> </a:t>
            </a:r>
            <a:r>
              <a:rPr lang="en-US" dirty="0" err="1" smtClean="0"/>
              <a:t>lock</a:t>
            </a:r>
            <a:r>
              <a:rPr lang="en-US" dirty="0" err="1" smtClean="0">
                <a:solidFill>
                  <a:srgbClr val="0070C0"/>
                </a:solidFill>
              </a:rPr>
              <a:t>.acquire</a:t>
            </a:r>
            <a:r>
              <a:rPr lang="en-US" dirty="0" smtClean="0">
                <a:solidFill>
                  <a:srgbClr val="0070C0"/>
                </a:solidFill>
              </a:rPr>
              <a:t>(timeout=</a:t>
            </a:r>
            <a:r>
              <a:rPr lang="en-US" dirty="0" smtClean="0"/>
              <a:t>2.5</a:t>
            </a:r>
            <a:r>
              <a:rPr lang="en-US" dirty="0" smtClean="0">
                <a:solidFill>
                  <a:srgbClr val="0070C0"/>
                </a:solidFill>
              </a:rPr>
              <a:t>)</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Queue</a:t>
            </a:r>
          </a:p>
        </p:txBody>
      </p:sp>
      <p:sp>
        <p:nvSpPr>
          <p:cNvPr id="3075" name="Rectangle 3"/>
          <p:cNvSpPr>
            <a:spLocks noGrp="1" noChangeArrowheads="1"/>
          </p:cNvSpPr>
          <p:nvPr>
            <p:ph type="body" idx="1"/>
          </p:nvPr>
        </p:nvSpPr>
        <p:spPr>
          <a:xfrm>
            <a:off x="457200" y="609600"/>
            <a:ext cx="8077200" cy="5791200"/>
          </a:xfrm>
        </p:spPr>
        <p:txBody>
          <a:bodyPr/>
          <a:lstStyle/>
          <a:p>
            <a:pPr eaLnBrk="1" hangingPunct="1"/>
            <a:r>
              <a:rPr lang="en-US" sz="1800" dirty="0" smtClean="0"/>
              <a:t>When 2 threads work together such that one thread produces output data and the other thread uses that data as input, we can use a </a:t>
            </a:r>
            <a:r>
              <a:rPr lang="en-US" sz="1800" dirty="0" smtClean="0">
                <a:solidFill>
                  <a:srgbClr val="0070C0"/>
                </a:solidFill>
              </a:rPr>
              <a:t>Q</a:t>
            </a:r>
            <a:r>
              <a:rPr lang="en-US" sz="1800" dirty="0" smtClean="0">
                <a:solidFill>
                  <a:srgbClr val="0070C0"/>
                </a:solidFill>
              </a:rPr>
              <a:t>ueue</a:t>
            </a:r>
            <a:r>
              <a:rPr lang="en-US" sz="1800" dirty="0" smtClean="0"/>
              <a:t>.</a:t>
            </a:r>
          </a:p>
          <a:p>
            <a:pPr eaLnBrk="1" hangingPunct="1"/>
            <a:r>
              <a:rPr lang="en-US" sz="1800" dirty="0" smtClean="0"/>
              <a:t>The thread that produces output data is called the </a:t>
            </a:r>
            <a:r>
              <a:rPr lang="en-US" sz="1800" u="sng" dirty="0" smtClean="0"/>
              <a:t>producer</a:t>
            </a:r>
            <a:r>
              <a:rPr lang="en-US" sz="1800" dirty="0" smtClean="0"/>
              <a:t>, and the thread that uses the data as input is called the </a:t>
            </a:r>
            <a:r>
              <a:rPr lang="en-US" sz="1800" u="sng" dirty="0" smtClean="0"/>
              <a:t>consumer</a:t>
            </a:r>
            <a:r>
              <a:rPr lang="en-US" sz="1800" dirty="0" smtClean="0"/>
              <a:t>.</a:t>
            </a:r>
          </a:p>
          <a:p>
            <a:pPr eaLnBrk="1" hangingPunct="1"/>
            <a:r>
              <a:rPr lang="en-US" sz="1800" dirty="0" smtClean="0"/>
              <a:t>The producer puts data in the </a:t>
            </a:r>
            <a:r>
              <a:rPr lang="en-US" sz="1800" dirty="0" smtClean="0">
                <a:solidFill>
                  <a:srgbClr val="0070C0"/>
                </a:solidFill>
              </a:rPr>
              <a:t>Q</a:t>
            </a:r>
            <a:r>
              <a:rPr lang="en-US" sz="1800" dirty="0" smtClean="0">
                <a:solidFill>
                  <a:srgbClr val="0070C0"/>
                </a:solidFill>
              </a:rPr>
              <a:t>ueue</a:t>
            </a:r>
            <a:r>
              <a:rPr lang="en-US" sz="1800" dirty="0" smtClean="0"/>
              <a:t> </a:t>
            </a:r>
            <a:r>
              <a:rPr lang="en-US" sz="1800" dirty="0" smtClean="0"/>
              <a:t>object, and the consumer fetches data from the </a:t>
            </a:r>
            <a:r>
              <a:rPr lang="en-US" sz="1800" dirty="0" smtClean="0">
                <a:solidFill>
                  <a:srgbClr val="0070C0"/>
                </a:solidFill>
              </a:rPr>
              <a:t>Q</a:t>
            </a:r>
            <a:r>
              <a:rPr lang="en-US" sz="1800" dirty="0" smtClean="0">
                <a:solidFill>
                  <a:srgbClr val="0070C0"/>
                </a:solidFill>
              </a:rPr>
              <a:t>ueue</a:t>
            </a:r>
            <a:r>
              <a:rPr lang="en-US" sz="1800" dirty="0" smtClean="0"/>
              <a:t>. In this way the </a:t>
            </a:r>
            <a:r>
              <a:rPr lang="en-US" sz="1800" dirty="0" smtClean="0">
                <a:solidFill>
                  <a:srgbClr val="0070C0"/>
                </a:solidFill>
              </a:rPr>
              <a:t>Q</a:t>
            </a:r>
            <a:r>
              <a:rPr lang="en-US" sz="1800" dirty="0" smtClean="0">
                <a:solidFill>
                  <a:srgbClr val="0070C0"/>
                </a:solidFill>
              </a:rPr>
              <a:t>ueue</a:t>
            </a:r>
            <a:r>
              <a:rPr lang="en-US" sz="1800" dirty="0" smtClean="0"/>
              <a:t> </a:t>
            </a:r>
            <a:r>
              <a:rPr lang="en-US" sz="1800" dirty="0" smtClean="0"/>
              <a:t>is the buffer between the 2 threads that work asynchronously.</a:t>
            </a:r>
          </a:p>
          <a:p>
            <a:pPr eaLnBrk="1" hangingPunct="1"/>
            <a:r>
              <a:rPr lang="en-US" sz="1800" dirty="0" smtClean="0"/>
              <a:t>To use a </a:t>
            </a:r>
            <a:r>
              <a:rPr lang="en-US" sz="1800" dirty="0" smtClean="0">
                <a:solidFill>
                  <a:srgbClr val="0070C0"/>
                </a:solidFill>
              </a:rPr>
              <a:t>Queue</a:t>
            </a:r>
            <a:r>
              <a:rPr lang="en-US" sz="1800" dirty="0" smtClean="0"/>
              <a:t>:</a:t>
            </a:r>
          </a:p>
          <a:p>
            <a:pPr eaLnBrk="1" hangingPunct="1">
              <a:spcBef>
                <a:spcPts val="1800"/>
              </a:spcBef>
            </a:pPr>
            <a:r>
              <a:rPr lang="en-US" sz="1800" dirty="0" smtClean="0"/>
              <a:t>To create a </a:t>
            </a:r>
            <a:r>
              <a:rPr lang="en-US" sz="1800" dirty="0" smtClean="0">
                <a:solidFill>
                  <a:srgbClr val="0070C0"/>
                </a:solidFill>
              </a:rPr>
              <a:t>Queue</a:t>
            </a:r>
            <a:r>
              <a:rPr lang="en-US" sz="1800" dirty="0" smtClean="0"/>
              <a:t>: </a:t>
            </a:r>
          </a:p>
          <a:p>
            <a:pPr eaLnBrk="1" hangingPunct="1">
              <a:spcBef>
                <a:spcPts val="1200"/>
              </a:spcBef>
            </a:pPr>
            <a:r>
              <a:rPr lang="en-US" sz="1800" dirty="0" smtClean="0"/>
              <a:t>The </a:t>
            </a:r>
            <a:r>
              <a:rPr lang="en-US" sz="1800" dirty="0" smtClean="0">
                <a:solidFill>
                  <a:srgbClr val="0070C0"/>
                </a:solidFill>
              </a:rPr>
              <a:t>Queue</a:t>
            </a:r>
            <a:r>
              <a:rPr lang="en-US" sz="1800" dirty="0" smtClean="0"/>
              <a:t> object is a FIFO queue, and it has a built-in lock mechanism so that only one thread can access it at one time.</a:t>
            </a:r>
          </a:p>
          <a:p>
            <a:pPr eaLnBrk="1" hangingPunct="1"/>
            <a:r>
              <a:rPr lang="en-US" sz="1800" dirty="0" smtClean="0"/>
              <a:t>To check for the queue status:                        or </a:t>
            </a:r>
          </a:p>
          <a:p>
            <a:pPr eaLnBrk="1" hangingPunct="1">
              <a:spcBef>
                <a:spcPts val="0"/>
              </a:spcBef>
              <a:buNone/>
            </a:pPr>
            <a:r>
              <a:rPr lang="en-US" sz="1800" dirty="0" smtClean="0"/>
              <a:t>	returns True or False</a:t>
            </a:r>
          </a:p>
          <a:p>
            <a:pPr eaLnBrk="1" hangingPunct="1">
              <a:spcBef>
                <a:spcPts val="600"/>
              </a:spcBef>
            </a:pPr>
            <a:r>
              <a:rPr lang="en-US" sz="1800" dirty="0" smtClean="0"/>
              <a:t>To put data in the queue:</a:t>
            </a:r>
          </a:p>
          <a:p>
            <a:pPr eaLnBrk="1" hangingPunct="1">
              <a:spcBef>
                <a:spcPts val="1200"/>
              </a:spcBef>
            </a:pPr>
            <a:r>
              <a:rPr lang="en-US" sz="1800" dirty="0" smtClean="0"/>
              <a:t>To get data from the queue:                      </a:t>
            </a:r>
          </a:p>
          <a:p>
            <a:pPr eaLnBrk="1" hangingPunct="1">
              <a:spcBef>
                <a:spcPts val="0"/>
              </a:spcBef>
              <a:buNone/>
            </a:pPr>
            <a:r>
              <a:rPr lang="en-US" sz="1800" dirty="0" smtClean="0"/>
              <a:t>	returns the data</a:t>
            </a:r>
          </a:p>
          <a:p>
            <a:pPr eaLnBrk="1" hangingPunct="1">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12</a:t>
            </a:fld>
            <a:endParaRPr lang="en-US" dirty="0"/>
          </a:p>
        </p:txBody>
      </p:sp>
      <p:sp>
        <p:nvSpPr>
          <p:cNvPr id="6" name="TextBox 5"/>
          <p:cNvSpPr txBox="1"/>
          <p:nvPr/>
        </p:nvSpPr>
        <p:spPr>
          <a:xfrm>
            <a:off x="3733800" y="4800600"/>
            <a:ext cx="1240917" cy="369332"/>
          </a:xfrm>
          <a:prstGeom prst="rect">
            <a:avLst/>
          </a:prstGeom>
          <a:solidFill>
            <a:schemeClr val="bg1">
              <a:lumMod val="85000"/>
            </a:schemeClr>
          </a:solidFill>
        </p:spPr>
        <p:txBody>
          <a:bodyPr wrap="none" rtlCol="0">
            <a:spAutoFit/>
          </a:bodyPr>
          <a:lstStyle/>
          <a:p>
            <a:r>
              <a:rPr lang="en-US" dirty="0" err="1" smtClean="0">
                <a:latin typeface="Calibri" pitchFamily="34" charset="0"/>
              </a:rPr>
              <a:t>q.</a:t>
            </a:r>
            <a:r>
              <a:rPr lang="en-US" dirty="0" err="1" smtClean="0">
                <a:solidFill>
                  <a:srgbClr val="0070C0"/>
                </a:solidFill>
                <a:latin typeface="Calibri" pitchFamily="34" charset="0"/>
              </a:rPr>
              <a:t>put</a:t>
            </a:r>
            <a:r>
              <a:rPr lang="en-US" dirty="0" smtClean="0">
                <a:solidFill>
                  <a:srgbClr val="0070C0"/>
                </a:solidFill>
                <a:latin typeface="Calibri" pitchFamily="34" charset="0"/>
              </a:rPr>
              <a:t>(</a:t>
            </a:r>
            <a:r>
              <a:rPr lang="en-US" dirty="0" smtClean="0">
                <a:latin typeface="Calibri" pitchFamily="34" charset="0"/>
              </a:rPr>
              <a:t>data</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8" name="TextBox 7"/>
          <p:cNvSpPr txBox="1"/>
          <p:nvPr/>
        </p:nvSpPr>
        <p:spPr>
          <a:xfrm>
            <a:off x="2971800" y="2743200"/>
            <a:ext cx="2057400" cy="369332"/>
          </a:xfrm>
          <a:prstGeom prst="rect">
            <a:avLst/>
          </a:prstGeom>
          <a:solidFill>
            <a:schemeClr val="bg1">
              <a:lumMod val="85000"/>
            </a:schemeClr>
          </a:solidFill>
        </p:spPr>
        <p:txBody>
          <a:bodyPr wrap="square" rtlCol="0">
            <a:spAutoFit/>
          </a:bodyPr>
          <a:lstStyle/>
          <a:p>
            <a:r>
              <a:rPr lang="en-US" dirty="0" smtClean="0">
                <a:solidFill>
                  <a:srgbClr val="0070C0"/>
                </a:solidFill>
                <a:latin typeface="Calibri" pitchFamily="34" charset="0"/>
              </a:rPr>
              <a:t>import  </a:t>
            </a:r>
            <a:r>
              <a:rPr lang="en-US" dirty="0" smtClean="0">
                <a:solidFill>
                  <a:srgbClr val="0070C0"/>
                </a:solidFill>
                <a:latin typeface="Calibri" pitchFamily="34" charset="0"/>
              </a:rPr>
              <a:t>queue</a:t>
            </a:r>
            <a:endParaRPr lang="en-US" dirty="0">
              <a:solidFill>
                <a:srgbClr val="0070C0"/>
              </a:solidFill>
              <a:latin typeface="Calibri" pitchFamily="34" charset="0"/>
            </a:endParaRPr>
          </a:p>
        </p:txBody>
      </p:sp>
      <p:sp>
        <p:nvSpPr>
          <p:cNvPr id="9" name="TextBox 8"/>
          <p:cNvSpPr txBox="1"/>
          <p:nvPr/>
        </p:nvSpPr>
        <p:spPr>
          <a:xfrm>
            <a:off x="4191000" y="4267200"/>
            <a:ext cx="798937" cy="369332"/>
          </a:xfrm>
          <a:prstGeom prst="rect">
            <a:avLst/>
          </a:prstGeom>
          <a:solidFill>
            <a:schemeClr val="bg1">
              <a:lumMod val="85000"/>
            </a:schemeClr>
          </a:solidFill>
        </p:spPr>
        <p:txBody>
          <a:bodyPr wrap="none" rtlCol="0">
            <a:spAutoFit/>
          </a:bodyPr>
          <a:lstStyle/>
          <a:p>
            <a:r>
              <a:rPr lang="en-US" dirty="0" err="1" smtClean="0">
                <a:latin typeface="Calibri" pitchFamily="34" charset="0"/>
              </a:rPr>
              <a:t>q.</a:t>
            </a:r>
            <a:r>
              <a:rPr lang="en-US" dirty="0" err="1" smtClean="0">
                <a:solidFill>
                  <a:srgbClr val="0070C0"/>
                </a:solidFill>
                <a:latin typeface="Calibri" pitchFamily="34" charset="0"/>
              </a:rPr>
              <a:t>full</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10" name="TextBox 9"/>
          <p:cNvSpPr txBox="1"/>
          <p:nvPr/>
        </p:nvSpPr>
        <p:spPr>
          <a:xfrm>
            <a:off x="2971800" y="3200400"/>
            <a:ext cx="20574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q =</a:t>
            </a:r>
            <a:r>
              <a:rPr lang="en-US" dirty="0" smtClean="0">
                <a:solidFill>
                  <a:srgbClr val="0070C0"/>
                </a:solidFill>
                <a:latin typeface="Calibri" pitchFamily="34" charset="0"/>
              </a:rPr>
              <a:t> </a:t>
            </a:r>
            <a:r>
              <a:rPr lang="en-US" dirty="0" err="1" smtClean="0">
                <a:solidFill>
                  <a:srgbClr val="0070C0"/>
                </a:solidFill>
                <a:latin typeface="Calibri" pitchFamily="34" charset="0"/>
              </a:rPr>
              <a:t>q</a:t>
            </a:r>
            <a:r>
              <a:rPr lang="en-US" dirty="0" err="1" smtClean="0">
                <a:solidFill>
                  <a:srgbClr val="0070C0"/>
                </a:solidFill>
                <a:latin typeface="Calibri" pitchFamily="34" charset="0"/>
              </a:rPr>
              <a:t>ueue.Queue</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11" name="TextBox 10"/>
          <p:cNvSpPr txBox="1"/>
          <p:nvPr/>
        </p:nvSpPr>
        <p:spPr>
          <a:xfrm>
            <a:off x="6096000" y="4267200"/>
            <a:ext cx="1106970" cy="369332"/>
          </a:xfrm>
          <a:prstGeom prst="rect">
            <a:avLst/>
          </a:prstGeom>
          <a:solidFill>
            <a:schemeClr val="bg1">
              <a:lumMod val="85000"/>
            </a:schemeClr>
          </a:solidFill>
        </p:spPr>
        <p:txBody>
          <a:bodyPr wrap="none" rtlCol="0">
            <a:spAutoFit/>
          </a:bodyPr>
          <a:lstStyle/>
          <a:p>
            <a:r>
              <a:rPr lang="en-US" dirty="0" err="1" smtClean="0">
                <a:latin typeface="Calibri" pitchFamily="34" charset="0"/>
              </a:rPr>
              <a:t>q.</a:t>
            </a:r>
            <a:r>
              <a:rPr lang="en-US" dirty="0" err="1" smtClean="0">
                <a:solidFill>
                  <a:srgbClr val="0070C0"/>
                </a:solidFill>
                <a:latin typeface="Calibri" pitchFamily="34" charset="0"/>
              </a:rPr>
              <a:t>empty</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12" name="TextBox 11"/>
          <p:cNvSpPr txBox="1"/>
          <p:nvPr/>
        </p:nvSpPr>
        <p:spPr>
          <a:xfrm>
            <a:off x="4114800" y="5334000"/>
            <a:ext cx="851515" cy="369332"/>
          </a:xfrm>
          <a:prstGeom prst="rect">
            <a:avLst/>
          </a:prstGeom>
          <a:solidFill>
            <a:schemeClr val="bg1">
              <a:lumMod val="85000"/>
            </a:schemeClr>
          </a:solidFill>
        </p:spPr>
        <p:txBody>
          <a:bodyPr wrap="none" rtlCol="0">
            <a:spAutoFit/>
          </a:bodyPr>
          <a:lstStyle/>
          <a:p>
            <a:r>
              <a:rPr lang="en-US" dirty="0" err="1" smtClean="0"/>
              <a:t>q.</a:t>
            </a:r>
            <a:r>
              <a:rPr lang="en-US" dirty="0" err="1" smtClean="0">
                <a:solidFill>
                  <a:srgbClr val="0070C0"/>
                </a:solidFill>
              </a:rPr>
              <a:t>get</a:t>
            </a:r>
            <a:r>
              <a:rPr lang="en-US" dirty="0" smtClean="0">
                <a:solidFill>
                  <a:srgbClr val="0070C0"/>
                </a:solidFill>
              </a:rPr>
              <a:t>()</a:t>
            </a:r>
            <a:endParaRPr lang="en-US" dirty="0">
              <a:solidFill>
                <a:srgbClr val="0070C0"/>
              </a:solidFill>
            </a:endParaRPr>
          </a:p>
        </p:txBody>
      </p:sp>
      <p:sp>
        <p:nvSpPr>
          <p:cNvPr id="13" name="Date Placeholder 12"/>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Semaphore</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smtClean="0"/>
              <a:t>A </a:t>
            </a:r>
            <a:r>
              <a:rPr lang="en-US" sz="1800" dirty="0" smtClean="0">
                <a:solidFill>
                  <a:srgbClr val="0070C0"/>
                </a:solidFill>
              </a:rPr>
              <a:t>Semaphore</a:t>
            </a:r>
            <a:r>
              <a:rPr lang="en-US" sz="1800" dirty="0" smtClean="0"/>
              <a:t> is used when we want a limited number of threads to have simultaneous access to a resource.</a:t>
            </a:r>
          </a:p>
          <a:p>
            <a:pPr eaLnBrk="1" hangingPunct="1"/>
            <a:r>
              <a:rPr lang="en-US" sz="1800" dirty="0" smtClean="0"/>
              <a:t>A </a:t>
            </a:r>
            <a:r>
              <a:rPr lang="en-US" sz="1800" dirty="0" smtClean="0">
                <a:solidFill>
                  <a:srgbClr val="0070C0"/>
                </a:solidFill>
              </a:rPr>
              <a:t>Semaphore</a:t>
            </a:r>
            <a:r>
              <a:rPr lang="en-US" sz="1800" dirty="0" smtClean="0"/>
              <a:t> has an internal counter that starts with the max number of access that is allowed. The counter decreases with every </a:t>
            </a:r>
            <a:r>
              <a:rPr lang="en-US" sz="1800" dirty="0" smtClean="0">
                <a:solidFill>
                  <a:srgbClr val="0070C0"/>
                </a:solidFill>
              </a:rPr>
              <a:t>acquire</a:t>
            </a:r>
            <a:r>
              <a:rPr lang="en-US" sz="1800" dirty="0" smtClean="0"/>
              <a:t> and increases with every </a:t>
            </a:r>
            <a:r>
              <a:rPr lang="en-US" sz="1800" dirty="0" smtClean="0">
                <a:solidFill>
                  <a:srgbClr val="0070C0"/>
                </a:solidFill>
              </a:rPr>
              <a:t>release</a:t>
            </a:r>
            <a:r>
              <a:rPr lang="en-US" sz="1800" dirty="0" smtClean="0"/>
              <a:t>. </a:t>
            </a:r>
          </a:p>
          <a:p>
            <a:pPr eaLnBrk="1" hangingPunct="1"/>
            <a:r>
              <a:rPr lang="en-US" sz="1800" dirty="0" smtClean="0"/>
              <a:t>When the max number of access is reached, then the counter is 0, and any other </a:t>
            </a:r>
            <a:r>
              <a:rPr lang="en-US" sz="1800" dirty="0" smtClean="0">
                <a:solidFill>
                  <a:srgbClr val="0070C0"/>
                </a:solidFill>
              </a:rPr>
              <a:t>acquire</a:t>
            </a:r>
            <a:r>
              <a:rPr lang="en-US" sz="1800" dirty="0" smtClean="0"/>
              <a:t> is blocked until there is a </a:t>
            </a:r>
            <a:r>
              <a:rPr lang="en-US" sz="1800" dirty="0" smtClean="0">
                <a:solidFill>
                  <a:srgbClr val="0070C0"/>
                </a:solidFill>
              </a:rPr>
              <a:t>release</a:t>
            </a:r>
            <a:r>
              <a:rPr lang="en-US" sz="1800" dirty="0" smtClean="0"/>
              <a:t>.</a:t>
            </a:r>
          </a:p>
          <a:p>
            <a:pPr eaLnBrk="1" hangingPunct="1"/>
            <a:r>
              <a:rPr lang="en-US" sz="1800" dirty="0" smtClean="0"/>
              <a:t>To create a semaphore:  </a:t>
            </a:r>
          </a:p>
          <a:p>
            <a:pPr eaLnBrk="1" hangingPunct="1">
              <a:spcBef>
                <a:spcPts val="1000"/>
              </a:spcBef>
              <a:buNone/>
            </a:pPr>
            <a:r>
              <a:rPr lang="en-US" sz="1800" dirty="0" smtClean="0"/>
              <a:t>	where max is the maximum number of access.</a:t>
            </a:r>
          </a:p>
          <a:p>
            <a:pPr eaLnBrk="1" hangingPunct="1"/>
            <a:r>
              <a:rPr lang="en-US" sz="1800" dirty="0" smtClean="0"/>
              <a:t>To request access to a semaphore is similar to request a lock:</a:t>
            </a:r>
          </a:p>
          <a:p>
            <a:pPr eaLnBrk="1" hangingPunct="1">
              <a:buNone/>
            </a:pPr>
            <a:endParaRPr lang="en-US" sz="1800" dirty="0" smtClean="0"/>
          </a:p>
          <a:p>
            <a:pPr eaLnBrk="1" hangingPunct="1">
              <a:buNone/>
            </a:pPr>
            <a:r>
              <a:rPr lang="en-US" sz="1800" dirty="0" smtClean="0"/>
              <a:t>                                                               or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10" name="TextBox 9"/>
          <p:cNvSpPr txBox="1"/>
          <p:nvPr/>
        </p:nvSpPr>
        <p:spPr>
          <a:xfrm>
            <a:off x="3505200" y="2743200"/>
            <a:ext cx="3657600" cy="369332"/>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s = </a:t>
            </a:r>
            <a:r>
              <a:rPr lang="en-US" dirty="0" err="1" smtClean="0">
                <a:solidFill>
                  <a:srgbClr val="0070C0"/>
                </a:solidFill>
                <a:latin typeface="Calibri" pitchFamily="34" charset="0"/>
              </a:rPr>
              <a:t>threading.Semaphore</a:t>
            </a:r>
            <a:r>
              <a:rPr lang="en-US" dirty="0" smtClean="0">
                <a:solidFill>
                  <a:srgbClr val="0070C0"/>
                </a:solidFill>
                <a:latin typeface="Calibri" pitchFamily="34" charset="0"/>
              </a:rPr>
              <a:t>(</a:t>
            </a:r>
            <a:r>
              <a:rPr lang="en-US" dirty="0" smtClean="0">
                <a:latin typeface="Calibri" pitchFamily="34" charset="0"/>
              </a:rPr>
              <a:t>max </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13" name="TextBox 12"/>
          <p:cNvSpPr txBox="1"/>
          <p:nvPr/>
        </p:nvSpPr>
        <p:spPr>
          <a:xfrm>
            <a:off x="2057400" y="3810000"/>
            <a:ext cx="2057400" cy="923330"/>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s.</a:t>
            </a:r>
            <a:r>
              <a:rPr lang="en-US" dirty="0" err="1" smtClean="0">
                <a:solidFill>
                  <a:srgbClr val="0070C0"/>
                </a:solidFill>
                <a:latin typeface="Calibri" pitchFamily="34" charset="0"/>
              </a:rPr>
              <a:t>acquire</a:t>
            </a:r>
            <a:r>
              <a:rPr lang="en-US" dirty="0" smtClean="0">
                <a:solidFill>
                  <a:srgbClr val="0070C0"/>
                </a:solidFill>
                <a:latin typeface="Calibri" pitchFamily="34" charset="0"/>
              </a:rPr>
              <a:t>()</a:t>
            </a:r>
          </a:p>
          <a:p>
            <a:r>
              <a:rPr lang="en-US" dirty="0" smtClean="0">
                <a:latin typeface="Calibri" pitchFamily="34" charset="0"/>
              </a:rPr>
              <a:t>  do some task</a:t>
            </a:r>
          </a:p>
          <a:p>
            <a:r>
              <a:rPr lang="en-US" dirty="0" smtClean="0">
                <a:latin typeface="Calibri" pitchFamily="34" charset="0"/>
              </a:rPr>
              <a:t>  </a:t>
            </a:r>
            <a:r>
              <a:rPr lang="en-US" dirty="0" err="1" smtClean="0">
                <a:latin typeface="Calibri" pitchFamily="34" charset="0"/>
              </a:rPr>
              <a:t>s.</a:t>
            </a:r>
            <a:r>
              <a:rPr lang="en-US" dirty="0" err="1" smtClean="0">
                <a:solidFill>
                  <a:srgbClr val="0070C0"/>
                </a:solidFill>
                <a:latin typeface="Calibri" pitchFamily="34" charset="0"/>
              </a:rPr>
              <a:t>release</a:t>
            </a:r>
            <a:r>
              <a:rPr lang="en-US" dirty="0" smtClean="0">
                <a:solidFill>
                  <a:srgbClr val="0070C0"/>
                </a:solidFill>
                <a:latin typeface="Calibri" pitchFamily="34" charset="0"/>
              </a:rPr>
              <a:t>()    </a:t>
            </a:r>
          </a:p>
        </p:txBody>
      </p:sp>
      <p:sp>
        <p:nvSpPr>
          <p:cNvPr id="14" name="TextBox 13"/>
          <p:cNvSpPr txBox="1"/>
          <p:nvPr/>
        </p:nvSpPr>
        <p:spPr>
          <a:xfrm>
            <a:off x="5334000" y="3886200"/>
            <a:ext cx="1905000" cy="646331"/>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smtClean="0">
                <a:solidFill>
                  <a:srgbClr val="0070C0"/>
                </a:solidFill>
                <a:latin typeface="Calibri" pitchFamily="34" charset="0"/>
              </a:rPr>
              <a:t>with</a:t>
            </a:r>
            <a:r>
              <a:rPr lang="en-US" dirty="0" smtClean="0">
                <a:latin typeface="Calibri" pitchFamily="34" charset="0"/>
              </a:rPr>
              <a:t> s:</a:t>
            </a:r>
            <a:br>
              <a:rPr lang="en-US" dirty="0" smtClean="0">
                <a:latin typeface="Calibri" pitchFamily="34" charset="0"/>
              </a:rPr>
            </a:br>
            <a:r>
              <a:rPr lang="en-US" dirty="0" smtClean="0">
                <a:latin typeface="Calibri" pitchFamily="34" charset="0"/>
              </a:rPr>
              <a:t>      do some task</a:t>
            </a:r>
          </a:p>
        </p:txBody>
      </p:sp>
      <p:sp>
        <p:nvSpPr>
          <p:cNvPr id="8" name="Date Placeholder 7"/>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Threads in Python</a:t>
            </a:r>
          </a:p>
        </p:txBody>
      </p:sp>
      <p:sp>
        <p:nvSpPr>
          <p:cNvPr id="3075" name="Rectangle 3"/>
          <p:cNvSpPr>
            <a:spLocks noGrp="1" noChangeArrowheads="1"/>
          </p:cNvSpPr>
          <p:nvPr>
            <p:ph type="body" idx="1"/>
          </p:nvPr>
        </p:nvSpPr>
        <p:spPr>
          <a:xfrm>
            <a:off x="457200" y="685800"/>
            <a:ext cx="8229600" cy="5715000"/>
          </a:xfrm>
        </p:spPr>
        <p:txBody>
          <a:bodyPr/>
          <a:lstStyle/>
          <a:p>
            <a:pPr eaLnBrk="1" hangingPunct="1"/>
            <a:r>
              <a:rPr lang="en-US" sz="1800" dirty="0" smtClean="0"/>
              <a:t>All the threads of one Python process run on one processor, the same processor that the process itself runs on. This occurs even on a </a:t>
            </a:r>
            <a:r>
              <a:rPr lang="en-US" sz="1800" dirty="0" err="1" smtClean="0"/>
              <a:t>multicore</a:t>
            </a:r>
            <a:r>
              <a:rPr lang="en-US" sz="1800" dirty="0" smtClean="0"/>
              <a:t> or multi-processor system.</a:t>
            </a:r>
          </a:p>
          <a:p>
            <a:pPr eaLnBrk="1" hangingPunct="1"/>
            <a:r>
              <a:rPr lang="en-US" sz="1800" dirty="0" smtClean="0"/>
              <a:t>In addition, if a process has multiple threads, then only one thread can be active at a time. This is enforced by the Python Global Interpreter Lock, aka the </a:t>
            </a:r>
            <a:r>
              <a:rPr lang="en-US" sz="1800" u="sng" dirty="0" smtClean="0"/>
              <a:t>GIL</a:t>
            </a:r>
            <a:r>
              <a:rPr lang="en-US" sz="1800" dirty="0" smtClean="0"/>
              <a:t>. The lock allows only one Python thread in a process to be run at a time.</a:t>
            </a:r>
          </a:p>
          <a:p>
            <a:pPr eaLnBrk="1" hangingPunct="1"/>
            <a:r>
              <a:rPr lang="en-US" sz="1800" dirty="0" smtClean="0"/>
              <a:t>This means that threads cannot be used to implement parallel execution of Python code.</a:t>
            </a:r>
          </a:p>
          <a:p>
            <a:pPr eaLnBrk="1" hangingPunct="1"/>
            <a:r>
              <a:rPr lang="en-US" sz="1800" dirty="0" smtClean="0"/>
              <a:t>Even though parallel CPU operations is not possible, most of the slow tasks such as IO operations or time intensive number crunching of </a:t>
            </a:r>
            <a:r>
              <a:rPr lang="en-US" sz="1800" dirty="0" err="1" smtClean="0"/>
              <a:t>numpy</a:t>
            </a:r>
            <a:r>
              <a:rPr lang="en-US" sz="1800" dirty="0" smtClean="0"/>
              <a:t> are not under the constraints of the GIL because they’re mostly not Python code or they’re not running on the CPU.</a:t>
            </a:r>
          </a:p>
          <a:p>
            <a:pPr eaLnBrk="1" hangingPunct="1"/>
            <a:r>
              <a:rPr lang="en-US" sz="1800" dirty="0" smtClean="0"/>
              <a:t>In Python, threads are most often used for: </a:t>
            </a:r>
          </a:p>
          <a:p>
            <a:pPr lvl="1" eaLnBrk="1" hangingPunct="1"/>
            <a:r>
              <a:rPr lang="en-US" sz="1800" dirty="0" smtClean="0"/>
              <a:t>GUI: threads enable the GUI stays responsive to the user while a </a:t>
            </a:r>
            <a:br>
              <a:rPr lang="en-US" sz="1800" dirty="0" smtClean="0"/>
            </a:br>
            <a:r>
              <a:rPr lang="en-US" sz="1800" dirty="0" smtClean="0"/>
              <a:t>time consuming task is running.</a:t>
            </a:r>
          </a:p>
          <a:p>
            <a:pPr lvl="1" eaLnBrk="1" hangingPunct="1"/>
            <a:r>
              <a:rPr lang="en-US" sz="1800" dirty="0" smtClean="0"/>
              <a:t>Network or file IO: the program can create threads to do other tasks while waiting for data.</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Threads and </a:t>
            </a:r>
            <a:r>
              <a:rPr lang="en-US" sz="3200" dirty="0" err="1" smtClean="0"/>
              <a:t>Tkinter</a:t>
            </a:r>
            <a:r>
              <a:rPr lang="en-US" sz="3200" dirty="0" smtClean="0"/>
              <a:t> (1)</a:t>
            </a:r>
          </a:p>
        </p:txBody>
      </p:sp>
      <p:sp>
        <p:nvSpPr>
          <p:cNvPr id="3075" name="Rectangle 3"/>
          <p:cNvSpPr>
            <a:spLocks noGrp="1" noChangeArrowheads="1"/>
          </p:cNvSpPr>
          <p:nvPr>
            <p:ph type="body" idx="1"/>
          </p:nvPr>
        </p:nvSpPr>
        <p:spPr>
          <a:xfrm>
            <a:off x="304800" y="609600"/>
            <a:ext cx="8382000" cy="5791200"/>
          </a:xfrm>
        </p:spPr>
        <p:txBody>
          <a:bodyPr/>
          <a:lstStyle/>
          <a:p>
            <a:pPr eaLnBrk="1" hangingPunct="1"/>
            <a:r>
              <a:rPr lang="en-US" sz="1800" dirty="0" smtClean="0"/>
              <a:t>For </a:t>
            </a:r>
            <a:r>
              <a:rPr lang="en-US" sz="1800" dirty="0" err="1" smtClean="0"/>
              <a:t>Tkinter</a:t>
            </a:r>
            <a:r>
              <a:rPr lang="en-US" sz="1800" dirty="0" smtClean="0"/>
              <a:t>, the </a:t>
            </a:r>
            <a:r>
              <a:rPr lang="en-US" sz="1800" dirty="0" err="1" smtClean="0"/>
              <a:t>mainloop</a:t>
            </a:r>
            <a:r>
              <a:rPr lang="en-US" sz="1800" dirty="0" smtClean="0"/>
              <a:t> is the main thread that processes events. </a:t>
            </a:r>
          </a:p>
          <a:p>
            <a:pPr eaLnBrk="1" hangingPunct="1"/>
            <a:r>
              <a:rPr lang="en-US" sz="1800" dirty="0" smtClean="0"/>
              <a:t>The </a:t>
            </a:r>
            <a:r>
              <a:rPr lang="en-US" sz="1800" dirty="0" err="1" smtClean="0"/>
              <a:t>mainloop</a:t>
            </a:r>
            <a:r>
              <a:rPr lang="en-US" sz="1800" dirty="0" smtClean="0"/>
              <a:t> blocks, which means once it starts, it does not let us directly call any function while it’s running. Any call within the </a:t>
            </a:r>
            <a:r>
              <a:rPr lang="en-US" sz="1800" dirty="0" err="1" smtClean="0"/>
              <a:t>mainloop</a:t>
            </a:r>
            <a:r>
              <a:rPr lang="en-US" sz="1800" dirty="0" smtClean="0"/>
              <a:t> is a callback function, a result of an event.</a:t>
            </a:r>
          </a:p>
          <a:p>
            <a:pPr eaLnBrk="1" hangingPunct="1"/>
            <a:r>
              <a:rPr lang="en-US" sz="1800" dirty="0" smtClean="0"/>
              <a:t>To run </a:t>
            </a:r>
            <a:r>
              <a:rPr lang="en-US" sz="1800" dirty="0" err="1" smtClean="0"/>
              <a:t>Tkinter</a:t>
            </a:r>
            <a:r>
              <a:rPr lang="en-US" sz="1800" dirty="0" smtClean="0"/>
              <a:t> code in a process that uses threads, </a:t>
            </a:r>
            <a:r>
              <a:rPr lang="en-US" sz="1800" dirty="0" err="1" smtClean="0"/>
              <a:t>Tkinter</a:t>
            </a:r>
            <a:r>
              <a:rPr lang="en-US" sz="1800" dirty="0" smtClean="0"/>
              <a:t> provides the </a:t>
            </a:r>
            <a:r>
              <a:rPr lang="en-US" sz="1800" dirty="0" smtClean="0">
                <a:solidFill>
                  <a:srgbClr val="0070C0"/>
                </a:solidFill>
              </a:rPr>
              <a:t>after</a:t>
            </a:r>
            <a:r>
              <a:rPr lang="en-US" sz="1800" dirty="0" smtClean="0"/>
              <a:t> method, which lets us interrupt the </a:t>
            </a:r>
            <a:r>
              <a:rPr lang="en-US" sz="1800" dirty="0" err="1" smtClean="0"/>
              <a:t>mainloop</a:t>
            </a:r>
            <a:r>
              <a:rPr lang="en-US" sz="1800" dirty="0" smtClean="0"/>
              <a:t> with a callback function that’s </a:t>
            </a:r>
            <a:r>
              <a:rPr lang="en-US" sz="1800" i="1" dirty="0" smtClean="0"/>
              <a:t>not</a:t>
            </a:r>
            <a:r>
              <a:rPr lang="en-US" sz="1800" dirty="0" smtClean="0"/>
              <a:t> due to an event:</a:t>
            </a:r>
          </a:p>
          <a:p>
            <a:pPr eaLnBrk="1" hangingPunct="1">
              <a:buNone/>
            </a:pPr>
            <a:endParaRPr lang="en-US" sz="1800" dirty="0" smtClean="0"/>
          </a:p>
          <a:p>
            <a:pPr lvl="1" eaLnBrk="1" hangingPunct="1">
              <a:spcBef>
                <a:spcPts val="1200"/>
              </a:spcBef>
            </a:pPr>
            <a:r>
              <a:rPr lang="en-US" sz="1800" dirty="0" smtClean="0">
                <a:solidFill>
                  <a:srgbClr val="0070C0"/>
                </a:solidFill>
              </a:rPr>
              <a:t>after </a:t>
            </a:r>
            <a:r>
              <a:rPr lang="en-US" sz="1800" dirty="0" smtClean="0"/>
              <a:t>is a method of all </a:t>
            </a:r>
            <a:r>
              <a:rPr lang="en-US" sz="1800" dirty="0" err="1" smtClean="0"/>
              <a:t>Tkinter</a:t>
            </a:r>
            <a:r>
              <a:rPr lang="en-US" sz="1800" dirty="0" smtClean="0"/>
              <a:t> objects</a:t>
            </a:r>
            <a:r>
              <a:rPr lang="en-US" sz="1400" dirty="0" smtClean="0"/>
              <a:t>.</a:t>
            </a:r>
          </a:p>
          <a:p>
            <a:pPr lvl="1" eaLnBrk="1" hangingPunct="1">
              <a:spcBef>
                <a:spcPts val="0"/>
              </a:spcBef>
            </a:pPr>
            <a:r>
              <a:rPr lang="en-US" sz="1800" dirty="0" smtClean="0">
                <a:solidFill>
                  <a:srgbClr val="0070C0"/>
                </a:solidFill>
              </a:rPr>
              <a:t>after</a:t>
            </a:r>
            <a:r>
              <a:rPr lang="en-US" sz="1800" dirty="0" smtClean="0"/>
              <a:t> puts the </a:t>
            </a:r>
            <a:r>
              <a:rPr lang="en-US" sz="1800" dirty="0" err="1" smtClean="0"/>
              <a:t>functionName</a:t>
            </a:r>
            <a:r>
              <a:rPr lang="en-US" sz="1800" dirty="0" smtClean="0"/>
              <a:t> in a queue of the </a:t>
            </a:r>
            <a:r>
              <a:rPr lang="en-US" sz="1800" dirty="0" err="1" smtClean="0"/>
              <a:t>mainloop</a:t>
            </a:r>
            <a:r>
              <a:rPr lang="en-US" sz="1800" dirty="0" smtClean="0"/>
              <a:t>, with a </a:t>
            </a:r>
            <a:r>
              <a:rPr lang="en-US" sz="1800" dirty="0" err="1" smtClean="0"/>
              <a:t>delayTime</a:t>
            </a:r>
            <a:r>
              <a:rPr lang="en-US" sz="1800" dirty="0" smtClean="0"/>
              <a:t> in milliseconds. The return value is a unique ID for the </a:t>
            </a:r>
            <a:r>
              <a:rPr lang="en-US" sz="1800" dirty="0" err="1" smtClean="0"/>
              <a:t>functionName</a:t>
            </a:r>
            <a:r>
              <a:rPr lang="en-US" sz="1800" dirty="0" smtClean="0"/>
              <a:t> that’s in the queue</a:t>
            </a:r>
            <a:r>
              <a:rPr lang="en-US" sz="1400" dirty="0" smtClean="0"/>
              <a:t>. </a:t>
            </a:r>
            <a:endParaRPr lang="en-US" sz="1800" dirty="0" smtClean="0"/>
          </a:p>
          <a:p>
            <a:pPr eaLnBrk="1" hangingPunct="1">
              <a:spcBef>
                <a:spcPts val="432"/>
              </a:spcBef>
            </a:pPr>
            <a:r>
              <a:rPr lang="en-US" sz="1800" dirty="0" smtClean="0"/>
              <a:t>When the timer with the </a:t>
            </a:r>
            <a:r>
              <a:rPr lang="en-US" sz="1800" dirty="0" err="1" smtClean="0"/>
              <a:t>delayTime</a:t>
            </a:r>
            <a:r>
              <a:rPr lang="en-US" sz="1800" dirty="0" smtClean="0"/>
              <a:t> times out, the function runs as a callback function. This callback is run due to a timer instead of due to an event.</a:t>
            </a:r>
          </a:p>
          <a:p>
            <a:pPr eaLnBrk="1" hangingPunct="1">
              <a:spcBef>
                <a:spcPts val="432"/>
              </a:spcBef>
            </a:pPr>
            <a:r>
              <a:rPr lang="en-US" sz="1800" dirty="0" smtClean="0"/>
              <a:t>The function passed in to </a:t>
            </a:r>
            <a:r>
              <a:rPr lang="en-US" sz="1800" dirty="0" smtClean="0">
                <a:solidFill>
                  <a:srgbClr val="0070C0"/>
                </a:solidFill>
              </a:rPr>
              <a:t>after</a:t>
            </a:r>
            <a:r>
              <a:rPr lang="en-US" sz="1800" dirty="0" smtClean="0"/>
              <a:t> should be a short function that can run quickly so that it doesn’t slow down the GUI response time.</a:t>
            </a:r>
          </a:p>
          <a:p>
            <a:pPr eaLnBrk="1" hangingPunct="1">
              <a:spcBef>
                <a:spcPts val="432"/>
              </a:spcBef>
            </a:pPr>
            <a:r>
              <a:rPr lang="en-US" sz="1800" dirty="0" smtClean="0"/>
              <a:t>If we need to run the function more than once, we call </a:t>
            </a:r>
            <a:r>
              <a:rPr lang="en-US" sz="1800" dirty="0" smtClean="0">
                <a:solidFill>
                  <a:srgbClr val="0070C0"/>
                </a:solidFill>
              </a:rPr>
              <a:t>after</a:t>
            </a:r>
            <a:r>
              <a:rPr lang="en-US" sz="1800" dirty="0" smtClean="0"/>
              <a:t> inside the function so that the function name can be put in the queue again.</a:t>
            </a:r>
          </a:p>
          <a:p>
            <a:pPr eaLnBrk="1" hangingPunct="1">
              <a:spcBef>
                <a:spcPts val="432"/>
              </a:spcBef>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15</a:t>
            </a:fld>
            <a:endParaRPr lang="en-US" dirty="0"/>
          </a:p>
        </p:txBody>
      </p:sp>
      <p:sp>
        <p:nvSpPr>
          <p:cNvPr id="6" name="TextBox 5"/>
          <p:cNvSpPr txBox="1"/>
          <p:nvPr/>
        </p:nvSpPr>
        <p:spPr>
          <a:xfrm>
            <a:off x="2209800" y="2743200"/>
            <a:ext cx="5029200" cy="369332"/>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id = </a:t>
            </a:r>
            <a:r>
              <a:rPr lang="en-US" dirty="0" err="1" smtClean="0">
                <a:latin typeface="Calibri" pitchFamily="34" charset="0"/>
              </a:rPr>
              <a:t>aTkObject.</a:t>
            </a:r>
            <a:r>
              <a:rPr lang="en-US" dirty="0" err="1" smtClean="0">
                <a:solidFill>
                  <a:srgbClr val="0070C0"/>
                </a:solidFill>
                <a:latin typeface="Calibri" pitchFamily="34" charset="0"/>
              </a:rPr>
              <a:t>after</a:t>
            </a:r>
            <a:r>
              <a:rPr lang="en-US" dirty="0" smtClean="0">
                <a:solidFill>
                  <a:srgbClr val="0070C0"/>
                </a:solidFill>
                <a:latin typeface="Calibri" pitchFamily="34" charset="0"/>
              </a:rPr>
              <a:t>(</a:t>
            </a:r>
            <a:r>
              <a:rPr lang="en-US" dirty="0" err="1" smtClean="0">
                <a:latin typeface="Calibri" pitchFamily="34" charset="0"/>
              </a:rPr>
              <a:t>delayTime</a:t>
            </a:r>
            <a:r>
              <a:rPr lang="en-US" dirty="0" smtClean="0">
                <a:latin typeface="Calibri" pitchFamily="34" charset="0"/>
              </a:rPr>
              <a:t>, </a:t>
            </a:r>
            <a:r>
              <a:rPr lang="en-US" dirty="0" err="1" smtClean="0">
                <a:latin typeface="Calibri" pitchFamily="34" charset="0"/>
              </a:rPr>
              <a:t>functionName</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7" name="Date Placeholder 6"/>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Threads and </a:t>
            </a:r>
            <a:r>
              <a:rPr lang="en-US" sz="3200" dirty="0" err="1" smtClean="0"/>
              <a:t>Tkinter</a:t>
            </a:r>
            <a:r>
              <a:rPr lang="en-US" sz="3200" dirty="0" smtClean="0"/>
              <a:t> (2)</a:t>
            </a:r>
          </a:p>
        </p:txBody>
      </p:sp>
      <p:sp>
        <p:nvSpPr>
          <p:cNvPr id="3075" name="Rectangle 3"/>
          <p:cNvSpPr>
            <a:spLocks noGrp="1" noChangeArrowheads="1"/>
          </p:cNvSpPr>
          <p:nvPr>
            <p:ph type="body" idx="1"/>
          </p:nvPr>
        </p:nvSpPr>
        <p:spPr>
          <a:xfrm>
            <a:off x="457200" y="685800"/>
            <a:ext cx="8229600" cy="5715000"/>
          </a:xfrm>
        </p:spPr>
        <p:txBody>
          <a:bodyPr/>
          <a:lstStyle/>
          <a:p>
            <a:pPr eaLnBrk="1" hangingPunct="1">
              <a:spcBef>
                <a:spcPts val="432"/>
              </a:spcBef>
            </a:pPr>
            <a:r>
              <a:rPr lang="en-US" sz="1800" dirty="0" smtClean="0"/>
              <a:t>To cancel a function that’s already in the queue:</a:t>
            </a:r>
          </a:p>
          <a:p>
            <a:pPr eaLnBrk="1" hangingPunct="1"/>
            <a:endParaRPr lang="en-US" sz="1800" dirty="0" smtClean="0"/>
          </a:p>
          <a:p>
            <a:pPr eaLnBrk="1" hangingPunct="1">
              <a:spcBef>
                <a:spcPts val="1200"/>
              </a:spcBef>
              <a:buNone/>
            </a:pPr>
            <a:r>
              <a:rPr lang="en-US" sz="1800" dirty="0" smtClean="0"/>
              <a:t>	where id is the id of the function in the queue.</a:t>
            </a:r>
          </a:p>
          <a:p>
            <a:pPr eaLnBrk="1" hangingPunct="1">
              <a:spcBef>
                <a:spcPts val="432"/>
              </a:spcBef>
            </a:pPr>
            <a:r>
              <a:rPr lang="en-US" sz="1800" dirty="0" err="1" smtClean="0"/>
              <a:t>Tkinter</a:t>
            </a:r>
            <a:r>
              <a:rPr lang="en-US" sz="1800" dirty="0" smtClean="0"/>
              <a:t> and most GUI packages are not considered thread-safe. </a:t>
            </a:r>
            <a:br>
              <a:rPr lang="en-US" sz="1800" dirty="0" smtClean="0"/>
            </a:br>
            <a:r>
              <a:rPr lang="en-US" sz="1800" u="sng" dirty="0" smtClean="0"/>
              <a:t>Thread-safe</a:t>
            </a:r>
            <a:r>
              <a:rPr lang="en-US" sz="1800" dirty="0" smtClean="0"/>
              <a:t> means that all threads can be managed such that shared resources can maintain their integrity (not get corrupted). Since GUIs are event controlled, it’s not easy to manage threads that run callback functions without adding layers of coordination that slows down the GUI code.</a:t>
            </a:r>
          </a:p>
          <a:p>
            <a:pPr eaLnBrk="1" hangingPunct="1">
              <a:spcBef>
                <a:spcPts val="432"/>
              </a:spcBef>
            </a:pPr>
            <a:r>
              <a:rPr lang="en-US" sz="1800" dirty="0" smtClean="0"/>
              <a:t>Therefore all GUI code should be run within one thread, and this thread is preferably the main thread. This means the GUI is the driver for the application.</a:t>
            </a:r>
          </a:p>
          <a:p>
            <a:pPr eaLnBrk="1" hangingPunct="1">
              <a:spcBef>
                <a:spcPts val="432"/>
              </a:spcBef>
            </a:pPr>
            <a:r>
              <a:rPr lang="en-US" sz="1800" dirty="0" smtClean="0"/>
              <a:t>Then when an external task requires a separate thread, the thread can be started from the GUI by using the </a:t>
            </a:r>
            <a:r>
              <a:rPr lang="en-US" sz="1800" dirty="0" smtClean="0">
                <a:solidFill>
                  <a:srgbClr val="0070C0"/>
                </a:solidFill>
              </a:rPr>
              <a:t>after</a:t>
            </a:r>
            <a:r>
              <a:rPr lang="en-US" sz="1800" dirty="0" smtClean="0"/>
              <a:t> callback function.</a:t>
            </a:r>
          </a:p>
          <a:p>
            <a:pPr eaLnBrk="1" hangingPunct="1">
              <a:spcBef>
                <a:spcPts val="432"/>
              </a:spcBef>
            </a:pPr>
            <a:r>
              <a:rPr lang="en-US" sz="1800" dirty="0" smtClean="0"/>
              <a:t>The external task thread and the GUI thread can communicate through:</a:t>
            </a:r>
          </a:p>
          <a:p>
            <a:pPr lvl="1" eaLnBrk="1" hangingPunct="1">
              <a:spcBef>
                <a:spcPts val="0"/>
              </a:spcBef>
            </a:pPr>
            <a:r>
              <a:rPr lang="en-US" sz="1800" dirty="0" smtClean="0"/>
              <a:t>an Event object, if a simple binary signal is needed (Event set or Event clear).</a:t>
            </a:r>
          </a:p>
          <a:p>
            <a:pPr lvl="1" eaLnBrk="1" hangingPunct="1">
              <a:spcBef>
                <a:spcPts val="0"/>
              </a:spcBef>
            </a:pPr>
            <a:r>
              <a:rPr lang="en-US" sz="1800" dirty="0" smtClean="0"/>
              <a:t>a Queue object, if data needs to be transferred from the external task to the GUI.</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16</a:t>
            </a:fld>
            <a:endParaRPr lang="en-US" dirty="0"/>
          </a:p>
        </p:txBody>
      </p:sp>
      <p:sp>
        <p:nvSpPr>
          <p:cNvPr id="8" name="TextBox 7"/>
          <p:cNvSpPr txBox="1"/>
          <p:nvPr/>
        </p:nvSpPr>
        <p:spPr>
          <a:xfrm>
            <a:off x="3200400" y="1066800"/>
            <a:ext cx="30480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aTkObject.</a:t>
            </a:r>
            <a:r>
              <a:rPr lang="en-US" dirty="0" err="1" smtClean="0">
                <a:solidFill>
                  <a:srgbClr val="0070C0"/>
                </a:solidFill>
                <a:latin typeface="Calibri" pitchFamily="34" charset="0"/>
              </a:rPr>
              <a:t>after_cancel</a:t>
            </a:r>
            <a:r>
              <a:rPr lang="en-US" dirty="0" smtClean="0">
                <a:solidFill>
                  <a:srgbClr val="0070C0"/>
                </a:solidFill>
                <a:latin typeface="Calibri" pitchFamily="34" charset="0"/>
              </a:rPr>
              <a:t>(</a:t>
            </a:r>
            <a:r>
              <a:rPr lang="en-US" dirty="0" smtClean="0">
                <a:latin typeface="Calibri" pitchFamily="34" charset="0"/>
              </a:rPr>
              <a:t>id</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Going further…</a:t>
            </a:r>
          </a:p>
        </p:txBody>
      </p:sp>
      <p:sp>
        <p:nvSpPr>
          <p:cNvPr id="3075" name="Rectangle 3"/>
          <p:cNvSpPr>
            <a:spLocks noGrp="1" noChangeArrowheads="1"/>
          </p:cNvSpPr>
          <p:nvPr>
            <p:ph type="body" idx="1"/>
          </p:nvPr>
        </p:nvSpPr>
        <p:spPr>
          <a:xfrm>
            <a:off x="457200" y="685800"/>
            <a:ext cx="8153400" cy="5791200"/>
          </a:xfrm>
        </p:spPr>
        <p:txBody>
          <a:bodyPr/>
          <a:lstStyle/>
          <a:p>
            <a:pPr eaLnBrk="1" hangingPunct="1"/>
            <a:r>
              <a:rPr lang="en-US" sz="1800" dirty="0" smtClean="0"/>
              <a:t>Threads can be useful in making certain applications run faster or be more responsive.</a:t>
            </a:r>
          </a:p>
          <a:p>
            <a:pPr eaLnBrk="1" hangingPunct="1"/>
            <a:r>
              <a:rPr lang="en-US" sz="1800" dirty="0" smtClean="0"/>
              <a:t>The Python </a:t>
            </a:r>
            <a:r>
              <a:rPr lang="en-US" sz="1800" dirty="0" smtClean="0">
                <a:hlinkClick r:id="rId2"/>
              </a:rPr>
              <a:t>threading </a:t>
            </a:r>
            <a:r>
              <a:rPr lang="en-US" sz="1800" dirty="0" smtClean="0"/>
              <a:t>documentation describes more methods and objects in addition to the ones we’ve covered in the notes.</a:t>
            </a:r>
          </a:p>
          <a:p>
            <a:pPr eaLnBrk="1" hangingPunct="1"/>
            <a:r>
              <a:rPr lang="en-US" sz="1800" dirty="0" smtClean="0"/>
              <a:t>Threading in Python doesn’t provide true parallel execution because all threads run on the same processor, we can’t take advantage of multiple processors on the same system.</a:t>
            </a:r>
          </a:p>
          <a:p>
            <a:pPr eaLnBrk="1" hangingPunct="1"/>
            <a:r>
              <a:rPr lang="en-US" sz="1800" dirty="0" smtClean="0"/>
              <a:t>For parallel processing with multiple processors, we use processes instead of threads.</a:t>
            </a:r>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algn="ctr" eaLnBrk="1" hangingPunct="1">
              <a:buNone/>
            </a:pPr>
            <a:r>
              <a:rPr lang="en-US" sz="1800" dirty="0" smtClean="0"/>
              <a:t>Up next: Processes</a:t>
            </a:r>
            <a:endParaRPr lang="en-US" sz="1400" dirty="0" smtClean="0"/>
          </a:p>
          <a:p>
            <a:pPr eaLnBrk="1" hangingPunct="1">
              <a:buNone/>
            </a:pPr>
            <a:r>
              <a:rPr lang="en-US" sz="1800" dirty="0" smtClean="0"/>
              <a:t>	</a:t>
            </a:r>
          </a:p>
          <a:p>
            <a:pPr eaLnBrk="1" hangingPunct="1">
              <a:spcBef>
                <a:spcPts val="1200"/>
              </a:spcBef>
              <a:buNone/>
            </a:pPr>
            <a:endParaRPr lang="en-US" sz="1800" dirty="0" smtClean="0"/>
          </a:p>
          <a:p>
            <a:pPr eaLnBrk="1" hangingPunct="1">
              <a:spcBef>
                <a:spcPts val="1200"/>
              </a:spcBef>
              <a:buNone/>
            </a:pPr>
            <a:endParaRPr lang="en-US" sz="1800" dirty="0" smtClean="0"/>
          </a:p>
          <a:p>
            <a:pPr eaLnBrk="1" hangingPunct="1">
              <a:spcBef>
                <a:spcPts val="1200"/>
              </a:spcBef>
              <a:buNone/>
            </a:pPr>
            <a:endParaRPr lang="en-US" sz="1800" dirty="0" smtClean="0"/>
          </a:p>
          <a:p>
            <a:pPr eaLnBrk="1" hangingPunct="1">
              <a:spcBef>
                <a:spcPts val="1200"/>
              </a:spcBef>
              <a:buNone/>
            </a:pPr>
            <a:endParaRPr lang="en-US" sz="1800" dirty="0" smtClean="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17</a:t>
            </a:fld>
            <a:endParaRPr lang="en-US" dirty="0"/>
          </a:p>
        </p:txBody>
      </p:sp>
      <p:sp>
        <p:nvSpPr>
          <p:cNvPr id="5" name="Date Placeholder 4"/>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Threads in a Process</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smtClean="0"/>
              <a:t>A process is an executable instance of a program.</a:t>
            </a:r>
          </a:p>
          <a:p>
            <a:pPr eaLnBrk="1" hangingPunct="1"/>
            <a:r>
              <a:rPr lang="en-US" sz="1800" dirty="0" smtClean="0"/>
              <a:t>When we run the file example.py or when we open this </a:t>
            </a:r>
            <a:r>
              <a:rPr lang="en-US" sz="1800" dirty="0" err="1" smtClean="0"/>
              <a:t>Powerpoint</a:t>
            </a:r>
            <a:r>
              <a:rPr lang="en-US" sz="1800" dirty="0" smtClean="0"/>
              <a:t> file to read it, the executable that runs is a process.</a:t>
            </a:r>
          </a:p>
          <a:p>
            <a:pPr eaLnBrk="1" hangingPunct="1"/>
            <a:r>
              <a:rPr lang="en-US" sz="1800" dirty="0" smtClean="0"/>
              <a:t>When a process runs, the OS gives it some memory space that it can use. This memory space is not shared with any other process.</a:t>
            </a:r>
          </a:p>
          <a:p>
            <a:pPr eaLnBrk="1" hangingPunct="1"/>
            <a:r>
              <a:rPr lang="en-US" sz="1800" dirty="0" smtClean="0"/>
              <a:t>A process can use multiple threads when it has multiple tasks that can or should be done at the same time.</a:t>
            </a:r>
          </a:p>
          <a:p>
            <a:pPr eaLnBrk="1" hangingPunct="1"/>
            <a:r>
              <a:rPr lang="en-US" sz="1800" dirty="0" smtClean="0"/>
              <a:t>A thread is an independent sequence of execution within a process: one thread can run its task at the same time</a:t>
            </a:r>
            <a:r>
              <a:rPr lang="en-US" sz="1800" baseline="30000" dirty="0" smtClean="0"/>
              <a:t>1</a:t>
            </a:r>
            <a:r>
              <a:rPr lang="en-US" sz="1800" dirty="0" smtClean="0"/>
              <a:t> (or </a:t>
            </a:r>
            <a:r>
              <a:rPr lang="en-US" sz="1800" u="sng" dirty="0" smtClean="0"/>
              <a:t>concurrently</a:t>
            </a:r>
            <a:r>
              <a:rPr lang="en-US" sz="1800" u="sng" baseline="30000" dirty="0" smtClean="0"/>
              <a:t>1</a:t>
            </a:r>
            <a:r>
              <a:rPr lang="en-US" sz="1800" dirty="0" smtClean="0"/>
              <a:t>) as another thread runs its own different task. They don’t have to wait for one to finish before the other can start.</a:t>
            </a:r>
          </a:p>
          <a:p>
            <a:pPr eaLnBrk="1" hangingPunct="1"/>
            <a:r>
              <a:rPr lang="en-US" sz="1800" dirty="0" smtClean="0"/>
              <a:t>Threads within one process share the same memory space, which is the memory space allocated to the process.</a:t>
            </a:r>
          </a:p>
          <a:p>
            <a:pPr eaLnBrk="1" hangingPunct="1"/>
            <a:r>
              <a:rPr lang="en-US" sz="1800" dirty="0" smtClean="0"/>
              <a:t>An example of using threads in Python is when an application with GUI needs to fetch data at the start of the application, but the data fetching takes more than 2 seconds. We want a GUI thread that runs immediately to bring up the main window while a second thread starts the data fetching.</a:t>
            </a:r>
          </a:p>
          <a:p>
            <a:pPr eaLnBrk="1" hangingPunct="1"/>
            <a:endParaRPr lang="en-US" sz="1800" dirty="0" smtClean="0"/>
          </a:p>
          <a:p>
            <a:pPr lvl="1" eaLnBrk="1" hangingPunct="1">
              <a:buNone/>
            </a:pPr>
            <a:r>
              <a:rPr lang="en-US" sz="1800" baseline="30000" dirty="0" smtClean="0"/>
              <a:t>1</a:t>
            </a:r>
            <a:r>
              <a:rPr lang="en-US" sz="1800" dirty="0" smtClean="0"/>
              <a:t>For Python: it only </a:t>
            </a:r>
            <a:r>
              <a:rPr lang="en-US" sz="1800" i="1" dirty="0" smtClean="0"/>
              <a:t>appears</a:t>
            </a:r>
            <a:r>
              <a:rPr lang="en-US" sz="1800" dirty="0" smtClean="0"/>
              <a:t> as if the threads run concurrently.</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Working with Threads</a:t>
            </a:r>
          </a:p>
        </p:txBody>
      </p:sp>
      <p:sp>
        <p:nvSpPr>
          <p:cNvPr id="3075" name="Rectangle 3"/>
          <p:cNvSpPr>
            <a:spLocks noGrp="1" noChangeArrowheads="1"/>
          </p:cNvSpPr>
          <p:nvPr>
            <p:ph type="body" idx="1"/>
          </p:nvPr>
        </p:nvSpPr>
        <p:spPr>
          <a:xfrm>
            <a:off x="457200" y="685800"/>
            <a:ext cx="8229600" cy="5715000"/>
          </a:xfrm>
        </p:spPr>
        <p:txBody>
          <a:bodyPr/>
          <a:lstStyle/>
          <a:p>
            <a:pPr eaLnBrk="1" hangingPunct="1"/>
            <a:r>
              <a:rPr lang="en-US" sz="1800" dirty="0" smtClean="0"/>
              <a:t>Advantage: </a:t>
            </a:r>
          </a:p>
          <a:p>
            <a:pPr lvl="1" eaLnBrk="1" hangingPunct="1">
              <a:spcBef>
                <a:spcPts val="200"/>
              </a:spcBef>
            </a:pPr>
            <a:r>
              <a:rPr lang="en-US" sz="1800" dirty="0" smtClean="0"/>
              <a:t>The code may run faster since different tasks run concurrently.</a:t>
            </a:r>
          </a:p>
          <a:p>
            <a:pPr eaLnBrk="1" hangingPunct="1"/>
            <a:r>
              <a:rPr lang="en-US" sz="1800" dirty="0" smtClean="0"/>
              <a:t>Disadvantage: </a:t>
            </a:r>
          </a:p>
          <a:p>
            <a:pPr lvl="1" eaLnBrk="1" hangingPunct="1">
              <a:spcBef>
                <a:spcPts val="200"/>
              </a:spcBef>
            </a:pPr>
            <a:r>
              <a:rPr lang="en-US" sz="1800" dirty="0" smtClean="0"/>
              <a:t>The improvement in speed is significant only if the code has tasks that take a long time to finish.</a:t>
            </a:r>
          </a:p>
          <a:p>
            <a:pPr lvl="1" eaLnBrk="1" hangingPunct="1">
              <a:spcBef>
                <a:spcPts val="200"/>
              </a:spcBef>
            </a:pPr>
            <a:r>
              <a:rPr lang="en-US" sz="1800" dirty="0" smtClean="0"/>
              <a:t>It takes extra coding to coordinate the threads so that they don’t interfere with each other.</a:t>
            </a:r>
          </a:p>
          <a:p>
            <a:pPr eaLnBrk="1" hangingPunct="1"/>
            <a:r>
              <a:rPr lang="en-US" sz="1800" dirty="0" smtClean="0"/>
              <a:t>When a process starts a thread: </a:t>
            </a:r>
          </a:p>
          <a:p>
            <a:pPr lvl="1" eaLnBrk="1" hangingPunct="1">
              <a:spcBef>
                <a:spcPts val="200"/>
              </a:spcBef>
            </a:pPr>
            <a:r>
              <a:rPr lang="en-US" sz="1800" dirty="0" smtClean="0"/>
              <a:t>The starting process is the </a:t>
            </a:r>
            <a:r>
              <a:rPr lang="en-US" sz="1800" u="sng" dirty="0" smtClean="0"/>
              <a:t>main thread</a:t>
            </a:r>
            <a:r>
              <a:rPr lang="en-US" sz="1800" dirty="0" smtClean="0"/>
              <a:t>.</a:t>
            </a:r>
          </a:p>
          <a:p>
            <a:pPr lvl="1" eaLnBrk="1" hangingPunct="1">
              <a:spcBef>
                <a:spcPts val="200"/>
              </a:spcBef>
            </a:pPr>
            <a:r>
              <a:rPr lang="en-US" sz="1800" dirty="0" smtClean="0"/>
              <a:t>The newly created thread is called the </a:t>
            </a:r>
            <a:r>
              <a:rPr lang="en-US" sz="1800" u="sng" dirty="0" smtClean="0"/>
              <a:t>child thread</a:t>
            </a:r>
            <a:r>
              <a:rPr lang="en-US" sz="1800" dirty="0" smtClean="0"/>
              <a:t>.</a:t>
            </a:r>
          </a:p>
          <a:p>
            <a:pPr lvl="1" eaLnBrk="1" hangingPunct="1">
              <a:spcBef>
                <a:spcPts val="200"/>
              </a:spcBef>
            </a:pPr>
            <a:r>
              <a:rPr lang="en-US" sz="1800" dirty="0" smtClean="0"/>
              <a:t>The main thread can create multiple child threads.</a:t>
            </a:r>
          </a:p>
          <a:p>
            <a:pPr eaLnBrk="1" hangingPunct="1"/>
            <a:r>
              <a:rPr lang="en-US" sz="1800" dirty="0" smtClean="0"/>
              <a:t>When a thread runs:</a:t>
            </a:r>
          </a:p>
          <a:p>
            <a:pPr lvl="1" eaLnBrk="1" hangingPunct="1">
              <a:spcBef>
                <a:spcPts val="200"/>
              </a:spcBef>
            </a:pPr>
            <a:r>
              <a:rPr lang="en-US" sz="1800" dirty="0" smtClean="0"/>
              <a:t>It can run independently of other threads.</a:t>
            </a:r>
          </a:p>
          <a:p>
            <a:pPr lvl="1" eaLnBrk="1" hangingPunct="1">
              <a:spcBef>
                <a:spcPts val="200"/>
              </a:spcBef>
            </a:pPr>
            <a:r>
              <a:rPr lang="en-US" sz="1800" dirty="0" smtClean="0"/>
              <a:t>Or it can work together with another thread, such as:</a:t>
            </a:r>
          </a:p>
          <a:p>
            <a:pPr lvl="2" eaLnBrk="1" hangingPunct="1">
              <a:spcBef>
                <a:spcPts val="200"/>
              </a:spcBef>
            </a:pPr>
            <a:r>
              <a:rPr lang="en-US" sz="1800" dirty="0" smtClean="0"/>
              <a:t>It uses the same resource (such as a file) as another thread.</a:t>
            </a:r>
          </a:p>
          <a:p>
            <a:pPr lvl="2" eaLnBrk="1" hangingPunct="1">
              <a:spcBef>
                <a:spcPts val="200"/>
              </a:spcBef>
            </a:pPr>
            <a:r>
              <a:rPr lang="en-US" sz="1800" dirty="0" smtClean="0"/>
              <a:t>It needs to do a task only when another thread has completed some other task.</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Coordinating Threads</a:t>
            </a:r>
          </a:p>
        </p:txBody>
      </p:sp>
      <p:sp>
        <p:nvSpPr>
          <p:cNvPr id="3075" name="Rectangle 3"/>
          <p:cNvSpPr>
            <a:spLocks noGrp="1" noChangeArrowheads="1"/>
          </p:cNvSpPr>
          <p:nvPr>
            <p:ph type="body" idx="1"/>
          </p:nvPr>
        </p:nvSpPr>
        <p:spPr>
          <a:xfrm>
            <a:off x="609600" y="609600"/>
            <a:ext cx="8077200" cy="5715000"/>
          </a:xfrm>
        </p:spPr>
        <p:txBody>
          <a:bodyPr/>
          <a:lstStyle/>
          <a:p>
            <a:pPr marL="0" indent="0" eaLnBrk="1" hangingPunct="1">
              <a:buNone/>
            </a:pPr>
            <a:r>
              <a:rPr lang="en-US" sz="1800" dirty="0" smtClean="0"/>
              <a:t>In a program with threads, care must be taken to maintain each thread and to coordinate threads that work together.</a:t>
            </a:r>
          </a:p>
          <a:p>
            <a:pPr eaLnBrk="1" hangingPunct="1">
              <a:buFont typeface="+mj-lt"/>
              <a:buAutoNum type="arabicPeriod"/>
            </a:pPr>
            <a:r>
              <a:rPr lang="en-US" sz="1800" dirty="0" smtClean="0"/>
              <a:t>End each child thread properly.</a:t>
            </a:r>
          </a:p>
          <a:p>
            <a:pPr lvl="1" eaLnBrk="1" hangingPunct="1">
              <a:spcBef>
                <a:spcPts val="200"/>
              </a:spcBef>
            </a:pPr>
            <a:r>
              <a:rPr lang="en-US" sz="1800" dirty="0" smtClean="0"/>
              <a:t>The main thread that starts a child thread should wait for the child thread to end, before the main thread itself can terminate. </a:t>
            </a:r>
          </a:p>
          <a:p>
            <a:pPr lvl="1" eaLnBrk="1" hangingPunct="1">
              <a:spcBef>
                <a:spcPts val="200"/>
              </a:spcBef>
            </a:pPr>
            <a:r>
              <a:rPr lang="en-US" sz="1800" dirty="0" smtClean="0"/>
              <a:t>When the main thread ends, any remaining child thread can hang and possibly keep resources locked up</a:t>
            </a:r>
            <a:r>
              <a:rPr lang="en-US" sz="1400" dirty="0" smtClean="0"/>
              <a:t>.</a:t>
            </a:r>
          </a:p>
          <a:p>
            <a:pPr eaLnBrk="1" hangingPunct="1">
              <a:buFont typeface="+mj-lt"/>
              <a:buAutoNum type="arabicPeriod"/>
            </a:pPr>
            <a:r>
              <a:rPr lang="en-US" sz="1800" dirty="0" smtClean="0"/>
              <a:t>Coordinate shared resources.</a:t>
            </a:r>
          </a:p>
          <a:p>
            <a:pPr lvl="1" eaLnBrk="1" hangingPunct="1">
              <a:spcBef>
                <a:spcPts val="200"/>
              </a:spcBef>
            </a:pPr>
            <a:r>
              <a:rPr lang="en-US" sz="1800" dirty="0" smtClean="0"/>
              <a:t>When 2 threads use the same resource, then the resource must be accessible by only one thread at a time.</a:t>
            </a:r>
          </a:p>
          <a:p>
            <a:pPr lvl="1" eaLnBrk="1" hangingPunct="1">
              <a:spcBef>
                <a:spcPts val="200"/>
              </a:spcBef>
            </a:pPr>
            <a:r>
              <a:rPr lang="en-US" sz="1800" dirty="0" smtClean="0"/>
              <a:t>If both threads try to write to the same memory location at the same time, for example, they could end up overwriting each other’s data.</a:t>
            </a:r>
          </a:p>
          <a:p>
            <a:pPr eaLnBrk="1" hangingPunct="1">
              <a:buFont typeface="+mj-lt"/>
              <a:buAutoNum type="arabicPeriod" startAt="3"/>
            </a:pPr>
            <a:r>
              <a:rPr lang="en-US" sz="1800" dirty="0" smtClean="0"/>
              <a:t>Communicate between threads.</a:t>
            </a:r>
          </a:p>
          <a:p>
            <a:pPr eaLnBrk="1" hangingPunct="1">
              <a:spcBef>
                <a:spcPts val="200"/>
              </a:spcBef>
              <a:buNone/>
            </a:pPr>
            <a:r>
              <a:rPr lang="en-US" sz="1800" dirty="0" smtClean="0"/>
              <a:t>	Because each thread runs independently but they still need to work together toward one common goal, there are various ways for threads to communicate their status to each other.</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Threads in Python</a:t>
            </a:r>
          </a:p>
        </p:txBody>
      </p:sp>
      <p:sp>
        <p:nvSpPr>
          <p:cNvPr id="3075" name="Rectangle 3"/>
          <p:cNvSpPr>
            <a:spLocks noGrp="1" noChangeArrowheads="1"/>
          </p:cNvSpPr>
          <p:nvPr>
            <p:ph type="body" idx="1"/>
          </p:nvPr>
        </p:nvSpPr>
        <p:spPr>
          <a:xfrm>
            <a:off x="381000" y="609600"/>
            <a:ext cx="8153400" cy="5791200"/>
          </a:xfrm>
        </p:spPr>
        <p:txBody>
          <a:bodyPr/>
          <a:lstStyle/>
          <a:p>
            <a:pPr eaLnBrk="1" hangingPunct="1"/>
            <a:r>
              <a:rPr lang="en-US" sz="1800" dirty="0" smtClean="0"/>
              <a:t>To work with threads:</a:t>
            </a:r>
          </a:p>
          <a:p>
            <a:pPr marL="800100" lvl="1" indent="-342900" eaLnBrk="1" hangingPunct="1">
              <a:buFont typeface="+mj-lt"/>
              <a:buAutoNum type="arabicPeriod"/>
            </a:pPr>
            <a:r>
              <a:rPr lang="en-US" sz="1800" dirty="0" smtClean="0"/>
              <a:t> Import the thread module so we can use the Thread class:</a:t>
            </a:r>
          </a:p>
          <a:p>
            <a:pPr marL="800100" lvl="1" indent="-342900" eaLnBrk="1" hangingPunct="1">
              <a:buFont typeface="+mj-lt"/>
              <a:buAutoNum type="arabicPeriod"/>
            </a:pPr>
            <a:endParaRPr lang="en-US" sz="1800" dirty="0" smtClean="0"/>
          </a:p>
          <a:p>
            <a:pPr marL="800100" lvl="1" indent="-342900" eaLnBrk="1" hangingPunct="1">
              <a:spcBef>
                <a:spcPts val="1200"/>
              </a:spcBef>
              <a:buFont typeface="+mj-lt"/>
              <a:buAutoNum type="arabicPeriod"/>
            </a:pPr>
            <a:r>
              <a:rPr lang="en-US" sz="1800" dirty="0" smtClean="0"/>
              <a:t>To create a child thread to do some task, instantiate a </a:t>
            </a:r>
            <a:r>
              <a:rPr lang="en-US" sz="1800" dirty="0" smtClean="0">
                <a:solidFill>
                  <a:srgbClr val="0070C0"/>
                </a:solidFill>
              </a:rPr>
              <a:t>Thread</a:t>
            </a:r>
            <a:r>
              <a:rPr lang="en-US" sz="1800" dirty="0" smtClean="0"/>
              <a:t> object:</a:t>
            </a:r>
          </a:p>
          <a:p>
            <a:pPr marL="800100" lvl="1" indent="-342900" eaLnBrk="1" hangingPunct="1">
              <a:spcBef>
                <a:spcPts val="1200"/>
              </a:spcBef>
              <a:buFont typeface="+mj-lt"/>
              <a:buAutoNum type="arabicPeriod"/>
            </a:pPr>
            <a:endParaRPr lang="en-US" sz="1800" dirty="0" smtClean="0"/>
          </a:p>
          <a:p>
            <a:pPr marL="800100" lvl="1" indent="-342900" eaLnBrk="1" hangingPunct="1">
              <a:spcBef>
                <a:spcPts val="400"/>
              </a:spcBef>
              <a:buNone/>
            </a:pPr>
            <a:r>
              <a:rPr lang="en-US" sz="1800" dirty="0" smtClean="0"/>
              <a:t>     where:  </a:t>
            </a:r>
            <a:r>
              <a:rPr lang="en-US" sz="1800" dirty="0" err="1" smtClean="0"/>
              <a:t>aFunction</a:t>
            </a:r>
            <a:r>
              <a:rPr lang="en-US" sz="1800" dirty="0" smtClean="0"/>
              <a:t> is the function we want the thread to run</a:t>
            </a:r>
            <a:br>
              <a:rPr lang="en-US" sz="1800" dirty="0" smtClean="0"/>
            </a:br>
            <a:r>
              <a:rPr lang="en-US" sz="1800" dirty="0" smtClean="0"/>
              <a:t>             </a:t>
            </a:r>
            <a:r>
              <a:rPr lang="en-US" sz="1800" dirty="0" err="1" smtClean="0"/>
              <a:t>tuple_for_args</a:t>
            </a:r>
            <a:r>
              <a:rPr lang="en-US" sz="1800" dirty="0" smtClean="0"/>
              <a:t> is a </a:t>
            </a:r>
            <a:r>
              <a:rPr lang="en-US" sz="1800" dirty="0" err="1" smtClean="0"/>
              <a:t>tuple</a:t>
            </a:r>
            <a:r>
              <a:rPr lang="en-US" sz="1800" dirty="0" smtClean="0"/>
              <a:t> of input arguments for </a:t>
            </a:r>
            <a:r>
              <a:rPr lang="en-US" sz="1800" dirty="0" err="1" smtClean="0"/>
              <a:t>aFunction</a:t>
            </a:r>
            <a:endParaRPr lang="en-US" sz="1800" dirty="0" smtClean="0"/>
          </a:p>
          <a:p>
            <a:pPr marL="800100" lvl="1" indent="-342900" eaLnBrk="1" hangingPunct="1">
              <a:spcBef>
                <a:spcPts val="1200"/>
              </a:spcBef>
              <a:buFont typeface="+mj-lt"/>
              <a:buAutoNum type="arabicPeriod" startAt="3"/>
            </a:pPr>
            <a:r>
              <a:rPr lang="en-US" sz="1800" dirty="0" smtClean="0"/>
              <a:t>To run the thread:</a:t>
            </a:r>
          </a:p>
          <a:p>
            <a:pPr marL="800100" lvl="1" indent="-342900" eaLnBrk="1" hangingPunct="1">
              <a:spcBef>
                <a:spcPts val="1200"/>
              </a:spcBef>
              <a:buFont typeface="+mj-lt"/>
              <a:buAutoNum type="arabicPeriod" startAt="4"/>
            </a:pPr>
            <a:r>
              <a:rPr lang="en-US" sz="1800" dirty="0" smtClean="0"/>
              <a:t>To wait for the child thread to end: </a:t>
            </a:r>
          </a:p>
          <a:p>
            <a:pPr eaLnBrk="1" hangingPunct="1">
              <a:spcBef>
                <a:spcPts val="1200"/>
              </a:spcBef>
            </a:pPr>
            <a:r>
              <a:rPr lang="en-US" sz="1800" dirty="0" smtClean="0"/>
              <a:t>If we have multiple different tasks that we want to run with threads, we can create multiple Thread objects, one for each task.</a:t>
            </a:r>
          </a:p>
          <a:p>
            <a:pPr eaLnBrk="1" hangingPunct="1">
              <a:spcBef>
                <a:spcPts val="600"/>
              </a:spcBef>
            </a:pPr>
            <a:r>
              <a:rPr lang="en-US" sz="1800" dirty="0" smtClean="0"/>
              <a:t>If we have one task that needs to run multiple times, we can also create multiple Thread objects and give each of them the same function to run.</a:t>
            </a:r>
          </a:p>
          <a:p>
            <a:pPr eaLnBrk="1" hangingPunct="1">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6" name="TextBox 5"/>
          <p:cNvSpPr txBox="1"/>
          <p:nvPr/>
        </p:nvSpPr>
        <p:spPr>
          <a:xfrm>
            <a:off x="3733800" y="1295400"/>
            <a:ext cx="1835952" cy="369332"/>
          </a:xfrm>
          <a:prstGeom prst="rect">
            <a:avLst/>
          </a:prstGeom>
          <a:solidFill>
            <a:schemeClr val="bg1">
              <a:lumMod val="85000"/>
            </a:schemeClr>
          </a:solidFill>
        </p:spPr>
        <p:txBody>
          <a:bodyPr wrap="none" rtlCol="0">
            <a:spAutoFit/>
          </a:bodyPr>
          <a:lstStyle/>
          <a:p>
            <a:r>
              <a:rPr lang="en-US" dirty="0" smtClean="0">
                <a:solidFill>
                  <a:srgbClr val="0070C0"/>
                </a:solidFill>
                <a:latin typeface="Calibri" pitchFamily="34" charset="0"/>
              </a:rPr>
              <a:t>import  threading</a:t>
            </a:r>
            <a:endParaRPr lang="en-US" dirty="0">
              <a:solidFill>
                <a:srgbClr val="0070C0"/>
              </a:solidFill>
              <a:latin typeface="Calibri" pitchFamily="34" charset="0"/>
            </a:endParaRPr>
          </a:p>
        </p:txBody>
      </p:sp>
      <p:sp>
        <p:nvSpPr>
          <p:cNvPr id="7" name="TextBox 6"/>
          <p:cNvSpPr txBox="1"/>
          <p:nvPr/>
        </p:nvSpPr>
        <p:spPr>
          <a:xfrm>
            <a:off x="1219200" y="2057400"/>
            <a:ext cx="6858000" cy="369332"/>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t = </a:t>
            </a:r>
            <a:r>
              <a:rPr lang="en-US" dirty="0" err="1" smtClean="0">
                <a:solidFill>
                  <a:srgbClr val="0070C0"/>
                </a:solidFill>
                <a:latin typeface="Calibri" pitchFamily="34" charset="0"/>
              </a:rPr>
              <a:t>threading.Thread</a:t>
            </a:r>
            <a:r>
              <a:rPr lang="en-US" dirty="0" smtClean="0">
                <a:solidFill>
                  <a:srgbClr val="0070C0"/>
                </a:solidFill>
                <a:latin typeface="Calibri" pitchFamily="34" charset="0"/>
              </a:rPr>
              <a:t>(target =</a:t>
            </a:r>
            <a:r>
              <a:rPr lang="en-US" dirty="0" smtClean="0">
                <a:latin typeface="Calibri" pitchFamily="34" charset="0"/>
              </a:rPr>
              <a:t> </a:t>
            </a:r>
            <a:r>
              <a:rPr lang="en-US" dirty="0" err="1" smtClean="0">
                <a:latin typeface="Calibri" pitchFamily="34" charset="0"/>
              </a:rPr>
              <a:t>aFunction</a:t>
            </a:r>
            <a:r>
              <a:rPr lang="en-US" dirty="0" smtClean="0">
                <a:solidFill>
                  <a:srgbClr val="0070C0"/>
                </a:solidFill>
                <a:latin typeface="Calibri" pitchFamily="34" charset="0"/>
              </a:rPr>
              <a:t>, </a:t>
            </a:r>
            <a:r>
              <a:rPr lang="en-US" dirty="0" err="1" smtClean="0">
                <a:solidFill>
                  <a:srgbClr val="0070C0"/>
                </a:solidFill>
                <a:latin typeface="Calibri" pitchFamily="34" charset="0"/>
              </a:rPr>
              <a:t>args</a:t>
            </a:r>
            <a:r>
              <a:rPr lang="en-US" dirty="0" smtClean="0">
                <a:solidFill>
                  <a:srgbClr val="0070C0"/>
                </a:solidFill>
                <a:latin typeface="Calibri" pitchFamily="34" charset="0"/>
              </a:rPr>
              <a:t> = </a:t>
            </a:r>
            <a:r>
              <a:rPr lang="en-US" dirty="0" err="1" smtClean="0">
                <a:latin typeface="Calibri" pitchFamily="34" charset="0"/>
              </a:rPr>
              <a:t>tuple_for_args</a:t>
            </a:r>
            <a:r>
              <a:rPr lang="en-US" dirty="0" smtClean="0">
                <a:latin typeface="Calibri" pitchFamily="34" charset="0"/>
              </a:rPr>
              <a:t> </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8" name="TextBox 7"/>
          <p:cNvSpPr txBox="1"/>
          <p:nvPr/>
        </p:nvSpPr>
        <p:spPr>
          <a:xfrm>
            <a:off x="3276600" y="3124200"/>
            <a:ext cx="915635" cy="369332"/>
          </a:xfrm>
          <a:prstGeom prst="rect">
            <a:avLst/>
          </a:prstGeom>
          <a:solidFill>
            <a:schemeClr val="bg1">
              <a:lumMod val="85000"/>
            </a:schemeClr>
          </a:solidFill>
        </p:spPr>
        <p:txBody>
          <a:bodyPr wrap="none" rtlCol="0">
            <a:spAutoFit/>
          </a:bodyPr>
          <a:lstStyle/>
          <a:p>
            <a:r>
              <a:rPr lang="en-US" dirty="0" err="1" smtClean="0">
                <a:latin typeface="Calibri" pitchFamily="34" charset="0"/>
              </a:rPr>
              <a:t>t</a:t>
            </a:r>
            <a:r>
              <a:rPr lang="en-US" dirty="0" err="1" smtClean="0">
                <a:solidFill>
                  <a:srgbClr val="0070C0"/>
                </a:solidFill>
                <a:latin typeface="Calibri" pitchFamily="34" charset="0"/>
              </a:rPr>
              <a:t>.start</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9" name="TextBox 8"/>
          <p:cNvSpPr txBox="1"/>
          <p:nvPr/>
        </p:nvSpPr>
        <p:spPr>
          <a:xfrm>
            <a:off x="4876800" y="3581400"/>
            <a:ext cx="825867" cy="369332"/>
          </a:xfrm>
          <a:prstGeom prst="rect">
            <a:avLst/>
          </a:prstGeom>
          <a:solidFill>
            <a:schemeClr val="bg1">
              <a:lumMod val="85000"/>
            </a:schemeClr>
          </a:solidFill>
        </p:spPr>
        <p:txBody>
          <a:bodyPr wrap="none" rtlCol="0">
            <a:spAutoFit/>
          </a:bodyPr>
          <a:lstStyle/>
          <a:p>
            <a:r>
              <a:rPr lang="en-US" dirty="0" err="1" smtClean="0">
                <a:latin typeface="Calibri" pitchFamily="34" charset="0"/>
              </a:rPr>
              <a:t>t.</a:t>
            </a:r>
            <a:r>
              <a:rPr lang="en-US" dirty="0" err="1" smtClean="0">
                <a:solidFill>
                  <a:srgbClr val="0070C0"/>
                </a:solidFill>
                <a:latin typeface="Calibri" pitchFamily="34" charset="0"/>
              </a:rPr>
              <a:t>join</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10" name="Date Placeholder 9"/>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Naming Threads</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smtClean="0"/>
              <a:t>We can give a name to a thread when we create it:</a:t>
            </a:r>
          </a:p>
          <a:p>
            <a:pPr eaLnBrk="1" hangingPunct="1">
              <a:buNone/>
            </a:pPr>
            <a:endParaRPr lang="en-US" sz="1800" dirty="0" smtClean="0"/>
          </a:p>
          <a:p>
            <a:pPr eaLnBrk="1" hangingPunct="1">
              <a:spcBef>
                <a:spcPts val="1800"/>
              </a:spcBef>
            </a:pPr>
            <a:r>
              <a:rPr lang="en-US" sz="1800" dirty="0" smtClean="0"/>
              <a:t>In the target function we can check for the name of the thread that’s running the function</a:t>
            </a:r>
          </a:p>
          <a:p>
            <a:pPr eaLnBrk="1" hangingPunct="1">
              <a:buNone/>
            </a:pPr>
            <a:endParaRPr lang="en-US" sz="1800" dirty="0" smtClean="0"/>
          </a:p>
          <a:p>
            <a:pPr eaLnBrk="1" hangingPunct="1">
              <a:spcBef>
                <a:spcPts val="1200"/>
              </a:spcBef>
            </a:pPr>
            <a:r>
              <a:rPr lang="en-US" sz="1800" dirty="0" smtClean="0"/>
              <a:t>Naming threads can be useful when there are many threads and we need to identify them.</a:t>
            </a:r>
          </a:p>
          <a:p>
            <a:pPr eaLnBrk="1" hangingPunct="1"/>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6</a:t>
            </a:fld>
            <a:endParaRPr lang="en-US" dirty="0"/>
          </a:p>
        </p:txBody>
      </p:sp>
      <p:sp>
        <p:nvSpPr>
          <p:cNvPr id="7" name="TextBox 6"/>
          <p:cNvSpPr txBox="1"/>
          <p:nvPr/>
        </p:nvSpPr>
        <p:spPr>
          <a:xfrm>
            <a:off x="1219200" y="1066800"/>
            <a:ext cx="5867400" cy="369332"/>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t = </a:t>
            </a:r>
            <a:r>
              <a:rPr lang="en-US" dirty="0" smtClean="0">
                <a:solidFill>
                  <a:srgbClr val="0070C0"/>
                </a:solidFill>
                <a:latin typeface="Calibri" pitchFamily="34" charset="0"/>
              </a:rPr>
              <a:t>Thread(target =</a:t>
            </a:r>
            <a:r>
              <a:rPr lang="en-US" dirty="0" smtClean="0">
                <a:latin typeface="Calibri" pitchFamily="34" charset="0"/>
              </a:rPr>
              <a:t> </a:t>
            </a:r>
            <a:r>
              <a:rPr lang="en-US" dirty="0" err="1" smtClean="0">
                <a:latin typeface="Calibri" pitchFamily="34" charset="0"/>
              </a:rPr>
              <a:t>aFunction</a:t>
            </a:r>
            <a:r>
              <a:rPr lang="en-US" dirty="0" smtClean="0">
                <a:solidFill>
                  <a:srgbClr val="0070C0"/>
                </a:solidFill>
                <a:latin typeface="Calibri" pitchFamily="34" charset="0"/>
              </a:rPr>
              <a:t>, name=‘</a:t>
            </a:r>
            <a:r>
              <a:rPr lang="en-US" dirty="0" smtClean="0">
                <a:latin typeface="Calibri" pitchFamily="34" charset="0"/>
              </a:rPr>
              <a:t>thread name</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10" name="TextBox 9"/>
          <p:cNvSpPr txBox="1"/>
          <p:nvPr/>
        </p:nvSpPr>
        <p:spPr>
          <a:xfrm>
            <a:off x="1219200" y="2133600"/>
            <a:ext cx="5867400" cy="369332"/>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print( </a:t>
            </a:r>
            <a:r>
              <a:rPr lang="en-US" dirty="0" err="1" smtClean="0">
                <a:solidFill>
                  <a:srgbClr val="0070C0"/>
                </a:solidFill>
                <a:latin typeface="Calibri" pitchFamily="34" charset="0"/>
              </a:rPr>
              <a:t>threading.currentThread</a:t>
            </a:r>
            <a:r>
              <a:rPr lang="en-US" dirty="0" smtClean="0">
                <a:solidFill>
                  <a:srgbClr val="0070C0"/>
                </a:solidFill>
                <a:latin typeface="Calibri" pitchFamily="34" charset="0"/>
              </a:rPr>
              <a:t>( ).</a:t>
            </a:r>
            <a:r>
              <a:rPr lang="en-US" dirty="0" err="1" smtClean="0">
                <a:solidFill>
                  <a:srgbClr val="0070C0"/>
                </a:solidFill>
                <a:latin typeface="Calibri" pitchFamily="34" charset="0"/>
              </a:rPr>
              <a:t>getName</a:t>
            </a:r>
            <a:r>
              <a:rPr lang="en-US" dirty="0" smtClean="0">
                <a:solidFill>
                  <a:srgbClr val="0070C0"/>
                </a:solidFill>
                <a:latin typeface="Calibri" pitchFamily="34" charset="0"/>
              </a:rPr>
              <a:t>() </a:t>
            </a:r>
            <a:r>
              <a:rPr lang="en-US" dirty="0" smtClean="0">
                <a:latin typeface="Calibri" pitchFamily="34" charset="0"/>
              </a:rPr>
              <a:t>)</a:t>
            </a:r>
            <a:endParaRPr lang="en-US" dirty="0">
              <a:latin typeface="Calibri" pitchFamily="34" charset="0"/>
            </a:endParaRPr>
          </a:p>
        </p:txBody>
      </p:sp>
      <p:sp>
        <p:nvSpPr>
          <p:cNvPr id="8" name="Date Placeholder 7"/>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Daemon Threads</a:t>
            </a:r>
          </a:p>
        </p:txBody>
      </p:sp>
      <p:sp>
        <p:nvSpPr>
          <p:cNvPr id="3075" name="Rectangle 3"/>
          <p:cNvSpPr>
            <a:spLocks noGrp="1" noChangeArrowheads="1"/>
          </p:cNvSpPr>
          <p:nvPr>
            <p:ph type="body" idx="1"/>
          </p:nvPr>
        </p:nvSpPr>
        <p:spPr>
          <a:xfrm>
            <a:off x="457200" y="609600"/>
            <a:ext cx="8077200" cy="5791200"/>
          </a:xfrm>
        </p:spPr>
        <p:txBody>
          <a:bodyPr/>
          <a:lstStyle/>
          <a:p>
            <a:pPr eaLnBrk="1" hangingPunct="1"/>
            <a:r>
              <a:rPr lang="en-US" sz="1800" dirty="0" smtClean="0"/>
              <a:t>Typically the main thread should wait for all the child threads to end with the join method before the main thread ends.</a:t>
            </a:r>
          </a:p>
          <a:p>
            <a:pPr eaLnBrk="1" hangingPunct="1"/>
            <a:r>
              <a:rPr lang="en-US" sz="1800" dirty="0" smtClean="0"/>
              <a:t>But sometime it’s okay to start a thread and let it run on its own, without having to wait for it to finish before ending the main thread.</a:t>
            </a:r>
          </a:p>
          <a:p>
            <a:pPr eaLnBrk="1" hangingPunct="1"/>
            <a:r>
              <a:rPr lang="en-US" sz="1800" dirty="0" smtClean="0"/>
              <a:t>These independently run threads are marked as </a:t>
            </a:r>
            <a:r>
              <a:rPr lang="en-US" sz="1800" u="sng" dirty="0" smtClean="0"/>
              <a:t>daemon threads</a:t>
            </a:r>
            <a:r>
              <a:rPr lang="en-US" sz="1800" dirty="0" smtClean="0"/>
              <a:t>.</a:t>
            </a:r>
          </a:p>
          <a:p>
            <a:pPr eaLnBrk="1" hangingPunct="1"/>
            <a:r>
              <a:rPr lang="en-US" sz="1800" dirty="0" smtClean="0"/>
              <a:t>Daemon threads are automatically killed when the main thread ends.</a:t>
            </a:r>
          </a:p>
          <a:p>
            <a:pPr eaLnBrk="1" hangingPunct="1"/>
            <a:r>
              <a:rPr lang="en-US" sz="1800" dirty="0" smtClean="0"/>
              <a:t>Therefore daemon threads should only be used to run tasks where they don’t access shared resources, so that if they’re abruptly killed (when the main task ends), then they don’t leave resources opened or leave data partially modified.</a:t>
            </a:r>
          </a:p>
          <a:p>
            <a:pPr eaLnBrk="1" hangingPunct="1"/>
            <a:r>
              <a:rPr lang="en-US" sz="1800" dirty="0" smtClean="0"/>
              <a:t>We set a thread as a daemon thread after creating the thread</a:t>
            </a:r>
          </a:p>
          <a:p>
            <a:pPr eaLnBrk="1" hangingPunct="1"/>
            <a:endParaRPr lang="en-US" sz="1800" dirty="0" smtClean="0"/>
          </a:p>
          <a:p>
            <a:pPr eaLnBrk="1" hangingPunct="1"/>
            <a:endParaRPr lang="en-US" sz="1800" dirty="0" smtClean="0"/>
          </a:p>
          <a:p>
            <a:pPr eaLnBrk="1" hangingPunct="1">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sp>
        <p:nvSpPr>
          <p:cNvPr id="7" name="TextBox 6"/>
          <p:cNvSpPr txBox="1"/>
          <p:nvPr/>
        </p:nvSpPr>
        <p:spPr>
          <a:xfrm>
            <a:off x="2209800" y="4038600"/>
            <a:ext cx="5105400" cy="646331"/>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d = </a:t>
            </a:r>
            <a:r>
              <a:rPr lang="en-US" dirty="0" err="1" smtClean="0">
                <a:solidFill>
                  <a:srgbClr val="0070C0"/>
                </a:solidFill>
                <a:latin typeface="Calibri" pitchFamily="34" charset="0"/>
              </a:rPr>
              <a:t>threading.Thread</a:t>
            </a:r>
            <a:r>
              <a:rPr lang="en-US" dirty="0" smtClean="0">
                <a:solidFill>
                  <a:srgbClr val="0070C0"/>
                </a:solidFill>
                <a:latin typeface="Calibri" pitchFamily="34" charset="0"/>
              </a:rPr>
              <a:t>(target =</a:t>
            </a:r>
            <a:r>
              <a:rPr lang="en-US" dirty="0" smtClean="0">
                <a:latin typeface="Calibri" pitchFamily="34" charset="0"/>
              </a:rPr>
              <a:t> </a:t>
            </a:r>
            <a:r>
              <a:rPr lang="en-US" dirty="0" err="1" smtClean="0">
                <a:latin typeface="Calibri" pitchFamily="34" charset="0"/>
              </a:rPr>
              <a:t>aFunction</a:t>
            </a:r>
            <a:r>
              <a:rPr lang="en-US" dirty="0" smtClean="0">
                <a:solidFill>
                  <a:srgbClr val="0070C0"/>
                </a:solidFill>
                <a:latin typeface="Calibri" pitchFamily="34" charset="0"/>
              </a:rPr>
              <a:t>)</a:t>
            </a:r>
            <a:r>
              <a:rPr lang="en-US" dirty="0" smtClean="0">
                <a:latin typeface="Calibri" pitchFamily="34" charset="0"/>
              </a:rPr>
              <a:t> </a:t>
            </a:r>
          </a:p>
          <a:p>
            <a:r>
              <a:rPr lang="en-US" dirty="0" smtClean="0">
                <a:latin typeface="Calibri" pitchFamily="34" charset="0"/>
              </a:rPr>
              <a:t> </a:t>
            </a:r>
            <a:r>
              <a:rPr lang="en-US" dirty="0" err="1" smtClean="0">
                <a:latin typeface="Calibri" pitchFamily="34" charset="0"/>
              </a:rPr>
              <a:t>d</a:t>
            </a:r>
            <a:r>
              <a:rPr lang="en-US" dirty="0" err="1" smtClean="0">
                <a:solidFill>
                  <a:srgbClr val="0070C0"/>
                </a:solidFill>
                <a:latin typeface="Calibri" pitchFamily="34" charset="0"/>
              </a:rPr>
              <a:t>.setDaemon</a:t>
            </a:r>
            <a:r>
              <a:rPr lang="en-US" dirty="0" smtClean="0">
                <a:solidFill>
                  <a:srgbClr val="0070C0"/>
                </a:solidFill>
                <a:latin typeface="Calibri" pitchFamily="34" charset="0"/>
              </a:rPr>
              <a:t>(True)</a:t>
            </a:r>
          </a:p>
        </p:txBody>
      </p:sp>
      <p:sp>
        <p:nvSpPr>
          <p:cNvPr id="6" name="Date Placeholder 5"/>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Checking Thread Status</a:t>
            </a:r>
          </a:p>
        </p:txBody>
      </p:sp>
      <p:sp>
        <p:nvSpPr>
          <p:cNvPr id="3075" name="Rectangle 3"/>
          <p:cNvSpPr>
            <a:spLocks noGrp="1" noChangeArrowheads="1"/>
          </p:cNvSpPr>
          <p:nvPr>
            <p:ph type="body" idx="1"/>
          </p:nvPr>
        </p:nvSpPr>
        <p:spPr>
          <a:xfrm>
            <a:off x="381000" y="609600"/>
            <a:ext cx="8305800" cy="5715000"/>
          </a:xfrm>
        </p:spPr>
        <p:txBody>
          <a:bodyPr/>
          <a:lstStyle/>
          <a:p>
            <a:pPr eaLnBrk="1" hangingPunct="1"/>
            <a:r>
              <a:rPr lang="en-US" sz="1800" dirty="0" smtClean="0"/>
              <a:t>When the main thread runs the join method and the child thread has not finished running, the main thread is suspended or blocked until the child thread is finished.</a:t>
            </a:r>
          </a:p>
          <a:p>
            <a:pPr eaLnBrk="1" hangingPunct="1"/>
            <a:r>
              <a:rPr lang="en-US" sz="1800" dirty="0" smtClean="0"/>
              <a:t>It is possible to set a timer for the join method so that after a certain amount of time, the join will run even if the child thread is not finished, and the main thread can continue on with its next task.</a:t>
            </a:r>
          </a:p>
          <a:p>
            <a:pPr eaLnBrk="1" hangingPunct="1"/>
            <a:r>
              <a:rPr lang="en-US" sz="1800" dirty="0" smtClean="0"/>
              <a:t>To set the timer:</a:t>
            </a:r>
          </a:p>
          <a:p>
            <a:pPr eaLnBrk="1" hangingPunct="1">
              <a:spcBef>
                <a:spcPts val="1200"/>
              </a:spcBef>
              <a:buNone/>
            </a:pPr>
            <a:r>
              <a:rPr lang="en-US" sz="1800" dirty="0" smtClean="0"/>
              <a:t>                                    the timer is always set with a floating point value</a:t>
            </a:r>
          </a:p>
          <a:p>
            <a:pPr eaLnBrk="1" hangingPunct="1">
              <a:spcBef>
                <a:spcPts val="600"/>
              </a:spcBef>
            </a:pPr>
            <a:r>
              <a:rPr lang="en-US" sz="1800" dirty="0" smtClean="0"/>
              <a:t>If a timer is set, then before continuing with the next task, the main thread can check whether it becomes unblocked due to the timer timing out or due to the child thread being done. The check:                                                    </a:t>
            </a:r>
          </a:p>
          <a:p>
            <a:pPr eaLnBrk="1" hangingPunct="1">
              <a:spcBef>
                <a:spcPts val="1200"/>
              </a:spcBef>
              <a:buNone/>
            </a:pPr>
            <a:r>
              <a:rPr lang="en-US" sz="1800" dirty="0" smtClean="0"/>
              <a:t>      Return:   True if the thread t is not done, False if t is done.</a:t>
            </a:r>
          </a:p>
          <a:p>
            <a:pPr eaLnBrk="1" hangingPunct="1"/>
            <a:r>
              <a:rPr lang="en-US" sz="1800" dirty="0" smtClean="0"/>
              <a:t>To check the status of all currently running thread, use </a:t>
            </a:r>
            <a:r>
              <a:rPr lang="en-US" sz="1800" dirty="0" smtClean="0">
                <a:solidFill>
                  <a:srgbClr val="0070C0"/>
                </a:solidFill>
              </a:rPr>
              <a:t>enumerate</a:t>
            </a:r>
            <a:r>
              <a:rPr lang="en-US" sz="1800" dirty="0" smtClean="0"/>
              <a:t> of the </a:t>
            </a:r>
            <a:r>
              <a:rPr lang="en-US" sz="1800" dirty="0" smtClean="0">
                <a:solidFill>
                  <a:srgbClr val="0070C0"/>
                </a:solidFill>
              </a:rPr>
              <a:t>threading</a:t>
            </a:r>
            <a:r>
              <a:rPr lang="en-US" sz="1800" dirty="0" smtClean="0"/>
              <a:t> module:</a:t>
            </a:r>
          </a:p>
          <a:p>
            <a:pPr eaLnBrk="1" hangingPunct="1">
              <a:spcBef>
                <a:spcPts val="1200"/>
              </a:spcBef>
              <a:buNone/>
            </a:pPr>
            <a:r>
              <a:rPr lang="en-US" sz="1800" dirty="0" smtClean="0"/>
              <a:t>                      </a:t>
            </a:r>
          </a:p>
          <a:p>
            <a:pPr eaLnBrk="1" hangingPunct="1">
              <a:spcBef>
                <a:spcPts val="0"/>
              </a:spcBef>
              <a:buNone/>
            </a:pPr>
            <a:r>
              <a:rPr lang="en-US" sz="1800" dirty="0" smtClean="0"/>
              <a:t>	In the example code, we print the names of all currently running threads: main thread, child threads, and daemon threads.</a:t>
            </a:r>
          </a:p>
          <a:p>
            <a:pPr eaLnBrk="1" hangingPunct="1">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7" name="TextBox 6"/>
          <p:cNvSpPr txBox="1"/>
          <p:nvPr/>
        </p:nvSpPr>
        <p:spPr>
          <a:xfrm>
            <a:off x="2514600" y="2438400"/>
            <a:ext cx="41148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t.</a:t>
            </a:r>
            <a:r>
              <a:rPr lang="en-US" dirty="0" err="1" smtClean="0">
                <a:solidFill>
                  <a:srgbClr val="0070C0"/>
                </a:solidFill>
                <a:latin typeface="Calibri" pitchFamily="34" charset="0"/>
              </a:rPr>
              <a:t>join</a:t>
            </a:r>
            <a:r>
              <a:rPr lang="en-US" dirty="0" smtClean="0">
                <a:solidFill>
                  <a:srgbClr val="0070C0"/>
                </a:solidFill>
                <a:latin typeface="Calibri" pitchFamily="34" charset="0"/>
              </a:rPr>
              <a:t>(</a:t>
            </a:r>
            <a:r>
              <a:rPr lang="en-US" dirty="0" smtClean="0">
                <a:latin typeface="Calibri" pitchFamily="34" charset="0"/>
              </a:rPr>
              <a:t>3.0</a:t>
            </a:r>
            <a:r>
              <a:rPr lang="en-US" dirty="0" smtClean="0">
                <a:solidFill>
                  <a:srgbClr val="0070C0"/>
                </a:solidFill>
                <a:latin typeface="Calibri" pitchFamily="34" charset="0"/>
              </a:rPr>
              <a:t>)</a:t>
            </a:r>
            <a:r>
              <a:rPr lang="en-US" dirty="0" smtClean="0">
                <a:latin typeface="Calibri" pitchFamily="34" charset="0"/>
              </a:rPr>
              <a:t>      # set a timer for 3.0 sec</a:t>
            </a:r>
          </a:p>
        </p:txBody>
      </p:sp>
      <p:sp>
        <p:nvSpPr>
          <p:cNvPr id="6" name="TextBox 5"/>
          <p:cNvSpPr txBox="1"/>
          <p:nvPr/>
        </p:nvSpPr>
        <p:spPr>
          <a:xfrm>
            <a:off x="5181600" y="3810000"/>
            <a:ext cx="1447800" cy="369332"/>
          </a:xfrm>
          <a:prstGeom prst="rect">
            <a:avLst/>
          </a:prstGeom>
          <a:solidFill>
            <a:schemeClr val="bg1">
              <a:lumMod val="85000"/>
            </a:schemeClr>
          </a:solidFill>
        </p:spPr>
        <p:txBody>
          <a:bodyPr wrap="square" rtlCol="0">
            <a:spAutoFit/>
          </a:bodyPr>
          <a:lstStyle/>
          <a:p>
            <a:r>
              <a:rPr lang="en-US" dirty="0" smtClean="0"/>
              <a:t>  </a:t>
            </a:r>
            <a:r>
              <a:rPr lang="en-US" dirty="0" err="1" smtClean="0"/>
              <a:t>t</a:t>
            </a:r>
            <a:r>
              <a:rPr lang="en-US" dirty="0" err="1" smtClean="0">
                <a:solidFill>
                  <a:srgbClr val="0070C0"/>
                </a:solidFill>
              </a:rPr>
              <a:t>.is_alive</a:t>
            </a:r>
            <a:r>
              <a:rPr lang="en-US" dirty="0" smtClean="0">
                <a:solidFill>
                  <a:srgbClr val="0070C0"/>
                </a:solidFill>
              </a:rPr>
              <a:t>( )</a:t>
            </a:r>
          </a:p>
        </p:txBody>
      </p:sp>
      <p:sp>
        <p:nvSpPr>
          <p:cNvPr id="8" name="TextBox 7"/>
          <p:cNvSpPr txBox="1"/>
          <p:nvPr/>
        </p:nvSpPr>
        <p:spPr>
          <a:xfrm>
            <a:off x="3200400" y="4800600"/>
            <a:ext cx="3505200" cy="646331"/>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for  t  in  </a:t>
            </a:r>
            <a:r>
              <a:rPr lang="en-US" dirty="0" err="1" smtClean="0">
                <a:solidFill>
                  <a:srgbClr val="0070C0"/>
                </a:solidFill>
                <a:latin typeface="Calibri" pitchFamily="34" charset="0"/>
              </a:rPr>
              <a:t>threading.enumerate</a:t>
            </a:r>
            <a:r>
              <a:rPr lang="en-US" dirty="0" smtClean="0">
                <a:solidFill>
                  <a:srgbClr val="0070C0"/>
                </a:solidFill>
                <a:latin typeface="Calibri" pitchFamily="34" charset="0"/>
              </a:rPr>
              <a:t>( )</a:t>
            </a:r>
            <a:r>
              <a:rPr lang="en-US" dirty="0" smtClean="0">
                <a:latin typeface="Calibri" pitchFamily="34" charset="0"/>
              </a:rPr>
              <a:t> :</a:t>
            </a:r>
          </a:p>
          <a:p>
            <a:r>
              <a:rPr lang="en-US" dirty="0" smtClean="0">
                <a:latin typeface="Calibri" pitchFamily="34" charset="0"/>
              </a:rPr>
              <a:t>      print(</a:t>
            </a:r>
            <a:r>
              <a:rPr lang="en-US" dirty="0" err="1" smtClean="0">
                <a:latin typeface="Calibri" pitchFamily="34" charset="0"/>
              </a:rPr>
              <a:t>t.</a:t>
            </a:r>
            <a:r>
              <a:rPr lang="en-US" dirty="0" err="1" smtClean="0">
                <a:solidFill>
                  <a:srgbClr val="0070C0"/>
                </a:solidFill>
                <a:latin typeface="Calibri" pitchFamily="34" charset="0"/>
              </a:rPr>
              <a:t>getName</a:t>
            </a:r>
            <a:r>
              <a:rPr lang="en-US" dirty="0" smtClean="0">
                <a:solidFill>
                  <a:srgbClr val="0070C0"/>
                </a:solidFill>
                <a:latin typeface="Calibri" pitchFamily="34" charset="0"/>
              </a:rPr>
              <a:t>( )</a:t>
            </a:r>
            <a:r>
              <a:rPr lang="en-US" dirty="0" smtClean="0">
                <a:latin typeface="Calibri" pitchFamily="34" charset="0"/>
              </a:rPr>
              <a:t>)</a:t>
            </a:r>
          </a:p>
        </p:txBody>
      </p:sp>
      <p:sp>
        <p:nvSpPr>
          <p:cNvPr id="9" name="Date Placeholder 8"/>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Event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smtClean="0"/>
              <a:t>When 2 threads work together and one thread needs to wait for another thread to do some task before it can run, then we can use an </a:t>
            </a:r>
            <a:r>
              <a:rPr lang="en-US" sz="1800" dirty="0" smtClean="0">
                <a:solidFill>
                  <a:srgbClr val="0070C0"/>
                </a:solidFill>
              </a:rPr>
              <a:t>Event</a:t>
            </a:r>
            <a:r>
              <a:rPr lang="en-US" sz="1800" dirty="0" smtClean="0"/>
              <a:t> object.</a:t>
            </a:r>
          </a:p>
          <a:p>
            <a:pPr eaLnBrk="1" hangingPunct="1"/>
            <a:r>
              <a:rPr lang="en-US" sz="1800" dirty="0" smtClean="0"/>
              <a:t>An </a:t>
            </a:r>
            <a:r>
              <a:rPr lang="en-US" sz="1800" dirty="0" smtClean="0">
                <a:solidFill>
                  <a:srgbClr val="0070C0"/>
                </a:solidFill>
              </a:rPr>
              <a:t>Event</a:t>
            </a:r>
            <a:r>
              <a:rPr lang="en-US" sz="1800" dirty="0" smtClean="0"/>
              <a:t> object manages an internal flag that a thread A can set or clear to signal that it has finished some work. The other thread B can wait for this flag condition before doing some of its own tasks.</a:t>
            </a:r>
          </a:p>
          <a:p>
            <a:pPr eaLnBrk="1" hangingPunct="1"/>
            <a:r>
              <a:rPr lang="en-US" sz="1800" dirty="0" smtClean="0"/>
              <a:t>To create an </a:t>
            </a:r>
            <a:r>
              <a:rPr lang="en-US" sz="1800" dirty="0" smtClean="0">
                <a:solidFill>
                  <a:srgbClr val="0070C0"/>
                </a:solidFill>
              </a:rPr>
              <a:t>Event</a:t>
            </a:r>
            <a:r>
              <a:rPr lang="en-US" sz="1800" dirty="0" smtClean="0"/>
              <a:t> object:  </a:t>
            </a:r>
          </a:p>
          <a:p>
            <a:pPr eaLnBrk="1" hangingPunct="1">
              <a:spcBef>
                <a:spcPts val="0"/>
              </a:spcBef>
            </a:pPr>
            <a:endParaRPr lang="en-US" sz="1800" dirty="0" smtClean="0"/>
          </a:p>
          <a:p>
            <a:pPr eaLnBrk="1" hangingPunct="1">
              <a:spcBef>
                <a:spcPts val="0"/>
              </a:spcBef>
            </a:pPr>
            <a:r>
              <a:rPr lang="en-US" sz="1800" dirty="0" smtClean="0"/>
              <a:t>When thread A needs to set or clear the Event flag:</a:t>
            </a:r>
          </a:p>
          <a:p>
            <a:pPr eaLnBrk="1" hangingPunct="1">
              <a:buNone/>
            </a:pPr>
            <a:r>
              <a:rPr lang="en-US" sz="1800" dirty="0" smtClean="0"/>
              <a:t>                                                        or                      </a:t>
            </a:r>
          </a:p>
          <a:p>
            <a:pPr eaLnBrk="1" hangingPunct="1">
              <a:spcBef>
                <a:spcPts val="0"/>
              </a:spcBef>
            </a:pPr>
            <a:endParaRPr lang="en-US" sz="1800" dirty="0" smtClean="0"/>
          </a:p>
          <a:p>
            <a:pPr eaLnBrk="1" hangingPunct="1">
              <a:spcBef>
                <a:spcPts val="0"/>
              </a:spcBef>
            </a:pPr>
            <a:r>
              <a:rPr lang="en-US" sz="1800" dirty="0" smtClean="0"/>
              <a:t>Thread B can check the status of the flag:</a:t>
            </a:r>
            <a:br>
              <a:rPr lang="en-US" sz="1800" dirty="0" smtClean="0"/>
            </a:br>
            <a:r>
              <a:rPr lang="en-US" sz="1800" dirty="0" smtClean="0"/>
              <a:t>which returns True or False.</a:t>
            </a:r>
          </a:p>
          <a:p>
            <a:pPr eaLnBrk="1" hangingPunct="1">
              <a:spcBef>
                <a:spcPts val="600"/>
              </a:spcBef>
            </a:pPr>
            <a:r>
              <a:rPr lang="en-US" sz="1800" dirty="0" smtClean="0"/>
              <a:t>Thread B can also wait for the flag to be set: </a:t>
            </a:r>
            <a:br>
              <a:rPr lang="en-US" sz="1800" dirty="0" smtClean="0"/>
            </a:br>
            <a:r>
              <a:rPr lang="en-US" sz="1800" dirty="0" smtClean="0"/>
              <a:t>which means B is blocked until the flag is set. </a:t>
            </a:r>
          </a:p>
          <a:p>
            <a:pPr eaLnBrk="1" hangingPunct="1">
              <a:spcBef>
                <a:spcPts val="600"/>
              </a:spcBef>
            </a:pPr>
            <a:r>
              <a:rPr lang="en-US" sz="1800" dirty="0" smtClean="0"/>
              <a:t>Thread B can also wait for a certain time:</a:t>
            </a:r>
          </a:p>
          <a:p>
            <a:pPr eaLnBrk="1" hangingPunct="1">
              <a:spcBef>
                <a:spcPts val="0"/>
              </a:spcBef>
              <a:buNone/>
            </a:pPr>
            <a:r>
              <a:rPr lang="en-US" sz="1800" dirty="0" smtClean="0"/>
              <a:t>	which means B is blocked for 2.5 seconds, </a:t>
            </a:r>
            <a:br>
              <a:rPr lang="en-US" sz="1800" dirty="0" smtClean="0"/>
            </a:br>
            <a:r>
              <a:rPr lang="en-US" sz="1800" dirty="0" smtClean="0"/>
              <a:t>and after 2.5 seconds it will resume running.</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7" name="TextBox 6"/>
          <p:cNvSpPr txBox="1"/>
          <p:nvPr/>
        </p:nvSpPr>
        <p:spPr>
          <a:xfrm>
            <a:off x="5638800" y="4800600"/>
            <a:ext cx="13716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e</a:t>
            </a:r>
            <a:r>
              <a:rPr lang="en-US" dirty="0" err="1" smtClean="0">
                <a:solidFill>
                  <a:srgbClr val="0070C0"/>
                </a:solidFill>
                <a:latin typeface="Calibri" pitchFamily="34" charset="0"/>
              </a:rPr>
              <a:t>.wait</a:t>
            </a:r>
            <a:r>
              <a:rPr lang="en-US" dirty="0" smtClean="0">
                <a:solidFill>
                  <a:srgbClr val="0070C0"/>
                </a:solidFill>
                <a:latin typeface="Calibri" pitchFamily="34" charset="0"/>
              </a:rPr>
              <a:t>(</a:t>
            </a:r>
            <a:r>
              <a:rPr lang="en-US" dirty="0" smtClean="0">
                <a:latin typeface="Calibri" pitchFamily="34" charset="0"/>
              </a:rPr>
              <a:t>2.5</a:t>
            </a:r>
            <a:r>
              <a:rPr lang="en-US" dirty="0" smtClean="0">
                <a:solidFill>
                  <a:srgbClr val="0070C0"/>
                </a:solidFill>
                <a:latin typeface="Calibri" pitchFamily="34" charset="0"/>
              </a:rPr>
              <a:t>)</a:t>
            </a:r>
          </a:p>
        </p:txBody>
      </p:sp>
      <p:sp>
        <p:nvSpPr>
          <p:cNvPr id="6" name="TextBox 5"/>
          <p:cNvSpPr txBox="1"/>
          <p:nvPr/>
        </p:nvSpPr>
        <p:spPr>
          <a:xfrm>
            <a:off x="3657600" y="2133600"/>
            <a:ext cx="2667000" cy="369332"/>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e = </a:t>
            </a:r>
            <a:r>
              <a:rPr lang="en-US" dirty="0" err="1" smtClean="0">
                <a:solidFill>
                  <a:srgbClr val="0070C0"/>
                </a:solidFill>
                <a:latin typeface="Calibri" pitchFamily="34" charset="0"/>
              </a:rPr>
              <a:t>threading.Event</a:t>
            </a:r>
            <a:r>
              <a:rPr lang="en-US" dirty="0" smtClean="0">
                <a:solidFill>
                  <a:srgbClr val="0070C0"/>
                </a:solidFill>
                <a:latin typeface="Calibri" pitchFamily="34" charset="0"/>
              </a:rPr>
              <a:t>()</a:t>
            </a:r>
          </a:p>
        </p:txBody>
      </p:sp>
      <p:sp>
        <p:nvSpPr>
          <p:cNvPr id="8" name="TextBox 7"/>
          <p:cNvSpPr txBox="1"/>
          <p:nvPr/>
        </p:nvSpPr>
        <p:spPr>
          <a:xfrm>
            <a:off x="2743200" y="2971800"/>
            <a:ext cx="12192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e.</a:t>
            </a:r>
            <a:r>
              <a:rPr lang="en-US" dirty="0" err="1" smtClean="0">
                <a:solidFill>
                  <a:srgbClr val="0070C0"/>
                </a:solidFill>
                <a:latin typeface="Calibri" pitchFamily="34" charset="0"/>
              </a:rPr>
              <a:t>set</a:t>
            </a:r>
            <a:r>
              <a:rPr lang="en-US" dirty="0" smtClean="0">
                <a:solidFill>
                  <a:srgbClr val="0070C0"/>
                </a:solidFill>
                <a:latin typeface="Calibri" pitchFamily="34" charset="0"/>
              </a:rPr>
              <a:t>()</a:t>
            </a:r>
          </a:p>
        </p:txBody>
      </p:sp>
      <p:sp>
        <p:nvSpPr>
          <p:cNvPr id="9" name="TextBox 8"/>
          <p:cNvSpPr txBox="1"/>
          <p:nvPr/>
        </p:nvSpPr>
        <p:spPr>
          <a:xfrm>
            <a:off x="4495800" y="2971800"/>
            <a:ext cx="13716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e.</a:t>
            </a:r>
            <a:r>
              <a:rPr lang="en-US" dirty="0" err="1" smtClean="0">
                <a:solidFill>
                  <a:srgbClr val="0070C0"/>
                </a:solidFill>
                <a:latin typeface="Calibri" pitchFamily="34" charset="0"/>
              </a:rPr>
              <a:t>clear</a:t>
            </a:r>
            <a:r>
              <a:rPr lang="en-US" dirty="0" smtClean="0">
                <a:solidFill>
                  <a:srgbClr val="0070C0"/>
                </a:solidFill>
                <a:latin typeface="Calibri" pitchFamily="34" charset="0"/>
              </a:rPr>
              <a:t>()</a:t>
            </a:r>
          </a:p>
        </p:txBody>
      </p:sp>
      <p:sp>
        <p:nvSpPr>
          <p:cNvPr id="10" name="TextBox 9"/>
          <p:cNvSpPr txBox="1"/>
          <p:nvPr/>
        </p:nvSpPr>
        <p:spPr>
          <a:xfrm>
            <a:off x="5638800" y="3581400"/>
            <a:ext cx="13716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e.</a:t>
            </a:r>
            <a:r>
              <a:rPr lang="en-US" dirty="0" err="1" smtClean="0">
                <a:solidFill>
                  <a:srgbClr val="0070C0"/>
                </a:solidFill>
                <a:latin typeface="Calibri" pitchFamily="34" charset="0"/>
              </a:rPr>
              <a:t>is_set</a:t>
            </a:r>
            <a:r>
              <a:rPr lang="en-US" dirty="0" smtClean="0">
                <a:solidFill>
                  <a:srgbClr val="0070C0"/>
                </a:solidFill>
                <a:latin typeface="Calibri" pitchFamily="34" charset="0"/>
              </a:rPr>
              <a:t>()</a:t>
            </a:r>
          </a:p>
        </p:txBody>
      </p:sp>
      <p:sp>
        <p:nvSpPr>
          <p:cNvPr id="11" name="TextBox 10"/>
          <p:cNvSpPr txBox="1"/>
          <p:nvPr/>
        </p:nvSpPr>
        <p:spPr>
          <a:xfrm>
            <a:off x="5638800" y="4191000"/>
            <a:ext cx="13716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e.</a:t>
            </a:r>
            <a:r>
              <a:rPr lang="en-US" dirty="0" err="1" smtClean="0">
                <a:solidFill>
                  <a:srgbClr val="0070C0"/>
                </a:solidFill>
                <a:latin typeface="Calibri" pitchFamily="34" charset="0"/>
              </a:rPr>
              <a:t>wait</a:t>
            </a:r>
            <a:r>
              <a:rPr lang="en-US" dirty="0" smtClean="0">
                <a:solidFill>
                  <a:srgbClr val="0070C0"/>
                </a:solidFill>
                <a:latin typeface="Calibri" pitchFamily="34" charset="0"/>
              </a:rPr>
              <a:t>()</a:t>
            </a:r>
          </a:p>
        </p:txBody>
      </p:sp>
      <p:sp>
        <p:nvSpPr>
          <p:cNvPr id="12" name="Date Placeholder 11"/>
          <p:cNvSpPr>
            <a:spLocks noGrp="1"/>
          </p:cNvSpPr>
          <p:nvPr>
            <p:ph type="dt" sz="half" idx="10"/>
          </p:nvPr>
        </p:nvSpPr>
        <p:spPr/>
        <p:txBody>
          <a:bodyPr/>
          <a:lstStyle/>
          <a:p>
            <a:pPr>
              <a:defRPr/>
            </a:pPr>
            <a:r>
              <a:rPr lang="en-US" smtClean="0"/>
              <a:t>© 2018 C. Nguyen </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18300</TotalTime>
  <Words>2115</Words>
  <Application>Microsoft Office PowerPoint</Application>
  <PresentationFormat>On-screen Show (4:3)</PresentationFormat>
  <Paragraphs>245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Slide 1</vt:lpstr>
      <vt:lpstr>Threads in a Process</vt:lpstr>
      <vt:lpstr>Working with Threads</vt:lpstr>
      <vt:lpstr>Coordinating Threads</vt:lpstr>
      <vt:lpstr>Threads in Python</vt:lpstr>
      <vt:lpstr>Naming Threads</vt:lpstr>
      <vt:lpstr>Daemon Threads</vt:lpstr>
      <vt:lpstr>Checking Thread Status</vt:lpstr>
      <vt:lpstr>Event</vt:lpstr>
      <vt:lpstr>Lock (1)</vt:lpstr>
      <vt:lpstr>Lock (2)</vt:lpstr>
      <vt:lpstr>Queue</vt:lpstr>
      <vt:lpstr>Semaphore</vt:lpstr>
      <vt:lpstr>Threads in Python</vt:lpstr>
      <vt:lpstr>Threads and Tkinter (1)</vt:lpstr>
      <vt:lpstr>Threads and Tkinter (2)</vt:lpstr>
      <vt:lpstr>Going further…</vt:lpstr>
    </vt:vector>
  </TitlesOfParts>
  <Company>De Anza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cp:lastModifiedBy>
  <cp:revision>103</cp:revision>
  <dcterms:created xsi:type="dcterms:W3CDTF">2008-07-16T21:48:08Z</dcterms:created>
  <dcterms:modified xsi:type="dcterms:W3CDTF">2018-11-05T16:37:40Z</dcterms:modified>
</cp:coreProperties>
</file>