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D55A31-9A56-4BB2-BC86-52321718CD15}">
  <a:tblStyle styleId="{ECD55A31-9A56-4BB2-BC86-52321718CD1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 b="off" i="off"/>
      <a:tcStyle>
        <a:fill>
          <a:solidFill>
            <a:srgbClr val="FFFFFF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 rot="5400000">
            <a:off x="3920330" y="-1256506"/>
            <a:ext cx="4351339" cy="10515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 rot="5400000">
            <a:off x="7133431" y="1956593"/>
            <a:ext cx="5811839" cy="262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839787" y="2505075"/>
            <a:ext cx="5157789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318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2pPr>
            <a:lvl3pPr indent="-4318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3pPr>
            <a:lvl4pPr indent="-431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4pPr>
            <a:lvl5pPr indent="-431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10"/>
          <p:cNvSpPr/>
          <p:nvPr>
            <p:ph idx="2" type="pic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/>
        </p:nvSpPr>
        <p:spPr>
          <a:xfrm>
            <a:off x="3445133" y="6405841"/>
            <a:ext cx="5013951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Institute of Information Technology, Jahangirnagar University</a:t>
            </a:r>
            <a:endParaRPr/>
          </a:p>
        </p:txBody>
      </p:sp>
      <p:sp>
        <p:nvSpPr>
          <p:cNvPr id="61" name="Google Shape;61;p13"/>
          <p:cNvSpPr txBox="1"/>
          <p:nvPr>
            <p:ph idx="4294967295" type="ctrTitle"/>
          </p:nvPr>
        </p:nvSpPr>
        <p:spPr>
          <a:xfrm>
            <a:off x="1590675" y="2295849"/>
            <a:ext cx="9144000" cy="10839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Predicting Dark Matter Presence Using Supervised Machine Learning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 txBox="1"/>
          <p:nvPr>
            <p:ph idx="4294967295" type="subTitle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S. M. JAHANGIR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232107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Google Shape;90;p13" id="63" name="Google Shape;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8370" y="1587"/>
            <a:ext cx="1535258" cy="187642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883924" y="6414780"/>
            <a:ext cx="2651752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10/18/2025</a:t>
            </a:r>
            <a:endParaRPr/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11172458" y="6414780"/>
            <a:ext cx="181343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4084324" y="6414780"/>
            <a:ext cx="4023352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Institute of Information Technology, Jahangirnagar University</a:t>
            </a:r>
            <a:endParaRPr/>
          </a:p>
        </p:txBody>
      </p:sp>
      <p:sp>
        <p:nvSpPr>
          <p:cNvPr id="144" name="Google Shape;14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883924" y="6414780"/>
            <a:ext cx="2651752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10/18/2025</a:t>
            </a:r>
            <a:endParaRPr/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11095216" y="6414780"/>
            <a:ext cx="258584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pic>
        <p:nvPicPr>
          <p:cNvPr descr="model-comparision.pngGoogle Shape;175;p22"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9429" y="1542074"/>
            <a:ext cx="7865627" cy="46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/>
        </p:nvSpPr>
        <p:spPr>
          <a:xfrm>
            <a:off x="4084324" y="6414767"/>
            <a:ext cx="4023352" cy="248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Institute of Information Technology, Jahangirnagar University</a:t>
            </a:r>
            <a:endParaRPr/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 Analysis (Continued)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883924" y="6414767"/>
            <a:ext cx="2651752" cy="248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10/18/2025</a:t>
            </a:r>
            <a:endParaRPr/>
          </a:p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11095216" y="6414767"/>
            <a:ext cx="258584" cy="248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1051675" y="1524950"/>
            <a:ext cx="9997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355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Model: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Logistic Regression.</a:t>
            </a:r>
            <a:endParaRPr>
              <a:solidFill>
                <a:schemeClr val="lt1"/>
              </a:solidFill>
            </a:endParaRPr>
          </a:p>
          <a:p>
            <a:pPr indent="-1778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Similar Performance Models: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Support Vector Machines, Gradient Boosting, Random Forests, XGBoost, and Naive Bayes.</a:t>
            </a:r>
            <a:endParaRPr>
              <a:solidFill>
                <a:schemeClr val="lt1"/>
              </a:solidFill>
            </a:endParaRPr>
          </a:p>
          <a:p>
            <a:pPr indent="-1778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Model: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Decision Tree.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/>
        </p:nvSpPr>
        <p:spPr>
          <a:xfrm>
            <a:off x="4084324" y="6414767"/>
            <a:ext cx="4023352" cy="248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Institute of Information Technology, Jahangirnagar University</a:t>
            </a:r>
            <a:endParaRPr/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Application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883924" y="6414767"/>
            <a:ext cx="2651752" cy="248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10/18/2025</a:t>
            </a:r>
            <a:endParaRPr/>
          </a:p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11095216" y="6414767"/>
            <a:ext cx="258584" cy="248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pic>
        <p:nvPicPr>
          <p:cNvPr descr="Google Shape;193;p24" id="165" name="Google Shape;1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1550" y="1536750"/>
            <a:ext cx="7955748" cy="475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/>
        </p:nvSpPr>
        <p:spPr>
          <a:xfrm>
            <a:off x="4084324" y="6414767"/>
            <a:ext cx="4023352" cy="248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Institute of Information Technology, Jahangirnagar University</a:t>
            </a:r>
            <a:endParaRPr/>
          </a:p>
        </p:txBody>
      </p:sp>
      <p:sp>
        <p:nvSpPr>
          <p:cNvPr id="171" name="Google Shape;171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Application (Continued)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883924" y="6414767"/>
            <a:ext cx="2651752" cy="248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10/18/2025</a:t>
            </a:r>
            <a:endParaRPr/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11095216" y="6414767"/>
            <a:ext cx="258584" cy="248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pic>
        <p:nvPicPr>
          <p:cNvPr descr="Google Shape;202;p25" id="174" name="Google Shape;17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325" y="1548550"/>
            <a:ext cx="7920323" cy="465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4084324" y="6414780"/>
            <a:ext cx="4023352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Institute of Information Technology, Jahangirnagar University</a:t>
            </a:r>
            <a:endParaRPr/>
          </a:p>
        </p:txBody>
      </p:sp>
      <p:sp>
        <p:nvSpPr>
          <p:cNvPr id="180" name="Google Shape;18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Future Works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3556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b="1" lang="en-US">
                <a:solidFill>
                  <a:schemeClr val="lt1"/>
                </a:solidFill>
              </a:rPr>
              <a:t>Data Source:</a:t>
            </a:r>
            <a:r>
              <a:rPr lang="en-US">
                <a:solidFill>
                  <a:schemeClr val="lt1"/>
                </a:solidFill>
              </a:rPr>
              <a:t> Real sensor data from sources like the Sloan Digital Sky Survey.</a:t>
            </a:r>
            <a:endParaRPr>
              <a:solidFill>
                <a:schemeClr val="lt1"/>
              </a:solidFill>
            </a:endParaRPr>
          </a:p>
          <a:p>
            <a:pPr indent="-1778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556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b="1" lang="en-US">
                <a:solidFill>
                  <a:schemeClr val="lt1"/>
                </a:solidFill>
              </a:rPr>
              <a:t>Input Type:</a:t>
            </a:r>
            <a:r>
              <a:rPr b="0" lang="en-US">
                <a:solidFill>
                  <a:schemeClr val="lt1"/>
                </a:solidFill>
              </a:rPr>
              <a:t> Images.</a:t>
            </a:r>
            <a:endParaRPr b="0">
              <a:solidFill>
                <a:schemeClr val="lt1"/>
              </a:solidFill>
            </a:endParaRPr>
          </a:p>
          <a:p>
            <a:pPr indent="-1778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</a:endParaRPr>
          </a:p>
          <a:p>
            <a:pPr indent="-3556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b="1" lang="en-US">
                <a:solidFill>
                  <a:schemeClr val="lt1"/>
                </a:solidFill>
              </a:rPr>
              <a:t>Image Processing:</a:t>
            </a:r>
            <a:r>
              <a:rPr lang="en-US">
                <a:solidFill>
                  <a:schemeClr val="lt1"/>
                </a:solidFill>
              </a:rPr>
              <a:t> The system processes images.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883924" y="6414780"/>
            <a:ext cx="2651752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10/18/2025</a:t>
            </a:r>
            <a:endParaRPr/>
          </a:p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11095216" y="6414780"/>
            <a:ext cx="258584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4084324" y="6414767"/>
            <a:ext cx="4023352" cy="248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Institute of Information Technology, Jahangirnagar University</a:t>
            </a:r>
            <a:endParaRPr/>
          </a:p>
        </p:txBody>
      </p:sp>
      <p:sp>
        <p:nvSpPr>
          <p:cNvPr id="189" name="Google Shape;189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3556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b="1" lang="en-US">
                <a:solidFill>
                  <a:schemeClr val="lt1"/>
                </a:solidFill>
              </a:rPr>
              <a:t>Data Limitation:</a:t>
            </a:r>
            <a:r>
              <a:rPr lang="en-US">
                <a:solidFill>
                  <a:schemeClr val="lt1"/>
                </a:solidFill>
              </a:rPr>
              <a:t> The study was limited by the large size of the sensor data (SDSS).</a:t>
            </a:r>
            <a:endParaRPr>
              <a:solidFill>
                <a:schemeClr val="lt1"/>
              </a:solidFill>
            </a:endParaRPr>
          </a:p>
          <a:p>
            <a:pPr indent="-1778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556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b="1" lang="en-US">
                <a:solidFill>
                  <a:schemeClr val="lt1"/>
                </a:solidFill>
              </a:rPr>
              <a:t>Computational Limitation:</a:t>
            </a:r>
            <a:r>
              <a:rPr lang="en-US">
                <a:solidFill>
                  <a:schemeClr val="lt1"/>
                </a:solidFill>
              </a:rPr>
              <a:t> Computing power was a limiting factor.</a:t>
            </a:r>
            <a:endParaRPr>
              <a:solidFill>
                <a:schemeClr val="lt1"/>
              </a:solidFill>
            </a:endParaRPr>
          </a:p>
          <a:p>
            <a:pPr indent="-1778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556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b="1" lang="en-US">
                <a:solidFill>
                  <a:schemeClr val="lt1"/>
                </a:solidFill>
              </a:rPr>
              <a:t>Methodology:</a:t>
            </a:r>
            <a:r>
              <a:rPr lang="en-US">
                <a:solidFill>
                  <a:schemeClr val="lt1"/>
                </a:solidFill>
              </a:rPr>
              <a:t> Logistic Regression yielded the best results.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883924" y="6414767"/>
            <a:ext cx="2651752" cy="248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10/18/2025</a:t>
            </a:r>
            <a:endParaRPr/>
          </a:p>
        </p:txBody>
      </p:sp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11095216" y="6414767"/>
            <a:ext cx="258584" cy="248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/>
        </p:nvSpPr>
        <p:spPr>
          <a:xfrm>
            <a:off x="4084324" y="6414780"/>
            <a:ext cx="4023352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Institute of Information Technology, Jahangirnagar University</a:t>
            </a:r>
            <a:endParaRPr/>
          </a:p>
        </p:txBody>
      </p:sp>
      <p:sp>
        <p:nvSpPr>
          <p:cNvPr id="198" name="Google Shape;198;p28"/>
          <p:cNvSpPr txBox="1"/>
          <p:nvPr/>
        </p:nvSpPr>
        <p:spPr>
          <a:xfrm>
            <a:off x="883924" y="6414780"/>
            <a:ext cx="2651752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10/18/2025</a:t>
            </a:r>
            <a:endParaRPr/>
          </a:p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11095216" y="6414780"/>
            <a:ext cx="258584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2450524" y="800924"/>
            <a:ext cx="7794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"In a spiral galaxy, the ratio of dark-to-light matter is about a factor of ten. That's probably a good number for the ratio of our ignorance to knowledge. We're out of kindergarten, but only in about third grade." - Vera Rubin (1928-2016)</a:t>
            </a:r>
            <a:endParaRPr/>
          </a:p>
        </p:txBody>
      </p:sp>
      <p:sp>
        <p:nvSpPr>
          <p:cNvPr id="201" name="Google Shape;201;p28"/>
          <p:cNvSpPr txBox="1"/>
          <p:nvPr/>
        </p:nvSpPr>
        <p:spPr>
          <a:xfrm>
            <a:off x="2450525" y="3330300"/>
            <a:ext cx="8105400" cy="1293000"/>
          </a:xfrm>
          <a:prstGeom prst="rect">
            <a:avLst/>
          </a:prstGeom>
          <a:noFill/>
          <a:ln>
            <a:noFill/>
          </a:ln>
          <a:effectLst>
            <a:outerShdw blurRad="381000" rotWithShape="0" dist="114300">
              <a:srgbClr val="000000">
                <a:alpha val="74901"/>
              </a:srgbClr>
            </a:outerShdw>
          </a:effectLst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7200"/>
              <a:buFont typeface="Calibri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Dark Matter</a:t>
            </a:r>
            <a:r>
              <a:rPr b="0" i="0" lang="en-US" sz="7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matters!</a:t>
            </a:r>
            <a:endParaRPr/>
          </a:p>
        </p:txBody>
      </p:sp>
      <p:sp>
        <p:nvSpPr>
          <p:cNvPr id="202" name="Google Shape;202;p28"/>
          <p:cNvSpPr txBox="1"/>
          <p:nvPr/>
        </p:nvSpPr>
        <p:spPr>
          <a:xfrm>
            <a:off x="5926608" y="3330308"/>
            <a:ext cx="1523158" cy="915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Calibri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4084324" y="6414780"/>
            <a:ext cx="4023352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Institute of Information Technology, Jahangirnagar University</a:t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 lnSpcReduction="10000"/>
          </a:bodyPr>
          <a:lstStyle/>
          <a:p>
            <a:pPr indent="402336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64"/>
              <a:buNone/>
            </a:pPr>
            <a:r>
              <a:t/>
            </a:r>
            <a:endParaRPr sz="2464">
              <a:solidFill>
                <a:schemeClr val="lt1"/>
              </a:solidFill>
            </a:endParaRPr>
          </a:p>
          <a:p>
            <a:pPr indent="402336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64"/>
              <a:buNone/>
            </a:pPr>
            <a:r>
              <a:t/>
            </a:r>
            <a:endParaRPr sz="2464">
              <a:solidFill>
                <a:schemeClr val="lt1"/>
              </a:solidFill>
            </a:endParaRPr>
          </a:p>
          <a:p>
            <a:pPr indent="402336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64"/>
              <a:buNone/>
            </a:pPr>
            <a:r>
              <a:t/>
            </a:r>
            <a:endParaRPr sz="2464">
              <a:solidFill>
                <a:schemeClr val="lt1"/>
              </a:solidFill>
            </a:endParaRPr>
          </a:p>
          <a:p>
            <a:pPr indent="402336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64"/>
              <a:buNone/>
            </a:pPr>
            <a:r>
              <a:t/>
            </a:r>
            <a:endParaRPr sz="2464">
              <a:solidFill>
                <a:schemeClr val="lt1"/>
              </a:solidFill>
            </a:endParaRPr>
          </a:p>
          <a:p>
            <a:pPr indent="-312927" lvl="0" marL="31292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</a:pPr>
            <a:r>
              <a:rPr b="1" lang="en-US">
                <a:solidFill>
                  <a:schemeClr val="lt1"/>
                </a:solidFill>
              </a:rPr>
              <a:t>Dark Matter Prevalence:</a:t>
            </a:r>
            <a:r>
              <a:rPr lang="en-US" sz="2464">
                <a:solidFill>
                  <a:schemeClr val="lt1"/>
                </a:solidFill>
              </a:rPr>
              <a:t> Constitutes about 27% of the universe’s total mass-energy and 85% of its matter.</a:t>
            </a:r>
            <a:endParaRPr>
              <a:solidFill>
                <a:schemeClr val="lt1"/>
              </a:solidFill>
            </a:endParaRPr>
          </a:p>
          <a:p>
            <a:pPr indent="-156463" lvl="0" marL="31292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64"/>
              <a:buFont typeface="Calibri"/>
              <a:buNone/>
            </a:pPr>
            <a:r>
              <a:t/>
            </a:r>
            <a:endParaRPr sz="2464">
              <a:solidFill>
                <a:schemeClr val="lt1"/>
              </a:solidFill>
            </a:endParaRPr>
          </a:p>
          <a:p>
            <a:pPr indent="-312927" lvl="0" marL="31292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</a:pPr>
            <a:r>
              <a:rPr b="1" lang="en-US">
                <a:solidFill>
                  <a:schemeClr val="lt1"/>
                </a:solidFill>
              </a:rPr>
              <a:t>Dark Matter Interaction:</a:t>
            </a:r>
            <a:r>
              <a:rPr lang="en-US" sz="2464">
                <a:solidFill>
                  <a:schemeClr val="lt1"/>
                </a:solidFill>
              </a:rPr>
              <a:t> Interacts gravitationally but not electromagnetically with regular matter.</a:t>
            </a:r>
            <a:endParaRPr>
              <a:solidFill>
                <a:schemeClr val="lt1"/>
              </a:solidFill>
            </a:endParaRPr>
          </a:p>
          <a:p>
            <a:pPr indent="-156463" lvl="0" marL="31292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64"/>
              <a:buFont typeface="Calibri"/>
              <a:buNone/>
            </a:pPr>
            <a:r>
              <a:t/>
            </a:r>
            <a:endParaRPr sz="2464">
              <a:solidFill>
                <a:schemeClr val="lt1"/>
              </a:solidFill>
            </a:endParaRPr>
          </a:p>
          <a:p>
            <a:pPr indent="-312927" lvl="0" marL="31292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</a:pPr>
            <a:r>
              <a:rPr b="1" lang="en-US">
                <a:solidFill>
                  <a:schemeClr val="lt1"/>
                </a:solidFill>
              </a:rPr>
              <a:t>Dark Matter Detection:</a:t>
            </a:r>
            <a:r>
              <a:rPr lang="en-US" sz="2464">
                <a:solidFill>
                  <a:schemeClr val="lt1"/>
                </a:solidFill>
              </a:rPr>
              <a:t> Has not been directly observed but can be indirectly detected using machine learning and scientific computing.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883924" y="6414780"/>
            <a:ext cx="2651752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10/18/2025</a:t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11172458" y="6414780"/>
            <a:ext cx="181343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pic>
        <p:nvPicPr>
          <p:cNvPr descr="Google Shape;103;p14" id="75" name="Google Shape;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3259" y="1024614"/>
            <a:ext cx="2821641" cy="2230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4084324" y="6414780"/>
            <a:ext cx="4023352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Institute of Information Technology, Jahangirnagar University</a:t>
            </a:r>
            <a:endParaRPr/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Limitation of Existing Works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3556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b="1" lang="en-US">
                <a:solidFill>
                  <a:schemeClr val="lt1"/>
                </a:solidFill>
              </a:rPr>
              <a:t>Data Needs:</a:t>
            </a:r>
            <a:r>
              <a:rPr lang="en-US">
                <a:solidFill>
                  <a:schemeClr val="lt1"/>
                </a:solidFill>
              </a:rPr>
              <a:t> Requires higher-quality and larger cosmic survey datasets.</a:t>
            </a:r>
            <a:endParaRPr>
              <a:solidFill>
                <a:schemeClr val="lt1"/>
              </a:solidFill>
            </a:endParaRPr>
          </a:p>
          <a:p>
            <a:pPr indent="-1778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556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b="1" lang="en-US">
                <a:solidFill>
                  <a:schemeClr val="lt1"/>
                </a:solidFill>
              </a:rPr>
              <a:t>Signal Separation:</a:t>
            </a:r>
            <a:r>
              <a:rPr lang="en-US">
                <a:solidFill>
                  <a:schemeClr val="lt1"/>
                </a:solidFill>
              </a:rPr>
              <a:t> Needs enhanced classification models to distinguish between overlapping dark matter and cosmic inflation signals.</a:t>
            </a:r>
            <a:endParaRPr>
              <a:solidFill>
                <a:schemeClr val="lt1"/>
              </a:solidFill>
            </a:endParaRPr>
          </a:p>
          <a:p>
            <a:pPr indent="-1778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556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b="1" lang="en-US">
                <a:solidFill>
                  <a:schemeClr val="lt1"/>
                </a:solidFill>
              </a:rPr>
              <a:t>Algorithm Enhancement:</a:t>
            </a:r>
            <a:r>
              <a:rPr lang="en-US">
                <a:solidFill>
                  <a:schemeClr val="lt1"/>
                </a:solidFill>
              </a:rPr>
              <a:t> Requires better clustering algorithms to differentiate between dark and baryonic matter signals.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883924" y="6414780"/>
            <a:ext cx="2651752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10/18/2025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11172458" y="6414780"/>
            <a:ext cx="181343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4084324" y="6414780"/>
            <a:ext cx="4023352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Institute of Information Technology, Jahangirnagar University</a:t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3556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b="1" lang="en-US">
                <a:solidFill>
                  <a:schemeClr val="lt1"/>
                </a:solidFill>
              </a:rPr>
              <a:t>Research Objective:</a:t>
            </a:r>
            <a:r>
              <a:rPr lang="en-US">
                <a:solidFill>
                  <a:schemeClr val="lt1"/>
                </a:solidFill>
              </a:rPr>
              <a:t> Explore the potential of machine learning techniques in analyzing dark matter-related data.</a:t>
            </a:r>
            <a:endParaRPr>
              <a:solidFill>
                <a:schemeClr val="lt1"/>
              </a:solidFill>
            </a:endParaRPr>
          </a:p>
          <a:p>
            <a:pPr indent="-1778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556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b="1" lang="en-US">
                <a:solidFill>
                  <a:schemeClr val="lt1"/>
                </a:solidFill>
              </a:rPr>
              <a:t>Research Goal:</a:t>
            </a:r>
            <a:r>
              <a:rPr lang="en-US">
                <a:solidFill>
                  <a:schemeClr val="lt1"/>
                </a:solidFill>
              </a:rPr>
              <a:t> Identify new patterns or anomalies that could provide evidence for the existence of a distributed substance.</a:t>
            </a:r>
            <a:endParaRPr>
              <a:solidFill>
                <a:schemeClr val="lt1"/>
              </a:solidFill>
            </a:endParaRPr>
          </a:p>
          <a:p>
            <a:pPr indent="-1778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556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b="1" lang="en-US">
                <a:solidFill>
                  <a:schemeClr val="lt1"/>
                </a:solidFill>
              </a:rPr>
              <a:t>Motivation:</a:t>
            </a:r>
            <a:r>
              <a:rPr lang="en-US">
                <a:solidFill>
                  <a:schemeClr val="lt1"/>
                </a:solidFill>
              </a:rPr>
              <a:t> The identification and characterization of dark matter remain some of the most significant open problems in astrophysics today.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883924" y="6414780"/>
            <a:ext cx="2651752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10/18/2025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1172458" y="6414780"/>
            <a:ext cx="181343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4084324" y="6414780"/>
            <a:ext cx="4023352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Institute of Information Technology, Jahangirnagar University</a:t>
            </a:r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3556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Char char="•"/>
            </a:pPr>
            <a:r>
              <a:rPr b="1" lang="en-US">
                <a:solidFill>
                  <a:schemeClr val="lt1"/>
                </a:solidFill>
              </a:rPr>
              <a:t>Dark Matter Distribution Estimation:</a:t>
            </a:r>
            <a:r>
              <a:rPr lang="en-US" sz="2700">
                <a:solidFill>
                  <a:schemeClr val="lt1"/>
                </a:solidFill>
              </a:rPr>
              <a:t> Use machine learning to predict the spatial distribution of dark matter within cosmic structures.</a:t>
            </a:r>
            <a:endParaRPr>
              <a:solidFill>
                <a:schemeClr val="lt1"/>
              </a:solidFill>
            </a:endParaRPr>
          </a:p>
          <a:p>
            <a:pPr indent="-1778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3556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Char char="•"/>
            </a:pPr>
            <a:r>
              <a:rPr b="1" lang="en-US">
                <a:solidFill>
                  <a:schemeClr val="lt1"/>
                </a:solidFill>
              </a:rPr>
              <a:t>Dark Matter Detection Sensitivity Enhancement:</a:t>
            </a:r>
            <a:r>
              <a:rPr lang="en-US" sz="2700">
                <a:solidFill>
                  <a:schemeClr val="lt1"/>
                </a:solidFill>
              </a:rPr>
              <a:t> Develop machine learning algorithms to improve the sensitivity of dark matter detection methods.</a:t>
            </a:r>
            <a:endParaRPr>
              <a:solidFill>
                <a:schemeClr val="lt1"/>
              </a:solidFill>
            </a:endParaRPr>
          </a:p>
          <a:p>
            <a:pPr indent="-18415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None/>
            </a:pPr>
            <a:r>
              <a:t/>
            </a:r>
            <a:endParaRPr sz="2700">
              <a:solidFill>
                <a:schemeClr val="lt1"/>
              </a:solidFill>
            </a:endParaRPr>
          </a:p>
          <a:p>
            <a:pPr indent="-3556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Char char="•"/>
            </a:pPr>
            <a:r>
              <a:rPr b="1" lang="en-US">
                <a:solidFill>
                  <a:schemeClr val="lt1"/>
                </a:solidFill>
              </a:rPr>
              <a:t>Dark Matter Simulation Development:</a:t>
            </a:r>
            <a:r>
              <a:rPr lang="en-US" sz="2700">
                <a:solidFill>
                  <a:schemeClr val="lt1"/>
                </a:solidFill>
              </a:rPr>
              <a:t> Create computational tools to simulate dark matter interactions in various astrophysical environments.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883924" y="6414780"/>
            <a:ext cx="2651752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10/18/2025</a:t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11172458" y="6414780"/>
            <a:ext cx="181343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4084324" y="6414780"/>
            <a:ext cx="4023352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Institute of Information Technology, Jahangirnagar University</a:t>
            </a:r>
            <a:endParaRPr/>
          </a:p>
        </p:txBody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Literature Review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883924" y="6414780"/>
            <a:ext cx="2651752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10/18/2025</a:t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11172458" y="6414780"/>
            <a:ext cx="181343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graphicFrame>
        <p:nvGraphicFramePr>
          <p:cNvPr id="111" name="Google Shape;111;p18"/>
          <p:cNvGraphicFramePr/>
          <p:nvPr/>
        </p:nvGraphicFramePr>
        <p:xfrm>
          <a:off x="952500" y="14108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{ECD55A31-9A56-4BB2-BC86-52321718CD15}</a:tableStyleId>
              </a:tblPr>
              <a:tblGrid>
                <a:gridCol w="1714500"/>
                <a:gridCol w="1714500"/>
                <a:gridCol w="1714500"/>
                <a:gridCol w="1714500"/>
                <a:gridCol w="1714500"/>
                <a:gridCol w="1714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Author(s) &amp; Year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Method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Tools/Data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Results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Limitations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Research Gap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Jones et al.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(2024)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Deep Learning (CNN)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CNN for detecting dark matter in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galaxies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92% accuracy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in identifying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dark matter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structures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Relies on sparse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and limited observational data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Need for higher-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quality and larger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cosmic survey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datasets.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Singh et al.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(2023)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Machine Learning (Random Forest)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RF for predicting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dark matter halos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85% accuracy in identifying halo regions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Incomplete or noisy data, especially in faint clusters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Handling noisy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data in distant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and faint galaxy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clusters.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Li et al. (2022)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Hybrid Model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(SVM + NN)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SVM and neural networks for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galaxy formation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simulations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88% accuracy in modeling dark matter impacts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High computational cost from cosmological simulations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Reducing computational burden for large-scale simulations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Chen et al.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(2021)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Machine Learning (Decision Trees)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Decision Trees applied to CMB data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90% efficiency in classifying dark matter signals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Overlap between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dark matter and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cosmic inflation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signals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Improve classification models to separate overlapping signal sources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4084324" y="6414767"/>
            <a:ext cx="4023352" cy="248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Institute of Information Technology, Jahangirnagar University</a:t>
            </a:r>
            <a:endParaRPr/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Literature Review (Continued)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883924" y="6414767"/>
            <a:ext cx="2651752" cy="248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10/18/2025</a:t>
            </a:r>
            <a:endParaRPr/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11172458" y="6414767"/>
            <a:ext cx="181343" cy="248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graphicFrame>
        <p:nvGraphicFramePr>
          <p:cNvPr id="120" name="Google Shape;120;p19"/>
          <p:cNvGraphicFramePr/>
          <p:nvPr/>
        </p:nvGraphicFramePr>
        <p:xfrm>
          <a:off x="952500" y="13872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{ECD55A31-9A56-4BB2-BC86-52321718CD15}</a:tableStyleId>
              </a:tblPr>
              <a:tblGrid>
                <a:gridCol w="1714500"/>
                <a:gridCol w="1714500"/>
                <a:gridCol w="1714500"/>
                <a:gridCol w="1714500"/>
                <a:gridCol w="1714500"/>
                <a:gridCol w="1714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Author(s) &amp; Year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Method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Tools/Data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Results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Limitations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Research Gap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Wang et al.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(2020)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Unsupervised Learning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Clustering in galaxy survey datasets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83% accuracy in locating dark matter rich regions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Confusion between dark and baryonic matter signals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Develop better clustering algorithms for signal differentiation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Singh et al.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(2023)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Machine Learning (Random Forest)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RF for predicting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dark matter halos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85% accuracy in identifying halo regions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Incomplete or noisy data, especially in faint clusters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Handling noisy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data in distant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and faint galaxy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clusters.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Miller et al.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(2023)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Reinforcement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Learning (RL)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Collider Data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87% success rate uncovering feasible experiments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Computationally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intensive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Shortage of Large Training datasets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Khosa et al.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(2020)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Deep Learning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(CNN)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Simulated XENON1T data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87% accuracy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distinguishing WIMP events from backgrounds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Based only on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simulations; lacks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real detector data</a:t>
                      </a:r>
                      <a:b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validation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Extend CNN models to real detector data and multidetector transfer learning.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/>
        </p:nvSpPr>
        <p:spPr>
          <a:xfrm>
            <a:off x="4084324" y="6414780"/>
            <a:ext cx="4023352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Institute of Information Technology, Jahangirnagar University</a:t>
            </a:r>
            <a:endParaRPr/>
          </a:p>
        </p:txBody>
      </p:sp>
      <p:sp>
        <p:nvSpPr>
          <p:cNvPr id="126" name="Google Shape;12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Proposed System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883924" y="6414780"/>
            <a:ext cx="2651752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10/18/2025</a:t>
            </a:r>
            <a:endParaRPr/>
          </a:p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11172458" y="6414780"/>
            <a:ext cx="181343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pic>
        <p:nvPicPr>
          <p:cNvPr descr="dmp_model.pngGoogle Shape;157;p20"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4800" y="1843100"/>
            <a:ext cx="8557752" cy="419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/>
        </p:nvSpPr>
        <p:spPr>
          <a:xfrm>
            <a:off x="4084324" y="6414780"/>
            <a:ext cx="4023352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Institute of Information Technology, Jahangirnagar University</a:t>
            </a:r>
            <a:endParaRPr/>
          </a:p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838200" y="1491020"/>
            <a:ext cx="10515600" cy="4685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3556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b="1" lang="en-US">
                <a:solidFill>
                  <a:schemeClr val="lt1"/>
                </a:solidFill>
              </a:rPr>
              <a:t>Data Preparation:</a:t>
            </a:r>
            <a:r>
              <a:rPr lang="en-US">
                <a:solidFill>
                  <a:schemeClr val="lt1"/>
                </a:solidFill>
              </a:rPr>
              <a:t> Created a synthetic dataset from SDSS and performed</a:t>
            </a:r>
            <a:r>
              <a:rPr b="1" lang="en-US">
                <a:solidFill>
                  <a:schemeClr val="lt1"/>
                </a:solidFill>
              </a:rPr>
              <a:t> preprocessing steps like cleaning</a:t>
            </a:r>
            <a:r>
              <a:rPr lang="en-US">
                <a:solidFill>
                  <a:schemeClr val="lt1"/>
                </a:solidFill>
              </a:rPr>
              <a:t>, missing value imputation, and normalization.</a:t>
            </a:r>
            <a:endParaRPr>
              <a:solidFill>
                <a:schemeClr val="lt1"/>
              </a:solidFill>
            </a:endParaRPr>
          </a:p>
          <a:p>
            <a:pPr indent="-1778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556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b="1" lang="en-US">
                <a:solidFill>
                  <a:schemeClr val="lt1"/>
                </a:solidFill>
              </a:rPr>
              <a:t>Feature Engineering: Selected important</a:t>
            </a:r>
            <a:r>
              <a:rPr lang="en-US">
                <a:solidFill>
                  <a:schemeClr val="lt1"/>
                </a:solidFill>
              </a:rPr>
              <a:t> features such as lensing shear, surface brightness, and mass-to-light ratio.</a:t>
            </a:r>
            <a:endParaRPr>
              <a:solidFill>
                <a:schemeClr val="lt1"/>
              </a:solidFill>
            </a:endParaRPr>
          </a:p>
          <a:p>
            <a:pPr indent="-1778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556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b="1" lang="en-US">
                <a:solidFill>
                  <a:schemeClr val="lt1"/>
                </a:solidFill>
              </a:rPr>
              <a:t>Model Training:</a:t>
            </a:r>
            <a:r>
              <a:rPr lang="en-US">
                <a:solidFill>
                  <a:schemeClr val="lt1"/>
                </a:solidFill>
              </a:rPr>
              <a:t> Trained models using various algorithms including Linear Regression, Support Vector Machine, Random Forest, and XGBoost.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883924" y="6414780"/>
            <a:ext cx="2651752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10/18/2025</a:t>
            </a:r>
            <a:endParaRPr/>
          </a:p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11172458" y="6414780"/>
            <a:ext cx="181343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