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Poppins Light" panose="00000400000000000000" pitchFamily="2" charset="0"/>
      <p:regular r:id="rId11"/>
    </p:embeddedFont>
    <p:embeddedFont>
      <p:font typeface="Roboto Light" panose="020000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9:38:55.1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1 269,'638'0,"-612"2,0 1,0 1,0 1,29 10,-23-6,62 9,-6-3,-61-10,1 0,33 1,-32-4,49 10,17 1,-47-8,79 19,-79-13,76 7,106 6,-227-24,85 7,129-6,-95-3,1758 2,-1876 0,0 0,0 0,1 0,-1 0,0-1,0 0,0 0,0 0,0 0,0-1,-1 1,1-1,0 0,6-5,-8 4,1 0,-1 0,0 0,1 0,-2-1,1 1,0-1,-1 1,1-1,-1 0,0 0,-1 1,1-1,-1 0,1 0,-1-4,1-52,-7-80,5 137,1 0,-1 0,1-1,-1 1,0 0,0 0,-1 0,1 0,0 0,-1 0,0 1,0-1,0 0,0 1,0-1,0 1,-1 0,1 0,-1 0,0 0,1 0,-1 0,0 1,0 0,0-1,0 1,0 0,-1 0,1 1,-5-1,-10-2,-1 2,0 1,1 0,-27 5,2-2,-192-3,-63 2,242 5,-61 14,66-10,-89 7,-32-4,-51 2,-583-17,768-1,0-2,1-1,-1-2,1-1,0-2,-49-21,66 25,-1 1,0 1,0 1,0 1,-1 1,-38 2,27 0,-60-7,-26-14,55 8,-1 2,-93-1,-643 12,796-1,0 0,0 0,0 1,0-1,0 1,0 0,0 1,0-1,-8 5,10-5,1 1,0 0,0 0,0-1,0 1,0 1,1-1,-1 0,1 0,-1 1,1-1,0 0,0 1,0 0,0-1,0 1,0-1,1 1,0 0,-1 2,-2 45,1 0,7 54,-1 8,-5-108,1 1,0-1,0 0,1 1,-1-1,1 0,0 1,0-1,0 0,0 0,1 0,0 0,0 0,0 0,0 0,1-1,-1 1,1-1,0 0,0 1,0-1,1-1,-1 1,1 0,-1-1,1 0,0 0,0 0,0 0,7 2,28 10,1-2,0-1,1-2,0-2,50 2,211-7,-148-4,3211 2,-3358 0,0 0,0-1,1 0,-1 0,0 0,0-1,11-4,-15 5,1-1,-1 0,0 0,0 0,0-1,0 1,-1-1,1 1,-1-1,1 0,-1 0,0 0,0 0,0-1,-1 1,3-5,3-12,-1-2,0 1,-1 0,-2-1,2-26,-5-113,-2 73,1 68,-1-1,-7-29,3 21,0-2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9:39:04.7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61,'3726'0,"-3695"-2,-1-2,0 0,54-16,-53 11,0 2,1 1,45-3,327 11,-401-2,0 0,1 0,-1 0,0 1,1-1,-1 1,0 0,1 0,-1 0,0 0,0 0,0 1,0-1,0 1,-1 0,1 0,0 0,-1 1,1-1,-1 0,3 5,-2-1,0 0,0 0,0 0,-1 0,0 0,-1 1,1-1,-1 1,-1-1,1 10,0 34,-7 80,6-127,-1-1,1 1,-1 0,0 0,0-1,0 1,0-1,0 1,-1-1,1 1,-1-1,0 0,1 0,-1 1,0-1,0-1,0 1,-1 0,1 0,0-1,-1 1,1-1,-4 2,-6 1,0 0,0-1,0 0,-15 1,-28 7,27-3,0 0,-1-2,1-1,-1-1,-52-1,55-2,-1 2,-31 7,30-5,-46 3,-502-6,279-4,-206 2,476-2,0 0,-36-9,34 5,-55-3,-246-6,-83 0,-70-27,341 24,-576-7,565 25,120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9:39:06.72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44 262,'-1'0,"1"0,0 0,-1 0,1 0,0-1,0 1,-1 0,1 0,0 0,-1 0,1 0,0 0,0 0,-1 0,1 0,0 0,-1 0,1 0,0 0,-1 0,1 0,0 1,0-1,-1 0,1 0,0 0,0 0,-1 0,1 1,0-1,0 0,-1 0,1 1,0-1,0 0,0 0,0 1,-1-1,1 0,0 0,0 1,0-1,0 0,0 0,0 1,0-1,0 0,0 1,0-1,0 0,0 1,0-1,0 0,0 0,0 1,0-1,0 0,0 1,0-1,0 0,1 0,-1 1,1 0,0 0,0 0,0 0,0 0,0 0,1 0,-1 0,0 0,0 0,1-1,-1 1,0-1,3 1,32 5,0-3,0-1,52-4,-21 1,4-1,84-14,-57 3,-40 7,111-27,-128 20,1 2,1 2,65-6,-119 9,1 2,-1 0,-15-4,-164-22,28 6,28 6,92 14,0-2,-78-21,106 22,-10-4,0 2,0 0,-1 2,-42-4,-76 8,111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9:39:15.5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37,'-1'64,"0"-18,1 0,2 0,2 0,15 61,19 87,-37-191,0 1,1-1,-1 1,1-1,0 0,0 0,0 0,0 0,1 0,-1 0,1-1,0 1,-1-1,1 0,1 0,-1 0,0 0,0 0,1-1,-1 1,0-1,1 0,0 0,-1 0,8 0,10 2,0-2,0 0,30-3,-27 1,67-7,0-3,121-33,-102 19,-82 19,15-3,0 1,74-4,-79 10,0-3,42-9,-61 10,-17 4,0-1,0 1,0-1,0 1,0-1,0 0,0 0,0 0,0 0,0 0,-1-1,1 1,0 0,-1-1,3-2,-4 3,0 1,1 0,-1-1,0 1,0-1,0 1,0-1,1 1,-1-1,0 1,0-1,0 1,0-1,0 1,0-1,0 1,-1-1,1 1,0-1,0 1,0 0,0-1,-1 1,1-1,-1 0,0 0,0 0,0 0,0 0,-1 0,1 0,0 0,-1 0,1 0,-1 1,1-1,-1 1,-1-1,-47-12,-2 3,1 2,-95-1,119 7,-279 0,11-1,292 3,0 0,0 0,-1 0,1-1,0 1,0-1,0 0,0 0,0 0,0 0,0-1,1 1,-1-1,0 0,1 1,-1-1,1 0,-3-4,3 4,1-1,0 0,-1 1,2-1,-1 0,0 0,0 0,1 1,0-1,-1 0,1 0,0 0,0 0,1 0,-1 0,1 0,-1 1,1-1,0 0,2-3,11-31,2 0,2 2,2 0,0 1,40-48,-55 77,0-1,0 1,1 1,0-1,0 1,0 0,1 0,-1 0,1 1,0 0,0 1,0 0,0 0,8-1,12-1,0 1,40 1,-47 2,519 4,-114-1,1059-3,-1517 2,-55 10,29-3,-1216 84,612-87,-471 14,1080-19,-31 3,85-4,-1 0,1 0,0-1,0 1,-1 0,1 0,0 0,0 0,-1 0,1 0,0 0,0 0,-1 0,1 0,0 0,0 0,-1 0,1 1,0-1,0 0,-1 0,1 0,0 0,0 0,-1 0,1 1,0-1,0 0,0 0,-1 0,1 1,0-1,0 0,0 0,0 0,0 1,0-1,-1 0,1 0,0 1,0-1,19 7,48 5,89 4,80-8,-139-6,1707 8,-1066-12,-321 27,-402-22,-22-2,-32-1,33 0,-21 0,-814 17,728-13,-185 15,231-11,1 2,-96 29,115-25,-63 22,99-31,0 0,0 0,0 1,1 1,0 0,1 0,-12 11,3-1,10-10,1 0,0 0,0 0,0 1,1 0,-6 9,12-15,-1-1,0 1,1-1,-1 1,1-1,-1 1,1-1,0 1,0 0,0-1,0 1,0 0,0-1,0 1,0 0,1-1,0 4,0-3,1 0,-1 0,0 0,1 0,0 0,-1 0,1-1,0 1,0-1,0 1,0-1,1 1,-1-1,0 0,3 1,10 4,0-1,0-1,1 0,-1-1,22 1,85 1,-75-5,775 2,-391-5,827 3,-1245 0,1-2,-1 1,0-2,0 0,0 0,14-6,76-38,-26 11,-73 34,0-1,1 1,-1-1,0 0,0 0,-1 0,1-1,-1 1,1-1,-1 0,0 0,0 0,-1 0,0-1,1 1,-1-1,-1 1,1-1,-1 0,1 0,-1 0,-1 1,1-6,1-13,-1 0,-2 0,-5-37,6 52,-1-2,0-1,-1 1,0-1,-1 1,0-1,0 1,-1 0,0 0,-1 1,0 0,-1-1,0 1,0 1,-1-1,0 1,0 1,-1-1,-11-7,4 5,0 1,0 1,-1 1,0 0,-1 1,0 0,-21-3,-6 1,-75-5,-225 11,168 4,165-1,1 0,-1 0,1 1,-1 1,1 0,0 0,-14 7,-67 38,55-26,19-13,0 1,0-2,-1 0,-35 9,36-9,17-8,0 0,-1 0,1 0,0 1,0-1,0 0,0 0,0 0,0 1,-1-1,1 0,0 0,0 1,0-1,0 0,0 0,0 1,0-1,0 0,0 0,0 1,0-1,0 0,0 0,0 1,0-1,1 0,-1 0,0 1,0-1,0 0,0 0,0 0,0 1,1-1,1 2,0 0,1-1,-1 1,1-1,-1 0,1 0,0 1,-1-2,1 1,0 0,3 0,49 9,94 4,63-10,-140-3,39-2,-472-1,206 3,125-1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9:39:16.62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1475 1,'-1449'0,"1424"0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9:39:22.30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0,'4182'0,"-4180"0,9 0,0 0,-1 1,1 0,19 4,-27-4,-1 0,1 0,0 0,-1 1,1-1,-1 0,1 1,-1 0,0 0,0-1,1 1,-1 1,-1-1,1 0,0 0,0 1,-1-1,1 1,-1-1,0 1,0 0,0-1,1 5,1 14,-1 1,0 0,-2 0,-1 0,-4 27,0 26,7-7,-1-41,0 0,-6 42,5-68,-1 0,1 0,-1 0,1 0,-1 0,1 0,-1 0,0 0,1 0,-1 0,0 0,0-1,0 1,0 0,0-1,0 1,0 0,0-1,0 1,0-1,0 0,0 1,0-1,0 0,0 1,-1-1,1 0,0 0,-2 0,-40-2,31 0,-492-5,313 8,166 1,0 0,-36 8,32-4,-40 2,-148 17,45-2,-319 6,-179-16,423-15,-1374 2,1612 0,0-1,1 1,0-2,-1 1,1-1,0-1,0 1,-10-6,15 7,1 0,-1 0,1-1,-1 1,1-1,0 0,0 1,0-1,0 0,0 0,0-1,1 1,-1 0,1 0,-1-1,1 1,0-1,0 1,0-1,0 0,0 1,1-1,-1 0,1 0,0 1,0-1,0 0,0 0,0-3,1 4,0-1,0 1,0-1,0 1,0 0,1-1,-1 1,1 0,-1 0,1 0,0 0,0 0,0 1,4-4,34-19,-30 18,32-15,0 1,1 2,70-19,-76 30,0 2,0 2,0 1,66 5,-19 0,842-2,-685 13,-3 1,480-16,-693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9:39:47.1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17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5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customXml" Target="../ink/ink7.xml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32980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Phishing Attacks: A Threat to Your Security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20779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Phishing is a type of cyberattack where attackers disguise themselves as legitimate entities to trick users into revealing sensitive information like passwords, credit card details, or personal data.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98232"/>
            <a:ext cx="73152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Common Phishing Tactics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023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99173" y="2487335"/>
            <a:ext cx="9941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402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Email Spoofing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2892743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Attackers send emails that appear to come from a trusted source, like a bank or a government agency.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4023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43224" y="2487335"/>
            <a:ext cx="19466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402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Malicious Links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2892743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Emails may contain links to fake websites designed to steal your login credentials.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48263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9404" y="4911328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Fake Websites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316736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Attackers create websites that look identical to legitimate ones to trick users into entering their personal information.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48263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36319" y="4911328"/>
            <a:ext cx="2085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Social Engineering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31673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Attackers use psychological manipulation techniques to trick users into giving away sensitive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8249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Recognizing Phishing Emails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Suspicious Sender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Check the email address carefully. It may contain misspellings or be a generic address like "info@xyz.com" instead of a specific address.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Urgent Requests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Emails may contain urgent requests for action, such as "Your account is about to be suspended" or "Click here to claim your prize."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Suspicious Links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Hover over links to see their destination URL before clicking. It may not match the text displayed in the email.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FFC07D-FEC0-1234-8E08-D2B0608B135D}"/>
                  </a:ext>
                </a:extLst>
              </p14:cNvPr>
              <p14:cNvContentPartPr/>
              <p14:nvPr/>
            </p14:nvContentPartPr>
            <p14:xfrm>
              <a:off x="12894725" y="7821115"/>
              <a:ext cx="1580760" cy="22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FFC07D-FEC0-1234-8E08-D2B0608B13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41085" y="7713475"/>
                <a:ext cx="1688400" cy="43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163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Identifying Phishing Websites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69356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703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URL Check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194209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Verify the website address (URL) carefully. A legitimate URL will be secure (HTTPS), while a fake URL might contain misspellings or inconsistencies.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69356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703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Website Design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194209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Look for errors in the website design, such as poor grammar, mismatched fonts, or unprofessional layout. It may be a telltale sign of a fake website.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704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Website Security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194822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Check for security certificates (HTTPS) and trust badges. Reputable websites will have these security measures in place to ensure your information is safe.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0565" y="721043"/>
            <a:ext cx="7722870" cy="1268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Avoiding Social Engineering Scams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1003578" y="2294215"/>
            <a:ext cx="22860" cy="5214223"/>
          </a:xfrm>
          <a:prstGeom prst="roundRect">
            <a:avLst>
              <a:gd name="adj" fmla="val 373005"/>
            </a:avLst>
          </a:prstGeom>
          <a:solidFill>
            <a:srgbClr val="56565B"/>
          </a:solidFill>
          <a:ln/>
        </p:spPr>
      </p:sp>
      <p:sp>
        <p:nvSpPr>
          <p:cNvPr id="5" name="Shape 2"/>
          <p:cNvSpPr/>
          <p:nvPr/>
        </p:nvSpPr>
        <p:spPr>
          <a:xfrm>
            <a:off x="1220510" y="2739509"/>
            <a:ext cx="710565" cy="22860"/>
          </a:xfrm>
          <a:prstGeom prst="roundRect">
            <a:avLst>
              <a:gd name="adj" fmla="val 373005"/>
            </a:avLst>
          </a:prstGeom>
          <a:solidFill>
            <a:srgbClr val="56565B"/>
          </a:solidFill>
          <a:ln/>
        </p:spPr>
      </p:sp>
      <p:sp>
        <p:nvSpPr>
          <p:cNvPr id="6" name="Shape 3"/>
          <p:cNvSpPr/>
          <p:nvPr/>
        </p:nvSpPr>
        <p:spPr>
          <a:xfrm>
            <a:off x="786646" y="2522577"/>
            <a:ext cx="456724" cy="456724"/>
          </a:xfrm>
          <a:prstGeom prst="roundRect">
            <a:avLst>
              <a:gd name="adj" fmla="val 1867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70478" y="2598658"/>
            <a:ext cx="88940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2131576" y="2497217"/>
            <a:ext cx="2537698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Be Skeptical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2131576" y="2936081"/>
            <a:ext cx="6301859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Don't trust unsolicited calls, emails, or messages, especially if they claim to be from a trusted source.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1220510" y="4436983"/>
            <a:ext cx="710565" cy="22860"/>
          </a:xfrm>
          <a:prstGeom prst="roundRect">
            <a:avLst>
              <a:gd name="adj" fmla="val 373005"/>
            </a:avLst>
          </a:prstGeom>
          <a:solidFill>
            <a:srgbClr val="56565B"/>
          </a:solidFill>
          <a:ln/>
        </p:spPr>
      </p:sp>
      <p:sp>
        <p:nvSpPr>
          <p:cNvPr id="11" name="Shape 8"/>
          <p:cNvSpPr/>
          <p:nvPr/>
        </p:nvSpPr>
        <p:spPr>
          <a:xfrm>
            <a:off x="786646" y="4220051"/>
            <a:ext cx="456724" cy="456724"/>
          </a:xfrm>
          <a:prstGeom prst="roundRect">
            <a:avLst>
              <a:gd name="adj" fmla="val 1867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27854" y="4296132"/>
            <a:ext cx="17418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2131576" y="4194691"/>
            <a:ext cx="2537698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Verify Information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2131576" y="4633555"/>
            <a:ext cx="6301859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you receive a suspicious request, contact the organization directly using their official website or phone number to verify its legitimacy.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1220510" y="6134457"/>
            <a:ext cx="710565" cy="22860"/>
          </a:xfrm>
          <a:prstGeom prst="roundRect">
            <a:avLst>
              <a:gd name="adj" fmla="val 373005"/>
            </a:avLst>
          </a:prstGeom>
          <a:solidFill>
            <a:srgbClr val="56565B"/>
          </a:solidFill>
          <a:ln/>
        </p:spPr>
      </p:sp>
      <p:sp>
        <p:nvSpPr>
          <p:cNvPr id="16" name="Shape 13"/>
          <p:cNvSpPr/>
          <p:nvPr/>
        </p:nvSpPr>
        <p:spPr>
          <a:xfrm>
            <a:off x="786646" y="5917525"/>
            <a:ext cx="456724" cy="456724"/>
          </a:xfrm>
          <a:prstGeom prst="roundRect">
            <a:avLst>
              <a:gd name="adj" fmla="val 1867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25949" y="5993606"/>
            <a:ext cx="17811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2131576" y="5892165"/>
            <a:ext cx="3301246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Don't Give Out Information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2131576" y="6331029"/>
            <a:ext cx="6301859" cy="974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Never share your personal or financial information with unknown individuals or websites, no matter how convincing their request may seem.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657" y="537448"/>
            <a:ext cx="7918847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Protecting Yourself from Phishing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53339" y="1636157"/>
            <a:ext cx="2646878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Use Strong Passwords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953339" y="2058472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Create unique and strong passwords for all your online accounts.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53339" y="3198971"/>
            <a:ext cx="417278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Enable Multi-Factor Authentication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953339" y="3621286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Add an extra layer of security by enabling multi-factor authentication for your accounts.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53339" y="4761786"/>
            <a:ext cx="2866311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Keep Software Updated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953339" y="5184100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Make sure your operating system and software are updated regularly to patch security vulnerabilities.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53339" y="6324600"/>
            <a:ext cx="2715935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Be Security-Conscious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953339" y="6746915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Be aware of phishing attempts and practice caution when browsing the internet and opening emails.</a:t>
            </a:r>
            <a:endParaRPr lang="en-US" sz="1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927324-32B6-1604-FE5C-55ACF0EB2235}"/>
                  </a:ext>
                </a:extLst>
              </p14:cNvPr>
              <p14:cNvContentPartPr/>
              <p14:nvPr/>
            </p14:nvContentPartPr>
            <p14:xfrm>
              <a:off x="12822365" y="7885915"/>
              <a:ext cx="1644120" cy="15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927324-32B6-1604-FE5C-55ACF0EB22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68365" y="7777915"/>
                <a:ext cx="17517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3FD2F5-A171-CB97-7EB8-B15F676CDAE8}"/>
                  </a:ext>
                </a:extLst>
              </p14:cNvPr>
              <p14:cNvContentPartPr/>
              <p14:nvPr/>
            </p14:nvContentPartPr>
            <p14:xfrm>
              <a:off x="12754685" y="7958635"/>
              <a:ext cx="396720" cy="106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3FD2F5-A171-CB97-7EB8-B15F676CDA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00685" y="7850635"/>
                <a:ext cx="504360" cy="32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640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Reporting Phishing Attempts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21794"/>
            <a:ext cx="7556421" cy="4143613"/>
          </a:xfrm>
          <a:prstGeom prst="roundRect">
            <a:avLst>
              <a:gd name="adj" fmla="val 229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929414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307312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you receive a phishing email: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3073122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Forward it to your email provider's spam reporting address.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4305538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4449247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you encounter a phishing website: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4449247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Report it to the website hosting company or the relevant authorities.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5681663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582537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you suspect social engineering: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5825371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Report it to the appropriate authorities or your organization's IT department.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4C17EA-4A7F-F8BF-11A6-2A4096E8660B}"/>
                  </a:ext>
                </a:extLst>
              </p14:cNvPr>
              <p14:cNvContentPartPr/>
              <p14:nvPr/>
            </p14:nvContentPartPr>
            <p14:xfrm>
              <a:off x="12768725" y="7831915"/>
              <a:ext cx="1719720" cy="23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4C17EA-4A7F-F8BF-11A6-2A4096E866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14725" y="7723915"/>
                <a:ext cx="18273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85AAD3-3D73-4CD7-7EA1-45947334F2D8}"/>
                  </a:ext>
                </a:extLst>
              </p14:cNvPr>
              <p14:cNvContentPartPr/>
              <p14:nvPr/>
            </p14:nvContentPartPr>
            <p14:xfrm>
              <a:off x="13819205" y="7917905"/>
              <a:ext cx="5310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85AAD3-3D73-4CD7-7EA1-45947334F2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65565" y="7810265"/>
                <a:ext cx="63864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62814"/>
            <a:ext cx="88402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Conclusion and Key Takeaways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1175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305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Stay Informed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795963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Stay informed about the latest phishing tactics and scams to stay ahead of attackers.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451175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305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Practice Caution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39446" y="5795963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Be cautious when browsing the internet, opening emails, and clicking on links.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4511754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305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Be Vigilant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85221" y="5795963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Be vigilant about suspicious requests and always verify the authenticity of information.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4511754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305544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Report Suspicious Activity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30997" y="6150293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Report phishing attempts to the appropriate authorities to help prevent others from falling victim to scams.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1E65F5-3FE9-E5CD-8A5E-3256A9184660}"/>
                  </a:ext>
                </a:extLst>
              </p14:cNvPr>
              <p14:cNvContentPartPr/>
              <p14:nvPr/>
            </p14:nvContentPartPr>
            <p14:xfrm>
              <a:off x="12843245" y="7876195"/>
              <a:ext cx="1635480" cy="219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1E65F5-3FE9-E5CD-8A5E-3256A91846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89605" y="7768195"/>
                <a:ext cx="174312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FCCAA-51E5-69D6-1E2E-8049AD93B9AB}"/>
                  </a:ext>
                </a:extLst>
              </p14:cNvPr>
              <p14:cNvContentPartPr/>
              <p14:nvPr/>
            </p14:nvContentPartPr>
            <p14:xfrm>
              <a:off x="-363715" y="1350687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FCCAA-51E5-69D6-1E2E-8049AD93B9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17355" y="1243047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593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Poppins Light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Milind Kundu</cp:lastModifiedBy>
  <cp:revision>3</cp:revision>
  <dcterms:created xsi:type="dcterms:W3CDTF">2024-09-28T19:37:17Z</dcterms:created>
  <dcterms:modified xsi:type="dcterms:W3CDTF">2024-09-28T19:40:14Z</dcterms:modified>
</cp:coreProperties>
</file>