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32" r:id="rId3"/>
  </p:sldMasterIdLst>
  <p:notesMasterIdLst>
    <p:notesMasterId r:id="rId39"/>
  </p:notesMasterIdLst>
  <p:sldIdLst>
    <p:sldId id="257" r:id="rId4"/>
    <p:sldId id="256" r:id="rId5"/>
    <p:sldId id="286" r:id="rId6"/>
    <p:sldId id="288" r:id="rId7"/>
    <p:sldId id="393" r:id="rId8"/>
    <p:sldId id="423" r:id="rId9"/>
    <p:sldId id="394" r:id="rId10"/>
    <p:sldId id="395" r:id="rId11"/>
    <p:sldId id="396" r:id="rId12"/>
    <p:sldId id="397" r:id="rId13"/>
    <p:sldId id="398" r:id="rId14"/>
    <p:sldId id="400" r:id="rId15"/>
    <p:sldId id="402" r:id="rId16"/>
    <p:sldId id="424" r:id="rId17"/>
    <p:sldId id="403" r:id="rId18"/>
    <p:sldId id="404" r:id="rId19"/>
    <p:sldId id="417" r:id="rId20"/>
    <p:sldId id="422" r:id="rId21"/>
    <p:sldId id="405" r:id="rId22"/>
    <p:sldId id="406" r:id="rId23"/>
    <p:sldId id="407" r:id="rId24"/>
    <p:sldId id="418" r:id="rId25"/>
    <p:sldId id="420" r:id="rId26"/>
    <p:sldId id="330" r:id="rId27"/>
    <p:sldId id="331" r:id="rId28"/>
    <p:sldId id="388" r:id="rId29"/>
    <p:sldId id="392" r:id="rId30"/>
    <p:sldId id="409" r:id="rId31"/>
    <p:sldId id="425" r:id="rId32"/>
    <p:sldId id="410" r:id="rId33"/>
    <p:sldId id="426" r:id="rId34"/>
    <p:sldId id="427" r:id="rId35"/>
    <p:sldId id="429" r:id="rId36"/>
    <p:sldId id="413" r:id="rId37"/>
    <p:sldId id="428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62" autoAdjust="0"/>
    <p:restoredTop sz="94043" autoAdjust="0"/>
  </p:normalViewPr>
  <p:slideViewPr>
    <p:cSldViewPr showGuides="1">
      <p:cViewPr varScale="1">
        <p:scale>
          <a:sx n="80" d="100"/>
          <a:sy n="80" d="100"/>
        </p:scale>
        <p:origin x="94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DEA2A-95C9-4931-A04E-1F8F60139BAF}" type="datetimeFigureOut">
              <a:rPr lang="ko-KR" altLang="en-US" smtClean="0"/>
              <a:pPr/>
              <a:t>2020-08-09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1C698-7E77-47E7-BECB-D174BE61A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1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1C698-7E77-47E7-BECB-D174BE61AAA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7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1C698-7E77-47E7-BECB-D174BE61AAA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4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1C698-7E77-47E7-BECB-D174BE61AAA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3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56867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65931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9568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A268B-F2C2-4D11-BCAE-226822720D7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64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872C7-715A-4E25-A376-81AEEBF83CD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3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D7846-74D8-47DB-BAD5-44A4C26610E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82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E1B61-EE8B-4AE2-BF91-B9D3BE6FA7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4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6C3A0-7084-40D2-B4B9-CD6AB9D605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1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F1F5-7FBB-46FB-8FAA-61FCCCBF3ED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44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8BD0E-3C34-4034-ADCB-9A16FD30230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92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3316A-43A8-463F-8DC3-B21D49A247A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8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4102375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9ED74-E237-4F86-B499-CA95AB1E125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15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F969F-817E-4B88-9F40-AEDBE7DE95E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93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F122B-B45E-4BD0-83DC-8CA6D5FB727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17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A268B-F2C2-4D11-BCAE-226822720D7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26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872C7-715A-4E25-A376-81AEEBF83CD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91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D7846-74D8-47DB-BAD5-44A4C26610E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5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E1B61-EE8B-4AE2-BF91-B9D3BE6FA7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56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6C3A0-7084-40D2-B4B9-CD6AB9D605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4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F1F5-7FBB-46FB-8FAA-61FCCCBF3ED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61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8BD0E-3C34-4034-ADCB-9A16FD30230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90539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3316A-43A8-463F-8DC3-B21D49A247A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38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9ED74-E237-4F86-B499-CA95AB1E125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64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F969F-817E-4B88-9F40-AEDBE7DE95E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166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2018 Hanyang Univ. ERICA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F122B-B45E-4BD0-83DC-8CA6D5FB727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8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40221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17691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25168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3154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60259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322216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ea typeface="ＭＳ Ｐゴシック" pitchFamily="104" charset="-128"/>
              </a:rPr>
              <a:t>© 2018 Hanyang Univ. ERICA</a:t>
            </a:r>
          </a:p>
        </p:txBody>
      </p:sp>
    </p:spTree>
    <p:extLst>
      <p:ext uri="{BB962C8B-B14F-4D97-AF65-F5344CB8AC3E}">
        <p14:creationId xmlns:p14="http://schemas.microsoft.com/office/powerpoint/2010/main" val="136309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898989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>
                <a:ea typeface="ＭＳ Ｐゴシック" panose="020B0600070205080204" pitchFamily="34" charset="-128"/>
              </a:rPr>
              <a:t>© 2018 Hanyang Univ. ERICA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7A784D78-7B74-4E1B-8EE6-578C3C48056C}" type="slidenum">
              <a:rPr lang="en-US" altLang="ko-KR">
                <a:solidFill>
                  <a:srgbClr val="000000"/>
                </a:solidFill>
                <a:ea typeface="ＭＳ Ｐゴシック" panose="020B0600070205080204" pitchFamily="34" charset="-128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47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898989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>
                <a:ea typeface="ＭＳ Ｐゴシック" panose="020B0600070205080204" pitchFamily="34" charset="-128"/>
              </a:rPr>
              <a:t>© 2018 Hanyang Univ. ERICA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7A784D78-7B74-4E1B-8EE6-578C3C48056C}" type="slidenum">
              <a:rPr lang="en-US" altLang="ko-KR">
                <a:solidFill>
                  <a:srgbClr val="000000"/>
                </a:solidFill>
                <a:ea typeface="ＭＳ Ｐゴシック" panose="020B0600070205080204" pitchFamily="34" charset="-128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677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1143000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조석</a:t>
            </a:r>
            <a:r>
              <a:rPr lang="en-US" altLang="ko-KR" b="1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潮汐</a:t>
            </a:r>
            <a:r>
              <a:rPr lang="en-US" altLang="ko-KR" b="1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b="1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 조류</a:t>
            </a:r>
            <a:r>
              <a:rPr lang="en-US" altLang="ko-KR" b="1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潮流</a:t>
            </a:r>
            <a:r>
              <a:rPr lang="en-US" altLang="ko-KR" b="1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solidFill>
                <a:schemeClr val="accent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26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eaLnBrk="1" hangingPunct="1"/>
            <a:r>
              <a:rPr lang="ko-KR" altLang="en-US" sz="4000" b="1" i="1" dirty="0" err="1">
                <a:solidFill>
                  <a:schemeClr val="accent6"/>
                </a:solidFill>
                <a:latin typeface="+mj-ea"/>
              </a:rPr>
              <a:t>합력</a:t>
            </a:r>
            <a:r>
              <a:rPr lang="en-US" altLang="ko-KR" sz="3200" b="1" i="1" dirty="0">
                <a:solidFill>
                  <a:schemeClr val="accent6"/>
                </a:solidFill>
                <a:latin typeface="+mj-ea"/>
              </a:rPr>
              <a:t>(Resultant Forces) </a:t>
            </a:r>
            <a:endParaRPr lang="en-US" altLang="ko-KR" sz="4000" b="1" i="1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10244" name="Content Placeholder 2"/>
          <p:cNvSpPr>
            <a:spLocks noGrp="1"/>
          </p:cNvSpPr>
          <p:nvPr>
            <p:ph sz="half" idx="4294967295"/>
          </p:nvPr>
        </p:nvSpPr>
        <p:spPr>
          <a:xfrm>
            <a:off x="512440" y="1596008"/>
            <a:ext cx="7947992" cy="147295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ko-KR" altLang="en-US" sz="2800" b="1" dirty="0" err="1">
                <a:latin typeface="+mn-ea"/>
              </a:rPr>
              <a:t>합력</a:t>
            </a:r>
            <a:r>
              <a:rPr lang="en-US" altLang="ko-KR" sz="2800" b="1" dirty="0">
                <a:latin typeface="+mn-ea"/>
              </a:rPr>
              <a:t> = </a:t>
            </a:r>
            <a:r>
              <a:rPr lang="ko-KR" altLang="en-US" sz="2800" b="1" dirty="0">
                <a:latin typeface="+mn-ea"/>
              </a:rPr>
              <a:t>중력</a:t>
            </a:r>
            <a:r>
              <a:rPr lang="en-US" altLang="ko-KR" sz="2800" b="1" dirty="0">
                <a:latin typeface="+mn-ea"/>
              </a:rPr>
              <a:t>(G)</a:t>
            </a:r>
            <a:r>
              <a:rPr lang="ko-KR" altLang="en-US" sz="2800" b="1" dirty="0">
                <a:latin typeface="+mn-ea"/>
              </a:rPr>
              <a:t>과 구심력</a:t>
            </a:r>
            <a:r>
              <a:rPr lang="en-US" altLang="ko-KR" sz="2800" b="1" dirty="0">
                <a:latin typeface="+mn-ea"/>
              </a:rPr>
              <a:t>(C)</a:t>
            </a:r>
            <a:r>
              <a:rPr lang="ko-KR" altLang="en-US" sz="2800" b="1" dirty="0">
                <a:latin typeface="+mn-ea"/>
              </a:rPr>
              <a:t> 간 두 힘의 차이</a:t>
            </a:r>
            <a:endParaRPr lang="en-US" altLang="ko-KR" sz="2800" b="1" dirty="0">
              <a:latin typeface="+mn-ea"/>
            </a:endParaRPr>
          </a:p>
          <a:p>
            <a:pPr eaLnBrk="1" hangingPunct="1">
              <a:buFontTx/>
              <a:buNone/>
            </a:pPr>
            <a:r>
              <a:rPr lang="en-US" altLang="ko-KR" sz="2400" b="1" dirty="0">
                <a:latin typeface="+mn-ea"/>
              </a:rPr>
              <a:t>    </a:t>
            </a:r>
            <a:r>
              <a:rPr lang="en-US" altLang="ko-KR" sz="2400" b="1" dirty="0">
                <a:solidFill>
                  <a:srgbClr val="003300"/>
                </a:solidFill>
                <a:latin typeface="+mn-ea"/>
              </a:rPr>
              <a:t>* (C)</a:t>
            </a:r>
            <a:r>
              <a:rPr lang="ko-KR" altLang="en-US" sz="2400" b="1" dirty="0">
                <a:solidFill>
                  <a:srgbClr val="003300"/>
                </a:solidFill>
                <a:latin typeface="+mn-ea"/>
              </a:rPr>
              <a:t>는 </a:t>
            </a:r>
            <a:r>
              <a:rPr lang="ko-KR" altLang="en-US" sz="2400" b="1" dirty="0" err="1">
                <a:solidFill>
                  <a:srgbClr val="003300"/>
                </a:solidFill>
                <a:latin typeface="+mn-ea"/>
              </a:rPr>
              <a:t>질점이</a:t>
            </a:r>
            <a:r>
              <a:rPr lang="ko-KR" altLang="en-US" sz="2400" b="1" dirty="0">
                <a:solidFill>
                  <a:srgbClr val="003300"/>
                </a:solidFill>
                <a:latin typeface="+mn-ea"/>
              </a:rPr>
              <a:t> 원궤도를 유지하기 위해 필요한 힘</a:t>
            </a:r>
            <a:r>
              <a:rPr lang="en-US" altLang="ko-KR" sz="2400" b="1" dirty="0">
                <a:solidFill>
                  <a:srgbClr val="003300"/>
                </a:solidFill>
                <a:latin typeface="+mn-ea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ko-KR" sz="2400" b="1" dirty="0">
                <a:solidFill>
                  <a:srgbClr val="003300"/>
                </a:solidFill>
                <a:latin typeface="+mn-ea"/>
              </a:rPr>
              <a:t>     </a:t>
            </a:r>
            <a:r>
              <a:rPr lang="en-US" altLang="ko-KR" sz="1600" b="1" dirty="0">
                <a:solidFill>
                  <a:srgbClr val="003300"/>
                </a:solidFill>
                <a:latin typeface="+mn-ea"/>
              </a:rPr>
              <a:t>  </a:t>
            </a:r>
            <a:r>
              <a:rPr lang="en-US" altLang="ko-KR" sz="2400" b="1" dirty="0">
                <a:solidFill>
                  <a:srgbClr val="003300"/>
                </a:solidFill>
                <a:latin typeface="+mn-ea"/>
              </a:rPr>
              <a:t>(G)</a:t>
            </a:r>
            <a:r>
              <a:rPr lang="ko-KR" altLang="en-US" sz="2400" b="1" dirty="0">
                <a:solidFill>
                  <a:srgbClr val="003300"/>
                </a:solidFill>
                <a:latin typeface="+mn-ea"/>
              </a:rPr>
              <a:t>는 </a:t>
            </a:r>
            <a:r>
              <a:rPr lang="ko-KR" altLang="en-US" sz="2400" b="1" dirty="0" err="1">
                <a:solidFill>
                  <a:srgbClr val="003300"/>
                </a:solidFill>
                <a:latin typeface="+mn-ea"/>
              </a:rPr>
              <a:t>질점과</a:t>
            </a:r>
            <a:r>
              <a:rPr lang="ko-KR" altLang="en-US" sz="2400" b="1" dirty="0">
                <a:solidFill>
                  <a:srgbClr val="003300"/>
                </a:solidFill>
                <a:latin typeface="+mn-ea"/>
              </a:rPr>
              <a:t> 달 사이의 인력으로 실제 제공되는 힘</a:t>
            </a:r>
            <a:endParaRPr lang="en-US" altLang="ko-KR" sz="2400" b="1" dirty="0">
              <a:solidFill>
                <a:srgbClr val="003300"/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D90966-15F0-4F5E-B7F6-64CEF75B0DC7}"/>
              </a:ext>
            </a:extLst>
          </p:cNvPr>
          <p:cNvGrpSpPr/>
          <p:nvPr/>
        </p:nvGrpSpPr>
        <p:grpSpPr>
          <a:xfrm>
            <a:off x="683568" y="3127251"/>
            <a:ext cx="8287072" cy="3686125"/>
            <a:chOff x="683568" y="2996952"/>
            <a:chExt cx="8287072" cy="3686125"/>
          </a:xfrm>
        </p:grpSpPr>
        <p:pic>
          <p:nvPicPr>
            <p:cNvPr id="10245" name="Picture 5" descr="EoO_10e_Figure_09_0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996952"/>
              <a:ext cx="6338206" cy="367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4932040" y="5301208"/>
              <a:ext cx="4038600" cy="7943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en-US" altLang="ko-KR" sz="2000" b="1" dirty="0">
                  <a:solidFill>
                    <a:schemeClr val="accent6"/>
                  </a:solidFill>
                  <a:latin typeface="+mn-ea"/>
                  <a:ea typeface="+mn-ea"/>
                </a:rPr>
                <a:t>※ </a:t>
              </a:r>
              <a:r>
                <a:rPr lang="ko-KR" altLang="en-US" sz="2000" b="1" dirty="0" err="1">
                  <a:solidFill>
                    <a:schemeClr val="accent6"/>
                  </a:solidFill>
                  <a:latin typeface="+mn-ea"/>
                  <a:ea typeface="+mn-ea"/>
                </a:rPr>
                <a:t>합력의</a:t>
              </a:r>
              <a:r>
                <a:rPr lang="ko-KR" altLang="en-US" sz="2000" b="1" dirty="0">
                  <a:solidFill>
                    <a:schemeClr val="accent6"/>
                  </a:solidFill>
                  <a:latin typeface="+mn-ea"/>
                  <a:ea typeface="+mn-ea"/>
                </a:rPr>
                <a:t> 평균 크기는 지구 중력의</a:t>
              </a:r>
              <a:endParaRPr lang="en-US" altLang="ko-KR" sz="2000" b="1" dirty="0">
                <a:solidFill>
                  <a:schemeClr val="accent6"/>
                </a:solidFill>
                <a:latin typeface="+mn-ea"/>
                <a:ea typeface="+mn-ea"/>
              </a:endParaRPr>
            </a:p>
            <a:p>
              <a:pPr eaLnBrk="1" hangingPunct="1">
                <a:defRPr/>
              </a:pPr>
              <a:r>
                <a:rPr lang="en-US" altLang="ko-KR" sz="2000" b="1" dirty="0">
                  <a:solidFill>
                    <a:schemeClr val="accent6"/>
                  </a:solidFill>
                  <a:latin typeface="+mn-ea"/>
                  <a:ea typeface="+mn-ea"/>
                </a:rPr>
                <a:t>  </a:t>
              </a:r>
              <a:r>
                <a:rPr lang="ko-KR" altLang="en-US" sz="2000" b="1" dirty="0">
                  <a:solidFill>
                    <a:schemeClr val="accent6"/>
                  </a:solidFill>
                  <a:latin typeface="+mn-ea"/>
                  <a:ea typeface="+mn-ea"/>
                </a:rPr>
                <a:t>  </a:t>
              </a:r>
              <a:r>
                <a:rPr lang="ko-KR" altLang="en-US" sz="2000" b="1" dirty="0" err="1">
                  <a:solidFill>
                    <a:schemeClr val="accent6"/>
                  </a:solidFill>
                  <a:latin typeface="+mn-ea"/>
                  <a:ea typeface="+mn-ea"/>
                </a:rPr>
                <a:t>천만분의</a:t>
              </a:r>
              <a:r>
                <a:rPr lang="ko-KR" altLang="en-US" sz="2000" b="1" dirty="0">
                  <a:solidFill>
                    <a:schemeClr val="accent6"/>
                  </a:solidFill>
                  <a:latin typeface="+mn-ea"/>
                  <a:ea typeface="+mn-ea"/>
                </a:rPr>
                <a:t> 일 정도로 작음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3CDACFF-0E1B-4912-BE7C-0B0549B4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6340177"/>
              <a:ext cx="1485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635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 idx="4294967295"/>
          </p:nvPr>
        </p:nvSpPr>
        <p:spPr>
          <a:xfrm>
            <a:off x="457200" y="526232"/>
            <a:ext cx="8229600" cy="814536"/>
          </a:xfrm>
        </p:spPr>
        <p:txBody>
          <a:bodyPr/>
          <a:lstStyle/>
          <a:p>
            <a:pPr eaLnBrk="1" hangingPunct="1"/>
            <a:r>
              <a:rPr lang="ko-KR" altLang="en-US" sz="4000" b="1" i="1" dirty="0" err="1">
                <a:solidFill>
                  <a:schemeClr val="accent6"/>
                </a:solidFill>
                <a:latin typeface="+mj-ea"/>
              </a:rPr>
              <a:t>기조력</a:t>
            </a:r>
            <a:endParaRPr lang="en-US" altLang="ko-KR" sz="4000" b="1" i="1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11268" name="Content Placeholder 2"/>
          <p:cNvSpPr>
            <a:spLocks noGrp="1"/>
          </p:cNvSpPr>
          <p:nvPr>
            <p:ph sz="half" idx="4294967295"/>
          </p:nvPr>
        </p:nvSpPr>
        <p:spPr>
          <a:xfrm>
            <a:off x="467544" y="1458422"/>
            <a:ext cx="8579296" cy="211459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2400" b="1" dirty="0" err="1">
                <a:latin typeface="+mn-ea"/>
              </a:rPr>
              <a:t>기조력은</a:t>
            </a:r>
            <a:r>
              <a:rPr lang="ko-KR" altLang="en-US" sz="2400" b="1" dirty="0">
                <a:latin typeface="+mn-ea"/>
              </a:rPr>
              <a:t> 밀물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썰물 조석을 일으키는 힘</a:t>
            </a:r>
            <a:endParaRPr lang="en-US" altLang="ko-KR" sz="24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2400" b="1" spc="-150" dirty="0" err="1">
                <a:latin typeface="+mn-ea"/>
              </a:rPr>
              <a:t>합력의</a:t>
            </a:r>
            <a:r>
              <a:rPr lang="ko-KR" altLang="en-US" sz="2400" b="1" spc="-150" dirty="0">
                <a:latin typeface="+mn-ea"/>
              </a:rPr>
              <a:t> 수평성분</a:t>
            </a:r>
            <a:r>
              <a:rPr lang="en-US" altLang="ko-KR" sz="2200" b="1" spc="-150" dirty="0">
                <a:latin typeface="+mn-ea"/>
              </a:rPr>
              <a:t>(</a:t>
            </a:r>
            <a:r>
              <a:rPr lang="ko-KR" altLang="en-US" sz="2200" b="1" spc="-150" dirty="0">
                <a:latin typeface="+mn-ea"/>
              </a:rPr>
              <a:t>지표면의 접선 방향</a:t>
            </a:r>
            <a:r>
              <a:rPr lang="en-US" altLang="ko-KR" sz="2200" b="1" spc="-150" dirty="0">
                <a:latin typeface="+mn-ea"/>
              </a:rPr>
              <a:t>)</a:t>
            </a:r>
            <a:r>
              <a:rPr lang="ko-KR" altLang="en-US" sz="2400" b="1" spc="-150" dirty="0">
                <a:latin typeface="+mn-ea"/>
              </a:rPr>
              <a:t>이 바닷물을 끌어당기는 힘</a:t>
            </a:r>
            <a:endParaRPr lang="en-US" altLang="ko-KR" sz="2400" b="1" spc="-150" dirty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ko-KR" sz="2200" b="1" dirty="0">
                <a:solidFill>
                  <a:srgbClr val="00B050"/>
                </a:solidFill>
                <a:latin typeface="+mn-ea"/>
              </a:rPr>
              <a:t>      * </a:t>
            </a:r>
            <a:r>
              <a:rPr lang="ko-KR" altLang="en-US" sz="2200" b="1" dirty="0">
                <a:solidFill>
                  <a:srgbClr val="00B050"/>
                </a:solidFill>
                <a:latin typeface="+mn-ea"/>
              </a:rPr>
              <a:t>천정과 </a:t>
            </a:r>
            <a:r>
              <a:rPr lang="ko-KR" altLang="en-US" sz="2200" b="1" dirty="0" err="1">
                <a:solidFill>
                  <a:srgbClr val="00B050"/>
                </a:solidFill>
                <a:latin typeface="+mn-ea"/>
              </a:rPr>
              <a:t>천저</a:t>
            </a:r>
            <a:r>
              <a:rPr lang="ko-KR" altLang="en-US" sz="22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sz="2200" b="1" dirty="0">
                <a:solidFill>
                  <a:srgbClr val="00B050"/>
                </a:solidFill>
                <a:latin typeface="+mn-ea"/>
              </a:rPr>
              <a:t>45°</a:t>
            </a:r>
            <a:r>
              <a:rPr lang="ko-KR" altLang="en-US" sz="2200" b="1" dirty="0">
                <a:solidFill>
                  <a:srgbClr val="00B050"/>
                </a:solidFill>
                <a:latin typeface="+mn-ea"/>
              </a:rPr>
              <a:t>에서 최대값</a:t>
            </a:r>
            <a:endParaRPr lang="en-US" altLang="ko-KR" sz="2200" b="1" dirty="0">
              <a:solidFill>
                <a:srgbClr val="00B050"/>
              </a:solidFill>
              <a:latin typeface="+mn-ea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2400" b="1" dirty="0">
                <a:latin typeface="+mn-ea"/>
              </a:rPr>
              <a:t>물을 양쪽으로 밀어 올려 부풀게 하여 조석해면을 만듦</a:t>
            </a:r>
            <a:endParaRPr lang="en-US" altLang="ko-KR" sz="2400" b="1" dirty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ko-KR" sz="2400" b="1" dirty="0">
                <a:latin typeface="+mn-ea"/>
              </a:rPr>
              <a:t>     - </a:t>
            </a:r>
            <a:r>
              <a:rPr lang="ko-KR" altLang="en-US" sz="2400" b="1" dirty="0" err="1">
                <a:latin typeface="+mn-ea"/>
              </a:rPr>
              <a:t>고조점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달 방향 </a:t>
            </a:r>
            <a:r>
              <a:rPr lang="en-US" altLang="ko-KR" sz="2400" b="1" dirty="0">
                <a:latin typeface="+mn-ea"/>
              </a:rPr>
              <a:t>/ </a:t>
            </a:r>
            <a:r>
              <a:rPr lang="ko-KR" altLang="en-US" sz="2400" b="1" dirty="0">
                <a:latin typeface="+mn-ea"/>
              </a:rPr>
              <a:t>다른 한쪽 </a:t>
            </a:r>
            <a:r>
              <a:rPr lang="ko-KR" altLang="en-US" sz="2400" b="1" dirty="0" err="1">
                <a:latin typeface="+mn-ea"/>
              </a:rPr>
              <a:t>고조점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달 반대 방향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247AA-DCE4-43CE-84E7-2C619A482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879676"/>
            <a:ext cx="82010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3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>
          <a:xfrm>
            <a:off x="457200" y="764704"/>
            <a:ext cx="8229600" cy="648072"/>
          </a:xfrm>
        </p:spPr>
        <p:txBody>
          <a:bodyPr/>
          <a:lstStyle/>
          <a:p>
            <a:pPr eaLnBrk="1" hangingPunct="1"/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태양에</a:t>
            </a:r>
            <a:r>
              <a:rPr lang="en-US" altLang="ko-KR" sz="4000" b="1" i="1" dirty="0">
                <a:solidFill>
                  <a:schemeClr val="accent6"/>
                </a:solidFill>
                <a:latin typeface="+mj-ea"/>
              </a:rPr>
              <a:t> </a:t>
            </a:r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의한 조석 해면</a:t>
            </a:r>
            <a:endParaRPr lang="en-US" altLang="ko-KR" sz="4000" b="1" i="1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13316" name="Content Placeholder 2"/>
          <p:cNvSpPr>
            <a:spLocks noGrp="1"/>
          </p:cNvSpPr>
          <p:nvPr>
            <p:ph sz="half" idx="4294967295"/>
          </p:nvPr>
        </p:nvSpPr>
        <p:spPr>
          <a:xfrm>
            <a:off x="512440" y="1646312"/>
            <a:ext cx="7803976" cy="990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ko-KR" altLang="en-US" sz="2400" b="1" dirty="0" err="1">
                <a:latin typeface="+mn-ea"/>
              </a:rPr>
              <a:t>기조력은</a:t>
            </a:r>
            <a:r>
              <a:rPr lang="ko-KR" altLang="en-US" sz="2400" b="1" dirty="0">
                <a:latin typeface="+mn-ea"/>
              </a:rPr>
              <a:t> 거리의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세제곱에 반비례</a:t>
            </a:r>
            <a:endParaRPr lang="en-US" altLang="ko-KR" sz="2400" b="1" dirty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2400" b="1" dirty="0">
                <a:latin typeface="+mn-ea"/>
              </a:rPr>
              <a:t>    </a:t>
            </a:r>
            <a:r>
              <a:rPr lang="en-US" altLang="ko-KR" sz="2400" b="1" dirty="0">
                <a:solidFill>
                  <a:srgbClr val="00B050"/>
                </a:solidFill>
                <a:latin typeface="+mn-ea"/>
              </a:rPr>
              <a:t>* </a:t>
            </a:r>
            <a:r>
              <a:rPr lang="ko-KR" altLang="en-US" sz="2400" b="1" dirty="0">
                <a:solidFill>
                  <a:srgbClr val="00B050"/>
                </a:solidFill>
                <a:latin typeface="+mn-ea"/>
              </a:rPr>
              <a:t>태양의 </a:t>
            </a:r>
            <a:r>
              <a:rPr lang="ko-KR" altLang="en-US" sz="2400" b="1" dirty="0" err="1">
                <a:solidFill>
                  <a:srgbClr val="00B050"/>
                </a:solidFill>
                <a:latin typeface="+mn-ea"/>
              </a:rPr>
              <a:t>기조력은</a:t>
            </a:r>
            <a:r>
              <a:rPr lang="ko-KR" altLang="en-US" sz="2400" b="1" dirty="0">
                <a:solidFill>
                  <a:srgbClr val="00B050"/>
                </a:solidFill>
                <a:latin typeface="+mn-ea"/>
              </a:rPr>
              <a:t> 달 </a:t>
            </a:r>
            <a:r>
              <a:rPr lang="ko-KR" altLang="en-US" sz="2400" b="1" dirty="0" err="1">
                <a:solidFill>
                  <a:srgbClr val="00B050"/>
                </a:solidFill>
                <a:latin typeface="+mn-ea"/>
              </a:rPr>
              <a:t>기조력의</a:t>
            </a:r>
            <a:r>
              <a:rPr lang="en-US" altLang="ko-KR" sz="2400" b="1" dirty="0">
                <a:solidFill>
                  <a:srgbClr val="00B050"/>
                </a:solidFill>
                <a:latin typeface="+mn-ea"/>
              </a:rPr>
              <a:t> 27/59(</a:t>
            </a:r>
            <a:r>
              <a:rPr lang="ko-KR" altLang="en-US" sz="2400" b="1" dirty="0">
                <a:solidFill>
                  <a:srgbClr val="00B050"/>
                </a:solidFill>
                <a:latin typeface="+mn-ea"/>
              </a:rPr>
              <a:t>약</a:t>
            </a:r>
            <a:r>
              <a:rPr lang="en-US" altLang="ko-KR" sz="2400" b="1" dirty="0">
                <a:solidFill>
                  <a:srgbClr val="00B050"/>
                </a:solidFill>
                <a:latin typeface="+mn-ea"/>
              </a:rPr>
              <a:t>46%) </a:t>
            </a:r>
            <a:r>
              <a:rPr lang="ko-KR" altLang="en-US" sz="2400" b="1" dirty="0">
                <a:solidFill>
                  <a:srgbClr val="00B050"/>
                </a:solidFill>
                <a:latin typeface="+mn-ea"/>
              </a:rPr>
              <a:t>해당</a:t>
            </a:r>
            <a:endParaRPr lang="en-US" altLang="ko-KR" sz="2400" b="1" dirty="0">
              <a:solidFill>
                <a:srgbClr val="00B050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5CF85-AA23-4346-BACB-004C7C1BE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691408"/>
            <a:ext cx="74866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7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4" descr="EoO_10e_Figure_09_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1"/>
          <a:stretch>
            <a:fillRect/>
          </a:stretch>
        </p:blipFill>
        <p:spPr bwMode="auto">
          <a:xfrm>
            <a:off x="539551" y="2606051"/>
            <a:ext cx="8280921" cy="283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4"/>
          <p:cNvSpPr txBox="1">
            <a:spLocks/>
          </p:cNvSpPr>
          <p:nvPr/>
        </p:nvSpPr>
        <p:spPr>
          <a:xfrm>
            <a:off x="362272" y="1961654"/>
            <a:ext cx="8458200" cy="603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u"/>
              <a:defRPr/>
            </a:pPr>
            <a:r>
              <a:rPr lang="ko-KR" altLang="en-US" sz="2800" b="1" dirty="0">
                <a:latin typeface="+mn-ea"/>
              </a:rPr>
              <a:t> 사리</a:t>
            </a:r>
            <a:r>
              <a:rPr lang="en-US" altLang="ko-KR" sz="2800" b="1" dirty="0">
                <a:latin typeface="+mn-ea"/>
              </a:rPr>
              <a:t>(</a:t>
            </a:r>
            <a:r>
              <a:rPr lang="ko-KR" altLang="en-US" sz="2800" b="1" dirty="0">
                <a:latin typeface="+mn-ea"/>
              </a:rPr>
              <a:t>대조</a:t>
            </a:r>
            <a:r>
              <a:rPr lang="en-US" altLang="ko-KR" sz="2800" b="1" dirty="0">
                <a:latin typeface="+mn-ea"/>
              </a:rPr>
              <a:t>)</a:t>
            </a:r>
            <a:r>
              <a:rPr lang="ko-KR" altLang="en-US" sz="2800" b="1" dirty="0">
                <a:latin typeface="+mn-ea"/>
              </a:rPr>
              <a:t>때 달</a:t>
            </a:r>
            <a:r>
              <a:rPr lang="en-US" altLang="ko-KR" sz="2800" b="1" dirty="0">
                <a:latin typeface="+mn-ea"/>
              </a:rPr>
              <a:t>- </a:t>
            </a:r>
            <a:r>
              <a:rPr lang="ko-KR" altLang="en-US" sz="2800" b="1" dirty="0">
                <a:latin typeface="+mn-ea"/>
              </a:rPr>
              <a:t>태양</a:t>
            </a:r>
            <a:r>
              <a:rPr lang="en-US" altLang="ko-KR" sz="2800" b="1" dirty="0">
                <a:latin typeface="+mn-ea"/>
              </a:rPr>
              <a:t>- </a:t>
            </a:r>
            <a:r>
              <a:rPr lang="ko-KR" altLang="en-US" sz="2800" b="1" dirty="0">
                <a:latin typeface="+mn-ea"/>
              </a:rPr>
              <a:t>지구의 모습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741834"/>
            <a:ext cx="82296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ko-KR" altLang="en-US" sz="4000" b="1" i="1" dirty="0" err="1">
                <a:solidFill>
                  <a:schemeClr val="accent6"/>
                </a:solidFill>
                <a:latin typeface="+mj-ea"/>
              </a:rPr>
              <a:t>월조</a:t>
            </a:r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 주기</a:t>
            </a:r>
            <a:endParaRPr lang="en-US" altLang="ko-KR" sz="4000" b="1" i="1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15366" name="직사각형 7"/>
          <p:cNvSpPr>
            <a:spLocks noChangeArrowheads="1"/>
          </p:cNvSpPr>
          <p:nvPr/>
        </p:nvSpPr>
        <p:spPr bwMode="auto">
          <a:xfrm>
            <a:off x="3525817" y="3789040"/>
            <a:ext cx="830159" cy="29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그뭄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67" name="직사각형 8"/>
          <p:cNvSpPr>
            <a:spLocks noChangeArrowheads="1"/>
          </p:cNvSpPr>
          <p:nvPr/>
        </p:nvSpPr>
        <p:spPr bwMode="auto">
          <a:xfrm>
            <a:off x="847056" y="3772272"/>
            <a:ext cx="830159" cy="296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망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보름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72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1"/>
          <p:cNvSpPr>
            <a:spLocks noGrp="1"/>
          </p:cNvSpPr>
          <p:nvPr>
            <p:ph type="ftr" sz="quarter" idx="4294967295"/>
          </p:nvPr>
        </p:nvSpPr>
        <p:spPr>
          <a:xfrm>
            <a:off x="3124200" y="4197499"/>
            <a:ext cx="2895600" cy="47625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400">
                <a:solidFill>
                  <a:srgbClr val="898989"/>
                </a:solidFill>
              </a:rPr>
              <a:t>© 2018 Hanyang Univ. ERICA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0102" y="813842"/>
            <a:ext cx="82296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ko-KR" altLang="en-US" sz="4000" b="1" i="1" dirty="0" err="1">
                <a:solidFill>
                  <a:srgbClr val="2D2D8A"/>
                </a:solidFill>
              </a:rPr>
              <a:t>월조</a:t>
            </a:r>
            <a:r>
              <a:rPr lang="ko-KR" altLang="en-US" sz="4000" b="1" i="1" dirty="0">
                <a:solidFill>
                  <a:srgbClr val="2D2D8A"/>
                </a:solidFill>
              </a:rPr>
              <a:t> 주기</a:t>
            </a:r>
            <a:endParaRPr lang="en-US" altLang="ko-KR" sz="4000" b="1" i="1" dirty="0">
              <a:solidFill>
                <a:srgbClr val="2D2D8A"/>
              </a:solidFill>
            </a:endParaRPr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323528" y="2033662"/>
            <a:ext cx="6480720" cy="603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u"/>
              <a:defRPr/>
            </a:pPr>
            <a:r>
              <a:rPr lang="ko-KR" altLang="en-US" sz="2800" b="1" dirty="0">
                <a:solidFill>
                  <a:srgbClr val="000000"/>
                </a:solidFill>
              </a:rPr>
              <a:t> 조금</a:t>
            </a:r>
            <a:r>
              <a:rPr lang="en-US" altLang="ko-KR" sz="2800" b="1" dirty="0">
                <a:solidFill>
                  <a:srgbClr val="000000"/>
                </a:solidFill>
              </a:rPr>
              <a:t>(</a:t>
            </a:r>
            <a:r>
              <a:rPr lang="ko-KR" altLang="en-US" sz="2800" b="1" dirty="0">
                <a:solidFill>
                  <a:srgbClr val="000000"/>
                </a:solidFill>
              </a:rPr>
              <a:t>소조</a:t>
            </a:r>
            <a:r>
              <a:rPr lang="en-US" altLang="ko-KR" sz="2800" b="1" dirty="0">
                <a:solidFill>
                  <a:srgbClr val="000000"/>
                </a:solidFill>
              </a:rPr>
              <a:t>)</a:t>
            </a:r>
            <a:r>
              <a:rPr lang="ko-KR" altLang="en-US" sz="2800" b="1" dirty="0">
                <a:solidFill>
                  <a:srgbClr val="000000"/>
                </a:solidFill>
              </a:rPr>
              <a:t>때 달</a:t>
            </a:r>
            <a:r>
              <a:rPr lang="en-US" altLang="ko-KR" sz="2800" b="1" dirty="0">
                <a:solidFill>
                  <a:srgbClr val="000000"/>
                </a:solidFill>
              </a:rPr>
              <a:t>- </a:t>
            </a:r>
            <a:r>
              <a:rPr lang="ko-KR" altLang="en-US" sz="2800" b="1" dirty="0">
                <a:solidFill>
                  <a:srgbClr val="000000"/>
                </a:solidFill>
              </a:rPr>
              <a:t>태양</a:t>
            </a:r>
            <a:r>
              <a:rPr lang="en-US" altLang="ko-KR" sz="2800" b="1" dirty="0">
                <a:solidFill>
                  <a:srgbClr val="000000"/>
                </a:solidFill>
              </a:rPr>
              <a:t>- </a:t>
            </a:r>
            <a:r>
              <a:rPr lang="ko-KR" altLang="en-US" sz="2800" b="1" dirty="0">
                <a:solidFill>
                  <a:srgbClr val="000000"/>
                </a:solidFill>
              </a:rPr>
              <a:t>지구의 모습 </a:t>
            </a:r>
            <a:endParaRPr lang="en-US" altLang="ko-KR" sz="2800" b="1" dirty="0">
              <a:solidFill>
                <a:srgbClr val="00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4462" y="2681292"/>
            <a:ext cx="7920880" cy="3700036"/>
            <a:chOff x="1547664" y="2365524"/>
            <a:chExt cx="5334000" cy="2308225"/>
          </a:xfrm>
        </p:grpSpPr>
        <p:pic>
          <p:nvPicPr>
            <p:cNvPr id="15369" name="Picture 4" descr="EoO_10e_Figure_09_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41"/>
            <a:stretch>
              <a:fillRect/>
            </a:stretch>
          </p:blipFill>
          <p:spPr bwMode="auto">
            <a:xfrm>
              <a:off x="1547664" y="2365524"/>
              <a:ext cx="5334000" cy="230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0" name="직사각형 12"/>
            <p:cNvSpPr>
              <a:spLocks noChangeArrowheads="1"/>
            </p:cNvSpPr>
            <p:nvPr/>
          </p:nvSpPr>
          <p:spPr bwMode="auto">
            <a:xfrm>
              <a:off x="3590925" y="2408387"/>
              <a:ext cx="981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ko-KR" altLang="en-US" b="1" dirty="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상현</a:t>
              </a:r>
              <a:r>
                <a:rPr lang="en-US" altLang="ko-KR" b="1" dirty="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b="1" dirty="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반달</a:t>
              </a:r>
              <a:r>
                <a:rPr lang="en-US" altLang="ko-KR" b="1" dirty="0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b="1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371" name="직사각형 14"/>
            <p:cNvSpPr>
              <a:spLocks noChangeArrowheads="1"/>
            </p:cNvSpPr>
            <p:nvPr/>
          </p:nvSpPr>
          <p:spPr bwMode="auto">
            <a:xfrm>
              <a:off x="3590925" y="3989537"/>
              <a:ext cx="981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ko-KR" altLang="en-US" b="1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하현</a:t>
              </a:r>
              <a:r>
                <a:rPr lang="en-US" altLang="ko-KR" b="1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b="1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반달</a:t>
              </a:r>
              <a:r>
                <a:rPr lang="en-US" altLang="ko-KR" b="1">
                  <a:solidFill>
                    <a:srgbClr val="FFFF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ko-KR" altLang="en-US" b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1EA44F7-6ED0-49B4-9BC5-54D81412A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6254452"/>
            <a:ext cx="1485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 idx="4294967295"/>
          </p:nvPr>
        </p:nvSpPr>
        <p:spPr>
          <a:xfrm>
            <a:off x="442912" y="687834"/>
            <a:ext cx="8229600" cy="724942"/>
          </a:xfrm>
        </p:spPr>
        <p:txBody>
          <a:bodyPr/>
          <a:lstStyle/>
          <a:p>
            <a:pPr eaLnBrk="1" hangingPunct="1"/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달의 </a:t>
            </a:r>
            <a:r>
              <a:rPr lang="ko-KR" altLang="en-US" sz="4000" b="1" i="1" dirty="0" err="1">
                <a:solidFill>
                  <a:schemeClr val="accent6"/>
                </a:solidFill>
                <a:latin typeface="+mj-ea"/>
              </a:rPr>
              <a:t>적위</a:t>
            </a:r>
            <a:endParaRPr lang="en-US" altLang="ko-KR" sz="4000" b="1" i="1" dirty="0">
              <a:solidFill>
                <a:schemeClr val="accent6"/>
              </a:solidFill>
              <a:latin typeface="+mj-ea"/>
            </a:endParaRPr>
          </a:p>
        </p:txBody>
      </p:sp>
      <p:pic>
        <p:nvPicPr>
          <p:cNvPr id="16388" name="Picture 4" descr="EoO_10e_Figure_09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45940"/>
            <a:ext cx="6581775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6592491" y="2870076"/>
            <a:ext cx="2209800" cy="5730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ko-KR" altLang="en-US" sz="2000" b="1" dirty="0">
                <a:latin typeface="+mn-ea"/>
                <a:ea typeface="+mn-ea"/>
              </a:rPr>
              <a:t>지구 황도 </a:t>
            </a:r>
            <a:r>
              <a:rPr lang="en-US" altLang="ko-KR" sz="2000" b="1" dirty="0">
                <a:latin typeface="+mn-ea"/>
                <a:ea typeface="+mn-ea"/>
              </a:rPr>
              <a:t>+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5°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DCEAD6-6E36-49CA-B65D-5F70CBEC3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59" y="6326460"/>
            <a:ext cx="1485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8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 idx="4294967295"/>
          </p:nvPr>
        </p:nvSpPr>
        <p:spPr>
          <a:xfrm>
            <a:off x="457200" y="687834"/>
            <a:ext cx="8229600" cy="796950"/>
          </a:xfrm>
        </p:spPr>
        <p:txBody>
          <a:bodyPr/>
          <a:lstStyle/>
          <a:p>
            <a:pPr eaLnBrk="1" hangingPunct="1"/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조석 곡선</a:t>
            </a:r>
            <a:endParaRPr lang="en-US" altLang="ko-KR" sz="4000" b="1" i="1" dirty="0">
              <a:solidFill>
                <a:schemeClr val="accent6"/>
              </a:solidFill>
              <a:latin typeface="+mj-ea"/>
            </a:endParaRPr>
          </a:p>
        </p:txBody>
      </p:sp>
      <p:pic>
        <p:nvPicPr>
          <p:cNvPr id="17412" name="Picture 4" descr="EoO_10e_Figure_09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0623"/>
            <a:ext cx="8712968" cy="5082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6F3BF5B-4545-48CA-83AE-609F16977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2" y="6470476"/>
            <a:ext cx="1485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0444"/>
            <a:ext cx="8229600" cy="877193"/>
          </a:xfrm>
        </p:spPr>
        <p:txBody>
          <a:bodyPr/>
          <a:lstStyle/>
          <a:p>
            <a:pPr eaLnBrk="1" hangingPunct="1"/>
            <a:r>
              <a:rPr lang="ko-KR" altLang="en-US" sz="4000" b="1" i="1" dirty="0">
                <a:solidFill>
                  <a:schemeClr val="accent6"/>
                </a:solidFill>
              </a:rPr>
              <a:t>조석 작용의 형태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-36512" y="1600200"/>
            <a:ext cx="4968552" cy="4525963"/>
          </a:xfrm>
        </p:spPr>
        <p:txBody>
          <a:bodyPr/>
          <a:lstStyle/>
          <a:p>
            <a:pPr lvl="1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600" b="1" dirty="0"/>
              <a:t>반일주조</a:t>
            </a:r>
            <a:r>
              <a:rPr lang="en-US" altLang="ko-KR" sz="2400" b="1" dirty="0"/>
              <a:t>(semidiurnal tide)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ko-KR" b="1" dirty="0">
                <a:solidFill>
                  <a:srgbClr val="006600"/>
                </a:solidFill>
              </a:rPr>
              <a:t>   </a:t>
            </a:r>
            <a:r>
              <a:rPr lang="en-US" altLang="ko-KR" sz="1100" b="1" dirty="0">
                <a:solidFill>
                  <a:srgbClr val="006600"/>
                </a:solidFill>
              </a:rPr>
              <a:t> </a:t>
            </a:r>
            <a:r>
              <a:rPr lang="ko-KR" altLang="en-US" sz="2400" b="1" dirty="0">
                <a:solidFill>
                  <a:srgbClr val="006600"/>
                </a:solidFill>
              </a:rPr>
              <a:t>하루에 비슷한 크기의</a:t>
            </a:r>
            <a:endParaRPr lang="en-US" altLang="ko-KR" sz="2400" b="1" dirty="0">
              <a:solidFill>
                <a:srgbClr val="006600"/>
              </a:solidFill>
            </a:endParaRP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rgbClr val="006600"/>
                </a:solidFill>
              </a:rPr>
              <a:t>  </a:t>
            </a:r>
            <a:r>
              <a:rPr lang="ko-KR" altLang="en-US" sz="2400" b="1" dirty="0">
                <a:solidFill>
                  <a:srgbClr val="006600"/>
                </a:solidFill>
              </a:rPr>
              <a:t> </a:t>
            </a:r>
            <a:r>
              <a:rPr lang="ko-KR" altLang="en-US" sz="1800" b="1" dirty="0">
                <a:solidFill>
                  <a:srgbClr val="006600"/>
                </a:solidFill>
              </a:rPr>
              <a:t> </a:t>
            </a:r>
            <a:r>
              <a:rPr lang="ko-KR" altLang="en-US" sz="2400" b="1" dirty="0">
                <a:solidFill>
                  <a:srgbClr val="006600"/>
                </a:solidFill>
              </a:rPr>
              <a:t>고조와 저조가 </a:t>
            </a:r>
            <a:r>
              <a:rPr lang="ko-KR" altLang="en-US" sz="2400" b="1" dirty="0" err="1">
                <a:solidFill>
                  <a:srgbClr val="006600"/>
                </a:solidFill>
              </a:rPr>
              <a:t>두번</a:t>
            </a:r>
            <a:r>
              <a:rPr lang="ko-KR" altLang="en-US" sz="2400" b="1" dirty="0">
                <a:solidFill>
                  <a:srgbClr val="006600"/>
                </a:solidFill>
              </a:rPr>
              <a:t> 발생</a:t>
            </a:r>
          </a:p>
          <a:p>
            <a:pPr lvl="1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600" b="1" dirty="0" err="1"/>
              <a:t>일주조</a:t>
            </a:r>
            <a:r>
              <a:rPr lang="en-US" altLang="ko-KR" sz="2400" b="1" dirty="0"/>
              <a:t>(diurnal tide)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rgbClr val="006600"/>
                </a:solidFill>
              </a:rPr>
              <a:t>    </a:t>
            </a:r>
            <a:r>
              <a:rPr lang="ko-KR" altLang="en-US" sz="2400" b="1" dirty="0">
                <a:solidFill>
                  <a:srgbClr val="006600"/>
                </a:solidFill>
              </a:rPr>
              <a:t>하루에 한번의 고조와 저조</a:t>
            </a:r>
            <a:endParaRPr lang="en-US" altLang="ko-KR" sz="2400" b="1" dirty="0">
              <a:solidFill>
                <a:srgbClr val="006600"/>
              </a:solidFill>
            </a:endParaRP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rgbClr val="006600"/>
                </a:solidFill>
              </a:rPr>
              <a:t>  </a:t>
            </a:r>
            <a:r>
              <a:rPr lang="ko-KR" altLang="en-US" sz="2400" b="1" dirty="0">
                <a:solidFill>
                  <a:srgbClr val="006600"/>
                </a:solidFill>
              </a:rPr>
              <a:t>  발생</a:t>
            </a:r>
          </a:p>
          <a:p>
            <a:pPr lvl="1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600" b="1" dirty="0" err="1"/>
              <a:t>혼합조</a:t>
            </a:r>
            <a:r>
              <a:rPr lang="en-US" altLang="ko-KR" sz="2400" b="1" dirty="0"/>
              <a:t>(mixed tide)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ko-KR" b="1" dirty="0"/>
              <a:t>   </a:t>
            </a:r>
            <a:r>
              <a:rPr lang="ko-KR" altLang="en-US" sz="2400" b="1" dirty="0">
                <a:solidFill>
                  <a:srgbClr val="006600"/>
                </a:solidFill>
              </a:rPr>
              <a:t>고조와 저조의 크기가 많이</a:t>
            </a:r>
            <a:endParaRPr lang="en-US" altLang="ko-KR" sz="2400" b="1" dirty="0">
              <a:solidFill>
                <a:srgbClr val="006600"/>
              </a:solidFill>
            </a:endParaRP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rgbClr val="006600"/>
                </a:solidFill>
              </a:rPr>
              <a:t>  </a:t>
            </a:r>
            <a:r>
              <a:rPr lang="ko-KR" altLang="en-US" sz="2400" b="1" dirty="0">
                <a:solidFill>
                  <a:srgbClr val="006600"/>
                </a:solidFill>
              </a:rPr>
              <a:t>  다름</a:t>
            </a:r>
          </a:p>
        </p:txBody>
      </p:sp>
      <p:pic>
        <p:nvPicPr>
          <p:cNvPr id="12292" name="Picture 4" descr="D:\Lecture\해양지질학\Figures\Downloaded from internet\diurnal vs. semidiurnal ti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1"/>
            <a:ext cx="3865157" cy="535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355976" y="2060848"/>
            <a:ext cx="1112783" cy="487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409306" y="3730699"/>
            <a:ext cx="1059452" cy="171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3635895" y="4221088"/>
            <a:ext cx="1832863" cy="2621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0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064896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46856" y="269776"/>
            <a:ext cx="8229600" cy="782960"/>
          </a:xfrm>
        </p:spPr>
        <p:txBody>
          <a:bodyPr/>
          <a:lstStyle/>
          <a:p>
            <a:r>
              <a:rPr lang="ko-KR" altLang="en-US" sz="4000" b="1" i="1" dirty="0">
                <a:solidFill>
                  <a:schemeClr val="accent6"/>
                </a:solidFill>
              </a:rPr>
              <a:t>전 세계 해양의 조석형태 분포</a:t>
            </a:r>
          </a:p>
        </p:txBody>
      </p:sp>
    </p:spTree>
    <p:extLst>
      <p:ext uri="{BB962C8B-B14F-4D97-AF65-F5344CB8AC3E}">
        <p14:creationId xmlns:p14="http://schemas.microsoft.com/office/powerpoint/2010/main" val="4167807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EoO_10e_Figure_09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71945"/>
            <a:ext cx="6192688" cy="47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 idx="4294967295"/>
          </p:nvPr>
        </p:nvSpPr>
        <p:spPr>
          <a:xfrm>
            <a:off x="4705672" y="620688"/>
            <a:ext cx="3898776" cy="720080"/>
          </a:xfrm>
        </p:spPr>
        <p:txBody>
          <a:bodyPr/>
          <a:lstStyle/>
          <a:p>
            <a:pPr eaLnBrk="1" hangingPunct="1"/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타원궤도의 효과</a:t>
            </a:r>
            <a:endParaRPr lang="en-US" altLang="ko-KR" sz="4000" b="1" i="1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20485" name="직사각형 1"/>
          <p:cNvSpPr>
            <a:spLocks noChangeArrowheads="1"/>
          </p:cNvSpPr>
          <p:nvPr/>
        </p:nvSpPr>
        <p:spPr bwMode="auto">
          <a:xfrm>
            <a:off x="4788024" y="1628800"/>
            <a:ext cx="2057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근지점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조차 최대</a:t>
            </a:r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hangingPunct="1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( 27.5</a:t>
            </a:r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일 소요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486" name="직사각형 5"/>
          <p:cNvSpPr>
            <a:spLocks noChangeArrowheads="1"/>
          </p:cNvSpPr>
          <p:nvPr/>
        </p:nvSpPr>
        <p:spPr bwMode="auto">
          <a:xfrm>
            <a:off x="-36512" y="1844824"/>
            <a:ext cx="2057400" cy="39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원지점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조차 최소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935088" y="5281091"/>
            <a:ext cx="8677472" cy="15322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2200" b="1" spc="-150" dirty="0">
                <a:latin typeface="+mn-ea"/>
              </a:rPr>
              <a:t>※  </a:t>
            </a:r>
            <a:r>
              <a:rPr lang="ko-KR" altLang="en-US" sz="2200" b="1" spc="-150" dirty="0">
                <a:latin typeface="+mn-ea"/>
              </a:rPr>
              <a:t>백중사리 </a:t>
            </a:r>
            <a:r>
              <a:rPr lang="en-US" altLang="ko-KR" sz="2200" b="1" spc="-150" dirty="0">
                <a:latin typeface="+mn-ea"/>
              </a:rPr>
              <a:t>: </a:t>
            </a:r>
            <a:r>
              <a:rPr lang="ko-KR" altLang="en-US" sz="2200" b="1" spc="-150" dirty="0">
                <a:latin typeface="+mn-ea"/>
              </a:rPr>
              <a:t>해수면이 연중 최대로 높아지는 것</a:t>
            </a:r>
            <a:endParaRPr lang="en-US" altLang="ko-KR" sz="2200" b="1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spc="-150" dirty="0">
                <a:latin typeface="+mn-ea"/>
              </a:rPr>
              <a:t>       </a:t>
            </a:r>
            <a:r>
              <a:rPr lang="en-US" altLang="ko-KR" sz="2000" b="1" spc="-150" dirty="0">
                <a:latin typeface="+mn-ea"/>
              </a:rPr>
              <a:t>-  </a:t>
            </a:r>
            <a:r>
              <a:rPr lang="ko-KR" altLang="en-US" sz="2000" b="1" spc="-150" dirty="0">
                <a:latin typeface="+mn-ea"/>
              </a:rPr>
              <a:t>타원 효과로 인해 </a:t>
            </a:r>
            <a:r>
              <a:rPr lang="en-US" altLang="ko-KR" sz="2000" b="1" spc="-150" dirty="0">
                <a:latin typeface="+mn-ea"/>
              </a:rPr>
              <a:t> </a:t>
            </a:r>
            <a:r>
              <a:rPr lang="ko-KR" altLang="en-US" sz="2000" b="1" spc="-150" dirty="0" err="1">
                <a:latin typeface="+mn-ea"/>
              </a:rPr>
              <a:t>근지점이</a:t>
            </a:r>
            <a:r>
              <a:rPr lang="ko-KR" altLang="en-US" sz="2000" b="1" spc="-150" dirty="0">
                <a:latin typeface="+mn-ea"/>
              </a:rPr>
              <a:t> 겹치면 더 커짐</a:t>
            </a:r>
            <a:endParaRPr lang="en-US" altLang="ko-KR" sz="2000" b="1" spc="-150" dirty="0">
              <a:latin typeface="+mn-ea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2000" b="1" spc="-150" dirty="0">
                <a:latin typeface="+mn-ea"/>
              </a:rPr>
              <a:t>       -  </a:t>
            </a:r>
            <a:r>
              <a:rPr lang="ko-KR" altLang="en-US" sz="2000" b="1" spc="-150" dirty="0">
                <a:latin typeface="+mn-ea"/>
              </a:rPr>
              <a:t>달</a:t>
            </a:r>
            <a:r>
              <a:rPr lang="en-US" altLang="ko-KR" sz="2000" b="1" spc="-150" dirty="0">
                <a:latin typeface="+mn-ea"/>
              </a:rPr>
              <a:t>-</a:t>
            </a:r>
            <a:r>
              <a:rPr lang="ko-KR" altLang="en-US" sz="2000" b="1" spc="-150" dirty="0">
                <a:latin typeface="+mn-ea"/>
              </a:rPr>
              <a:t>지구</a:t>
            </a:r>
            <a:r>
              <a:rPr lang="en-US" altLang="ko-KR" sz="2000" b="1" spc="-150" dirty="0">
                <a:latin typeface="+mn-ea"/>
              </a:rPr>
              <a:t>-</a:t>
            </a:r>
            <a:r>
              <a:rPr lang="ko-KR" altLang="en-US" sz="2000" b="1" spc="-150" dirty="0">
                <a:latin typeface="+mn-ea"/>
              </a:rPr>
              <a:t>태양이 일직선상에 있으면서 달과 지구가 가장 가까운 거리에 </a:t>
            </a:r>
            <a:endParaRPr lang="en-US" altLang="ko-KR" sz="2000" b="1" spc="-150" dirty="0">
              <a:latin typeface="+mn-ea"/>
            </a:endParaRPr>
          </a:p>
          <a:p>
            <a:pPr>
              <a:defRPr/>
            </a:pPr>
            <a:r>
              <a:rPr lang="en-US" altLang="ko-KR" sz="2000" b="1" spc="-150" dirty="0">
                <a:latin typeface="+mn-ea"/>
              </a:rPr>
              <a:t>          </a:t>
            </a:r>
            <a:r>
              <a:rPr lang="ko-KR" altLang="en-US" sz="2000" b="1" spc="-150" dirty="0">
                <a:latin typeface="+mn-ea"/>
              </a:rPr>
              <a:t>있을 때 발생</a:t>
            </a:r>
            <a:r>
              <a:rPr lang="en-US" altLang="ko-KR" sz="2000" b="1" spc="-150" dirty="0">
                <a:latin typeface="+mn-ea"/>
              </a:rPr>
              <a:t>(</a:t>
            </a:r>
            <a:r>
              <a:rPr lang="ko-KR" altLang="en-US" sz="2000" b="1" spc="-150" dirty="0">
                <a:solidFill>
                  <a:srgbClr val="006600"/>
                </a:solidFill>
                <a:latin typeface="+mn-ea"/>
              </a:rPr>
              <a:t>음력 </a:t>
            </a:r>
            <a:r>
              <a:rPr lang="en-US" altLang="ko-KR" sz="2000" b="1" spc="-150" dirty="0">
                <a:solidFill>
                  <a:srgbClr val="006600"/>
                </a:solidFill>
                <a:latin typeface="+mn-ea"/>
              </a:rPr>
              <a:t>7</a:t>
            </a:r>
            <a:r>
              <a:rPr lang="ko-KR" altLang="en-US" sz="2000" b="1" spc="-150" dirty="0">
                <a:solidFill>
                  <a:srgbClr val="006600"/>
                </a:solidFill>
                <a:latin typeface="+mn-ea"/>
              </a:rPr>
              <a:t>월</a:t>
            </a:r>
            <a:r>
              <a:rPr lang="en-US" altLang="ko-KR" sz="2000" b="1" spc="-150" dirty="0">
                <a:solidFill>
                  <a:srgbClr val="006600"/>
                </a:solidFill>
                <a:latin typeface="+mn-ea"/>
              </a:rPr>
              <a:t>15</a:t>
            </a:r>
            <a:r>
              <a:rPr lang="ko-KR" altLang="en-US" sz="2000" b="1" spc="-150" dirty="0">
                <a:solidFill>
                  <a:srgbClr val="006600"/>
                </a:solidFill>
                <a:latin typeface="+mn-ea"/>
              </a:rPr>
              <a:t>일 전후 </a:t>
            </a:r>
            <a:r>
              <a:rPr lang="en-US" altLang="ko-KR" sz="2000" b="1" spc="-150" dirty="0">
                <a:solidFill>
                  <a:srgbClr val="006600"/>
                </a:solidFill>
                <a:latin typeface="+mn-ea"/>
              </a:rPr>
              <a:t>3~4</a:t>
            </a:r>
            <a:r>
              <a:rPr lang="ko-KR" altLang="en-US" sz="2000" b="1" spc="-150" dirty="0">
                <a:solidFill>
                  <a:srgbClr val="006600"/>
                </a:solidFill>
                <a:latin typeface="+mn-ea"/>
              </a:rPr>
              <a:t>일간 해수면 최대로 높아지는 시기</a:t>
            </a:r>
            <a:r>
              <a:rPr lang="en-US" altLang="ko-KR" sz="2000" b="1" spc="-150" dirty="0">
                <a:solidFill>
                  <a:srgbClr val="006600"/>
                </a:solidFill>
                <a:latin typeface="+mn-ea"/>
              </a:rPr>
              <a:t>)</a:t>
            </a:r>
            <a:endParaRPr lang="ko-KR" altLang="en-US" sz="2000" b="1" spc="-150" dirty="0">
              <a:solidFill>
                <a:srgbClr val="006600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9EC520-AC5D-437D-8FC0-C146EBD0C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06" y="5013176"/>
            <a:ext cx="1085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0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latin typeface="+mj-ea"/>
              </a:rPr>
              <a:t>조석</a:t>
            </a:r>
            <a:r>
              <a:rPr lang="en-US" altLang="ko-KR" sz="3600" b="1" dirty="0">
                <a:latin typeface="+mj-ea"/>
              </a:rPr>
              <a:t>(</a:t>
            </a:r>
            <a:r>
              <a:rPr lang="en-US" altLang="ko-KR" sz="3600" b="1" i="1" dirty="0">
                <a:latin typeface="+mj-ea"/>
              </a:rPr>
              <a:t>Tide</a:t>
            </a:r>
            <a:r>
              <a:rPr lang="en-US" altLang="ko-KR" sz="3600" b="1" dirty="0">
                <a:latin typeface="+mj-ea"/>
              </a:rPr>
              <a:t>)</a:t>
            </a:r>
            <a:endParaRPr lang="ko-KR" altLang="en-US" sz="3600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772816"/>
            <a:ext cx="8676456" cy="439248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용어 정의</a:t>
            </a:r>
            <a:endParaRPr lang="en-US" altLang="ko-KR" sz="2800" b="1" dirty="0">
              <a:latin typeface="+mn-ea"/>
            </a:endParaRPr>
          </a:p>
          <a:p>
            <a:pPr marL="0" indent="176213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조석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潮汐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spc="-150" dirty="0">
                <a:latin typeface="+mn-ea"/>
              </a:rPr>
              <a:t>달</a:t>
            </a:r>
            <a:r>
              <a:rPr lang="en-US" altLang="ko-KR" sz="2400" b="1" spc="-150" dirty="0">
                <a:latin typeface="Univers" panose="020B0503020202020204" pitchFamily="34" charset="0"/>
              </a:rPr>
              <a:t>·</a:t>
            </a:r>
            <a:r>
              <a:rPr lang="ko-KR" altLang="en-US" sz="2400" b="1" spc="-150" dirty="0">
                <a:latin typeface="+mn-ea"/>
              </a:rPr>
              <a:t>태양의 인력에 의하여 해수면이 주기적으로 </a:t>
            </a:r>
            <a:endParaRPr lang="en-US" altLang="ko-KR" sz="2400" b="1" spc="-150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                    </a:t>
            </a:r>
            <a:r>
              <a:rPr lang="ko-KR" altLang="en-US" sz="2400" b="1" dirty="0">
                <a:latin typeface="+mn-ea"/>
              </a:rPr>
              <a:t>승강 운동을 하는 현상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고조</a:t>
            </a:r>
            <a:r>
              <a:rPr lang="en-US" altLang="ko-KR" sz="2400" b="1" dirty="0">
                <a:latin typeface="+mn-ea"/>
              </a:rPr>
              <a:t>/</a:t>
            </a:r>
            <a:r>
              <a:rPr lang="ko-KR" altLang="en-US" sz="2400" b="1" dirty="0">
                <a:latin typeface="+mn-ea"/>
              </a:rPr>
              <a:t>만조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조석으로 해면의 높이가 최고가 되었을 때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저조</a:t>
            </a:r>
            <a:r>
              <a:rPr lang="en-US" altLang="ko-KR" sz="2400" b="1" dirty="0">
                <a:latin typeface="+mn-ea"/>
              </a:rPr>
              <a:t>/</a:t>
            </a:r>
            <a:r>
              <a:rPr lang="ko-KR" altLang="en-US" sz="2400" b="1" dirty="0">
                <a:latin typeface="+mn-ea"/>
              </a:rPr>
              <a:t>간조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해면의 높이가 최저일 때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창조</a:t>
            </a:r>
            <a:r>
              <a:rPr lang="en-US" altLang="ko-KR" sz="2400" b="1" dirty="0">
                <a:latin typeface="+mn-ea"/>
              </a:rPr>
              <a:t>/</a:t>
            </a:r>
            <a:r>
              <a:rPr lang="ko-KR" altLang="en-US" sz="2400" b="1" dirty="0" err="1">
                <a:latin typeface="+mn-ea"/>
              </a:rPr>
              <a:t>들물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저조에서 고조로 해면 상승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                    </a:t>
            </a:r>
            <a:r>
              <a:rPr lang="en-US" altLang="ko-KR" sz="2400" b="1" dirty="0">
                <a:solidFill>
                  <a:srgbClr val="006600"/>
                </a:solidFill>
                <a:latin typeface="+mn-ea"/>
              </a:rPr>
              <a:t>* </a:t>
            </a:r>
            <a:r>
              <a:rPr lang="ko-KR" altLang="en-US" sz="2400" b="1" dirty="0">
                <a:solidFill>
                  <a:srgbClr val="006600"/>
                </a:solidFill>
                <a:latin typeface="+mn-ea"/>
              </a:rPr>
              <a:t>바닷물이 해안으로 밀려오는 것</a:t>
            </a:r>
            <a:r>
              <a:rPr lang="en-US" altLang="ko-KR" sz="2400" b="1" dirty="0">
                <a:solidFill>
                  <a:srgbClr val="006600"/>
                </a:solidFill>
                <a:latin typeface="+mn-ea"/>
              </a:rPr>
              <a:t>(flood)</a:t>
            </a:r>
          </a:p>
          <a:p>
            <a:pPr marL="0" indent="176213"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낙조</a:t>
            </a:r>
            <a:r>
              <a:rPr lang="en-US" altLang="ko-KR" sz="2400" b="1" dirty="0">
                <a:latin typeface="+mn-ea"/>
              </a:rPr>
              <a:t>/</a:t>
            </a:r>
            <a:r>
              <a:rPr lang="ko-KR" altLang="en-US" sz="2400" b="1" dirty="0">
                <a:latin typeface="+mn-ea"/>
              </a:rPr>
              <a:t>썰물</a:t>
            </a:r>
            <a:r>
              <a:rPr lang="en-US" altLang="ko-KR" sz="2400" b="1" dirty="0">
                <a:latin typeface="+mn-ea"/>
              </a:rPr>
              <a:t> : </a:t>
            </a:r>
            <a:r>
              <a:rPr lang="ko-KR" altLang="en-US" sz="2400" b="1" dirty="0">
                <a:latin typeface="+mn-ea"/>
              </a:rPr>
              <a:t>고조에서 저조로 해면하강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solidFill>
                  <a:srgbClr val="006600"/>
                </a:solidFill>
                <a:latin typeface="+mn-ea"/>
              </a:rPr>
              <a:t>                          * </a:t>
            </a:r>
            <a:r>
              <a:rPr lang="ko-KR" altLang="en-US" sz="2400" b="1" dirty="0">
                <a:solidFill>
                  <a:srgbClr val="006600"/>
                </a:solidFill>
                <a:latin typeface="+mn-ea"/>
              </a:rPr>
              <a:t>해안에서 쓸려 나가는 것</a:t>
            </a:r>
            <a:r>
              <a:rPr lang="en-US" altLang="ko-KR" sz="2400" b="1" dirty="0">
                <a:solidFill>
                  <a:srgbClr val="006600"/>
                </a:solidFill>
                <a:latin typeface="+mn-ea"/>
              </a:rPr>
              <a:t>(ebb)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2453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898989"/>
                </a:solidFill>
              </a:rPr>
              <a:t>© 2018 Hanyang Univ. ERICA</a:t>
            </a:r>
          </a:p>
        </p:txBody>
      </p:sp>
      <p:sp>
        <p:nvSpPr>
          <p:cNvPr id="24579" name="Title 1"/>
          <p:cNvSpPr>
            <a:spLocks noGrp="1"/>
          </p:cNvSpPr>
          <p:nvPr>
            <p:ph type="title" idx="4294967295"/>
          </p:nvPr>
        </p:nvSpPr>
        <p:spPr>
          <a:xfrm>
            <a:off x="457200" y="490662"/>
            <a:ext cx="8229600" cy="634082"/>
          </a:xfrm>
        </p:spPr>
        <p:txBody>
          <a:bodyPr/>
          <a:lstStyle/>
          <a:p>
            <a:pPr eaLnBrk="1" hangingPunct="1"/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세계 </a:t>
            </a:r>
            <a:r>
              <a:rPr lang="ko-KR" altLang="en-US" sz="4000" b="1" i="1" dirty="0" err="1">
                <a:solidFill>
                  <a:schemeClr val="accent6"/>
                </a:solidFill>
                <a:latin typeface="+mj-ea"/>
              </a:rPr>
              <a:t>등조시도</a:t>
            </a:r>
            <a:endParaRPr lang="en-US" altLang="ko-KR" sz="4000" b="1" i="1" dirty="0">
              <a:solidFill>
                <a:schemeClr val="accent6"/>
              </a:solidFill>
              <a:latin typeface="+mj-ea"/>
            </a:endParaRPr>
          </a:p>
        </p:txBody>
      </p:sp>
      <p:pic>
        <p:nvPicPr>
          <p:cNvPr id="24580" name="Picture 4" descr="EoO_10e_Figure_09_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4450"/>
            <a:ext cx="77724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67544" y="5325616"/>
            <a:ext cx="5258544" cy="141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err="1">
                <a:solidFill>
                  <a:srgbClr val="000000"/>
                </a:solidFill>
                <a:latin typeface=""/>
              </a:rPr>
              <a:t>등조시도</a:t>
            </a:r>
            <a:r>
              <a:rPr lang="ko-KR" altLang="en-US" sz="2000" b="1" dirty="0">
                <a:solidFill>
                  <a:srgbClr val="000000"/>
                </a:solidFill>
                <a:latin typeface="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latin typeface=""/>
              </a:rPr>
              <a:t>같은 시간에 고조가 일어나는 곳을</a:t>
            </a:r>
            <a:endParaRPr lang="en-US" altLang="ko-KR" sz="2000" b="1" dirty="0">
              <a:solidFill>
                <a:srgbClr val="000000"/>
              </a:solidFill>
              <a:latin typeface="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"/>
              </a:rPr>
              <a:t>                </a:t>
            </a:r>
            <a:r>
              <a:rPr lang="ko-KR" altLang="en-US" sz="2000" b="1" dirty="0">
                <a:solidFill>
                  <a:srgbClr val="000000"/>
                </a:solidFill>
                <a:latin typeface=""/>
              </a:rPr>
              <a:t>  연결한 선</a:t>
            </a:r>
            <a:endParaRPr lang="en-US" altLang="ko-KR" sz="2000" b="1" dirty="0">
              <a:solidFill>
                <a:srgbClr val="000000"/>
              </a:solidFill>
              <a:latin typeface="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"/>
              </a:rPr>
              <a:t> * </a:t>
            </a:r>
            <a:r>
              <a:rPr lang="ko-KR" altLang="en-US" sz="2000" b="1" dirty="0">
                <a:solidFill>
                  <a:srgbClr val="000000"/>
                </a:solidFill>
                <a:latin typeface=""/>
              </a:rPr>
              <a:t>북반구에서는 반시계 방향</a:t>
            </a:r>
            <a:r>
              <a:rPr lang="en-US" altLang="ko-KR" sz="2000" b="1" dirty="0">
                <a:solidFill>
                  <a:srgbClr val="000000"/>
                </a:solidFill>
                <a:latin typeface=""/>
              </a:rPr>
              <a:t>, 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"/>
              </a:rPr>
              <a:t>   </a:t>
            </a:r>
            <a:r>
              <a:rPr lang="ko-KR" altLang="en-US" sz="2000" b="1" dirty="0">
                <a:solidFill>
                  <a:srgbClr val="000000"/>
                </a:solidFill>
                <a:latin typeface=""/>
              </a:rPr>
              <a:t>남반구에서는 시계 방향 회전</a:t>
            </a:r>
          </a:p>
        </p:txBody>
      </p:sp>
    </p:spTree>
    <p:extLst>
      <p:ext uri="{BB962C8B-B14F-4D97-AF65-F5344CB8AC3E}">
        <p14:creationId xmlns:p14="http://schemas.microsoft.com/office/powerpoint/2010/main" val="423131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1520" y="404664"/>
            <a:ext cx="8686800" cy="92697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4000" b="1" i="1" dirty="0">
                <a:solidFill>
                  <a:schemeClr val="accent6"/>
                </a:solidFill>
                <a:latin typeface="+mj-ea"/>
              </a:rPr>
              <a:t>Fundy</a:t>
            </a:r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만</a:t>
            </a:r>
            <a:r>
              <a:rPr lang="en-US" altLang="ko-KR" sz="4000" b="1" i="1" dirty="0">
                <a:solidFill>
                  <a:schemeClr val="accent6"/>
                </a:solidFill>
                <a:latin typeface="+mj-ea"/>
              </a:rPr>
              <a:t> </a:t>
            </a:r>
            <a:r>
              <a:rPr lang="en-US" altLang="ko-KR" b="1" i="1" dirty="0">
                <a:solidFill>
                  <a:schemeClr val="accent6"/>
                </a:solidFill>
                <a:latin typeface="+mj-ea"/>
              </a:rPr>
              <a:t>– </a:t>
            </a:r>
            <a:r>
              <a:rPr lang="en-US" altLang="ko-KR" sz="3200" b="1" i="1" dirty="0">
                <a:solidFill>
                  <a:schemeClr val="accent6"/>
                </a:solidFill>
                <a:latin typeface="+mj-ea"/>
              </a:rPr>
              <a:t>World’s Largest Tidal Range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46D28B-9701-4739-A577-80AEC5AC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1359743"/>
            <a:ext cx="76295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44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2670"/>
            <a:ext cx="8229600" cy="850106"/>
          </a:xfrm>
        </p:spPr>
        <p:txBody>
          <a:bodyPr/>
          <a:lstStyle/>
          <a:p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조석 해일</a:t>
            </a:r>
            <a:r>
              <a:rPr lang="en-US" altLang="ko-KR" b="1" i="1" dirty="0">
                <a:solidFill>
                  <a:schemeClr val="accent6"/>
                </a:solidFill>
                <a:latin typeface="+mj-ea"/>
              </a:rPr>
              <a:t>(tidal bore)</a:t>
            </a:r>
            <a:endParaRPr lang="ko-KR" altLang="en-US" b="1" i="1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6833"/>
            <a:ext cx="8229600" cy="1712167"/>
          </a:xfrm>
        </p:spPr>
        <p:txBody>
          <a:bodyPr/>
          <a:lstStyle/>
          <a:p>
            <a:r>
              <a:rPr lang="ko-KR" altLang="en-US" sz="2400" b="1" dirty="0">
                <a:latin typeface="+mn-ea"/>
              </a:rPr>
              <a:t>조차가 큰 해역의 하구에서 만조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밀물</a:t>
            </a:r>
            <a:r>
              <a:rPr lang="en-US" altLang="ko-KR" sz="2400" b="1" dirty="0">
                <a:latin typeface="+mn-ea"/>
              </a:rPr>
              <a:t>) </a:t>
            </a:r>
            <a:r>
              <a:rPr lang="ko-KR" altLang="en-US" sz="2400" b="1" dirty="0">
                <a:latin typeface="+mn-ea"/>
              </a:rPr>
              <a:t>때 해수면이 하천의 수면보다 높아져 해일의 형태로 하천을 거슬러 올라가는 현상이 발생</a:t>
            </a:r>
          </a:p>
          <a:p>
            <a:pPr eaLnBrk="1" hangingPunct="1">
              <a:spcBef>
                <a:spcPts val="1200"/>
              </a:spcBef>
            </a:pPr>
            <a:r>
              <a:rPr lang="ko-KR" altLang="en-US" sz="2400" b="1" dirty="0">
                <a:latin typeface="+mn-ea"/>
              </a:rPr>
              <a:t>강 하류에서 상류로 거슬러 올라가는 급한 경사의 파도</a:t>
            </a:r>
            <a:endParaRPr lang="en-US" altLang="ko-KR" sz="2400" b="1" dirty="0">
              <a:latin typeface="+mn-ea"/>
            </a:endParaRPr>
          </a:p>
          <a:p>
            <a:pPr eaLnBrk="1" hangingPunct="1"/>
            <a:endParaRPr lang="ko-KR" altLang="en-US" sz="2400" b="1" dirty="0">
              <a:latin typeface="+mn-ea"/>
            </a:endParaRPr>
          </a:p>
        </p:txBody>
      </p:sp>
      <p:pic>
        <p:nvPicPr>
          <p:cNvPr id="13316" name="Picture 4" descr="D:\Lecture\해양지질학\Figures\Downloaded from internet\tidal bor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66388"/>
            <a:ext cx="3943672" cy="275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D:\Lecture\해양지질학\Figures\Downloaded from internet\tidal bore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66389"/>
            <a:ext cx="4195192" cy="272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39552" y="6264696"/>
            <a:ext cx="8208912" cy="4766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6600"/>
                </a:solidFill>
                <a:latin typeface="HY견고딕"/>
                <a:ea typeface="HY견고딕"/>
              </a:rPr>
              <a:t>※ </a:t>
            </a:r>
            <a:r>
              <a:rPr lang="ko-KR" altLang="en-US" sz="2000" b="1" dirty="0">
                <a:solidFill>
                  <a:srgbClr val="006600"/>
                </a:solidFill>
              </a:rPr>
              <a:t>중국 </a:t>
            </a:r>
            <a:r>
              <a:rPr lang="ko-KR" altLang="en-US" sz="2000" b="1" dirty="0" err="1">
                <a:solidFill>
                  <a:srgbClr val="006600"/>
                </a:solidFill>
              </a:rPr>
              <a:t>양쯔강</a:t>
            </a:r>
            <a:r>
              <a:rPr lang="ko-KR" altLang="en-US" sz="2000" b="1" dirty="0">
                <a:solidFill>
                  <a:srgbClr val="006600"/>
                </a:solidFill>
              </a:rPr>
              <a:t> 남쪽의 </a:t>
            </a:r>
            <a:r>
              <a:rPr lang="ko-KR" altLang="en-US" sz="2000" b="1" dirty="0" err="1">
                <a:solidFill>
                  <a:srgbClr val="006600"/>
                </a:solidFill>
              </a:rPr>
              <a:t>항조우</a:t>
            </a:r>
            <a:r>
              <a:rPr lang="ko-KR" altLang="en-US" sz="2000" b="1" dirty="0">
                <a:solidFill>
                  <a:srgbClr val="006600"/>
                </a:solidFill>
              </a:rPr>
              <a:t> 만으로 </a:t>
            </a:r>
            <a:r>
              <a:rPr lang="ko-KR" altLang="en-US" sz="2000" b="1" dirty="0" err="1">
                <a:solidFill>
                  <a:srgbClr val="006600"/>
                </a:solidFill>
              </a:rPr>
              <a:t>흘러드는</a:t>
            </a:r>
            <a:r>
              <a:rPr lang="ko-KR" altLang="en-US" sz="2000" b="1" dirty="0">
                <a:solidFill>
                  <a:srgbClr val="006600"/>
                </a:solidFill>
              </a:rPr>
              <a:t> </a:t>
            </a:r>
            <a:r>
              <a:rPr lang="ko-KR" altLang="en-US" sz="2000" b="1" dirty="0" err="1">
                <a:solidFill>
                  <a:srgbClr val="006600"/>
                </a:solidFill>
              </a:rPr>
              <a:t>첸탄</a:t>
            </a:r>
            <a:r>
              <a:rPr lang="ko-KR" altLang="en-US" sz="2000" b="1" dirty="0">
                <a:solidFill>
                  <a:srgbClr val="006600"/>
                </a:solidFill>
              </a:rPr>
              <a:t> 강의 조석해일</a:t>
            </a:r>
          </a:p>
        </p:txBody>
      </p:sp>
    </p:spTree>
    <p:extLst>
      <p:ext uri="{BB962C8B-B14F-4D97-AF65-F5344CB8AC3E}">
        <p14:creationId xmlns:p14="http://schemas.microsoft.com/office/powerpoint/2010/main" val="395466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59842"/>
            <a:ext cx="8229600" cy="868958"/>
          </a:xfrm>
        </p:spPr>
        <p:txBody>
          <a:bodyPr/>
          <a:lstStyle/>
          <a:p>
            <a:pPr eaLnBrk="1" hangingPunct="1"/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조석 마찰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2032249"/>
            <a:ext cx="8712968" cy="3701007"/>
          </a:xfrm>
        </p:spPr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조석 작용에 의한 에너지 소모로 인해 지구의</a:t>
            </a:r>
            <a:endParaRPr lang="en-US" altLang="ko-KR" b="1" dirty="0">
              <a:latin typeface="+mn-ea"/>
              <a:ea typeface="+mn-ea"/>
            </a:endParaRPr>
          </a:p>
          <a:p>
            <a:pPr marL="457200" lvl="1" indent="0" eaLnBrk="1" hangingPunct="1">
              <a:buNone/>
            </a:pPr>
            <a:r>
              <a:rPr lang="en-US" altLang="ko-KR" b="1" dirty="0">
                <a:latin typeface="+mn-ea"/>
                <a:ea typeface="+mn-ea"/>
              </a:rPr>
              <a:t>  </a:t>
            </a:r>
            <a:r>
              <a:rPr lang="ko-KR" altLang="en-US" b="1" dirty="0">
                <a:latin typeface="+mn-ea"/>
                <a:ea typeface="+mn-ea"/>
              </a:rPr>
              <a:t> 자전 속도가 계속 느려짐</a:t>
            </a:r>
            <a:r>
              <a:rPr lang="en-US" altLang="ko-KR" sz="2400" b="1" dirty="0">
                <a:solidFill>
                  <a:srgbClr val="7030A0"/>
                </a:solidFill>
                <a:latin typeface="+mn-ea"/>
                <a:ea typeface="+mn-ea"/>
              </a:rPr>
              <a:t>(100</a:t>
            </a:r>
            <a:r>
              <a:rPr lang="ko-KR" altLang="en-US" sz="2400" b="1" dirty="0">
                <a:solidFill>
                  <a:srgbClr val="7030A0"/>
                </a:solidFill>
                <a:latin typeface="+mn-ea"/>
                <a:ea typeface="+mn-ea"/>
              </a:rPr>
              <a:t>년에 </a:t>
            </a:r>
            <a:r>
              <a:rPr lang="en-US" altLang="ko-KR" sz="2400" b="1" dirty="0">
                <a:solidFill>
                  <a:srgbClr val="7030A0"/>
                </a:solidFill>
                <a:latin typeface="+mn-ea"/>
                <a:ea typeface="+mn-ea"/>
              </a:rPr>
              <a:t>0.0024</a:t>
            </a:r>
            <a:r>
              <a:rPr lang="ko-KR" altLang="en-US" sz="2400" b="1" dirty="0">
                <a:solidFill>
                  <a:srgbClr val="7030A0"/>
                </a:solidFill>
                <a:latin typeface="+mn-ea"/>
                <a:ea typeface="+mn-ea"/>
              </a:rPr>
              <a:t>초</a:t>
            </a:r>
            <a:r>
              <a:rPr lang="en-US" altLang="ko-KR" sz="2400" b="1" dirty="0">
                <a:solidFill>
                  <a:srgbClr val="7030A0"/>
                </a:solidFill>
                <a:latin typeface="+mn-ea"/>
                <a:ea typeface="+mn-ea"/>
              </a:rPr>
              <a:t>)</a:t>
            </a:r>
            <a:endParaRPr lang="ko-KR" altLang="en-US" sz="24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914400" lvl="2" indent="0" eaLnBrk="1" hangingPunct="1">
              <a:lnSpc>
                <a:spcPct val="200000"/>
              </a:lnSpc>
              <a:buNone/>
            </a:pPr>
            <a:r>
              <a:rPr lang="en-US" altLang="ko-KR" b="1" dirty="0">
                <a:latin typeface="+mn-ea"/>
                <a:ea typeface="+mn-ea"/>
              </a:rPr>
              <a:t>- 3</a:t>
            </a:r>
            <a:r>
              <a:rPr lang="ko-KR" altLang="en-US" b="1" dirty="0">
                <a:latin typeface="+mn-ea"/>
                <a:ea typeface="+mn-ea"/>
              </a:rPr>
              <a:t>억</a:t>
            </a:r>
            <a:r>
              <a:rPr lang="en-US" altLang="ko-KR" b="1" dirty="0">
                <a:latin typeface="+mn-ea"/>
                <a:ea typeface="+mn-ea"/>
              </a:rPr>
              <a:t>5</a:t>
            </a:r>
            <a:r>
              <a:rPr lang="ko-KR" altLang="en-US" b="1" dirty="0">
                <a:latin typeface="+mn-ea"/>
                <a:ea typeface="+mn-ea"/>
              </a:rPr>
              <a:t>천만 년 전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하루 </a:t>
            </a:r>
            <a:r>
              <a:rPr lang="en-US" altLang="ko-KR" b="1" dirty="0">
                <a:latin typeface="+mn-ea"/>
                <a:ea typeface="+mn-ea"/>
              </a:rPr>
              <a:t>= 22</a:t>
            </a:r>
            <a:r>
              <a:rPr lang="ko-KR" altLang="en-US" b="1" dirty="0">
                <a:latin typeface="+mn-ea"/>
                <a:ea typeface="+mn-ea"/>
              </a:rPr>
              <a:t>시간</a:t>
            </a:r>
            <a:r>
              <a:rPr lang="en-US" altLang="ko-KR" b="1" dirty="0">
                <a:latin typeface="+mn-ea"/>
                <a:ea typeface="+mn-ea"/>
              </a:rPr>
              <a:t>, 1</a:t>
            </a:r>
            <a:r>
              <a:rPr lang="ko-KR" altLang="en-US" b="1" dirty="0">
                <a:latin typeface="+mn-ea"/>
                <a:ea typeface="+mn-ea"/>
              </a:rPr>
              <a:t>년 </a:t>
            </a:r>
            <a:r>
              <a:rPr lang="en-US" altLang="ko-KR" b="1" dirty="0">
                <a:latin typeface="+mn-ea"/>
                <a:ea typeface="+mn-ea"/>
              </a:rPr>
              <a:t>= 400 ~ 410</a:t>
            </a:r>
            <a:r>
              <a:rPr lang="ko-KR" altLang="en-US" b="1" dirty="0">
                <a:latin typeface="+mn-ea"/>
                <a:ea typeface="+mn-ea"/>
              </a:rPr>
              <a:t>일</a:t>
            </a:r>
          </a:p>
          <a:p>
            <a:pPr marL="914400" lvl="2" indent="0" eaLnBrk="1" hangingPunct="1">
              <a:lnSpc>
                <a:spcPct val="150000"/>
              </a:lnSpc>
              <a:buNone/>
            </a:pPr>
            <a:r>
              <a:rPr lang="en-US" altLang="ko-KR" b="1" dirty="0">
                <a:latin typeface="+mn-ea"/>
                <a:ea typeface="+mn-ea"/>
              </a:rPr>
              <a:t>- 2</a:t>
            </a:r>
            <a:r>
              <a:rPr lang="ko-KR" altLang="en-US" b="1" dirty="0">
                <a:latin typeface="+mn-ea"/>
                <a:ea typeface="+mn-ea"/>
              </a:rPr>
              <a:t>억</a:t>
            </a:r>
            <a:r>
              <a:rPr lang="en-US" altLang="ko-KR" b="1" dirty="0">
                <a:latin typeface="+mn-ea"/>
                <a:ea typeface="+mn-ea"/>
              </a:rPr>
              <a:t>8</a:t>
            </a:r>
            <a:r>
              <a:rPr lang="ko-KR" altLang="en-US" b="1" dirty="0">
                <a:latin typeface="+mn-ea"/>
                <a:ea typeface="+mn-ea"/>
              </a:rPr>
              <a:t>천만 년 전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하루 </a:t>
            </a:r>
            <a:r>
              <a:rPr lang="en-US" altLang="ko-KR" b="1" dirty="0">
                <a:latin typeface="+mn-ea"/>
                <a:ea typeface="+mn-ea"/>
              </a:rPr>
              <a:t>= 22.5</a:t>
            </a:r>
            <a:r>
              <a:rPr lang="ko-KR" altLang="en-US" b="1" dirty="0">
                <a:latin typeface="+mn-ea"/>
                <a:ea typeface="+mn-ea"/>
              </a:rPr>
              <a:t>시간</a:t>
            </a:r>
            <a:r>
              <a:rPr lang="en-US" altLang="ko-KR" b="1" dirty="0">
                <a:latin typeface="+mn-ea"/>
                <a:ea typeface="+mn-ea"/>
              </a:rPr>
              <a:t>, 1</a:t>
            </a:r>
            <a:r>
              <a:rPr lang="ko-KR" altLang="en-US" b="1" dirty="0">
                <a:latin typeface="+mn-ea"/>
                <a:ea typeface="+mn-ea"/>
              </a:rPr>
              <a:t>년 </a:t>
            </a:r>
            <a:r>
              <a:rPr lang="en-US" altLang="ko-KR" b="1" dirty="0">
                <a:latin typeface="+mn-ea"/>
                <a:ea typeface="+mn-ea"/>
              </a:rPr>
              <a:t>= 390</a:t>
            </a:r>
            <a:r>
              <a:rPr lang="ko-KR" altLang="en-US" b="1" dirty="0">
                <a:latin typeface="+mn-ea"/>
                <a:ea typeface="+mn-ea"/>
              </a:rPr>
              <a:t>일</a:t>
            </a:r>
          </a:p>
          <a:p>
            <a:pPr marL="914400" lvl="2" indent="0" eaLnBrk="1" hangingPunct="1">
              <a:lnSpc>
                <a:spcPct val="150000"/>
              </a:lnSpc>
              <a:buNone/>
            </a:pPr>
            <a:r>
              <a:rPr lang="en-US" altLang="ko-KR" b="1" dirty="0">
                <a:latin typeface="+mn-ea"/>
                <a:ea typeface="+mn-ea"/>
              </a:rPr>
              <a:t>- </a:t>
            </a:r>
            <a:r>
              <a:rPr lang="ko-KR" altLang="en-US" b="1" dirty="0">
                <a:latin typeface="+mn-ea"/>
                <a:ea typeface="+mn-ea"/>
              </a:rPr>
              <a:t>현재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하루 </a:t>
            </a:r>
            <a:r>
              <a:rPr lang="en-US" altLang="ko-KR" b="1" dirty="0">
                <a:latin typeface="+mn-ea"/>
                <a:ea typeface="+mn-ea"/>
              </a:rPr>
              <a:t>= 24</a:t>
            </a:r>
            <a:r>
              <a:rPr lang="ko-KR" altLang="en-US" b="1" dirty="0">
                <a:latin typeface="+mn-ea"/>
                <a:ea typeface="+mn-ea"/>
              </a:rPr>
              <a:t>시간</a:t>
            </a:r>
            <a:r>
              <a:rPr lang="en-US" altLang="ko-KR" b="1" dirty="0">
                <a:latin typeface="+mn-ea"/>
                <a:ea typeface="+mn-ea"/>
              </a:rPr>
              <a:t>, 1</a:t>
            </a:r>
            <a:r>
              <a:rPr lang="ko-KR" altLang="en-US" b="1" dirty="0">
                <a:latin typeface="+mn-ea"/>
                <a:ea typeface="+mn-ea"/>
              </a:rPr>
              <a:t>년 </a:t>
            </a:r>
            <a:r>
              <a:rPr lang="en-US" altLang="ko-KR" b="1" dirty="0">
                <a:latin typeface="+mn-ea"/>
                <a:ea typeface="+mn-ea"/>
              </a:rPr>
              <a:t>= 365</a:t>
            </a:r>
            <a:r>
              <a:rPr lang="ko-KR" altLang="en-US" b="1" dirty="0">
                <a:latin typeface="+mn-ea"/>
                <a:ea typeface="+mn-ea"/>
              </a:rPr>
              <a:t>일</a:t>
            </a:r>
          </a:p>
          <a:p>
            <a:pPr marL="914400" lvl="2" indent="0" eaLnBrk="1" hangingPunct="1">
              <a:lnSpc>
                <a:spcPct val="150000"/>
              </a:lnSpc>
              <a:buNone/>
            </a:pPr>
            <a:r>
              <a:rPr lang="en-US" altLang="ko-KR" b="1" dirty="0">
                <a:latin typeface="+mn-ea"/>
                <a:ea typeface="+mn-ea"/>
              </a:rPr>
              <a:t>- </a:t>
            </a:r>
            <a:r>
              <a:rPr lang="ko-KR" altLang="en-US" b="1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미래 </a:t>
            </a:r>
            <a:r>
              <a:rPr lang="en-US" altLang="ko-KR" b="1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??</a:t>
            </a:r>
          </a:p>
        </p:txBody>
      </p:sp>
    </p:spTree>
    <p:extLst>
      <p:ext uri="{BB962C8B-B14F-4D97-AF65-F5344CB8AC3E}">
        <p14:creationId xmlns:p14="http://schemas.microsoft.com/office/powerpoint/2010/main" val="1221709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latin typeface="+mj-ea"/>
              </a:rPr>
              <a:t>조류</a:t>
            </a:r>
            <a:r>
              <a:rPr lang="en-US" altLang="ko-KR" b="1" dirty="0">
                <a:latin typeface="+mj-ea"/>
              </a:rPr>
              <a:t>(</a:t>
            </a:r>
            <a:r>
              <a:rPr lang="en-US" altLang="ko-KR" b="1" i="1" dirty="0">
                <a:latin typeface="+mj-ea"/>
              </a:rPr>
              <a:t>Tidal current</a:t>
            </a:r>
            <a:r>
              <a:rPr lang="en-US" altLang="ko-KR" b="1" dirty="0">
                <a:latin typeface="+mj-ea"/>
              </a:rPr>
              <a:t>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06104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sz="2800" b="1" dirty="0">
                <a:latin typeface="+mn-ea"/>
              </a:rPr>
              <a:t> 정 의</a:t>
            </a:r>
            <a:endParaRPr lang="en-US" altLang="ko-KR" sz="2800" b="1" dirty="0">
              <a:latin typeface="+mn-ea"/>
            </a:endParaRPr>
          </a:p>
          <a:p>
            <a:pPr marL="0" indent="269875">
              <a:buNone/>
            </a:pPr>
            <a:r>
              <a:rPr lang="en-US" altLang="ko-KR" sz="2600" b="1" dirty="0">
                <a:latin typeface="+mn-ea"/>
              </a:rPr>
              <a:t>  </a:t>
            </a:r>
            <a:r>
              <a:rPr lang="ko-KR" altLang="en-US" sz="2600" b="1" dirty="0">
                <a:latin typeface="+mn-ea"/>
              </a:rPr>
              <a:t>조석에 의해 일어나는 해수의 수평적인 유동으로</a:t>
            </a:r>
            <a:r>
              <a:rPr lang="en-US" altLang="ko-KR" sz="2600" b="1" dirty="0">
                <a:latin typeface="+mn-ea"/>
              </a:rPr>
              <a:t>, </a:t>
            </a:r>
            <a:endParaRPr lang="en-US" altLang="ko-KR" sz="2600" b="1" dirty="0">
              <a:solidFill>
                <a:schemeClr val="accent2"/>
              </a:solidFill>
              <a:latin typeface="+mn-ea"/>
            </a:endParaRPr>
          </a:p>
          <a:p>
            <a:pPr marL="0" indent="269875">
              <a:spcAft>
                <a:spcPts val="600"/>
              </a:spcAft>
              <a:buNone/>
            </a:pPr>
            <a:r>
              <a:rPr lang="en-US" altLang="ko-KR" sz="2600" b="1" dirty="0">
                <a:solidFill>
                  <a:schemeClr val="accent2"/>
                </a:solidFill>
                <a:latin typeface="+mn-ea"/>
              </a:rPr>
              <a:t>  1</a:t>
            </a:r>
            <a:r>
              <a:rPr lang="ko-KR" altLang="en-US" sz="2600" b="1" dirty="0">
                <a:solidFill>
                  <a:schemeClr val="accent2"/>
                </a:solidFill>
                <a:latin typeface="+mn-ea"/>
              </a:rPr>
              <a:t>일 </a:t>
            </a:r>
            <a:r>
              <a:rPr lang="en-US" altLang="ko-KR" sz="2600" b="1" dirty="0">
                <a:solidFill>
                  <a:schemeClr val="accent2"/>
                </a:solidFill>
                <a:latin typeface="+mn-ea"/>
              </a:rPr>
              <a:t>2</a:t>
            </a:r>
            <a:r>
              <a:rPr lang="ko-KR" altLang="en-US" sz="2600" b="1" dirty="0">
                <a:solidFill>
                  <a:schemeClr val="accent2"/>
                </a:solidFill>
                <a:latin typeface="+mn-ea"/>
              </a:rPr>
              <a:t>회 왕복하여 </a:t>
            </a:r>
            <a:r>
              <a:rPr lang="en-US" altLang="ko-KR" sz="2600" b="1" dirty="0">
                <a:solidFill>
                  <a:schemeClr val="accent2"/>
                </a:solidFill>
                <a:latin typeface="+mn-ea"/>
              </a:rPr>
              <a:t>4</a:t>
            </a:r>
            <a:r>
              <a:rPr lang="ko-KR" altLang="en-US" sz="2600" b="1" dirty="0">
                <a:solidFill>
                  <a:schemeClr val="accent2"/>
                </a:solidFill>
                <a:latin typeface="+mn-ea"/>
              </a:rPr>
              <a:t>회의 방향 전환</a:t>
            </a:r>
            <a:r>
              <a:rPr lang="ko-KR" altLang="en-US" sz="2600" b="1" dirty="0">
                <a:latin typeface="+mn-ea"/>
              </a:rPr>
              <a:t>이 일어남</a:t>
            </a:r>
            <a:endParaRPr lang="en-US" altLang="ko-KR" sz="2600" b="1" dirty="0">
              <a:latin typeface="+mn-ea"/>
            </a:endParaRPr>
          </a:p>
          <a:p>
            <a:pPr marL="0" indent="269875">
              <a:spcAft>
                <a:spcPts val="600"/>
              </a:spcAft>
              <a:buNone/>
            </a:pPr>
            <a:endParaRPr lang="en-US" altLang="ko-KR" sz="2400" b="1" dirty="0">
              <a:latin typeface="+mn-ea"/>
            </a:endParaRPr>
          </a:p>
          <a:p>
            <a:pPr marL="0" indent="269875">
              <a:buNone/>
            </a:pPr>
            <a:r>
              <a:rPr lang="en-US" altLang="ko-KR" sz="2600" b="1" dirty="0">
                <a:latin typeface="+mn-ea"/>
              </a:rPr>
              <a:t> </a:t>
            </a:r>
            <a:r>
              <a:rPr lang="en-US" altLang="ko-KR" sz="2600" b="1" dirty="0">
                <a:solidFill>
                  <a:srgbClr val="006600"/>
                </a:solidFill>
                <a:latin typeface="+mn-ea"/>
              </a:rPr>
              <a:t> ※ </a:t>
            </a:r>
            <a:r>
              <a:rPr lang="ko-KR" altLang="en-US" sz="2600" b="1" dirty="0">
                <a:solidFill>
                  <a:srgbClr val="006600"/>
                </a:solidFill>
                <a:latin typeface="+mn-ea"/>
              </a:rPr>
              <a:t>조류가</a:t>
            </a:r>
            <a:r>
              <a:rPr lang="en-US" altLang="ko-KR" sz="2600" b="1" dirty="0">
                <a:solidFill>
                  <a:srgbClr val="006600"/>
                </a:solidFill>
                <a:latin typeface="+mn-ea"/>
              </a:rPr>
              <a:t> </a:t>
            </a:r>
            <a:r>
              <a:rPr lang="ko-KR" altLang="en-US" sz="2600" b="1" dirty="0">
                <a:solidFill>
                  <a:srgbClr val="006600"/>
                </a:solidFill>
                <a:latin typeface="+mn-ea"/>
              </a:rPr>
              <a:t>해류와 다른 점</a:t>
            </a:r>
            <a:endParaRPr lang="en-US" altLang="ko-KR" sz="2600" b="1" dirty="0">
              <a:solidFill>
                <a:srgbClr val="006600"/>
              </a:solidFill>
              <a:latin typeface="+mn-ea"/>
            </a:endParaRPr>
          </a:p>
          <a:p>
            <a:pPr marL="0" indent="269875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조류는 바닷물이 흐르는 방향과 빠르기가 시간에 따라  </a:t>
            </a:r>
            <a:endParaRPr lang="en-US" altLang="ko-KR" sz="2400" b="1" dirty="0">
              <a:latin typeface="+mn-ea"/>
            </a:endParaRPr>
          </a:p>
          <a:p>
            <a:pPr marL="0" indent="269875"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변하는 데 비해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해류는 지속적인 흐름이며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, </a:t>
            </a:r>
          </a:p>
          <a:p>
            <a:pPr marL="0" indent="269875"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조류는 특정한 시간에 한해서 나타나는 현상</a:t>
            </a:r>
          </a:p>
          <a:p>
            <a:pPr marL="0" indent="0">
              <a:buNone/>
            </a:pPr>
            <a:endParaRPr lang="ko-KR" altLang="en-US" sz="2400" b="1" dirty="0">
              <a:solidFill>
                <a:schemeClr val="accent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794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854968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latin typeface="+mj-ea"/>
              </a:rPr>
              <a:t>조 류</a:t>
            </a:r>
            <a:r>
              <a:rPr lang="en-US" altLang="ko-KR" b="1" dirty="0">
                <a:latin typeface="+mj-ea"/>
              </a:rPr>
              <a:t>(</a:t>
            </a:r>
            <a:r>
              <a:rPr lang="en-US" altLang="ko-KR" b="1" i="1" dirty="0">
                <a:latin typeface="+mj-ea"/>
              </a:rPr>
              <a:t>Tidal current</a:t>
            </a:r>
            <a:r>
              <a:rPr lang="en-US" altLang="ko-KR" b="1" dirty="0">
                <a:latin typeface="+mj-ea"/>
              </a:rPr>
              <a:t>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32048" y="1916832"/>
            <a:ext cx="8316416" cy="43924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창조류</a:t>
            </a:r>
            <a:r>
              <a:rPr lang="en-US" altLang="ko-KR" sz="28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간조에서 만조까지 해면이 상승하는 동안의 </a:t>
            </a:r>
            <a:endParaRPr lang="en-US" altLang="ko-KR" sz="2400" b="1" dirty="0"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              </a:t>
            </a:r>
            <a:r>
              <a:rPr lang="ko-KR" altLang="en-US" sz="2400" b="1" dirty="0">
                <a:latin typeface="+mn-ea"/>
              </a:rPr>
              <a:t>해수의 유동으로 연안을 향함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낙조류</a:t>
            </a:r>
            <a:r>
              <a:rPr lang="en-US" altLang="ko-KR" sz="28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만조에서 간조까지 해면이 하강하는 동안의</a:t>
            </a:r>
            <a:endParaRPr lang="en-US" altLang="ko-KR" sz="2400" b="1" dirty="0"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             </a:t>
            </a:r>
            <a:r>
              <a:rPr lang="ko-KR" altLang="en-US" sz="2400" b="1" dirty="0">
                <a:latin typeface="+mn-ea"/>
              </a:rPr>
              <a:t> 해수의 유동으로 외해를 향함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정조</a:t>
            </a:r>
            <a:r>
              <a:rPr lang="en-US" altLang="ko-KR" sz="28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고조와 저조 전</a:t>
            </a:r>
            <a:r>
              <a:rPr lang="en-US" altLang="ko-KR" sz="2400" b="1" dirty="0">
                <a:latin typeface="Univers" panose="020B0503020202020204" pitchFamily="34" charset="0"/>
              </a:rPr>
              <a:t>·</a:t>
            </a:r>
            <a:r>
              <a:rPr lang="ko-KR" altLang="en-US" sz="2400" b="1" dirty="0">
                <a:latin typeface="+mn-ea"/>
              </a:rPr>
              <a:t>후에 해면의 승강운동이 극히 느려 </a:t>
            </a:r>
            <a:endParaRPr lang="en-US" altLang="ko-KR" sz="2400" b="1" dirty="0"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          </a:t>
            </a:r>
            <a:r>
              <a:rPr lang="ko-KR" altLang="en-US" sz="2400" b="1" dirty="0">
                <a:latin typeface="+mn-ea"/>
              </a:rPr>
              <a:t>마치 정지하고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있는 것과 같이 보이는 상태</a:t>
            </a:r>
            <a:endParaRPr lang="en-US" altLang="ko-KR" sz="2400" b="1" dirty="0">
              <a:latin typeface="+mn-ea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조류의 유속</a:t>
            </a:r>
            <a:endParaRPr lang="en-US" altLang="ko-KR" sz="28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- </a:t>
            </a:r>
            <a:r>
              <a:rPr lang="ko-KR" altLang="en-US" sz="2400" b="1" dirty="0">
                <a:latin typeface="+mn-ea"/>
              </a:rPr>
              <a:t>조류 유속의 최대는 평균수면에 이르렀을 때 발생</a:t>
            </a:r>
            <a:endParaRPr lang="en-US" altLang="ko-KR" sz="2400" b="1" dirty="0"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- </a:t>
            </a:r>
            <a:r>
              <a:rPr lang="ko-KR" altLang="en-US" sz="2400" b="1" dirty="0">
                <a:latin typeface="+mn-ea"/>
              </a:rPr>
              <a:t>수로가 협소한 곳은 유속이 빠름</a:t>
            </a:r>
            <a:r>
              <a:rPr lang="en-US" altLang="ko-KR" sz="2200" b="1" dirty="0">
                <a:latin typeface="+mn-ea"/>
              </a:rPr>
              <a:t>(10 </a:t>
            </a:r>
            <a:r>
              <a:rPr lang="en-US" altLang="ko-KR" sz="2200" b="1" dirty="0" err="1">
                <a:latin typeface="+mn-ea"/>
              </a:rPr>
              <a:t>kts</a:t>
            </a:r>
            <a:r>
              <a:rPr lang="ko-KR" altLang="en-US" sz="2200" b="1" dirty="0">
                <a:latin typeface="+mn-ea"/>
              </a:rPr>
              <a:t> 이상인 경우</a:t>
            </a:r>
            <a:r>
              <a:rPr lang="en-US" altLang="ko-KR" sz="2200" b="1" dirty="0">
                <a:latin typeface="+mn-ea"/>
              </a:rPr>
              <a:t>)</a:t>
            </a:r>
            <a:endParaRPr lang="ko-KR" altLang="en-US" sz="2200" b="1" dirty="0">
              <a:latin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46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782960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i="1" dirty="0">
                <a:latin typeface="+mj-ea"/>
              </a:rPr>
              <a:t>물때 보는 법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7344816" cy="5877272"/>
          </a:xfrm>
        </p:spPr>
      </p:pic>
      <p:sp>
        <p:nvSpPr>
          <p:cNvPr id="3" name="직사각형 2"/>
          <p:cNvSpPr/>
          <p:nvPr/>
        </p:nvSpPr>
        <p:spPr bwMode="auto">
          <a:xfrm>
            <a:off x="3203848" y="4087582"/>
            <a:ext cx="936104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spc="-15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104" charset="-128"/>
              </a:rPr>
              <a:t>(</a:t>
            </a:r>
            <a:r>
              <a:rPr kumimoji="0" lang="ko-KR" altLang="en-US" sz="1000" i="0" u="none" strike="noStrike" cap="none" spc="-15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104" charset="-128"/>
              </a:rPr>
              <a:t>오른쪽이 밝음</a:t>
            </a:r>
            <a:r>
              <a:rPr kumimoji="0" lang="en-US" altLang="ko-KR" sz="1000" i="0" u="none" strike="noStrike" cap="none" spc="-15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104" charset="-128"/>
              </a:rPr>
              <a:t>)</a:t>
            </a:r>
            <a:endParaRPr kumimoji="0" lang="ko-KR" altLang="en-US" sz="1000" i="0" u="none" strike="noStrike" cap="none" spc="-15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104" charset="-128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48582" y="4087582"/>
            <a:ext cx="936104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spc="-15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104" charset="-128"/>
              </a:rPr>
              <a:t>(</a:t>
            </a:r>
            <a:r>
              <a:rPr lang="ko-KR" altLang="en-US" sz="10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104" charset="-128"/>
              </a:rPr>
              <a:t>왼</a:t>
            </a:r>
            <a:r>
              <a:rPr kumimoji="0" lang="ko-KR" altLang="en-US" sz="1000" i="0" u="none" strike="noStrike" cap="none" spc="-15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104" charset="-128"/>
              </a:rPr>
              <a:t>쪽이 밝음</a:t>
            </a:r>
            <a:r>
              <a:rPr kumimoji="0" lang="en-US" altLang="ko-KR" sz="1000" i="0" u="none" strike="noStrike" cap="none" spc="-15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104" charset="-128"/>
              </a:rPr>
              <a:t>)</a:t>
            </a:r>
            <a:endParaRPr kumimoji="0" lang="ko-KR" altLang="en-US" sz="1000" i="0" u="none" strike="noStrike" cap="none" spc="-15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4461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i="1" dirty="0">
                <a:latin typeface="+mj-ea"/>
              </a:rPr>
              <a:t>달의 모양과 물때 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9" y="1196752"/>
            <a:ext cx="8914307" cy="5589240"/>
          </a:xfrm>
        </p:spPr>
      </p:pic>
    </p:spTree>
    <p:extLst>
      <p:ext uri="{BB962C8B-B14F-4D97-AF65-F5344CB8AC3E}">
        <p14:creationId xmlns:p14="http://schemas.microsoft.com/office/powerpoint/2010/main" val="1186104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782960"/>
          </a:xfrm>
        </p:spPr>
        <p:txBody>
          <a:bodyPr/>
          <a:lstStyle/>
          <a:p>
            <a:r>
              <a:rPr lang="ko-KR" altLang="en-US" sz="4000" b="1" i="1" dirty="0"/>
              <a:t>조력 발전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1916832"/>
            <a:ext cx="8568952" cy="3960440"/>
          </a:xfrm>
        </p:spPr>
        <p:txBody>
          <a:bodyPr/>
          <a:lstStyle/>
          <a:p>
            <a:pPr ea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en-US" sz="2600" b="1" dirty="0">
                <a:latin typeface="+mn-ea"/>
                <a:cs typeface="Arial Unicode MS" panose="020B0604020202020204" pitchFamily="50" charset="-127"/>
              </a:rPr>
              <a:t>조력의 이용</a:t>
            </a:r>
            <a:r>
              <a:rPr lang="en-US" altLang="ko-KR" sz="2400" b="1" dirty="0">
                <a:latin typeface="+mn-ea"/>
                <a:cs typeface="Arial Unicode MS" panose="020B0604020202020204" pitchFamily="50" charset="-127"/>
              </a:rPr>
              <a:t>: </a:t>
            </a:r>
            <a:r>
              <a:rPr lang="ko-KR" altLang="en-US" sz="2400" b="1" dirty="0">
                <a:latin typeface="+mn-ea"/>
                <a:cs typeface="Arial Unicode MS" panose="020B0604020202020204" pitchFamily="50" charset="-127"/>
              </a:rPr>
              <a:t>가장 오래된 해양에너지 기술 중의 하나</a:t>
            </a:r>
          </a:p>
          <a:p>
            <a:pPr eaLnBrk="0" latinLnBrk="0" hangingPunc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600" b="1" dirty="0">
                <a:latin typeface="+mn-ea"/>
                <a:cs typeface="Arial Unicode MS" panose="020B0604020202020204" pitchFamily="50" charset="-127"/>
              </a:rPr>
              <a:t>조력발전 기술</a:t>
            </a:r>
            <a:r>
              <a:rPr lang="en-US" altLang="ko-KR" sz="2400" b="1" dirty="0">
                <a:latin typeface="+mn-ea"/>
                <a:cs typeface="Arial Unicode MS" panose="020B0604020202020204" pitchFamily="50" charset="-127"/>
              </a:rPr>
              <a:t>: </a:t>
            </a:r>
            <a:r>
              <a:rPr lang="ko-KR" altLang="en-US" sz="2400" b="1" dirty="0">
                <a:latin typeface="+mn-ea"/>
                <a:cs typeface="Arial Unicode MS" panose="020B0604020202020204" pitchFamily="50" charset="-127"/>
              </a:rPr>
              <a:t>조수 간만과 밀물</a:t>
            </a:r>
            <a:r>
              <a:rPr lang="en-US" altLang="ko-KR" sz="2400" b="1" dirty="0">
                <a:latin typeface="Univers" panose="020B0503020202020204" pitchFamily="34" charset="0"/>
                <a:cs typeface="Arial Unicode MS" panose="020B0604020202020204" pitchFamily="50" charset="-127"/>
              </a:rPr>
              <a:t>·</a:t>
            </a:r>
            <a:r>
              <a:rPr lang="ko-KR" altLang="en-US" sz="2400" b="1" dirty="0">
                <a:latin typeface="+mn-ea"/>
                <a:cs typeface="Arial Unicode MS" panose="020B0604020202020204" pitchFamily="50" charset="-127"/>
              </a:rPr>
              <a:t>썰물</a:t>
            </a:r>
            <a:r>
              <a:rPr lang="en-US" altLang="ko-KR" sz="2400" b="1" dirty="0"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2400" b="1" dirty="0" err="1">
                <a:latin typeface="+mn-ea"/>
                <a:cs typeface="Arial Unicode MS" panose="020B0604020202020204" pitchFamily="50" charset="-127"/>
              </a:rPr>
              <a:t>수위차를</a:t>
            </a:r>
            <a:r>
              <a:rPr lang="ko-KR" altLang="en-US" sz="2400" b="1" dirty="0">
                <a:latin typeface="+mn-ea"/>
                <a:cs typeface="Arial Unicode MS" panose="020B0604020202020204" pitchFamily="50" charset="-127"/>
              </a:rPr>
              <a:t> 이용하는</a:t>
            </a:r>
            <a:endParaRPr lang="en-US" altLang="ko-KR" sz="2400" b="1" dirty="0">
              <a:latin typeface="+mn-ea"/>
              <a:cs typeface="Arial Unicode MS" panose="020B0604020202020204" pitchFamily="50" charset="-127"/>
            </a:endParaRP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  <a:cs typeface="Arial Unicode MS" panose="020B0604020202020204" pitchFamily="50" charset="-127"/>
              </a:rPr>
              <a:t>                         </a:t>
            </a:r>
            <a:r>
              <a:rPr lang="ko-KR" altLang="en-US" sz="2400" b="1" dirty="0">
                <a:latin typeface="+mn-ea"/>
                <a:cs typeface="Arial Unicode MS" panose="020B0604020202020204" pitchFamily="50" charset="-127"/>
              </a:rPr>
              <a:t>      발전 방식</a:t>
            </a:r>
            <a:r>
              <a:rPr lang="en-US" altLang="ko-KR" sz="24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(</a:t>
            </a:r>
            <a:r>
              <a:rPr lang="ko-KR" altLang="en-US" sz="2400" b="1" spc="-150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해수의 위치에너지 이용</a:t>
            </a:r>
            <a:r>
              <a:rPr lang="en-US" altLang="ko-KR" sz="2400" b="1" spc="-150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)</a:t>
            </a:r>
            <a:endParaRPr lang="en-US" altLang="ko-KR" sz="2400" b="1" dirty="0">
              <a:solidFill>
                <a:schemeClr val="accent6"/>
              </a:solidFill>
              <a:latin typeface="+mn-ea"/>
              <a:cs typeface="Arial Unicode MS" panose="020B0604020202020204" pitchFamily="50" charset="-127"/>
            </a:endParaRPr>
          </a:p>
          <a:p>
            <a:pPr marL="0" indent="0" eaLnBrk="0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    - </a:t>
            </a:r>
            <a:r>
              <a:rPr lang="ko-KR" altLang="en-US" sz="24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바다에 저수공간 설치 → 바닷물 저장 → 댐 수문 </a:t>
            </a:r>
            <a:r>
              <a:rPr lang="en-US" altLang="ko-KR" sz="24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open </a:t>
            </a:r>
          </a:p>
          <a:p>
            <a:pPr marL="0" indent="0" eaLnBrk="0" latinLnBrk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        </a:t>
            </a:r>
            <a:r>
              <a:rPr lang="ko-KR" altLang="en-US" sz="24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→ 에너지</a:t>
            </a:r>
            <a:r>
              <a:rPr lang="en-US" altLang="ko-KR" sz="24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24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획득</a:t>
            </a:r>
          </a:p>
          <a:p>
            <a:pPr marL="0" indent="0" eaLnBrk="0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cs typeface="Arial Unicode MS" panose="020B0604020202020204" pitchFamily="50" charset="-127"/>
              </a:rPr>
              <a:t>    </a:t>
            </a:r>
            <a:r>
              <a:rPr lang="en-US" altLang="ko-KR" sz="2400" b="1" dirty="0">
                <a:latin typeface="+mn-ea"/>
                <a:cs typeface="Arial Unicode MS" panose="020B0604020202020204" pitchFamily="50" charset="-127"/>
              </a:rPr>
              <a:t>- </a:t>
            </a:r>
            <a:r>
              <a:rPr lang="ko-KR" altLang="en-US" sz="2400" b="1" spc="-150" dirty="0">
                <a:latin typeface="+mn-ea"/>
                <a:cs typeface="Arial Unicode MS" panose="020B0604020202020204" pitchFamily="50" charset="-127"/>
              </a:rPr>
              <a:t>양방향 터빈을 사용하면 밀물과 썰물 시 발전 계속 가능</a:t>
            </a:r>
            <a:endParaRPr lang="en-US" altLang="ko-KR" sz="2400" b="1" spc="-150" dirty="0">
              <a:latin typeface="+mn-ea"/>
              <a:cs typeface="Arial Unicode MS" panose="020B0604020202020204" pitchFamily="50" charset="-127"/>
            </a:endParaRP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  <a:cs typeface="Arial Unicode MS" panose="020B0604020202020204" pitchFamily="50" charset="-127"/>
              </a:rPr>
              <a:t>        </a:t>
            </a:r>
            <a:r>
              <a:rPr lang="en-US" altLang="ko-KR" sz="24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* </a:t>
            </a:r>
            <a:r>
              <a:rPr lang="ko-KR" altLang="en-US" sz="24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강의 하구</a:t>
            </a:r>
            <a:r>
              <a:rPr lang="en-US" altLang="ko-KR" sz="24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/</a:t>
            </a:r>
            <a:r>
              <a:rPr lang="ko-KR" altLang="en-US" sz="24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만 → 방조제 설치</a:t>
            </a:r>
            <a:r>
              <a:rPr lang="en-US" altLang="ko-KR" sz="24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 → </a:t>
            </a:r>
            <a:r>
              <a:rPr lang="ko-KR" altLang="en-US" sz="24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간조</a:t>
            </a:r>
            <a:r>
              <a:rPr lang="en-US" altLang="ko-KR" sz="24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/</a:t>
            </a:r>
            <a:r>
              <a:rPr lang="ko-KR" altLang="en-US" sz="24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만조 </a:t>
            </a:r>
            <a:r>
              <a:rPr lang="en-US" altLang="ko-KR" sz="24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(</a:t>
            </a:r>
            <a:r>
              <a:rPr lang="ko-KR" altLang="en-US" sz="24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수문 </a:t>
            </a:r>
            <a:r>
              <a:rPr lang="en-US" altLang="ko-KR" sz="24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on-off)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           → </a:t>
            </a:r>
            <a:r>
              <a:rPr lang="ko-KR" altLang="en-US" sz="2400" b="1" spc="-150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수위</a:t>
            </a:r>
            <a:r>
              <a:rPr lang="en-US" altLang="ko-KR" sz="2400" b="1" spc="-150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2400" b="1" spc="-150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차 → 전기발전기 가동 → 전기 생산 </a:t>
            </a:r>
          </a:p>
        </p:txBody>
      </p:sp>
    </p:spTree>
    <p:extLst>
      <p:ext uri="{BB962C8B-B14F-4D97-AF65-F5344CB8AC3E}">
        <p14:creationId xmlns:p14="http://schemas.microsoft.com/office/powerpoint/2010/main" val="3254459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7" name="Picture 5" descr="EMB2d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208" y="2092206"/>
            <a:ext cx="7347058" cy="3528392"/>
          </a:xfrm>
          <a:prstGeom prst="rect">
            <a:avLst/>
          </a:prstGeom>
          <a:noFill/>
        </p:spPr>
      </p:pic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4787632" y="5795972"/>
            <a:ext cx="3736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1" dirty="0" err="1">
                <a:latin typeface="+mn-lt"/>
              </a:rPr>
              <a:t>수전기</a:t>
            </a:r>
            <a:r>
              <a:rPr lang="ko-KR" altLang="en-US" b="1" dirty="0">
                <a:latin typeface="+mn-lt"/>
              </a:rPr>
              <a:t> 발전소 형태의 조력 발전소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648072"/>
          </a:xfrm>
        </p:spPr>
        <p:txBody>
          <a:bodyPr/>
          <a:lstStyle/>
          <a:p>
            <a:r>
              <a:rPr lang="ko-KR" altLang="en-US" sz="4000" b="1" i="1" dirty="0"/>
              <a:t>조력 발전</a:t>
            </a:r>
          </a:p>
        </p:txBody>
      </p:sp>
    </p:spTree>
    <p:extLst>
      <p:ext uri="{BB962C8B-B14F-4D97-AF65-F5344CB8AC3E}">
        <p14:creationId xmlns:p14="http://schemas.microsoft.com/office/powerpoint/2010/main" val="191466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854968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latin typeface="+mj-ea"/>
              </a:rPr>
              <a:t>조석</a:t>
            </a:r>
            <a:r>
              <a:rPr lang="en-US" altLang="ko-KR" sz="3600" b="1" dirty="0">
                <a:latin typeface="+mj-ea"/>
              </a:rPr>
              <a:t>(</a:t>
            </a:r>
            <a:r>
              <a:rPr lang="en-US" altLang="ko-KR" sz="3600" b="1" i="1" dirty="0">
                <a:latin typeface="+mj-ea"/>
              </a:rPr>
              <a:t>Tide</a:t>
            </a:r>
            <a:r>
              <a:rPr lang="en-US" altLang="ko-KR" sz="3600" b="1" dirty="0">
                <a:latin typeface="+mj-ea"/>
              </a:rPr>
              <a:t>)</a:t>
            </a:r>
            <a:endParaRPr lang="ko-KR" altLang="en-US" sz="3600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316835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조석 주기 </a:t>
            </a:r>
            <a:endParaRPr lang="en-US" altLang="ko-KR" sz="2800" b="1" dirty="0"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800" b="1" dirty="0">
                <a:latin typeface="+mn-ea"/>
              </a:rPr>
              <a:t>  </a:t>
            </a: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통상 </a:t>
            </a:r>
            <a:r>
              <a:rPr lang="en-US" altLang="ko-KR" sz="2400" b="1" dirty="0">
                <a:latin typeface="+mn-ea"/>
              </a:rPr>
              <a:t>1</a:t>
            </a:r>
            <a:r>
              <a:rPr lang="ko-KR" altLang="en-US" sz="2400" b="1" dirty="0">
                <a:latin typeface="+mn-ea"/>
              </a:rPr>
              <a:t>일 </a:t>
            </a:r>
            <a:r>
              <a:rPr lang="en-US" altLang="ko-KR" sz="2400" b="1" dirty="0">
                <a:latin typeface="+mn-ea"/>
              </a:rPr>
              <a:t>2</a:t>
            </a:r>
            <a:r>
              <a:rPr lang="ko-KR" altLang="en-US" sz="2400" b="1" dirty="0">
                <a:latin typeface="+mn-ea"/>
              </a:rPr>
              <a:t>회의 고조와 저조 발생</a:t>
            </a:r>
            <a:endParaRPr lang="en-US" altLang="ko-KR" sz="2400" b="1" dirty="0">
              <a:latin typeface="+mn-ea"/>
            </a:endParaRPr>
          </a:p>
          <a:p>
            <a:pPr marL="0" indent="176213"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달의 공전주기는 </a:t>
            </a:r>
            <a:r>
              <a:rPr lang="en-US" altLang="ko-KR" sz="2400" b="1" dirty="0">
                <a:latin typeface="+mn-ea"/>
              </a:rPr>
              <a:t>29.5</a:t>
            </a:r>
            <a:r>
              <a:rPr lang="ko-KR" altLang="en-US" sz="2400" b="1" dirty="0">
                <a:latin typeface="+mn-ea"/>
              </a:rPr>
              <a:t>일로 매일 </a:t>
            </a:r>
            <a:r>
              <a:rPr lang="en-US" altLang="ko-KR" sz="2400" b="1" dirty="0">
                <a:latin typeface="+mn-ea"/>
              </a:rPr>
              <a:t>50</a:t>
            </a:r>
            <a:r>
              <a:rPr lang="ko-KR" altLang="en-US" sz="2400" b="1" dirty="0">
                <a:latin typeface="+mn-ea"/>
              </a:rPr>
              <a:t>분 늦게 뜨며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일정한 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 </a:t>
            </a:r>
            <a:r>
              <a:rPr lang="ko-KR" altLang="en-US" sz="2400" b="1" dirty="0">
                <a:latin typeface="+mn-ea"/>
              </a:rPr>
              <a:t>지점 상공에 되돌아오는 시간은 </a:t>
            </a:r>
            <a:r>
              <a:rPr lang="en-US" altLang="ko-KR" sz="2400" b="1" dirty="0">
                <a:latin typeface="+mn-ea"/>
              </a:rPr>
              <a:t>24</a:t>
            </a:r>
            <a:r>
              <a:rPr lang="ko-KR" altLang="en-US" sz="2400" b="1" dirty="0">
                <a:latin typeface="+mn-ea"/>
              </a:rPr>
              <a:t>시간 </a:t>
            </a:r>
            <a:r>
              <a:rPr lang="en-US" altLang="ko-KR" sz="2400" b="1" dirty="0">
                <a:latin typeface="+mn-ea"/>
              </a:rPr>
              <a:t>50</a:t>
            </a:r>
            <a:r>
              <a:rPr lang="ko-KR" altLang="en-US" sz="2400" b="1" dirty="0">
                <a:latin typeface="+mn-ea"/>
              </a:rPr>
              <a:t>분 주기</a:t>
            </a:r>
            <a:endParaRPr lang="en-US" altLang="ko-KR" sz="2400" b="1" dirty="0">
              <a:latin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조석 간격</a:t>
            </a:r>
            <a:endParaRPr lang="en-US" altLang="ko-KR" sz="28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달이 자오선을 통과하여 고</a:t>
            </a:r>
            <a:r>
              <a:rPr lang="en-US" altLang="ko-KR" sz="2400" b="1" dirty="0">
                <a:latin typeface="+mn-ea"/>
              </a:rPr>
              <a:t>/</a:t>
            </a:r>
            <a:r>
              <a:rPr lang="ko-KR" altLang="en-US" sz="2400" b="1" dirty="0">
                <a:latin typeface="+mn-ea"/>
              </a:rPr>
              <a:t>저가 될 때 까지의 시간 간격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ko-KR" altLang="en-US" sz="2400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6096E1-6509-4F60-9791-9A1EDA54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581128"/>
            <a:ext cx="8477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45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467544" y="1628800"/>
            <a:ext cx="8517632" cy="48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Aft>
                <a:spcPts val="600"/>
              </a:spcAft>
              <a:buFontTx/>
              <a:buChar char="•"/>
            </a:pPr>
            <a:r>
              <a:rPr kumimoji="0" lang="en-US" altLang="ko-KR" sz="2800" b="1" dirty="0">
                <a:latin typeface="+mn-ea"/>
                <a:cs typeface="Arial Unicode MS" panose="020B0604020202020204" pitchFamily="50" charset="-127"/>
              </a:rPr>
              <a:t> </a:t>
            </a:r>
            <a:r>
              <a:rPr kumimoji="0" lang="ko-KR" altLang="en-US" sz="2800" b="1" spc="-150" dirty="0">
                <a:latin typeface="+mn-ea"/>
                <a:cs typeface="Arial Unicode MS" panose="020B0604020202020204" pitchFamily="50" charset="-127"/>
              </a:rPr>
              <a:t>조력 발전 입지 조건</a:t>
            </a:r>
            <a:r>
              <a:rPr lang="en-US" altLang="ko-KR" sz="2800" b="1" spc="-150" dirty="0">
                <a:latin typeface="+mn-ea"/>
                <a:cs typeface="Arial Unicode MS" panose="020B0604020202020204" pitchFamily="50" charset="-127"/>
              </a:rPr>
              <a:t> </a:t>
            </a:r>
          </a:p>
          <a:p>
            <a:pPr eaLnBrk="0" latinLnBrk="0" hangingPunct="0">
              <a:spcBef>
                <a:spcPts val="600"/>
              </a:spcBef>
            </a:pPr>
            <a:r>
              <a:rPr lang="en-US" altLang="ko-KR" sz="2800" b="1" dirty="0">
                <a:latin typeface="+mn-ea"/>
                <a:cs typeface="Arial Unicode MS" panose="020B0604020202020204" pitchFamily="50" charset="-127"/>
              </a:rPr>
              <a:t>   - </a:t>
            </a:r>
            <a:r>
              <a:rPr kumimoji="0" lang="ko-KR" altLang="en-US" sz="2400" b="1" dirty="0">
                <a:latin typeface="+mn-ea"/>
                <a:cs typeface="Arial Unicode MS" panose="020B0604020202020204" pitchFamily="50" charset="-127"/>
              </a:rPr>
              <a:t>조수 간만의 차이</a:t>
            </a:r>
            <a:r>
              <a:rPr kumimoji="0" lang="en-US" altLang="ko-KR" sz="2400" b="1" dirty="0">
                <a:latin typeface="+mn-ea"/>
                <a:cs typeface="Arial Unicode MS" panose="020B0604020202020204" pitchFamily="50" charset="-127"/>
              </a:rPr>
              <a:t> 5m </a:t>
            </a:r>
            <a:r>
              <a:rPr kumimoji="0" lang="ko-KR" altLang="en-US" sz="2400" b="1" dirty="0">
                <a:latin typeface="+mn-ea"/>
                <a:cs typeface="Arial Unicode MS" panose="020B0604020202020204" pitchFamily="50" charset="-127"/>
              </a:rPr>
              <a:t>이상</a:t>
            </a:r>
            <a:r>
              <a:rPr kumimoji="0" lang="en-US" altLang="ko-KR" sz="2400" b="1" dirty="0">
                <a:latin typeface="+mn-ea"/>
                <a:cs typeface="Arial Unicode MS" panose="020B0604020202020204" pitchFamily="50" charset="-127"/>
              </a:rPr>
              <a:t>(</a:t>
            </a:r>
            <a:r>
              <a:rPr kumimoji="0" lang="ko-KR" altLang="en-US" sz="2400" b="1" dirty="0">
                <a:latin typeface="+mn-ea"/>
                <a:cs typeface="Arial Unicode MS" panose="020B0604020202020204" pitchFamily="50" charset="-127"/>
              </a:rPr>
              <a:t>전 세계 </a:t>
            </a:r>
            <a:r>
              <a:rPr kumimoji="0" lang="en-US" altLang="ko-KR" sz="2400" b="1" dirty="0">
                <a:latin typeface="+mn-ea"/>
                <a:cs typeface="Arial Unicode MS" panose="020B0604020202020204" pitchFamily="50" charset="-127"/>
              </a:rPr>
              <a:t>40</a:t>
            </a:r>
            <a:r>
              <a:rPr kumimoji="0" lang="ko-KR" altLang="en-US" sz="2400" b="1" dirty="0">
                <a:latin typeface="+mn-ea"/>
                <a:cs typeface="Arial Unicode MS" panose="020B0604020202020204" pitchFamily="50" charset="-127"/>
              </a:rPr>
              <a:t>여 곳</a:t>
            </a:r>
            <a:r>
              <a:rPr kumimoji="0" lang="en-US" altLang="ko-KR" sz="2400" b="1" dirty="0">
                <a:latin typeface="+mn-ea"/>
                <a:cs typeface="Arial Unicode MS" panose="020B0604020202020204" pitchFamily="50" charset="-127"/>
              </a:rPr>
              <a:t>)</a:t>
            </a: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2200" b="1" dirty="0">
                <a:latin typeface="+mn-ea"/>
                <a:cs typeface="Arial Unicode MS" panose="020B0604020202020204" pitchFamily="50" charset="-127"/>
              </a:rPr>
              <a:t>       </a:t>
            </a:r>
            <a:r>
              <a:rPr lang="en-US" altLang="ko-KR" sz="2200" b="1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* </a:t>
            </a:r>
            <a:r>
              <a:rPr kumimoji="0" lang="ko-KR" altLang="en-US" sz="2200" b="1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수력 발전소 낙차 </a:t>
            </a:r>
            <a:r>
              <a:rPr kumimoji="0" lang="en-US" altLang="ko-KR" sz="2200" b="1" dirty="0">
                <a:latin typeface="+mn-ea"/>
                <a:cs typeface="Arial Unicode MS" panose="020B0604020202020204" pitchFamily="50" charset="-127"/>
              </a:rPr>
              <a:t>: </a:t>
            </a:r>
            <a:r>
              <a:rPr kumimoji="0" lang="ko-KR" altLang="en-US" sz="2200" b="1" dirty="0">
                <a:latin typeface="+mn-ea"/>
                <a:cs typeface="Arial Unicode MS" panose="020B0604020202020204" pitchFamily="50" charset="-127"/>
              </a:rPr>
              <a:t>수십 </a:t>
            </a:r>
            <a:r>
              <a:rPr kumimoji="0" lang="en-US" altLang="ko-KR" sz="2200" b="1" dirty="0">
                <a:latin typeface="+mn-ea"/>
                <a:cs typeface="Arial Unicode MS" panose="020B0604020202020204" pitchFamily="50" charset="-127"/>
              </a:rPr>
              <a:t>m </a:t>
            </a:r>
            <a:r>
              <a:rPr kumimoji="0" lang="ko-KR" altLang="en-US" sz="2200" b="1" dirty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조력의</a:t>
            </a:r>
            <a:r>
              <a:rPr kumimoji="0" lang="en-US" altLang="ko-KR" sz="2200" b="1" dirty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kumimoji="0" lang="ko-KR" altLang="en-US" sz="2200" b="1" dirty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경우 고효율 수차 발전기</a:t>
            </a:r>
            <a:endParaRPr kumimoji="0" lang="en-US" altLang="ko-KR" sz="2200" b="1" dirty="0">
              <a:solidFill>
                <a:srgbClr val="FF0000"/>
              </a:solidFill>
              <a:latin typeface="+mn-ea"/>
              <a:cs typeface="Arial Unicode MS" panose="020B0604020202020204" pitchFamily="50" charset="-127"/>
            </a:endParaRPr>
          </a:p>
          <a:p>
            <a:pPr eaLnBrk="0" latinLnBrk="0" hangingPunct="0">
              <a:spcAft>
                <a:spcPts val="300"/>
              </a:spcAft>
            </a:pPr>
            <a:r>
              <a:rPr lang="en-US" altLang="ko-KR" sz="2200" b="1" dirty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                                        </a:t>
            </a:r>
            <a:r>
              <a:rPr kumimoji="0" lang="ko-KR" altLang="en-US" sz="2200" b="1" dirty="0">
                <a:solidFill>
                  <a:srgbClr val="FF0000"/>
                </a:solidFill>
                <a:latin typeface="+mn-ea"/>
                <a:cs typeface="Arial Unicode MS" panose="020B0604020202020204" pitchFamily="50" charset="-127"/>
              </a:rPr>
              <a:t>개발이 중요</a:t>
            </a:r>
            <a:endParaRPr kumimoji="0" lang="en-US" altLang="ko-KR" sz="2200" b="1" dirty="0">
              <a:solidFill>
                <a:srgbClr val="FF0000"/>
              </a:solidFill>
              <a:latin typeface="+mn-ea"/>
              <a:cs typeface="Arial Unicode MS" panose="020B0604020202020204" pitchFamily="50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22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       </a:t>
            </a:r>
            <a:r>
              <a:rPr kumimoji="0" lang="en-US" altLang="ko-KR" sz="22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* France : </a:t>
            </a:r>
            <a:r>
              <a:rPr kumimoji="0" lang="en-US" altLang="ko-KR" sz="2200" b="1" dirty="0" err="1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Rance</a:t>
            </a:r>
            <a:r>
              <a:rPr kumimoji="0" lang="en-US" altLang="ko-KR" sz="22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kumimoji="0" lang="ko-KR" altLang="en-US" sz="22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발전소</a:t>
            </a:r>
            <a:r>
              <a:rPr kumimoji="0" lang="en-US" altLang="ko-KR" sz="22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(13.4m), 240MW</a:t>
            </a:r>
          </a:p>
          <a:p>
            <a:pPr eaLnBrk="0" latinLnBrk="0" hangingPunct="0"/>
            <a:r>
              <a:rPr kumimoji="0" lang="en-US" altLang="ko-KR" sz="22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       * Canada : Nova Scotia </a:t>
            </a:r>
            <a:r>
              <a:rPr kumimoji="0" lang="ko-KR" altLang="en-US" sz="22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발전소</a:t>
            </a:r>
            <a:r>
              <a:rPr kumimoji="0" lang="en-US" altLang="ko-KR" sz="2200" b="1" dirty="0">
                <a:solidFill>
                  <a:schemeClr val="accent6"/>
                </a:solidFill>
                <a:latin typeface="+mn-ea"/>
                <a:cs typeface="Arial Unicode MS" panose="020B0604020202020204" pitchFamily="50" charset="-127"/>
              </a:rPr>
              <a:t>(8.7m), 20MW</a:t>
            </a:r>
          </a:p>
          <a:p>
            <a:pPr eaLnBrk="0" latinLnBrk="0" hangingPunct="0"/>
            <a:r>
              <a:rPr lang="en-US" altLang="ko-KR" sz="24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                        </a:t>
            </a:r>
            <a:r>
              <a:rPr kumimoji="0" lang="en-US" altLang="ko-KR" sz="20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30,000 MWh/year → 4,500 </a:t>
            </a:r>
            <a:r>
              <a:rPr kumimoji="0" lang="ko-KR" altLang="en-US" sz="2000" b="1" dirty="0">
                <a:solidFill>
                  <a:srgbClr val="006600"/>
                </a:solidFill>
                <a:latin typeface="+mn-ea"/>
                <a:cs typeface="Arial Unicode MS" panose="020B0604020202020204" pitchFamily="50" charset="-127"/>
              </a:rPr>
              <a:t>가정</a:t>
            </a:r>
            <a:endParaRPr kumimoji="0" lang="en-US" altLang="ko-KR" sz="2000" b="1" dirty="0">
              <a:solidFill>
                <a:srgbClr val="006600"/>
              </a:solidFill>
              <a:latin typeface="+mn-ea"/>
              <a:cs typeface="Arial Unicode MS" panose="020B0604020202020204" pitchFamily="50" charset="-127"/>
            </a:endParaRPr>
          </a:p>
          <a:p>
            <a:pPr eaLnBrk="0" latinLnBrk="0" hangingPunct="0">
              <a:lnSpc>
                <a:spcPct val="150000"/>
              </a:lnSpc>
              <a:spcBef>
                <a:spcPts val="600"/>
              </a:spcBef>
            </a:pPr>
            <a:r>
              <a:rPr kumimoji="0" lang="en-US" altLang="ko-KR" sz="2400" b="1" spc="-150" dirty="0">
                <a:solidFill>
                  <a:schemeClr val="accent5">
                    <a:lumMod val="50000"/>
                  </a:schemeClr>
                </a:solidFill>
                <a:latin typeface="+mn-ea"/>
                <a:cs typeface="Arial Unicode MS" panose="020B0604020202020204" pitchFamily="50" charset="-127"/>
              </a:rPr>
              <a:t>   </a:t>
            </a:r>
            <a:r>
              <a:rPr kumimoji="0" lang="en-US" altLang="ko-KR" sz="2400" b="1" spc="-150" dirty="0">
                <a:latin typeface="+mn-ea"/>
                <a:cs typeface="Arial Unicode MS" panose="020B0604020202020204" pitchFamily="50" charset="-127"/>
              </a:rPr>
              <a:t> ☞ </a:t>
            </a:r>
            <a:r>
              <a:rPr kumimoji="0" lang="ko-KR" altLang="en-US" sz="2400" b="1" spc="-150" dirty="0">
                <a:latin typeface="+mn-ea"/>
                <a:cs typeface="Arial Unicode MS" panose="020B0604020202020204" pitchFamily="50" charset="-127"/>
              </a:rPr>
              <a:t>물 → 수문</a:t>
            </a:r>
            <a:r>
              <a:rPr kumimoji="0" lang="en-US" altLang="ko-KR" sz="2400" b="1" spc="-150" dirty="0">
                <a:latin typeface="+mn-ea"/>
                <a:cs typeface="Arial Unicode MS" panose="020B0604020202020204" pitchFamily="50" charset="-127"/>
              </a:rPr>
              <a:t> </a:t>
            </a:r>
            <a:r>
              <a:rPr kumimoji="0" lang="ko-KR" altLang="en-US" sz="2400" b="1" spc="-150" dirty="0">
                <a:latin typeface="+mn-ea"/>
                <a:cs typeface="Arial Unicode MS" panose="020B0604020202020204" pitchFamily="50" charset="-127"/>
              </a:rPr>
              <a:t>통과 → 최대수위 도달 → 수문 </a:t>
            </a:r>
            <a:r>
              <a:rPr kumimoji="0" lang="en-US" altLang="ko-KR" sz="2400" b="1" spc="-150" dirty="0">
                <a:latin typeface="+mn-ea"/>
                <a:cs typeface="Arial Unicode MS" panose="020B0604020202020204" pitchFamily="50" charset="-127"/>
              </a:rPr>
              <a:t>closed </a:t>
            </a:r>
            <a:r>
              <a:rPr lang="ko-KR" altLang="en-US" sz="2400" b="1" spc="-150" dirty="0">
                <a:latin typeface="+mn-ea"/>
                <a:cs typeface="Arial Unicode MS" panose="020B0604020202020204" pitchFamily="50" charset="-127"/>
              </a:rPr>
              <a:t>→ 썰물</a:t>
            </a:r>
            <a:r>
              <a:rPr kumimoji="0" lang="en-US" altLang="ko-KR" sz="2400" b="1" spc="-150" dirty="0">
                <a:latin typeface="+mn-ea"/>
                <a:cs typeface="Arial Unicode MS" panose="020B0604020202020204" pitchFamily="50" charset="-127"/>
              </a:rPr>
              <a:t>/ </a:t>
            </a:r>
            <a:r>
              <a:rPr kumimoji="0" lang="ko-KR" altLang="en-US" sz="2400" b="1" spc="-150" dirty="0">
                <a:latin typeface="+mn-ea"/>
                <a:cs typeface="Arial Unicode MS" panose="020B0604020202020204" pitchFamily="50" charset="-127"/>
              </a:rPr>
              <a:t>수위</a:t>
            </a:r>
            <a:endParaRPr kumimoji="0" lang="en-US" altLang="ko-KR" sz="2400" b="1" spc="-150" dirty="0">
              <a:latin typeface="+mn-ea"/>
              <a:cs typeface="Arial Unicode MS" panose="020B0604020202020204" pitchFamily="50" charset="-127"/>
            </a:endParaRPr>
          </a:p>
          <a:p>
            <a:pPr eaLnBrk="0" latinLnBrk="0" hangingPunct="0"/>
            <a:r>
              <a:rPr lang="en-US" altLang="ko-KR" sz="2400" b="1" spc="-150" dirty="0">
                <a:latin typeface="+mn-ea"/>
                <a:cs typeface="Arial Unicode MS" panose="020B0604020202020204" pitchFamily="50" charset="-127"/>
              </a:rPr>
              <a:t>        </a:t>
            </a:r>
            <a:r>
              <a:rPr kumimoji="0" lang="en-US" altLang="ko-KR" sz="2400" b="1" spc="-150" dirty="0">
                <a:latin typeface="+mn-ea"/>
                <a:cs typeface="Arial Unicode MS" panose="020B0604020202020204" pitchFamily="50" charset="-127"/>
              </a:rPr>
              <a:t> 1.6m </a:t>
            </a:r>
            <a:r>
              <a:rPr kumimoji="0" lang="ko-KR" altLang="en-US" sz="2400" b="1" spc="-150" dirty="0">
                <a:latin typeface="+mn-ea"/>
                <a:cs typeface="Arial Unicode MS" panose="020B0604020202020204" pitchFamily="50" charset="-127"/>
              </a:rPr>
              <a:t>이하 → 수문 </a:t>
            </a:r>
            <a:r>
              <a:rPr kumimoji="0" lang="en-US" altLang="ko-KR" sz="2400" b="1" spc="-150" dirty="0">
                <a:latin typeface="+mn-ea"/>
                <a:cs typeface="Arial Unicode MS" panose="020B0604020202020204" pitchFamily="50" charset="-127"/>
              </a:rPr>
              <a:t>open  → 4-blades </a:t>
            </a:r>
            <a:r>
              <a:rPr kumimoji="0" lang="en-US" altLang="ko-KR" sz="2400" b="1" spc="-150" dirty="0" err="1">
                <a:latin typeface="+mn-ea"/>
                <a:cs typeface="Arial Unicode MS" panose="020B0604020202020204" pitchFamily="50" charset="-127"/>
              </a:rPr>
              <a:t>turbin</a:t>
            </a:r>
            <a:r>
              <a:rPr kumimoji="0" lang="ko-KR" altLang="en-US" sz="2400" b="1" spc="-150" dirty="0">
                <a:latin typeface="+mn-ea"/>
                <a:cs typeface="Arial Unicode MS" panose="020B0604020202020204" pitchFamily="50" charset="-127"/>
              </a:rPr>
              <a:t> 회전</a:t>
            </a:r>
            <a:endParaRPr kumimoji="0" lang="en-US" altLang="ko-KR" sz="2400" b="1" spc="-150" dirty="0">
              <a:latin typeface="+mn-ea"/>
              <a:cs typeface="Arial Unicode MS" panose="020B0604020202020204" pitchFamily="50" charset="-127"/>
            </a:endParaRPr>
          </a:p>
          <a:p>
            <a:pPr eaLnBrk="0" latinLnBrk="0" hangingPunct="0">
              <a:lnSpc>
                <a:spcPct val="150000"/>
              </a:lnSpc>
              <a:spcBef>
                <a:spcPts val="600"/>
              </a:spcBef>
            </a:pPr>
            <a:r>
              <a:rPr kumimoji="0" lang="en-US" altLang="ko-KR" sz="2400" b="1" spc="-150" dirty="0">
                <a:solidFill>
                  <a:schemeClr val="accent2"/>
                </a:solidFill>
                <a:latin typeface="+mn-ea"/>
                <a:cs typeface="Arial Unicode MS" panose="020B0604020202020204" pitchFamily="50" charset="-127"/>
              </a:rPr>
              <a:t>    </a:t>
            </a:r>
            <a:r>
              <a:rPr lang="en-US" altLang="ko-KR" sz="2400" b="1" spc="-150" dirty="0">
                <a:solidFill>
                  <a:schemeClr val="accent2"/>
                </a:solidFill>
                <a:latin typeface="+mn-ea"/>
                <a:cs typeface="Arial Unicode MS" panose="020B0604020202020204" pitchFamily="50" charset="-127"/>
              </a:rPr>
              <a:t>※</a:t>
            </a:r>
            <a:r>
              <a:rPr kumimoji="0" lang="en-US" altLang="ko-KR" sz="2400" b="1" spc="-150" dirty="0">
                <a:solidFill>
                  <a:schemeClr val="accent2"/>
                </a:solidFill>
                <a:latin typeface="+mn-ea"/>
                <a:cs typeface="Arial Unicode MS" panose="020B0604020202020204" pitchFamily="50" charset="-127"/>
              </a:rPr>
              <a:t> 5 </a:t>
            </a:r>
            <a:r>
              <a:rPr kumimoji="0" lang="ko-KR" altLang="en-US" sz="2400" b="1" spc="-150" dirty="0">
                <a:solidFill>
                  <a:schemeClr val="accent2"/>
                </a:solidFill>
                <a:latin typeface="+mn-ea"/>
                <a:cs typeface="Arial Unicode MS" panose="020B0604020202020204" pitchFamily="50" charset="-127"/>
              </a:rPr>
              <a:t>시간 전기 생산 → </a:t>
            </a:r>
            <a:r>
              <a:rPr kumimoji="0" lang="en-US" altLang="ko-KR" sz="2400" b="1" spc="-150" dirty="0">
                <a:solidFill>
                  <a:schemeClr val="accent2"/>
                </a:solidFill>
                <a:latin typeface="+mn-ea"/>
                <a:cs typeface="Arial Unicode MS" panose="020B0604020202020204" pitchFamily="50" charset="-127"/>
              </a:rPr>
              <a:t>2</a:t>
            </a:r>
            <a:r>
              <a:rPr kumimoji="0" lang="ko-KR" altLang="en-US" sz="2400" b="1" spc="-150" dirty="0">
                <a:solidFill>
                  <a:schemeClr val="accent2"/>
                </a:solidFill>
                <a:latin typeface="+mn-ea"/>
                <a:cs typeface="Arial Unicode MS" panose="020B0604020202020204" pitchFamily="50" charset="-127"/>
              </a:rPr>
              <a:t>회 </a:t>
            </a:r>
            <a:r>
              <a:rPr kumimoji="0" lang="en-US" altLang="ko-KR" sz="2400" b="1" spc="-150" dirty="0">
                <a:solidFill>
                  <a:schemeClr val="accent2"/>
                </a:solidFill>
                <a:latin typeface="+mn-ea"/>
                <a:cs typeface="Arial Unicode MS" panose="020B0604020202020204" pitchFamily="50" charset="-127"/>
              </a:rPr>
              <a:t>/ day</a:t>
            </a:r>
            <a:r>
              <a:rPr kumimoji="0" lang="ko-KR" altLang="en-US" sz="2400" b="1" spc="-150" dirty="0">
                <a:solidFill>
                  <a:schemeClr val="accent2"/>
                </a:solidFill>
                <a:latin typeface="+mn-ea"/>
                <a:cs typeface="Arial Unicode MS" panose="020B0604020202020204" pitchFamily="50" charset="-127"/>
              </a:rPr>
              <a:t> 사이클로 반복</a:t>
            </a:r>
            <a:r>
              <a:rPr kumimoji="0" lang="en-US" altLang="ko-KR" sz="2400" b="1" spc="-150" dirty="0">
                <a:solidFill>
                  <a:schemeClr val="accent2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kumimoji="0" lang="ko-KR" altLang="en-US" sz="2400" b="1" spc="-150" dirty="0">
                <a:solidFill>
                  <a:schemeClr val="accent2"/>
                </a:solidFill>
                <a:latin typeface="+mn-ea"/>
                <a:cs typeface="Arial Unicode MS" panose="020B0604020202020204" pitchFamily="50" charset="-127"/>
              </a:rPr>
              <a:t> </a:t>
            </a:r>
          </a:p>
        </p:txBody>
      </p:sp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648072"/>
          </a:xfrm>
        </p:spPr>
        <p:txBody>
          <a:bodyPr/>
          <a:lstStyle/>
          <a:p>
            <a:r>
              <a:rPr lang="ko-KR" altLang="en-US" sz="4000" b="1" i="1" dirty="0"/>
              <a:t>조력 발전</a:t>
            </a:r>
          </a:p>
        </p:txBody>
      </p:sp>
    </p:spTree>
    <p:extLst>
      <p:ext uri="{BB962C8B-B14F-4D97-AF65-F5344CB8AC3E}">
        <p14:creationId xmlns:p14="http://schemas.microsoft.com/office/powerpoint/2010/main" val="349030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Picture 4" descr="UNI2d7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1484784"/>
            <a:ext cx="7269329" cy="4464496"/>
          </a:xfrm>
          <a:prstGeom prst="rect">
            <a:avLst/>
          </a:prstGeom>
          <a:noFill/>
        </p:spPr>
      </p:pic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3779912" y="6037257"/>
            <a:ext cx="19442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</a:rPr>
              <a:t>프랑스 </a:t>
            </a:r>
            <a:r>
              <a:rPr lang="en-US" altLang="ko-KR" sz="2000" b="1" dirty="0" err="1">
                <a:solidFill>
                  <a:srgbClr val="000000"/>
                </a:solidFill>
              </a:rPr>
              <a:t>Rance</a:t>
            </a:r>
            <a:r>
              <a:rPr lang="en-US" altLang="ko-KR" sz="2000" b="1" dirty="0">
                <a:solidFill>
                  <a:srgbClr val="000000"/>
                </a:solidFill>
              </a:rPr>
              <a:t> </a:t>
            </a:r>
            <a:endParaRPr lang="ko-KR" altLang="en-US" sz="2000" b="1" dirty="0">
              <a:solidFill>
                <a:srgbClr val="000000"/>
              </a:solidFill>
            </a:endParaRPr>
          </a:p>
        </p:txBody>
      </p:sp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48072"/>
          </a:xfrm>
        </p:spPr>
        <p:txBody>
          <a:bodyPr/>
          <a:lstStyle/>
          <a:p>
            <a:r>
              <a:rPr lang="ko-KR" altLang="en-US" sz="4000" b="1" i="1" dirty="0"/>
              <a:t>조력 발전</a:t>
            </a:r>
          </a:p>
        </p:txBody>
      </p:sp>
    </p:spTree>
    <p:extLst>
      <p:ext uri="{BB962C8B-B14F-4D97-AF65-F5344CB8AC3E}">
        <p14:creationId xmlns:p14="http://schemas.microsoft.com/office/powerpoint/2010/main" val="3067556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2" name="Picture 6" descr="EMB2d8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7168564" cy="4248472"/>
          </a:xfrm>
          <a:prstGeom prst="rect">
            <a:avLst/>
          </a:prstGeom>
          <a:noFill/>
        </p:spPr>
      </p:pic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2771800" y="5965249"/>
            <a:ext cx="41803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</a:rPr>
              <a:t>캐나다 </a:t>
            </a:r>
            <a:r>
              <a:rPr lang="en-US" altLang="ko-KR" sz="2000" b="1" dirty="0">
                <a:solidFill>
                  <a:srgbClr val="000000"/>
                </a:solidFill>
              </a:rPr>
              <a:t>Nova Scotia</a:t>
            </a:r>
            <a:r>
              <a:rPr lang="ko-KR" altLang="en-US" sz="2000" b="1" dirty="0">
                <a:solidFill>
                  <a:srgbClr val="000000"/>
                </a:solidFill>
              </a:rPr>
              <a:t>의 </a:t>
            </a:r>
            <a:r>
              <a:rPr lang="en-US" altLang="ko-KR" sz="2000" b="1" dirty="0">
                <a:solidFill>
                  <a:srgbClr val="000000"/>
                </a:solidFill>
              </a:rPr>
              <a:t>Annapolis </a:t>
            </a:r>
            <a:r>
              <a:rPr lang="ko-KR" altLang="en-US" sz="20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648072"/>
          </a:xfrm>
        </p:spPr>
        <p:txBody>
          <a:bodyPr/>
          <a:lstStyle/>
          <a:p>
            <a:r>
              <a:rPr lang="ko-KR" altLang="en-US" sz="4000" b="1" i="1" dirty="0"/>
              <a:t>조력 발전</a:t>
            </a:r>
          </a:p>
        </p:txBody>
      </p:sp>
    </p:spTree>
    <p:extLst>
      <p:ext uri="{BB962C8B-B14F-4D97-AF65-F5344CB8AC3E}">
        <p14:creationId xmlns:p14="http://schemas.microsoft.com/office/powerpoint/2010/main" val="120755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5309"/>
              </p:ext>
            </p:extLst>
          </p:nvPr>
        </p:nvGraphicFramePr>
        <p:xfrm>
          <a:off x="467545" y="2348879"/>
          <a:ext cx="8424935" cy="3456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국가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프랑스</a:t>
                      </a:r>
                      <a:r>
                        <a:rPr lang="en-US" altLang="ko-KR" sz="1600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Rance</a:t>
                      </a:r>
                      <a:r>
                        <a:rPr lang="en-US" altLang="ko-KR" sz="1600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캐나다</a:t>
                      </a:r>
                      <a:r>
                        <a:rPr lang="en-US" altLang="ko-KR" sz="1600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(Annapolis)</a:t>
                      </a:r>
                      <a:endParaRPr lang="ko-KR" altLang="en-US" sz="1600" b="1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중국</a:t>
                      </a:r>
                      <a:r>
                        <a:rPr lang="en-US" altLang="ko-KR" sz="1600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Jiangxia</a:t>
                      </a:r>
                      <a:r>
                        <a:rPr lang="en-US" altLang="ko-KR" sz="1600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한국</a:t>
                      </a:r>
                      <a:r>
                        <a:rPr lang="en-US" altLang="ko-KR" sz="1600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 err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시화호</a:t>
                      </a:r>
                      <a:r>
                        <a:rPr lang="en-US" altLang="ko-KR" sz="1600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최대조차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(m)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13.4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8.7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8.39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9.16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시설용량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천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kW)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240(10x24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기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3.2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254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(25.4x10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기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준공연도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1955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1984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1985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2011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발전량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백만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kWh)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544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552.7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발전방식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+mn-ea"/>
                          <a:ea typeface="+mn-ea"/>
                        </a:rPr>
                        <a:t>복류식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+mn-ea"/>
                          <a:ea typeface="+mn-ea"/>
                        </a:rPr>
                        <a:t>단류식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+mn-ea"/>
                          <a:ea typeface="+mn-ea"/>
                        </a:rPr>
                        <a:t>복류식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+mn-ea"/>
                          <a:ea typeface="+mn-ea"/>
                        </a:rPr>
                        <a:t>단류식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수문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b="1" dirty="0" err="1">
                          <a:latin typeface="+mn-ea"/>
                          <a:ea typeface="+mn-ea"/>
                        </a:rPr>
                        <a:t>련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(15x10m)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b="1" dirty="0" err="1">
                          <a:latin typeface="+mn-ea"/>
                          <a:ea typeface="+mn-ea"/>
                        </a:rPr>
                        <a:t>련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(9.2x7.3m)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b="1" dirty="0" err="1">
                          <a:latin typeface="+mn-ea"/>
                          <a:ea typeface="+mn-ea"/>
                        </a:rPr>
                        <a:t>련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(3.3x4.2m)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600" b="1" dirty="0" err="1">
                          <a:latin typeface="+mn-ea"/>
                          <a:ea typeface="+mn-ea"/>
                        </a:rPr>
                        <a:t>련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(15.3x12m)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119" y="1609635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Wide Latin"/>
              </a:rPr>
              <a:t>• </a:t>
            </a:r>
            <a:r>
              <a:rPr lang="ko-KR" altLang="en-US" sz="2800" b="1" dirty="0">
                <a:latin typeface="+mn-ea"/>
              </a:rPr>
              <a:t>조력발전소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비교</a:t>
            </a:r>
          </a:p>
        </p:txBody>
      </p:sp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648072"/>
          </a:xfrm>
        </p:spPr>
        <p:txBody>
          <a:bodyPr/>
          <a:lstStyle/>
          <a:p>
            <a:r>
              <a:rPr lang="ko-KR" altLang="en-US" sz="4000" b="1" i="1" dirty="0"/>
              <a:t>조력 발전</a:t>
            </a:r>
          </a:p>
        </p:txBody>
      </p:sp>
    </p:spTree>
    <p:extLst>
      <p:ext uri="{BB962C8B-B14F-4D97-AF65-F5344CB8AC3E}">
        <p14:creationId xmlns:p14="http://schemas.microsoft.com/office/powerpoint/2010/main" val="1442632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4_img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31231"/>
            <a:ext cx="7535093" cy="3672408"/>
          </a:xfrm>
          <a:prstGeom prst="rect">
            <a:avLst/>
          </a:prstGeom>
          <a:noFill/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28346" y="5631631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+mn-lt"/>
              </a:rPr>
              <a:t>조감도</a:t>
            </a:r>
          </a:p>
        </p:txBody>
      </p:sp>
      <p:sp>
        <p:nvSpPr>
          <p:cNvPr id="12" name="제목 3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648072"/>
          </a:xfrm>
        </p:spPr>
        <p:txBody>
          <a:bodyPr/>
          <a:lstStyle/>
          <a:p>
            <a:r>
              <a:rPr lang="ko-KR" altLang="en-US" sz="4000" b="1" i="1" dirty="0"/>
              <a:t>조력 발전</a:t>
            </a:r>
          </a:p>
        </p:txBody>
      </p:sp>
    </p:spTree>
    <p:extLst>
      <p:ext uri="{BB962C8B-B14F-4D97-AF65-F5344CB8AC3E}">
        <p14:creationId xmlns:p14="http://schemas.microsoft.com/office/powerpoint/2010/main" val="2435725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04_img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30016"/>
            <a:ext cx="7830587" cy="3816424"/>
          </a:xfrm>
          <a:prstGeom prst="rect">
            <a:avLst/>
          </a:prstGeom>
          <a:noFill/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419872" y="5703639"/>
            <a:ext cx="29017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+mn-lt"/>
              </a:rPr>
              <a:t>수문 및 수차 발전기</a:t>
            </a:r>
          </a:p>
        </p:txBody>
      </p:sp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467544" y="749896"/>
            <a:ext cx="8229600" cy="648072"/>
          </a:xfrm>
        </p:spPr>
        <p:txBody>
          <a:bodyPr/>
          <a:lstStyle/>
          <a:p>
            <a:r>
              <a:rPr lang="ko-KR" altLang="en-US" sz="4000" b="1" i="1" dirty="0"/>
              <a:t>조력 발전</a:t>
            </a:r>
          </a:p>
        </p:txBody>
      </p:sp>
    </p:spTree>
    <p:extLst>
      <p:ext uri="{BB962C8B-B14F-4D97-AF65-F5344CB8AC3E}">
        <p14:creationId xmlns:p14="http://schemas.microsoft.com/office/powerpoint/2010/main" val="120067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59234"/>
            <a:ext cx="8229600" cy="897558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latin typeface="+mj-ea"/>
              </a:rPr>
              <a:t>조석</a:t>
            </a:r>
            <a:r>
              <a:rPr lang="en-US" altLang="ko-KR" sz="3600" b="1" dirty="0">
                <a:latin typeface="+mj-ea"/>
              </a:rPr>
              <a:t>(</a:t>
            </a:r>
            <a:r>
              <a:rPr lang="en-US" altLang="ko-KR" sz="3600" b="1" i="1" dirty="0">
                <a:latin typeface="+mj-ea"/>
              </a:rPr>
              <a:t>Tide</a:t>
            </a:r>
            <a:r>
              <a:rPr lang="en-US" altLang="ko-KR" sz="3600" b="1" dirty="0">
                <a:latin typeface="+mj-ea"/>
              </a:rPr>
              <a:t>)</a:t>
            </a:r>
            <a:endParaRPr lang="ko-KR" altLang="en-US" sz="3600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1916832"/>
            <a:ext cx="8892480" cy="434908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평균해면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어떤 기간 동안 해면의 평균 높이에 해당하는 면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-  1</a:t>
            </a:r>
            <a:r>
              <a:rPr lang="ko-KR" altLang="en-US" sz="2400" b="1" dirty="0">
                <a:latin typeface="+mn-ea"/>
              </a:rPr>
              <a:t>일 평균해면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-  </a:t>
            </a:r>
            <a:r>
              <a:rPr lang="ko-KR" altLang="en-US" sz="2400" b="1" dirty="0">
                <a:latin typeface="+mn-ea"/>
              </a:rPr>
              <a:t>월 평균해면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봄</a:t>
            </a:r>
            <a:r>
              <a:rPr lang="en-US" altLang="ko-KR" sz="2400" b="1" dirty="0">
                <a:latin typeface="+mn-ea"/>
              </a:rPr>
              <a:t>/</a:t>
            </a:r>
            <a:r>
              <a:rPr lang="ko-KR" altLang="en-US" sz="2400" b="1" dirty="0">
                <a:latin typeface="+mn-ea"/>
              </a:rPr>
              <a:t>겨울에 낮고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여름</a:t>
            </a:r>
            <a:r>
              <a:rPr lang="en-US" altLang="ko-KR" sz="2400" b="1" dirty="0">
                <a:latin typeface="+mn-ea"/>
              </a:rPr>
              <a:t>/</a:t>
            </a:r>
            <a:r>
              <a:rPr lang="ko-KR" altLang="en-US" sz="2400" b="1" dirty="0">
                <a:latin typeface="+mn-ea"/>
              </a:rPr>
              <a:t>가을에 높음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-  </a:t>
            </a:r>
            <a:r>
              <a:rPr lang="ko-KR" altLang="en-US" sz="2400" b="1" dirty="0">
                <a:latin typeface="+mn-ea"/>
              </a:rPr>
              <a:t>연 평균해면</a:t>
            </a:r>
            <a:endParaRPr lang="en-US" altLang="ko-KR" sz="2400" b="1" dirty="0">
              <a:latin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2800" b="1" dirty="0">
                <a:latin typeface="+mn-ea"/>
              </a:rPr>
              <a:t> 조차</a:t>
            </a:r>
            <a:r>
              <a:rPr lang="en-US" altLang="ko-KR" sz="2600" b="1" dirty="0">
                <a:latin typeface="+mn-ea"/>
              </a:rPr>
              <a:t>(</a:t>
            </a:r>
            <a:r>
              <a:rPr lang="ko-KR" altLang="en-US" sz="2600" b="1" dirty="0">
                <a:latin typeface="+mn-ea"/>
              </a:rPr>
              <a:t>潮差</a:t>
            </a:r>
            <a:r>
              <a:rPr lang="en-US" altLang="ko-KR" sz="2600" b="1" dirty="0">
                <a:latin typeface="+mn-ea"/>
              </a:rPr>
              <a:t>)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 err="1">
                <a:solidFill>
                  <a:srgbClr val="000000"/>
                </a:solidFill>
              </a:rPr>
              <a:t>고조면과</a:t>
            </a:r>
            <a:r>
              <a:rPr lang="ko-KR" altLang="en-US" sz="2400" b="1" dirty="0">
                <a:solidFill>
                  <a:srgbClr val="000000"/>
                </a:solidFill>
              </a:rPr>
              <a:t> 저조면 높이의 차이</a:t>
            </a:r>
            <a:endParaRPr lang="en-US" altLang="ko-KR" sz="28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최대조차</a:t>
            </a:r>
            <a:r>
              <a:rPr lang="en-US" altLang="ko-KR" sz="2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FF0000"/>
                </a:solidFill>
                <a:latin typeface="+mn-ea"/>
              </a:rPr>
              <a:t>사리</a:t>
            </a:r>
            <a:r>
              <a:rPr lang="en-US" altLang="ko-KR" sz="22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는 삭</a:t>
            </a:r>
            <a:r>
              <a:rPr lang="en-US" altLang="ko-KR" sz="2400" b="1" dirty="0">
                <a:latin typeface="+mn-ea"/>
              </a:rPr>
              <a:t>(0</a:t>
            </a:r>
            <a:r>
              <a:rPr lang="ko-KR" altLang="en-US" sz="2400" b="1" dirty="0">
                <a:latin typeface="+mn-ea"/>
              </a:rPr>
              <a:t>일</a:t>
            </a:r>
            <a:r>
              <a:rPr lang="en-US" altLang="ko-KR" sz="2400" b="1" dirty="0">
                <a:latin typeface="+mn-ea"/>
              </a:rPr>
              <a:t>), </a:t>
            </a:r>
            <a:r>
              <a:rPr lang="ko-KR" altLang="en-US" sz="2400" b="1" dirty="0">
                <a:latin typeface="+mn-ea"/>
              </a:rPr>
              <a:t>망</a:t>
            </a:r>
            <a:r>
              <a:rPr lang="en-US" altLang="ko-KR" sz="2400" b="1" dirty="0">
                <a:latin typeface="+mn-ea"/>
              </a:rPr>
              <a:t>(14</a:t>
            </a:r>
            <a:r>
              <a:rPr lang="ko-KR" altLang="en-US" sz="2400" b="1" dirty="0">
                <a:latin typeface="+mn-ea"/>
              </a:rPr>
              <a:t>일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후 </a:t>
            </a:r>
            <a:r>
              <a:rPr lang="en-US" altLang="ko-KR" sz="2400" b="1" dirty="0">
                <a:latin typeface="+mn-ea"/>
              </a:rPr>
              <a:t>1∼3</a:t>
            </a:r>
            <a:r>
              <a:rPr lang="ko-KR" altLang="en-US" sz="2400" b="1" dirty="0">
                <a:latin typeface="+mn-ea"/>
              </a:rPr>
              <a:t>일 후 발생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300"/>
              </a:spcAft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최소조차</a:t>
            </a:r>
            <a:r>
              <a:rPr lang="en-US" altLang="ko-KR" sz="2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FF0000"/>
                </a:solidFill>
                <a:latin typeface="+mn-ea"/>
              </a:rPr>
              <a:t>조금</a:t>
            </a:r>
            <a:r>
              <a:rPr lang="en-US" altLang="ko-KR" sz="22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는 상현</a:t>
            </a:r>
            <a:r>
              <a:rPr lang="en-US" altLang="ko-KR" sz="2400" b="1" dirty="0">
                <a:latin typeface="+mn-ea"/>
              </a:rPr>
              <a:t>(7</a:t>
            </a:r>
            <a:r>
              <a:rPr lang="ko-KR" altLang="en-US" sz="2400" b="1" dirty="0">
                <a:latin typeface="+mn-ea"/>
              </a:rPr>
              <a:t>일</a:t>
            </a:r>
            <a:r>
              <a:rPr lang="en-US" altLang="ko-KR" sz="2400" b="1" dirty="0">
                <a:latin typeface="+mn-ea"/>
              </a:rPr>
              <a:t>), </a:t>
            </a:r>
            <a:r>
              <a:rPr lang="ko-KR" altLang="en-US" sz="2400" b="1" dirty="0">
                <a:latin typeface="+mn-ea"/>
              </a:rPr>
              <a:t>하현</a:t>
            </a:r>
            <a:r>
              <a:rPr lang="en-US" altLang="ko-KR" sz="2400" b="1" dirty="0">
                <a:latin typeface="+mn-ea"/>
              </a:rPr>
              <a:t>(22</a:t>
            </a:r>
            <a:r>
              <a:rPr lang="ko-KR" altLang="en-US" sz="2400" b="1" dirty="0">
                <a:latin typeface="+mn-ea"/>
              </a:rPr>
              <a:t>일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후 </a:t>
            </a:r>
            <a:r>
              <a:rPr lang="en-US" altLang="ko-KR" sz="2400" b="1" dirty="0">
                <a:latin typeface="+mn-ea"/>
              </a:rPr>
              <a:t>1∼3</a:t>
            </a:r>
            <a:r>
              <a:rPr lang="ko-KR" altLang="en-US" sz="2400" b="1" dirty="0">
                <a:latin typeface="+mn-ea"/>
              </a:rPr>
              <a:t>일 후 발생</a:t>
            </a:r>
            <a:endParaRPr lang="en-US" altLang="ko-KR" sz="2400" b="1" dirty="0">
              <a:latin typeface="+mn-ea"/>
            </a:endParaRPr>
          </a:p>
          <a:p>
            <a:pPr marL="0" indent="176213"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조차는 지역 특성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해저경사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심도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만이나 해협크기</a:t>
            </a:r>
            <a:r>
              <a:rPr lang="en-US" altLang="ko-KR" sz="22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에 따라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   </a:t>
            </a:r>
            <a:r>
              <a:rPr lang="ko-KR" altLang="en-US" sz="2400" b="1" dirty="0">
                <a:latin typeface="+mn-ea"/>
              </a:rPr>
              <a:t>차이 발생</a:t>
            </a:r>
            <a:r>
              <a:rPr lang="en-US" altLang="ko-KR" sz="2400" b="1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691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 idx="4294967295"/>
          </p:nvPr>
        </p:nvSpPr>
        <p:spPr>
          <a:xfrm>
            <a:off x="467544" y="764704"/>
            <a:ext cx="8229600" cy="868958"/>
          </a:xfrm>
        </p:spPr>
        <p:txBody>
          <a:bodyPr/>
          <a:lstStyle/>
          <a:p>
            <a:pPr eaLnBrk="1" hangingPunct="1"/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지구 </a:t>
            </a:r>
            <a:r>
              <a:rPr lang="en-US" altLang="ko-KR" sz="4000" b="1" i="1" dirty="0">
                <a:solidFill>
                  <a:schemeClr val="accent6"/>
                </a:solidFill>
                <a:latin typeface="+mj-ea"/>
              </a:rPr>
              <a:t>-</a:t>
            </a:r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달 체계의 움직임</a:t>
            </a:r>
            <a:endParaRPr lang="en-US" altLang="ko-KR" sz="4000" b="1" i="1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6148" name="Content Placeholder 2"/>
          <p:cNvSpPr>
            <a:spLocks noGrp="1"/>
          </p:cNvSpPr>
          <p:nvPr>
            <p:ph sz="half" idx="4294967295"/>
          </p:nvPr>
        </p:nvSpPr>
        <p:spPr>
          <a:xfrm>
            <a:off x="792088" y="2276872"/>
            <a:ext cx="6948264" cy="316835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ko-KR" altLang="en-US" sz="2800" b="1" dirty="0">
                <a:solidFill>
                  <a:srgbClr val="2D2D8A"/>
                </a:solidFill>
                <a:latin typeface="+mn-ea"/>
              </a:rPr>
              <a:t>지구와 달의 공통 중심</a:t>
            </a:r>
            <a:r>
              <a:rPr lang="en-US" altLang="ko-KR" sz="2600" b="1" dirty="0">
                <a:solidFill>
                  <a:srgbClr val="2D2D8A"/>
                </a:solidFill>
                <a:latin typeface="+mn-ea"/>
              </a:rPr>
              <a:t>(Barycenter)</a:t>
            </a:r>
            <a:r>
              <a:rPr lang="en-US" altLang="ko-KR" sz="26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ko-KR" sz="2400" b="1" dirty="0">
                <a:latin typeface="+mn-ea"/>
              </a:rPr>
              <a:t> - </a:t>
            </a:r>
            <a:r>
              <a:rPr lang="ko-KR" altLang="en-US" sz="2400" b="1" dirty="0">
                <a:latin typeface="+mn-ea"/>
              </a:rPr>
              <a:t>두 물체 질량의 합의 중심</a:t>
            </a:r>
            <a:r>
              <a:rPr lang="en-US" altLang="ko-KR" sz="2400" b="1" dirty="0">
                <a:latin typeface="+mn-ea"/>
              </a:rPr>
              <a:t>:</a:t>
            </a:r>
            <a:r>
              <a:rPr lang="ko-KR" altLang="en-US" sz="2400" b="1" dirty="0">
                <a:latin typeface="+mn-ea"/>
              </a:rPr>
              <a:t> 균형 </a:t>
            </a:r>
            <a:r>
              <a:rPr lang="ko-KR" altLang="en-US" sz="2400" b="1" dirty="0" err="1">
                <a:latin typeface="+mn-ea"/>
              </a:rPr>
              <a:t>유지점</a:t>
            </a:r>
            <a:endParaRPr lang="en-US" altLang="ko-KR" sz="2400" b="1" dirty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지구의 중심보다 </a:t>
            </a:r>
            <a:r>
              <a:rPr lang="en-US" altLang="ko-KR" sz="2400" b="1" dirty="0">
                <a:latin typeface="+mn-ea"/>
              </a:rPr>
              <a:t>1,600Km </a:t>
            </a:r>
            <a:r>
              <a:rPr lang="ko-KR" altLang="en-US" sz="2400" b="1" dirty="0" err="1">
                <a:latin typeface="+mn-ea"/>
              </a:rPr>
              <a:t>이격</a:t>
            </a:r>
            <a:endParaRPr lang="en-US" altLang="ko-KR" sz="2400" b="1" dirty="0">
              <a:latin typeface="+mn-ea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ko-KR" sz="2800" b="1" dirty="0">
                <a:solidFill>
                  <a:srgbClr val="006600"/>
                </a:solidFill>
                <a:latin typeface="+mn-ea"/>
              </a:rPr>
              <a:t>      </a:t>
            </a:r>
            <a:r>
              <a:rPr lang="en-US" altLang="ko-KR" sz="2400" b="1" spc="-150" dirty="0">
                <a:solidFill>
                  <a:srgbClr val="006600"/>
                </a:solidFill>
                <a:latin typeface="+mn-ea"/>
              </a:rPr>
              <a:t>*</a:t>
            </a:r>
            <a:r>
              <a:rPr lang="ko-KR" altLang="en-US" sz="2400" b="1" spc="-150" dirty="0">
                <a:solidFill>
                  <a:srgbClr val="006600"/>
                </a:solidFill>
                <a:latin typeface="+mn-ea"/>
              </a:rPr>
              <a:t> 지구의 질량이 달보다 크기</a:t>
            </a:r>
            <a:r>
              <a:rPr lang="en-US" altLang="ko-KR" sz="2400" b="1" spc="-150" dirty="0">
                <a:solidFill>
                  <a:srgbClr val="006600"/>
                </a:solidFill>
                <a:latin typeface="+mn-ea"/>
              </a:rPr>
              <a:t> </a:t>
            </a:r>
            <a:r>
              <a:rPr lang="ko-KR" altLang="en-US" sz="2400" b="1" spc="-150" dirty="0">
                <a:solidFill>
                  <a:srgbClr val="006600"/>
                </a:solidFill>
                <a:latin typeface="+mn-ea"/>
              </a:rPr>
              <a:t>때문</a:t>
            </a:r>
            <a:endParaRPr lang="en-US" altLang="ko-KR" sz="2400" b="1" spc="-150" dirty="0">
              <a:solidFill>
                <a:srgbClr val="006600"/>
              </a:solidFill>
              <a:latin typeface="+mn-e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"/>
              </a:rPr>
              <a:t>    - </a:t>
            </a:r>
            <a:r>
              <a:rPr lang="ko-KR" altLang="en-US" sz="2400" b="1" dirty="0">
                <a:solidFill>
                  <a:srgbClr val="000000"/>
                </a:solidFill>
                <a:latin typeface=""/>
              </a:rPr>
              <a:t>구심력</a:t>
            </a:r>
            <a:r>
              <a:rPr lang="en-US" altLang="ko-KR" sz="2200" b="1" dirty="0">
                <a:solidFill>
                  <a:srgbClr val="000000"/>
                </a:solidFill>
                <a:latin typeface=""/>
              </a:rPr>
              <a:t>(</a:t>
            </a:r>
            <a:r>
              <a:rPr lang="ko-KR" altLang="en-US" sz="2200" b="1" dirty="0">
                <a:solidFill>
                  <a:srgbClr val="000000"/>
                </a:solidFill>
                <a:latin typeface=""/>
              </a:rPr>
              <a:t>중심을 찾는 힘</a:t>
            </a:r>
            <a:r>
              <a:rPr lang="en-US" altLang="ko-KR" sz="2200" b="1" dirty="0">
                <a:solidFill>
                  <a:srgbClr val="000000"/>
                </a:solidFill>
                <a:latin typeface=""/>
              </a:rPr>
              <a:t>)</a:t>
            </a:r>
            <a:r>
              <a:rPr lang="ko-KR" altLang="en-US" sz="2400" b="1" dirty="0">
                <a:solidFill>
                  <a:srgbClr val="000000"/>
                </a:solidFill>
                <a:latin typeface=""/>
              </a:rPr>
              <a:t>으로 </a:t>
            </a:r>
            <a:r>
              <a:rPr lang="ko-KR" altLang="en-US" sz="2400" b="1" dirty="0" err="1">
                <a:solidFill>
                  <a:srgbClr val="000000"/>
                </a:solidFill>
                <a:latin typeface=""/>
              </a:rPr>
              <a:t>원궤도</a:t>
            </a:r>
            <a:r>
              <a:rPr lang="ko-KR" altLang="en-US" sz="2400" b="1" dirty="0">
                <a:solidFill>
                  <a:srgbClr val="000000"/>
                </a:solidFill>
                <a:latin typeface=""/>
              </a:rPr>
              <a:t> 유지</a:t>
            </a:r>
            <a:endParaRPr lang="en-US" altLang="ko-KR" sz="2200" b="1" spc="-150" dirty="0">
              <a:solidFill>
                <a:srgbClr val="0066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811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 idx="4294967295"/>
          </p:nvPr>
        </p:nvSpPr>
        <p:spPr>
          <a:xfrm>
            <a:off x="457200" y="543818"/>
            <a:ext cx="8229600" cy="868958"/>
          </a:xfrm>
        </p:spPr>
        <p:txBody>
          <a:bodyPr/>
          <a:lstStyle/>
          <a:p>
            <a:pPr eaLnBrk="1" hangingPunct="1"/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지구 </a:t>
            </a:r>
            <a:r>
              <a:rPr lang="en-US" altLang="ko-KR" sz="4000" b="1" i="1" dirty="0">
                <a:solidFill>
                  <a:schemeClr val="accent6"/>
                </a:solidFill>
                <a:latin typeface="+mj-ea"/>
              </a:rPr>
              <a:t>-</a:t>
            </a:r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달 체계의 움직임</a:t>
            </a:r>
            <a:endParaRPr lang="en-US" altLang="ko-KR" sz="4000" b="1" i="1" dirty="0">
              <a:solidFill>
                <a:schemeClr val="accent6"/>
              </a:solidFill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356EB7-87EA-4DB8-BD9F-AA1E697D7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87" y="1384126"/>
            <a:ext cx="55340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2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 idx="4294967295"/>
          </p:nvPr>
        </p:nvSpPr>
        <p:spPr>
          <a:xfrm>
            <a:off x="457200" y="522040"/>
            <a:ext cx="8229600" cy="890736"/>
          </a:xfrm>
        </p:spPr>
        <p:txBody>
          <a:bodyPr/>
          <a:lstStyle/>
          <a:p>
            <a:pPr eaLnBrk="1" hangingPunct="1"/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구심력</a:t>
            </a:r>
            <a:endParaRPr lang="en-US" altLang="ko-KR" sz="4000" b="1" i="1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7172" name="Content Placeholder 2"/>
          <p:cNvSpPr>
            <a:spLocks noGrp="1"/>
          </p:cNvSpPr>
          <p:nvPr>
            <p:ph sz="half" idx="4294967295"/>
          </p:nvPr>
        </p:nvSpPr>
        <p:spPr>
          <a:xfrm>
            <a:off x="611560" y="1799456"/>
            <a:ext cx="4038600" cy="39338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ko-KR" altLang="en-US" sz="2400" b="1" dirty="0">
                <a:latin typeface="+mn-ea"/>
              </a:rPr>
              <a:t>모든 물체는 다른 물체를 서로 끌어 당김</a:t>
            </a:r>
            <a:endParaRPr lang="en-US" altLang="ko-KR" sz="2400" b="1" dirty="0">
              <a:latin typeface="+mn-ea"/>
            </a:endParaRPr>
          </a:p>
          <a:p>
            <a:pPr marL="0" indent="0" eaLnBrk="1" hangingPunct="1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ko-KR" sz="2400" b="1" dirty="0">
                <a:solidFill>
                  <a:srgbClr val="006600"/>
                </a:solidFill>
                <a:latin typeface="+mn-ea"/>
              </a:rPr>
              <a:t>     *  </a:t>
            </a:r>
            <a:r>
              <a:rPr lang="en-US" altLang="ko-KR" sz="2400" b="1" dirty="0" err="1">
                <a:solidFill>
                  <a:srgbClr val="006600"/>
                </a:solidFill>
                <a:latin typeface="+mn-ea"/>
              </a:rPr>
              <a:t>Fg</a:t>
            </a:r>
            <a:r>
              <a:rPr lang="en-US" altLang="ko-KR" sz="2400" b="1" dirty="0">
                <a:solidFill>
                  <a:srgbClr val="006600"/>
                </a:solidFill>
                <a:latin typeface="+mn-ea"/>
              </a:rPr>
              <a:t>= 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중력은 질량의 곱에 비례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2400" b="1" dirty="0">
                <a:latin typeface="+mn-ea"/>
              </a:rPr>
              <a:t>질량 ↑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중력↑</a:t>
            </a:r>
            <a:endParaRPr lang="en-US" altLang="ko-KR" sz="2400" b="1" dirty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ko-KR" altLang="en-US" sz="2400" b="1" dirty="0">
                <a:solidFill>
                  <a:schemeClr val="accent6"/>
                </a:solidFill>
                <a:latin typeface="+mn-ea"/>
              </a:rPr>
              <a:t>거리의 제곱에 반비례</a:t>
            </a:r>
            <a:endParaRPr lang="en-US" altLang="ko-KR" sz="2400" b="1" dirty="0">
              <a:solidFill>
                <a:schemeClr val="accent6"/>
              </a:solidFill>
              <a:latin typeface="+mn-ea"/>
            </a:endParaRP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400" b="1" dirty="0">
                <a:latin typeface="+mn-ea"/>
              </a:rPr>
              <a:t>    거리↑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중력 ↓ ↓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7173" name="Picture 5" descr="EoO_10e_Figure_09_0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64003"/>
            <a:ext cx="3044240" cy="251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EoO_10e_Figure_09_0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61" y="4042957"/>
            <a:ext cx="3044239" cy="277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직사각형 1"/>
          <p:cNvSpPr>
            <a:spLocks noChangeArrowheads="1"/>
          </p:cNvSpPr>
          <p:nvPr/>
        </p:nvSpPr>
        <p:spPr bwMode="auto">
          <a:xfrm>
            <a:off x="1751856" y="2708920"/>
            <a:ext cx="152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 u="sng" dirty="0">
                <a:solidFill>
                  <a:srgbClr val="006600"/>
                </a:solidFill>
              </a:rPr>
              <a:t>GM1M2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 dirty="0">
                <a:solidFill>
                  <a:srgbClr val="006600"/>
                </a:solidFill>
              </a:rPr>
              <a:t> r²</a:t>
            </a:r>
            <a:endParaRPr lang="ko-KR" alt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8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 idx="4294967295"/>
          </p:nvPr>
        </p:nvSpPr>
        <p:spPr>
          <a:xfrm>
            <a:off x="457200" y="598240"/>
            <a:ext cx="8229600" cy="742528"/>
          </a:xfrm>
        </p:spPr>
        <p:txBody>
          <a:bodyPr/>
          <a:lstStyle/>
          <a:p>
            <a:pPr eaLnBrk="1" hangingPunct="1"/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지구에서의 달 중력</a:t>
            </a:r>
            <a:endParaRPr lang="en-US" altLang="ko-KR" sz="4000" b="1" i="1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8196" name="Content Placeholder 2"/>
          <p:cNvSpPr>
            <a:spLocks noGrp="1"/>
          </p:cNvSpPr>
          <p:nvPr>
            <p:ph sz="half" idx="4294967295"/>
          </p:nvPr>
        </p:nvSpPr>
        <p:spPr>
          <a:xfrm>
            <a:off x="497904" y="1600200"/>
            <a:ext cx="8610600" cy="1828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ko-KR" altLang="en-US" sz="2400" b="1" dirty="0">
                <a:latin typeface="+mn-ea"/>
              </a:rPr>
              <a:t>달에서 가장 가까운 천정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zenith)</a:t>
            </a:r>
            <a:r>
              <a:rPr lang="en-US" altLang="ko-KR" sz="2400" b="1" dirty="0">
                <a:latin typeface="+mn-ea"/>
              </a:rPr>
              <a:t> – </a:t>
            </a:r>
            <a:r>
              <a:rPr lang="ko-KR" altLang="en-US" sz="2400" b="1" dirty="0">
                <a:latin typeface="+mn-ea"/>
              </a:rPr>
              <a:t>중력이 가장 큼</a:t>
            </a:r>
            <a:endParaRPr lang="en-US" altLang="ko-KR" sz="2400" b="1" dirty="0">
              <a:latin typeface="+mn-ea"/>
            </a:endParaRPr>
          </a:p>
          <a:p>
            <a:pPr eaLnBrk="1" hangingPunct="1">
              <a:spcAft>
                <a:spcPts val="600"/>
              </a:spcAft>
            </a:pPr>
            <a:r>
              <a:rPr lang="ko-KR" altLang="en-US" sz="2400" b="1" dirty="0">
                <a:latin typeface="+mn-ea"/>
              </a:rPr>
              <a:t>달에서 가장 먼 </a:t>
            </a:r>
            <a:r>
              <a:rPr lang="ko-KR" altLang="en-US" sz="2400" b="1" dirty="0" err="1">
                <a:latin typeface="+mn-ea"/>
              </a:rPr>
              <a:t>천저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nadir)</a:t>
            </a:r>
            <a:r>
              <a:rPr lang="en-US" altLang="ko-KR" sz="2400" b="1" dirty="0">
                <a:latin typeface="+mn-ea"/>
              </a:rPr>
              <a:t> – </a:t>
            </a:r>
            <a:r>
              <a:rPr lang="ko-KR" altLang="en-US" sz="2400" b="1" dirty="0">
                <a:latin typeface="+mn-ea"/>
              </a:rPr>
              <a:t>중력이 가장 작음</a:t>
            </a:r>
            <a:endParaRPr lang="en-US" altLang="ko-KR" sz="2400" b="1" dirty="0">
              <a:latin typeface="+mn-ea"/>
            </a:endParaRPr>
          </a:p>
          <a:p>
            <a:pPr eaLnBrk="1" hangingPunct="1">
              <a:spcAft>
                <a:spcPts val="600"/>
              </a:spcAft>
            </a:pPr>
            <a:r>
              <a:rPr lang="ko-KR" altLang="en-US" sz="2400" b="1" dirty="0">
                <a:latin typeface="+mn-ea"/>
              </a:rPr>
              <a:t>지구상의 모든 점에 미치는 중력의 </a:t>
            </a:r>
            <a:r>
              <a:rPr lang="ko-KR" altLang="en-US" sz="2400" b="1" dirty="0" err="1">
                <a:latin typeface="+mn-ea"/>
              </a:rPr>
              <a:t>합력</a:t>
            </a:r>
            <a:r>
              <a:rPr lang="ko-KR" altLang="en-US" sz="2400" b="1" dirty="0">
                <a:latin typeface="+mn-ea"/>
              </a:rPr>
              <a:t> 방향은 지구</a:t>
            </a:r>
            <a:r>
              <a:rPr lang="en-US" altLang="ko-KR" sz="2400" b="1" dirty="0">
                <a:latin typeface="+mn-ea"/>
              </a:rPr>
              <a:t>-</a:t>
            </a:r>
            <a:r>
              <a:rPr lang="ko-KR" altLang="en-US" sz="2400" b="1" dirty="0">
                <a:latin typeface="+mn-ea"/>
              </a:rPr>
              <a:t>달의 중심 사이를 이은 방향과 같음</a:t>
            </a:r>
            <a:endParaRPr lang="en-US" altLang="ko-KR" sz="2400" b="1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E3B573B-F56A-4742-B776-4F41CBE1B12E}"/>
              </a:ext>
            </a:extLst>
          </p:cNvPr>
          <p:cNvGrpSpPr/>
          <p:nvPr/>
        </p:nvGrpSpPr>
        <p:grpSpPr>
          <a:xfrm>
            <a:off x="656084" y="3501008"/>
            <a:ext cx="7948364" cy="3240360"/>
            <a:chOff x="440060" y="3140968"/>
            <a:chExt cx="8316583" cy="3528392"/>
          </a:xfrm>
        </p:grpSpPr>
        <p:pic>
          <p:nvPicPr>
            <p:cNvPr id="8197" name="Picture 5" descr="EoO_10e_Figure_09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140968"/>
              <a:ext cx="8073075" cy="3528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526A366-A4F7-42CB-BFF3-6D32E75B5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060" y="6355035"/>
              <a:ext cx="1428750" cy="31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408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 idx="4294967295"/>
          </p:nvPr>
        </p:nvSpPr>
        <p:spPr>
          <a:xfrm>
            <a:off x="457200" y="594048"/>
            <a:ext cx="8229600" cy="818728"/>
          </a:xfrm>
        </p:spPr>
        <p:txBody>
          <a:bodyPr/>
          <a:lstStyle/>
          <a:p>
            <a:pPr eaLnBrk="1" hangingPunct="1"/>
            <a:r>
              <a:rPr lang="ko-KR" altLang="en-US" sz="4000" b="1" i="1" dirty="0">
                <a:solidFill>
                  <a:schemeClr val="accent6"/>
                </a:solidFill>
                <a:latin typeface="+mj-ea"/>
              </a:rPr>
              <a:t>필요한 구심력</a:t>
            </a:r>
            <a:endParaRPr lang="en-US" altLang="ko-KR" sz="3200" b="1" i="1" dirty="0">
              <a:solidFill>
                <a:schemeClr val="accent6"/>
              </a:solidFill>
              <a:latin typeface="+mj-ea"/>
            </a:endParaRPr>
          </a:p>
        </p:txBody>
      </p:sp>
      <p:sp>
        <p:nvSpPr>
          <p:cNvPr id="9220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701552"/>
            <a:ext cx="8458200" cy="1295400"/>
          </a:xfrm>
        </p:spPr>
        <p:txBody>
          <a:bodyPr/>
          <a:lstStyle/>
          <a:p>
            <a:pPr eaLnBrk="1" hangingPunct="1"/>
            <a:r>
              <a:rPr lang="ko-KR" altLang="en-US" sz="2400" b="1" dirty="0">
                <a:latin typeface="+mn-ea"/>
              </a:rPr>
              <a:t>지구</a:t>
            </a:r>
            <a:r>
              <a:rPr lang="en-US" altLang="ko-KR" sz="2400" b="1" dirty="0">
                <a:latin typeface="+mn-ea"/>
              </a:rPr>
              <a:t>-</a:t>
            </a:r>
            <a:r>
              <a:rPr lang="ko-KR" altLang="en-US" sz="2400" b="1" dirty="0">
                <a:latin typeface="+mn-ea"/>
              </a:rPr>
              <a:t>달의 공통중심을 중심으로 같은 크기의 궤도를 따라 </a:t>
            </a:r>
            <a:r>
              <a:rPr lang="ko-KR" altLang="en-US" sz="2400" b="1" dirty="0" err="1">
                <a:latin typeface="+mn-ea"/>
              </a:rPr>
              <a:t>원운동하기</a:t>
            </a:r>
            <a:r>
              <a:rPr lang="ko-KR" altLang="en-US" sz="2400" b="1" dirty="0">
                <a:latin typeface="+mn-ea"/>
              </a:rPr>
              <a:t> 위해서는 같은 크기의 구심력 필요</a:t>
            </a:r>
            <a:endParaRPr lang="en-US" altLang="ko-KR" sz="2400" b="1" dirty="0">
              <a:latin typeface="+mn-ea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003300"/>
                </a:solidFill>
                <a:latin typeface="+mn-ea"/>
              </a:rPr>
              <a:t>     * </a:t>
            </a:r>
            <a:r>
              <a:rPr lang="ko-KR" altLang="en-US" sz="2400" b="1" dirty="0">
                <a:solidFill>
                  <a:srgbClr val="003300"/>
                </a:solidFill>
                <a:latin typeface="+mn-ea"/>
              </a:rPr>
              <a:t>모든 위치에서 힘의 크기와 방향이 일치</a:t>
            </a:r>
            <a:endParaRPr lang="en-US" altLang="ko-KR" sz="2400" b="1" dirty="0">
              <a:solidFill>
                <a:srgbClr val="003300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B84BB6-B264-4854-9E20-91657F07A6A4}"/>
              </a:ext>
            </a:extLst>
          </p:cNvPr>
          <p:cNvGrpSpPr/>
          <p:nvPr/>
        </p:nvGrpSpPr>
        <p:grpSpPr>
          <a:xfrm>
            <a:off x="1331640" y="3253060"/>
            <a:ext cx="6121673" cy="3416300"/>
            <a:chOff x="1331640" y="2893020"/>
            <a:chExt cx="6121673" cy="3416300"/>
          </a:xfrm>
        </p:grpSpPr>
        <p:pic>
          <p:nvPicPr>
            <p:cNvPr id="9221" name="Picture 5" descr="EoO_10e_Figure_09_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113" y="2893020"/>
              <a:ext cx="5791200" cy="341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FD44234-6AF0-4773-97F6-AAF0957A5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5966420"/>
              <a:ext cx="1485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7314205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5903</TotalTime>
  <Words>1314</Words>
  <Application>Microsoft Office PowerPoint</Application>
  <PresentationFormat>화면 슬라이드 쇼(4:3)</PresentationFormat>
  <Paragraphs>225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HY견고딕</vt:lpstr>
      <vt:lpstr>맑은 고딕</vt:lpstr>
      <vt:lpstr>Arial</vt:lpstr>
      <vt:lpstr>Univers</vt:lpstr>
      <vt:lpstr>Wide Latin</vt:lpstr>
      <vt:lpstr>Wingdings</vt:lpstr>
      <vt:lpstr>3_Default Design</vt:lpstr>
      <vt:lpstr>Default Design</vt:lpstr>
      <vt:lpstr>1_Default Design</vt:lpstr>
      <vt:lpstr>조석(潮汐)과 조류(潮流)</vt:lpstr>
      <vt:lpstr>조석(Tide)</vt:lpstr>
      <vt:lpstr>조석(Tide)</vt:lpstr>
      <vt:lpstr>조석(Tide)</vt:lpstr>
      <vt:lpstr>지구 -달 체계의 움직임</vt:lpstr>
      <vt:lpstr>지구 -달 체계의 움직임</vt:lpstr>
      <vt:lpstr>구심력</vt:lpstr>
      <vt:lpstr>지구에서의 달 중력</vt:lpstr>
      <vt:lpstr>필요한 구심력</vt:lpstr>
      <vt:lpstr>합력(Resultant Forces) </vt:lpstr>
      <vt:lpstr>기조력</vt:lpstr>
      <vt:lpstr>태양에 의한 조석 해면</vt:lpstr>
      <vt:lpstr>PowerPoint 프레젠테이션</vt:lpstr>
      <vt:lpstr>PowerPoint 프레젠테이션</vt:lpstr>
      <vt:lpstr>달의 적위</vt:lpstr>
      <vt:lpstr>조석 곡선</vt:lpstr>
      <vt:lpstr>조석 작용의 형태</vt:lpstr>
      <vt:lpstr>전 세계 해양의 조석형태 분포</vt:lpstr>
      <vt:lpstr>타원궤도의 효과</vt:lpstr>
      <vt:lpstr>세계 등조시도</vt:lpstr>
      <vt:lpstr>Fundy만 – World’s Largest Tidal Range</vt:lpstr>
      <vt:lpstr>조석 해일(tidal bore)</vt:lpstr>
      <vt:lpstr>조석 마찰</vt:lpstr>
      <vt:lpstr>조류(Tidal current)</vt:lpstr>
      <vt:lpstr>조 류(Tidal current)</vt:lpstr>
      <vt:lpstr>물때 보는 법</vt:lpstr>
      <vt:lpstr>달의 모양과 물때 </vt:lpstr>
      <vt:lpstr>조력 발전</vt:lpstr>
      <vt:lpstr>조력 발전</vt:lpstr>
      <vt:lpstr>조력 발전</vt:lpstr>
      <vt:lpstr>조력 발전</vt:lpstr>
      <vt:lpstr>조력 발전</vt:lpstr>
      <vt:lpstr>조력 발전</vt:lpstr>
      <vt:lpstr>조력 발전</vt:lpstr>
      <vt:lpstr>조력 발전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조조영삼</cp:lastModifiedBy>
  <cp:revision>500</cp:revision>
  <dcterms:created xsi:type="dcterms:W3CDTF">2014-03-02T03:11:27Z</dcterms:created>
  <dcterms:modified xsi:type="dcterms:W3CDTF">2020-08-09T06:55:07Z</dcterms:modified>
</cp:coreProperties>
</file>