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52" r:id="rId4"/>
    <p:sldMasterId id="2147483764" r:id="rId5"/>
  </p:sldMasterIdLst>
  <p:notesMasterIdLst>
    <p:notesMasterId r:id="rId62"/>
  </p:notesMasterIdLst>
  <p:sldIdLst>
    <p:sldId id="384" r:id="rId6"/>
    <p:sldId id="286" r:id="rId7"/>
    <p:sldId id="364" r:id="rId8"/>
    <p:sldId id="363" r:id="rId9"/>
    <p:sldId id="415" r:id="rId10"/>
    <p:sldId id="416" r:id="rId11"/>
    <p:sldId id="420" r:id="rId12"/>
    <p:sldId id="368" r:id="rId13"/>
    <p:sldId id="419" r:id="rId14"/>
    <p:sldId id="417" r:id="rId15"/>
    <p:sldId id="369" r:id="rId16"/>
    <p:sldId id="418" r:id="rId17"/>
    <p:sldId id="288" r:id="rId18"/>
    <p:sldId id="327" r:id="rId19"/>
    <p:sldId id="334" r:id="rId20"/>
    <p:sldId id="365" r:id="rId21"/>
    <p:sldId id="421" r:id="rId22"/>
    <p:sldId id="414" r:id="rId23"/>
    <p:sldId id="331" r:id="rId24"/>
    <p:sldId id="332" r:id="rId25"/>
    <p:sldId id="333" r:id="rId26"/>
    <p:sldId id="329" r:id="rId27"/>
    <p:sldId id="344" r:id="rId28"/>
    <p:sldId id="343" r:id="rId29"/>
    <p:sldId id="341" r:id="rId30"/>
    <p:sldId id="340" r:id="rId31"/>
    <p:sldId id="410" r:id="rId32"/>
    <p:sldId id="411" r:id="rId33"/>
    <p:sldId id="422" r:id="rId34"/>
    <p:sldId id="412" r:id="rId35"/>
    <p:sldId id="423" r:id="rId36"/>
    <p:sldId id="339" r:id="rId37"/>
    <p:sldId id="338" r:id="rId38"/>
    <p:sldId id="424" r:id="rId39"/>
    <p:sldId id="354" r:id="rId40"/>
    <p:sldId id="425" r:id="rId41"/>
    <p:sldId id="353" r:id="rId42"/>
    <p:sldId id="413" r:id="rId43"/>
    <p:sldId id="351" r:id="rId44"/>
    <p:sldId id="427" r:id="rId45"/>
    <p:sldId id="426" r:id="rId46"/>
    <p:sldId id="403" r:id="rId47"/>
    <p:sldId id="428" r:id="rId48"/>
    <p:sldId id="352" r:id="rId49"/>
    <p:sldId id="429" r:id="rId50"/>
    <p:sldId id="430" r:id="rId51"/>
    <p:sldId id="406" r:id="rId52"/>
    <p:sldId id="431" r:id="rId53"/>
    <p:sldId id="433" r:id="rId54"/>
    <p:sldId id="432" r:id="rId55"/>
    <p:sldId id="404" r:id="rId56"/>
    <p:sldId id="342" r:id="rId57"/>
    <p:sldId id="405" r:id="rId58"/>
    <p:sldId id="357" r:id="rId59"/>
    <p:sldId id="356" r:id="rId60"/>
    <p:sldId id="367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5CF"/>
    <a:srgbClr val="006600"/>
    <a:srgbClr val="FFFF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9868" autoAdjust="0"/>
  </p:normalViewPr>
  <p:slideViewPr>
    <p:cSldViewPr showGuides="1">
      <p:cViewPr varScale="1">
        <p:scale>
          <a:sx n="85" d="100"/>
          <a:sy n="85" d="100"/>
        </p:scale>
        <p:origin x="79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EA2A-95C9-4931-A04E-1F8F60139BA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C698-7E77-47E7-BECB-D174BE61A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1C698-7E77-47E7-BECB-D174BE61AAA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0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1C698-7E77-47E7-BECB-D174BE61AAA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70277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80055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422585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91795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84334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368237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795343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93753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008289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403589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111168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682906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416297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963544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730085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606680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109091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6112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516394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67674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676911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6590186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312236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475099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844014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9340062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344840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48863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5006132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60787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3648720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12070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36554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6744585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8216161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9121132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7618685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9605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7027870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4054088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40923619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733951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7681148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6955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© 2018 Hanyang Univ. ERICA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931CC1-62A4-48CA-ABE7-C900D1DDEE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ea typeface="ＭＳ Ｐゴシック" panose="020B0600070205080204" pitchFamily="34" charset="-128"/>
              </a:rPr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52640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ea typeface="ＭＳ Ｐゴシック" panose="020B0600070205080204" pitchFamily="34" charset="-128"/>
              </a:rPr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5461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ea typeface="ＭＳ Ｐゴシック" pitchFamily="104" charset="-128"/>
              </a:rPr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1670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ea typeface="ＭＳ Ｐゴシック" panose="020B0600070205080204" pitchFamily="34" charset="-128"/>
              </a:rPr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6255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143000"/>
          </a:xfrm>
        </p:spPr>
        <p:txBody>
          <a:bodyPr/>
          <a:lstStyle/>
          <a:p>
            <a:r>
              <a:rPr lang="ko-KR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  상  학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409021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14401"/>
          </a:xfrm>
        </p:spPr>
        <p:txBody>
          <a:bodyPr/>
          <a:lstStyle/>
          <a:p>
            <a:r>
              <a:rPr lang="ko-KR" altLang="en-US" b="1" dirty="0"/>
              <a:t>기상학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44" y="1484784"/>
            <a:ext cx="8903344" cy="5112568"/>
          </a:xfrm>
        </p:spPr>
        <p:txBody>
          <a:bodyPr/>
          <a:lstStyle/>
          <a:p>
            <a:pPr marL="0" lvl="0" indent="0" eaLnBrk="0" hangingPunct="0">
              <a:spcAft>
                <a:spcPts val="600"/>
              </a:spcAft>
              <a:buNone/>
            </a:pPr>
            <a:r>
              <a:rPr lang="ko-KR" altLang="en-US" sz="2600" b="1" dirty="0"/>
              <a:t>   </a:t>
            </a:r>
            <a:r>
              <a:rPr lang="en-US" altLang="ko-KR" sz="2600" b="1" dirty="0">
                <a:solidFill>
                  <a:srgbClr val="0115CF"/>
                </a:solidFill>
                <a:latin typeface="+mn-ea"/>
              </a:rPr>
              <a:t> - </a:t>
            </a:r>
            <a:r>
              <a:rPr lang="ko-KR" altLang="en-US" sz="2600" b="1" dirty="0">
                <a:solidFill>
                  <a:srgbClr val="0115CF"/>
                </a:solidFill>
                <a:latin typeface="+mn-ea"/>
              </a:rPr>
              <a:t>일기도시대 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(19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세기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~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현재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)</a:t>
            </a:r>
          </a:p>
          <a:p>
            <a:pPr marL="0" lvl="0" indent="0" eaLnBrk="0" hangingPunc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• 1820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독일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브란데스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처음 일기도 작성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*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당시 해면 </a:t>
            </a:r>
            <a:r>
              <a:rPr lang="ko-KR" altLang="en-US" sz="2200" b="1" dirty="0" err="1">
                <a:solidFill>
                  <a:srgbClr val="006600"/>
                </a:solidFill>
                <a:latin typeface="+mn-ea"/>
              </a:rPr>
              <a:t>갱정이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 되지 않아서 각지 평균기압에서의 편차를 </a:t>
            </a:r>
            <a:endParaRPr lang="en-US" altLang="ko-KR" sz="2200" b="1" dirty="0">
              <a:solidFill>
                <a:srgbClr val="006600"/>
              </a:solidFill>
              <a:latin typeface="+mn-ea"/>
            </a:endParaRP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             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기입하여 기압 등변화선도 작성</a:t>
            </a:r>
            <a:endParaRPr lang="en-US" altLang="ko-KR" sz="2200" b="1" dirty="0">
              <a:solidFill>
                <a:srgbClr val="0066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• 1854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프랑스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르베르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세바스토플에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정박중이던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영불함대의 폭풍우 피해 원인 조사를 위해 각국 천문기상 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학자에게 일기 상태 문의 후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250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통의 회답 입수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 이를 토대로 일기도 작성 해석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기압계의 이동 확인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• 1930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년대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라디오 존데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발명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고층 기상 관측 시작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• 2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차 세계대전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레이다가 기상 관측에 이용되면서 단기예보 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정확도 크게 향상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72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7365" y="1268760"/>
            <a:ext cx="7349270" cy="5376952"/>
            <a:chOff x="107504" y="1196752"/>
            <a:chExt cx="7349270" cy="5376952"/>
          </a:xfrm>
        </p:grpSpPr>
        <p:pic>
          <p:nvPicPr>
            <p:cNvPr id="12290" name="Picture 2" descr="http://www.greenpostkorea.co.kr/data/photos/news/photo/201302/24364_63313_115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96752"/>
              <a:ext cx="7349270" cy="388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라디오존데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287" y="4149079"/>
              <a:ext cx="2167009" cy="242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라디오 존데</a:t>
            </a:r>
          </a:p>
        </p:txBody>
      </p:sp>
    </p:spTree>
    <p:extLst>
      <p:ext uri="{BB962C8B-B14F-4D97-AF65-F5344CB8AC3E}">
        <p14:creationId xmlns:p14="http://schemas.microsoft.com/office/powerpoint/2010/main" val="29255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796950"/>
          </a:xfrm>
        </p:spPr>
        <p:txBody>
          <a:bodyPr/>
          <a:lstStyle/>
          <a:p>
            <a:r>
              <a:rPr lang="ko-KR" altLang="en-US" b="1" dirty="0"/>
              <a:t>기상학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55365"/>
            <a:ext cx="856895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</a:rPr>
              <a:t> • 1949</a:t>
            </a:r>
            <a:r>
              <a:rPr lang="ko-KR" altLang="en-US" sz="2400" b="1" dirty="0">
                <a:solidFill>
                  <a:srgbClr val="000000"/>
                </a:solidFill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</a:rPr>
              <a:t>, Computer</a:t>
            </a:r>
            <a:r>
              <a:rPr lang="ko-KR" altLang="en-US" sz="2400" b="1" dirty="0">
                <a:solidFill>
                  <a:srgbClr val="000000"/>
                </a:solidFill>
              </a:rPr>
              <a:t> 등장</a:t>
            </a:r>
            <a:r>
              <a:rPr lang="en-US" altLang="ko-KR" sz="2400" b="1" dirty="0">
                <a:solidFill>
                  <a:srgbClr val="000000"/>
                </a:solidFill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</a:rPr>
              <a:t>챠니</a:t>
            </a:r>
            <a:r>
              <a:rPr lang="ko-KR" altLang="en-US" sz="2400" b="1" dirty="0">
                <a:solidFill>
                  <a:srgbClr val="000000"/>
                </a:solidFill>
              </a:rPr>
              <a:t> 등의 수치 예보방법 개발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• 1960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첫 기상위성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Tiros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발사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위성 기상 관측시대 도래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*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종관 기압계의 패턴을 사진을 통해 눈으로 볼 수 있다는 점에서</a:t>
            </a:r>
            <a:endParaRPr lang="en-US" altLang="ko-KR" sz="2200" b="1" dirty="0">
              <a:solidFill>
                <a:srgbClr val="0066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    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  큰 의의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실제 일기예보의 전반적인 정확도 크게 향상</a:t>
            </a:r>
            <a:endParaRPr lang="en-US" altLang="ko-KR" sz="2200" b="1" dirty="0">
              <a:solidFill>
                <a:srgbClr val="006600"/>
              </a:solidFill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• 1980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년대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세계기상기구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(WMO)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회원국들이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위성 수신장치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각국 특성에 맞는 수치 예보모델 개발 노력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*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우리나라도 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1988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년 예보용 컴퓨터 도입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        1989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년 위성 수신시스템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, 1999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년 슈퍼컴퓨터 도입</a:t>
            </a:r>
            <a:endParaRPr lang="ko-KR" altLang="en-US" sz="22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1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관천망기 일기 예보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242598" y="1628800"/>
            <a:ext cx="8892480" cy="1440160"/>
          </a:xfrm>
        </p:spPr>
        <p:txBody>
          <a:bodyPr vert="horz"/>
          <a:lstStyle/>
          <a:p>
            <a:pPr marL="0" indent="0" eaLnBrk="0" hangingPunct="0"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 </a:t>
            </a:r>
            <a:r>
              <a:rPr lang="ko-KR" altLang="en-US" sz="2400" b="1" dirty="0">
                <a:latin typeface="+mn-ea"/>
              </a:rPr>
              <a:t>바람이나 구름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동물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소리 등 상태를 관찰하여 판단하는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</a:t>
            </a:r>
            <a:r>
              <a:rPr lang="ko-KR" altLang="en-US" sz="2400" b="1" dirty="0">
                <a:latin typeface="+mn-ea"/>
              </a:rPr>
              <a:t>  </a:t>
            </a:r>
            <a:r>
              <a:rPr lang="ko-KR" altLang="en-US" sz="2400" b="1" dirty="0" err="1">
                <a:latin typeface="+mn-ea"/>
              </a:rPr>
              <a:t>관천망</a:t>
            </a:r>
            <a:r>
              <a:rPr lang="ko-KR" altLang="en-US" sz="2400" b="1" dirty="0">
                <a:latin typeface="+mn-ea"/>
              </a:rPr>
              <a:t> 기법은 농민이나 어민의 관찰 경험에서 얻어진 법칙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       ·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햇무리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달무리가 나타나면 비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     ·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광환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코로나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)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이 생기면 비</a:t>
            </a:r>
            <a:endParaRPr lang="en-US" altLang="ko-KR" sz="2200" b="1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0" y="3230780"/>
            <a:ext cx="4104720" cy="3078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3230780"/>
            <a:ext cx="3890731" cy="30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ko-KR" altLang="en-US" b="1" i="1" dirty="0">
                <a:solidFill>
                  <a:srgbClr val="0115CF"/>
                </a:solidFill>
              </a:rPr>
              <a:t>관천망기 일기 예보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251520" y="1268760"/>
            <a:ext cx="8892480" cy="5328592"/>
          </a:xfrm>
        </p:spPr>
        <p:txBody>
          <a:bodyPr vert="horz">
            <a:no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저녁놀은 맑으며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아침놀은 비</a:t>
            </a:r>
            <a:endParaRPr lang="en-US" altLang="ko-KR" sz="2400" b="1" dirty="0">
              <a:latin typeface="+mn-ea"/>
            </a:endParaRPr>
          </a:p>
          <a:p>
            <a:pPr marL="623888" indent="-447675">
              <a:buNone/>
            </a:pPr>
            <a:endParaRPr lang="en-US" altLang="ko-KR" sz="2400" b="1" dirty="0">
              <a:latin typeface="+mn-ea"/>
            </a:endParaRPr>
          </a:p>
          <a:p>
            <a:pPr marL="623888" indent="-447675">
              <a:buNone/>
            </a:pPr>
            <a:endParaRPr lang="en-US" altLang="ko-KR" sz="2400" b="1" dirty="0">
              <a:latin typeface="+mn-ea"/>
            </a:endParaRPr>
          </a:p>
          <a:p>
            <a:pPr marL="623888" indent="-447675">
              <a:buNone/>
            </a:pPr>
            <a:endParaRPr lang="en-US" altLang="ko-KR" sz="2400" b="1" dirty="0">
              <a:latin typeface="+mn-ea"/>
            </a:endParaRPr>
          </a:p>
          <a:p>
            <a:pPr marL="623888" indent="-447675">
              <a:buNone/>
            </a:pPr>
            <a:endParaRPr lang="en-US" altLang="ko-KR" sz="2400" b="1" dirty="0">
              <a:latin typeface="+mn-ea"/>
            </a:endParaRPr>
          </a:p>
          <a:p>
            <a:pPr marL="623888" indent="-447675">
              <a:buNone/>
            </a:pPr>
            <a:endParaRPr lang="en-US" altLang="ko-KR" sz="2400" b="1" dirty="0">
              <a:latin typeface="+mn-ea"/>
            </a:endParaRPr>
          </a:p>
          <a:p>
            <a:pPr marL="623888" indent="-447675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아침 무지개는 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저녁 무지개는 맑을 징조</a:t>
            </a:r>
            <a:endParaRPr lang="en-US" altLang="ko-KR" sz="2400" b="1" dirty="0">
              <a:latin typeface="+mn-ea"/>
            </a:endParaRPr>
          </a:p>
          <a:p>
            <a:pPr marL="623888" indent="-447675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하늘이 두드러지게 맑고 푸르면 후면에 저기압이 내습하여</a:t>
            </a:r>
            <a:endParaRPr lang="en-US" altLang="ko-KR" sz="2400" b="1" dirty="0">
              <a:latin typeface="+mn-ea"/>
            </a:endParaRPr>
          </a:p>
          <a:p>
            <a:pPr marL="623888" indent="-447675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폭풍우 초래 가능성 증대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큰 바람 다음은 맑음</a:t>
            </a:r>
            <a:endParaRPr lang="en-US" altLang="ko-KR" sz="2400" b="1" dirty="0">
              <a:latin typeface="+mn-ea"/>
            </a:endParaRPr>
          </a:p>
          <a:p>
            <a:pPr marL="623888" indent="-447675"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sym typeface="Wingdings"/>
              </a:rPr>
              <a:t> </a:t>
            </a:r>
            <a:r>
              <a:rPr lang="ko-KR" altLang="en-US" sz="2400" b="1" dirty="0">
                <a:latin typeface="+mn-ea"/>
              </a:rPr>
              <a:t>동풍은 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서풍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북서풍은 맑음</a:t>
            </a:r>
            <a:endParaRPr lang="en-US" altLang="ko-KR" sz="2400" b="1" dirty="0">
              <a:latin typeface="+mn-ea"/>
            </a:endParaRPr>
          </a:p>
          <a:p>
            <a:pPr marL="623888" indent="-447675">
              <a:buNone/>
            </a:pP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  <a:sym typeface="Wingdings"/>
              </a:rPr>
              <a:t> </a:t>
            </a:r>
            <a:r>
              <a:rPr lang="ko-KR" altLang="en-US" sz="2400" b="1" dirty="0">
                <a:latin typeface="+mn-ea"/>
              </a:rPr>
              <a:t>남동풍은 폭풍우 징조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서쪽에 저기압이 있음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49441"/>
            <a:ext cx="3600399" cy="2268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97" y="1727035"/>
            <a:ext cx="3674087" cy="22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48072"/>
            <a:ext cx="8229600" cy="769566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관천망기 일기 예보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107504" y="1628801"/>
            <a:ext cx="7992888" cy="1872207"/>
          </a:xfrm>
        </p:spPr>
        <p:txBody>
          <a:bodyPr vert="horz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해륙풍의 주기가 바뀌면 태풍이 올 징조</a:t>
            </a:r>
          </a:p>
          <a:p>
            <a:pPr marL="0" indent="180975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      · 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해풍 </a:t>
            </a: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: 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낮에 바다 쪽에서 불어오는 바람</a:t>
            </a:r>
            <a:endParaRPr lang="en-US" altLang="ko-KR" sz="2400" b="1" dirty="0">
              <a:solidFill>
                <a:srgbClr val="00B050"/>
              </a:solidFill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      · 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육풍 </a:t>
            </a: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: 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밤에 육지 쪽에서 불어오는 바람</a:t>
            </a:r>
            <a:endParaRPr lang="en-US" altLang="ko-KR" sz="2400" b="1" dirty="0">
              <a:solidFill>
                <a:srgbClr val="00B050"/>
              </a:solidFill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sym typeface="Wingdings"/>
              </a:rPr>
              <a:t></a:t>
            </a: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ko-KR" altLang="en-US" sz="2400" b="1" dirty="0">
                <a:latin typeface="+mn-ea"/>
              </a:rPr>
              <a:t>높새바람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i="1" dirty="0" err="1">
                <a:latin typeface="+mn-ea"/>
              </a:rPr>
              <a:t>Föhn</a:t>
            </a:r>
            <a:r>
              <a:rPr lang="en-US" altLang="ko-KR" sz="2400" b="1" i="1" dirty="0">
                <a:latin typeface="+mn-ea"/>
              </a:rPr>
              <a:t> Wind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이 불면 잔디 끝이 마름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040"/>
            <a:ext cx="5328592" cy="271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6950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  <a:cs typeface="Arial Unicode MS" panose="020B0604020202020204" pitchFamily="50" charset="-127"/>
              </a:rPr>
              <a:t>해풍과 육풍</a:t>
            </a:r>
          </a:p>
        </p:txBody>
      </p:sp>
      <p:pic>
        <p:nvPicPr>
          <p:cNvPr id="9218" name="Picture 2" descr="http://blogfiles.naver.net/20150430_57/tnehf18_1430337328008E3uHy_JPEG/141C1F6B1B8B0FAC7D01_0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" y="2060848"/>
            <a:ext cx="898242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6CE11-3579-46C1-A59C-EF844ED61560}"/>
              </a:ext>
            </a:extLst>
          </p:cNvPr>
          <p:cNvSpPr txBox="1"/>
          <p:nvPr/>
        </p:nvSpPr>
        <p:spPr>
          <a:xfrm>
            <a:off x="1907704" y="5661248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해 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C64E6-5270-4C0E-878A-5C86430B2263}"/>
              </a:ext>
            </a:extLst>
          </p:cNvPr>
          <p:cNvSpPr txBox="1"/>
          <p:nvPr/>
        </p:nvSpPr>
        <p:spPr>
          <a:xfrm>
            <a:off x="6300192" y="5641213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육 풍</a:t>
            </a:r>
          </a:p>
        </p:txBody>
      </p:sp>
    </p:spTree>
    <p:extLst>
      <p:ext uri="{BB962C8B-B14F-4D97-AF65-F5344CB8AC3E}">
        <p14:creationId xmlns:p14="http://schemas.microsoft.com/office/powerpoint/2010/main" val="415872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>
                <a:solidFill>
                  <a:srgbClr val="0115CF"/>
                </a:solidFill>
                <a:cs typeface="Arial Unicode MS" panose="020B0604020202020204" pitchFamily="50" charset="-127"/>
              </a:rPr>
              <a:t>해풍과 육풍</a:t>
            </a:r>
          </a:p>
        </p:txBody>
      </p:sp>
      <p:pic>
        <p:nvPicPr>
          <p:cNvPr id="9218" name="Picture 2" descr="http://blogfiles.naver.net/20150430_57/tnehf18_1430337328008E3uHy_JPEG/141C1F6B1B8B0FAC7D01_0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032" y="1700808"/>
            <a:ext cx="975657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0463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관천망기 일기 예보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107504" y="1340768"/>
            <a:ext cx="9036496" cy="5733256"/>
          </a:xfrm>
        </p:spPr>
        <p:txBody>
          <a:bodyPr vert="horz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새털구름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비늘구름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양떼구름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고적운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은 비 올 징조</a:t>
            </a: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   </a:t>
            </a:r>
          </a:p>
          <a:p>
            <a:pPr marL="0" indent="180975">
              <a:buNone/>
            </a:pP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뭉게구름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적운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은 맑음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소나기구름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적란운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은 다음날 맑음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</a:t>
            </a: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5"/>
            <a:ext cx="2623444" cy="19346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16" y="1844824"/>
            <a:ext cx="2667168" cy="1944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80" y="1844824"/>
            <a:ext cx="2494724" cy="19442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3844887" cy="2016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581128"/>
            <a:ext cx="396044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관천망기 일기 예보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323528" y="1772816"/>
            <a:ext cx="7272808" cy="4925144"/>
          </a:xfrm>
        </p:spPr>
        <p:txBody>
          <a:bodyPr vert="horz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구름이 빨리 움직이면 바람이 </a:t>
            </a:r>
            <a:r>
              <a:rPr lang="ko-KR" altLang="en-US" sz="2400" b="1" dirty="0" err="1">
                <a:solidFill>
                  <a:srgbClr val="0115CF"/>
                </a:solidFill>
                <a:latin typeface="+mn-ea"/>
              </a:rPr>
              <a:t>강해짐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구름이 북쪽으로 이동하면 날씨가 </a:t>
            </a:r>
            <a:r>
              <a:rPr lang="ko-KR" altLang="en-US" sz="2400" b="1" dirty="0" err="1">
                <a:latin typeface="+mn-ea"/>
              </a:rPr>
              <a:t>맑아짐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  <a:sym typeface="Wingdings"/>
              </a:rPr>
              <a:t>  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여름은 남쪽이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가을은 서쪽이 밝으면 맑아짐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  <a:sym typeface="Wingdings"/>
              </a:rPr>
              <a:t>  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봄비는 한 번 내릴 때마다 따뜻해 짐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 </a:t>
            </a: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가을비는 한 번 올 때마다 </a:t>
            </a:r>
            <a:r>
              <a:rPr lang="ko-KR" altLang="en-US" sz="2400" b="1" dirty="0" err="1">
                <a:solidFill>
                  <a:srgbClr val="0115CF"/>
                </a:solidFill>
                <a:latin typeface="+mn-ea"/>
              </a:rPr>
              <a:t>추워짐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sym typeface="Wingdings"/>
              </a:rPr>
              <a:t>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겨울에 우물이 마르면 여름에 가뭄이 옴</a:t>
            </a:r>
            <a:endParaRPr lang="en-US" altLang="ko-KR" sz="2400" b="1" dirty="0"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겨울에 눈이 많으면 여름에 비가 많음</a:t>
            </a:r>
            <a:endParaRPr lang="en-US" altLang="ko-KR" sz="2400" b="1" dirty="0"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아침에 냇가나 늪의 안개는 맑을 징조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  <a:sym typeface="Wingdings"/>
              </a:rPr>
              <a:t>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안개가 있으면 바람이 없고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걷히면 바람이 붐</a:t>
            </a:r>
            <a:endParaRPr lang="en-US" altLang="ko-KR" sz="2400" b="1" dirty="0"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기상학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251520" y="1340768"/>
            <a:ext cx="8892480" cy="5517232"/>
          </a:xfrm>
        </p:spPr>
        <p:txBody>
          <a:bodyPr vert="horz">
            <a:no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정  의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기상학은 대기 과학으로 대기 중에서 일어나는 제반 현상을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24"/>
              </a:spcBef>
              <a:spcAft>
                <a:spcPts val="12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대상으로 하는 학문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기상학 기초는 물리학이며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대기 상태나 그 속에서 일어나는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개개의 자연현상을 물리학적인 방법으로 고찰하는 것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분  류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종관</a:t>
            </a:r>
            <a:r>
              <a:rPr lang="en-US" altLang="ko-KR" sz="2400" dirty="0"/>
              <a:t>(</a:t>
            </a:r>
            <a:r>
              <a:rPr lang="ko-KR" altLang="en-US" sz="2400" dirty="0"/>
              <a:t>綜觀</a:t>
            </a:r>
            <a:r>
              <a:rPr lang="en-US" altLang="ko-KR" sz="2400" dirty="0"/>
              <a:t>)</a:t>
            </a:r>
            <a:r>
              <a:rPr lang="ko-KR" altLang="en-US" sz="2400" b="1" dirty="0">
                <a:latin typeface="+mn-ea"/>
              </a:rPr>
              <a:t> 기상학 </a:t>
            </a:r>
            <a:r>
              <a:rPr lang="en-US" altLang="ko-KR" sz="2400" b="1" dirty="0">
                <a:latin typeface="+mn-ea"/>
              </a:rPr>
              <a:t>: 1,000~5,000km</a:t>
            </a:r>
            <a:r>
              <a:rPr lang="ko-KR" altLang="en-US" sz="2400" b="1" dirty="0">
                <a:latin typeface="+mn-ea"/>
              </a:rPr>
              <a:t>의 수평규모 대기현상을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                              </a:t>
            </a:r>
            <a:r>
              <a:rPr lang="ko-KR" altLang="en-US" sz="2400" b="1" dirty="0">
                <a:latin typeface="+mn-ea"/>
              </a:rPr>
              <a:t>연구하는 분야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고기압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저기압 등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미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微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기상학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수평규모 </a:t>
            </a:r>
            <a:r>
              <a:rPr lang="en-US" altLang="ko-KR" sz="2400" b="1" dirty="0">
                <a:latin typeface="+mn-ea"/>
              </a:rPr>
              <a:t>2km, </a:t>
            </a:r>
            <a:r>
              <a:rPr lang="ko-KR" altLang="en-US" sz="2400" b="1" dirty="0">
                <a:latin typeface="+mn-ea"/>
              </a:rPr>
              <a:t>연직규모 </a:t>
            </a:r>
            <a:r>
              <a:rPr lang="en-US" altLang="ko-KR" sz="2400" b="1" dirty="0">
                <a:latin typeface="+mn-ea"/>
              </a:rPr>
              <a:t>1km </a:t>
            </a:r>
            <a:r>
              <a:rPr lang="ko-KR" altLang="en-US" sz="2400" b="1" dirty="0">
                <a:latin typeface="+mn-ea"/>
              </a:rPr>
              <a:t>이하의 대기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                   </a:t>
            </a:r>
            <a:r>
              <a:rPr lang="ko-KR" altLang="en-US" sz="2400" b="1" dirty="0">
                <a:latin typeface="+mn-ea"/>
              </a:rPr>
              <a:t>현상을 연구하는 분야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난류 등 </a:t>
            </a:r>
          </a:p>
        </p:txBody>
      </p:sp>
    </p:spTree>
    <p:extLst>
      <p:ext uri="{BB962C8B-B14F-4D97-AF65-F5344CB8AC3E}">
        <p14:creationId xmlns:p14="http://schemas.microsoft.com/office/powerpoint/2010/main" val="143774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관천망기 일기 예보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457200" y="1669065"/>
            <a:ext cx="8229600" cy="4640255"/>
          </a:xfrm>
        </p:spPr>
        <p:txBody>
          <a:bodyPr vert="horz">
            <a:noAutofit/>
          </a:bodyPr>
          <a:lstStyle/>
          <a:p>
            <a:pPr>
              <a:spcAft>
                <a:spcPts val="600"/>
              </a:spcAft>
              <a:buFont typeface="Wingdings"/>
              <a:buChar char="m"/>
            </a:pPr>
            <a:r>
              <a:rPr lang="ko-KR" altLang="en-US" sz="2400" b="1" dirty="0">
                <a:latin typeface="+mn-ea"/>
              </a:rPr>
              <a:t> 밤이슬이 많으면 맑고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서리가 심하면 비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아침 천둥은 큰 비의 징조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천둥이 심하게 울리면 맑고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마른 번개는 가뭄의 징조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종소리가 뚜렷하게 들리면 비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해명</a:t>
            </a:r>
            <a:r>
              <a:rPr lang="en-US" altLang="ko-KR" sz="2200" b="1" dirty="0">
                <a:solidFill>
                  <a:srgbClr val="0115CF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115CF"/>
                </a:solidFill>
                <a:latin typeface="+mn-ea"/>
              </a:rPr>
              <a:t>바다에서 </a:t>
            </a:r>
            <a:r>
              <a:rPr lang="en-US" altLang="ko-KR" sz="2200" b="1" dirty="0">
                <a:solidFill>
                  <a:srgbClr val="0115CF"/>
                </a:solidFill>
                <a:latin typeface="+mn-ea"/>
              </a:rPr>
              <a:t>‘</a:t>
            </a:r>
            <a:r>
              <a:rPr lang="ko-KR" altLang="en-US" sz="2200" b="1" dirty="0">
                <a:solidFill>
                  <a:srgbClr val="0115CF"/>
                </a:solidFill>
                <a:latin typeface="+mn-ea"/>
              </a:rPr>
              <a:t>우</a:t>
            </a:r>
            <a:r>
              <a:rPr lang="en-US" altLang="ko-KR" sz="2200" b="1" dirty="0">
                <a:solidFill>
                  <a:srgbClr val="0115CF"/>
                </a:solidFill>
                <a:latin typeface="+mn-ea"/>
              </a:rPr>
              <a:t>’</a:t>
            </a:r>
            <a:r>
              <a:rPr lang="ko-KR" altLang="en-US" sz="2200" b="1" dirty="0">
                <a:solidFill>
                  <a:srgbClr val="0115CF"/>
                </a:solidFill>
                <a:latin typeface="+mn-ea"/>
              </a:rPr>
              <a:t> 하는 소리</a:t>
            </a:r>
            <a:r>
              <a:rPr lang="en-US" altLang="ko-KR" sz="2200" b="1" dirty="0">
                <a:solidFill>
                  <a:srgbClr val="0115CF"/>
                </a:solidFill>
                <a:latin typeface="+mn-ea"/>
              </a:rPr>
              <a:t>)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은 일기 급변의 징조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하수구 냄새가 심하면 비 올 징조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연기가 똑바로 올라가면 맑고 옆으로 기울면 비 올 징조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연기가 서쪽으로 흐르면 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동쪽으로 흐르면 맑음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/>
              <a:buChar char="m"/>
            </a:pPr>
            <a:r>
              <a:rPr lang="ko-KR" altLang="en-US" sz="2400" b="1" dirty="0">
                <a:latin typeface="+mn-ea"/>
              </a:rPr>
              <a:t> 연기가 집 밖으로 잘 빠지지 않으면 비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관천망기 일기 예보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395536" y="1340768"/>
            <a:ext cx="7992888" cy="5184576"/>
          </a:xfrm>
        </p:spPr>
        <p:txBody>
          <a:bodyPr vert="horz">
            <a:noAutofit/>
          </a:bodyPr>
          <a:lstStyle/>
          <a:p>
            <a:pPr>
              <a:spcAft>
                <a:spcPts val="300"/>
              </a:spcAft>
              <a:buFont typeface="Wingdings"/>
              <a:buChar char="m"/>
            </a:pPr>
            <a:r>
              <a:rPr lang="ko-KR" altLang="en-US" sz="2400" b="1" dirty="0">
                <a:latin typeface="+mn-ea"/>
              </a:rPr>
              <a:t>별빛이 가물가물 흔들리면 큰 바람이 붐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ko-KR" altLang="en-US" sz="2400" b="1" dirty="0">
                <a:latin typeface="+mn-ea"/>
              </a:rPr>
              <a:t>겨울 밤 별이 유난히 맑으면 </a:t>
            </a:r>
            <a:r>
              <a:rPr lang="ko-KR" altLang="en-US" sz="2400" b="1" dirty="0" err="1">
                <a:latin typeface="+mn-ea"/>
              </a:rPr>
              <a:t>추워짐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ko-KR" altLang="en-US" sz="2400" b="1" dirty="0">
                <a:latin typeface="+mn-ea"/>
              </a:rPr>
              <a:t>유성이 많으면 가뭄이 듦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달 근처에 별이 보이면 건조하여 화재 발생 위험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청개구리가 낮은 곳에 있으면 맑음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</a:t>
            </a: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개미가 이사를 하면 비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저녁 매미 소리는 다음 날 맑음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꿀벌의 활동이 빠르면 계절이 빠름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벌집이 낮은 해는 비바람이 많음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물고기가 물위로 뛰어 오르면 비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비둘기가 울면 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까치가 울면 맑음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300"/>
              </a:spcAft>
              <a:buFont typeface="Wingdings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참새가 이른 아침부터 지저귀면 맑음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ko-KR" altLang="en-US" b="1" i="1" dirty="0" err="1">
                <a:solidFill>
                  <a:srgbClr val="0115CF"/>
                </a:solidFill>
              </a:rPr>
              <a:t>관천망기</a:t>
            </a:r>
            <a:r>
              <a:rPr lang="ko-KR" altLang="en-US" b="1" i="1" dirty="0">
                <a:solidFill>
                  <a:srgbClr val="0115CF"/>
                </a:solidFill>
              </a:rPr>
              <a:t> 일기예보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body" orient="vert" idx="1"/>
          </p:nvPr>
        </p:nvSpPr>
        <p:spPr>
          <a:xfrm>
            <a:off x="323528" y="1772816"/>
            <a:ext cx="8784976" cy="4752528"/>
          </a:xfrm>
        </p:spPr>
        <p:txBody>
          <a:bodyPr vert="horz"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제비가 낮게 날면 비 올 징조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ko-KR" altLang="en-US" sz="2400" b="1" dirty="0">
                <a:latin typeface="+mn-ea"/>
              </a:rPr>
              <a:t>말이 큰소리로 울면 맑음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벚꽃이 일찍 피면 풍년</a:t>
            </a:r>
            <a:r>
              <a:rPr lang="en-US" altLang="ko-KR" sz="2200" b="1" dirty="0">
                <a:solidFill>
                  <a:srgbClr val="0115CF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115CF"/>
                </a:solidFill>
                <a:latin typeface="+mn-ea"/>
              </a:rPr>
              <a:t>북태평양 고기압 일찍 발달</a:t>
            </a:r>
            <a:r>
              <a:rPr lang="en-US" altLang="ko-KR" sz="2200" b="1" dirty="0">
                <a:solidFill>
                  <a:srgbClr val="0115CF"/>
                </a:solidFill>
                <a:latin typeface="+mn-ea"/>
              </a:rPr>
              <a:t>,</a:t>
            </a:r>
            <a:r>
              <a:rPr lang="ko-KR" altLang="en-US" sz="2200" b="1" dirty="0">
                <a:solidFill>
                  <a:srgbClr val="0115CF"/>
                </a:solidFill>
                <a:latin typeface="+mn-ea"/>
              </a:rPr>
              <a:t> 기온 증가</a:t>
            </a:r>
            <a:r>
              <a:rPr lang="en-US" altLang="ko-KR" sz="2200" b="1" dirty="0">
                <a:solidFill>
                  <a:srgbClr val="0115CF"/>
                </a:solidFill>
                <a:latin typeface="+mn-ea"/>
              </a:rPr>
              <a:t>)</a:t>
            </a:r>
            <a:r>
              <a:rPr lang="ko-KR" altLang="en-US" sz="2200" b="1" dirty="0">
                <a:solidFill>
                  <a:srgbClr val="7030A0"/>
                </a:solidFill>
                <a:latin typeface="+mn-ea"/>
              </a:rPr>
              <a:t> </a:t>
            </a:r>
            <a:endParaRPr lang="en-US" altLang="ko-KR" sz="2200" b="1" dirty="0">
              <a:solidFill>
                <a:srgbClr val="7030A0"/>
              </a:solidFill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배꽃이 많은 해는 홍수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밥풀이 식기에 붙으면 맑고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떨어지면 비 올 징조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가지 꽃이 많이 피면 가물고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잎이 서면 맑음 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괭이 자루가 빠지면 가뭄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물고기가 수면에 떼를 지어 심하게 뛰어 오르면 지진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물고기가 해안 근처에 모여들면 지진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대기의 구성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6612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대기란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지구의 인력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중력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에 의해 지구의 주위를 둘러싸고 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있으며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지구와 거의 같은 속도로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西에서 東으로 회전하는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각종 기체의 혼합물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구성 성분 </a:t>
            </a:r>
            <a:endParaRPr lang="en-US" altLang="ko-KR" sz="28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순수 건조 공기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수증기 외 액체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고체 불순물이 섞여 있고</a:t>
            </a:r>
            <a:r>
              <a:rPr lang="en-US" altLang="ko-KR" sz="2400" b="1" dirty="0">
                <a:latin typeface="+mn-ea"/>
              </a:rPr>
              <a:t>,</a:t>
            </a: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순수 건조 공기는 질소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산소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알곤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탄산가스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기타 기체가</a:t>
            </a: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지상 </a:t>
            </a:r>
            <a:r>
              <a:rPr lang="en-US" altLang="ko-KR" sz="2400" b="1" i="1" dirty="0">
                <a:latin typeface="+mn-ea"/>
              </a:rPr>
              <a:t>80</a:t>
            </a:r>
            <a:r>
              <a:rPr lang="ko-KR" altLang="en-US" sz="2400" b="1" i="1" dirty="0">
                <a:latin typeface="+mn-ea"/>
              </a:rPr>
              <a:t>∼ </a:t>
            </a:r>
            <a:r>
              <a:rPr lang="en-US" altLang="ko-KR" sz="2400" b="1" i="1" dirty="0">
                <a:latin typeface="+mn-ea"/>
              </a:rPr>
              <a:t>90km</a:t>
            </a:r>
            <a:r>
              <a:rPr lang="ko-KR" altLang="en-US" sz="2400" b="1" dirty="0">
                <a:latin typeface="+mn-ea"/>
              </a:rPr>
              <a:t>까지 특별 성분을 제외하고 일정한 비율로</a:t>
            </a: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 혼합되어 있음</a:t>
            </a: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        * </a:t>
            </a:r>
            <a:r>
              <a:rPr lang="en-US" altLang="ko-KR" sz="2200" b="1" i="1" dirty="0">
                <a:solidFill>
                  <a:srgbClr val="006600"/>
                </a:solidFill>
                <a:latin typeface="+mn-ea"/>
              </a:rPr>
              <a:t>N</a:t>
            </a:r>
            <a:r>
              <a:rPr lang="ko-KR" altLang="en-US" sz="2200" b="1" i="1" dirty="0">
                <a:solidFill>
                  <a:srgbClr val="006600"/>
                </a:solidFill>
                <a:latin typeface="+mn-ea"/>
              </a:rPr>
              <a:t>₂</a:t>
            </a:r>
            <a:r>
              <a:rPr lang="en-US" altLang="ko-KR" sz="2200" b="1" i="1" dirty="0">
                <a:solidFill>
                  <a:srgbClr val="006600"/>
                </a:solidFill>
                <a:latin typeface="+mn-ea"/>
              </a:rPr>
              <a:t>, O</a:t>
            </a:r>
            <a:r>
              <a:rPr lang="ko-KR" altLang="en-US" sz="2200" b="1" i="1" dirty="0">
                <a:solidFill>
                  <a:srgbClr val="006600"/>
                </a:solidFill>
                <a:latin typeface="+mn-ea"/>
              </a:rPr>
              <a:t>₂</a:t>
            </a:r>
            <a:r>
              <a:rPr lang="en-US" altLang="ko-KR" sz="2200" b="1" i="1" dirty="0">
                <a:solidFill>
                  <a:srgbClr val="006600"/>
                </a:solidFill>
                <a:latin typeface="+mn-ea"/>
              </a:rPr>
              <a:t>, </a:t>
            </a:r>
            <a:r>
              <a:rPr lang="en-US" altLang="ko-KR" sz="2200" b="1" i="1" dirty="0" err="1">
                <a:solidFill>
                  <a:srgbClr val="006600"/>
                </a:solidFill>
                <a:latin typeface="+mn-ea"/>
              </a:rPr>
              <a:t>Ar</a:t>
            </a:r>
            <a:r>
              <a:rPr lang="en-US" altLang="ko-KR" sz="2200" b="1" i="1" dirty="0">
                <a:solidFill>
                  <a:srgbClr val="006600"/>
                </a:solidFill>
                <a:latin typeface="+mn-ea"/>
              </a:rPr>
              <a:t>,  CO</a:t>
            </a:r>
            <a:r>
              <a:rPr lang="ko-KR" altLang="en-US" sz="2200" b="1" i="1" dirty="0">
                <a:solidFill>
                  <a:srgbClr val="006600"/>
                </a:solidFill>
                <a:latin typeface="+mn-ea"/>
              </a:rPr>
              <a:t>₂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성분이 전체 약 </a:t>
            </a:r>
            <a:r>
              <a:rPr lang="en-US" altLang="ko-KR" sz="2200" b="1" i="1" dirty="0">
                <a:solidFill>
                  <a:srgbClr val="006600"/>
                </a:solidFill>
                <a:latin typeface="+mn-ea"/>
              </a:rPr>
              <a:t>99.99%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를 점유하고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, </a:t>
            </a: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          </a:t>
            </a:r>
            <a:r>
              <a:rPr lang="en-US" altLang="ko-KR" sz="2200" b="1" i="1" dirty="0">
                <a:solidFill>
                  <a:srgbClr val="006600"/>
                </a:solidFill>
                <a:latin typeface="+mn-ea"/>
              </a:rPr>
              <a:t>0.01%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가 여러 가지 미량의 성분으로 구성</a:t>
            </a:r>
            <a:endParaRPr lang="en-US" altLang="ko-KR" sz="2200" b="1" dirty="0">
              <a:solidFill>
                <a:srgbClr val="006600"/>
              </a:solidFill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수증기 함유량은 장소와 계절에 따라 크게 변하며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온도에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따라 지배</a:t>
            </a:r>
            <a:r>
              <a:rPr lang="ko-KR" altLang="en-US" sz="2400" b="1" dirty="0">
                <a:latin typeface="+mn-ea"/>
              </a:rPr>
              <a:t>되는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대기의 구성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2" cy="460851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solidFill>
                  <a:srgbClr val="0115CF"/>
                </a:solidFill>
                <a:latin typeface="+mn-ea"/>
              </a:rPr>
              <a:t>대기 중 수증기가 기상에 주는 영향</a:t>
            </a:r>
            <a:endParaRPr lang="en-US" altLang="ko-KR" sz="28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- </a:t>
            </a:r>
            <a:r>
              <a:rPr lang="ko-KR" altLang="en-US" sz="2400" b="1" dirty="0">
                <a:latin typeface="+mn-ea"/>
              </a:rPr>
              <a:t>수증기가 많을수록 습도가 높으며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구름과 강수량이 많음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- </a:t>
            </a:r>
            <a:r>
              <a:rPr lang="ko-KR" altLang="en-US" sz="2400" b="1" dirty="0">
                <a:latin typeface="+mn-ea"/>
              </a:rPr>
              <a:t>수증기가 응결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빙결할 때 방출하는 </a:t>
            </a:r>
            <a:r>
              <a:rPr lang="ko-KR" altLang="en-US" sz="2400" b="1" dirty="0" err="1">
                <a:solidFill>
                  <a:srgbClr val="0115CF"/>
                </a:solidFill>
                <a:latin typeface="+mn-ea"/>
              </a:rPr>
              <a:t>잠열은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공기의 상승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운동을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촉진시키고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폭풍을 일으키는 에너지원이 됨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- </a:t>
            </a:r>
            <a:r>
              <a:rPr lang="ko-KR" altLang="en-US" sz="2400" b="1" dirty="0">
                <a:latin typeface="+mn-ea"/>
              </a:rPr>
              <a:t>수증기는 파장이 긴 적외선 부분을 잘 흡수하여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약 </a:t>
            </a:r>
            <a:r>
              <a:rPr lang="en-US" altLang="ko-KR" sz="2200" b="1" dirty="0">
                <a:latin typeface="+mn-ea"/>
              </a:rPr>
              <a:t>6</a:t>
            </a:r>
            <a:r>
              <a:rPr lang="ko-KR" altLang="en-US" sz="2200" b="1" dirty="0">
                <a:latin typeface="+mn-ea"/>
              </a:rPr>
              <a:t>배의 </a:t>
            </a:r>
            <a:endParaRPr lang="en-US" altLang="ko-KR" sz="2200" b="1" dirty="0">
              <a:latin typeface="+mn-ea"/>
            </a:endParaRPr>
          </a:p>
          <a:p>
            <a:pPr marL="0" indent="180975">
              <a:spcBef>
                <a:spcPts val="0"/>
              </a:spcBef>
              <a:buNone/>
            </a:pPr>
            <a:r>
              <a:rPr lang="en-US" altLang="ko-KR" sz="2200" b="1" dirty="0">
                <a:latin typeface="+mn-ea"/>
              </a:rPr>
              <a:t>      </a:t>
            </a:r>
            <a:r>
              <a:rPr lang="ko-KR" altLang="en-US" sz="2200" b="1" dirty="0">
                <a:latin typeface="+mn-ea"/>
              </a:rPr>
              <a:t>태양 복사 흡수</a:t>
            </a:r>
            <a:r>
              <a:rPr lang="en-US" altLang="ko-KR" sz="2200" b="1" dirty="0">
                <a:latin typeface="+mn-ea"/>
              </a:rPr>
              <a:t>) </a:t>
            </a:r>
            <a:r>
              <a:rPr lang="ko-KR" altLang="en-US" sz="2400" b="1" dirty="0">
                <a:latin typeface="+mn-ea"/>
              </a:rPr>
              <a:t>주간에 지구 과열을 막아 주고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야간에는 </a:t>
            </a:r>
            <a:endParaRPr lang="en-US" altLang="ko-KR" sz="24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복사 냉각을 방지하여 일교차를 적게 하는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기온 조절 역할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6600"/>
                </a:solidFill>
                <a:latin typeface="+mn-ea"/>
              </a:rPr>
              <a:t>      * 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</a:rPr>
              <a:t>지구의 온실효과 형성에 가장 큰 역할</a:t>
            </a:r>
            <a:endParaRPr lang="en-US" altLang="ko-KR" sz="2000" b="1" dirty="0">
              <a:solidFill>
                <a:srgbClr val="00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대기의 구성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345630"/>
            <a:ext cx="8686800" cy="52517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대기 중 불순물</a:t>
            </a:r>
            <a:endParaRPr lang="en-US" altLang="ko-KR" sz="28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대기 중에는 성분 기체와 수증기 외에도 여러 종류의 유기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또는 무기 질의 불순물이 기체 또는 에어로졸 형태로 부유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ko-KR" sz="2200" b="1" dirty="0">
                <a:latin typeface="+mn-ea"/>
              </a:rPr>
              <a:t>       · </a:t>
            </a:r>
            <a:r>
              <a:rPr lang="ko-KR" altLang="en-US" sz="2200" b="1" dirty="0">
                <a:latin typeface="+mn-ea"/>
              </a:rPr>
              <a:t>세진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사막과 같은 건조지대에서 바람에 의해 올라간</a:t>
            </a:r>
            <a:endParaRPr lang="en-US" altLang="ko-KR" sz="2200" b="1" dirty="0">
              <a:latin typeface="+mn-ea"/>
            </a:endParaRPr>
          </a:p>
          <a:p>
            <a:pPr marL="0" indent="1809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>
                <a:latin typeface="+mn-ea"/>
              </a:rPr>
              <a:t>                 </a:t>
            </a:r>
            <a:r>
              <a:rPr lang="ko-KR" altLang="en-US" sz="2200" b="1" dirty="0">
                <a:latin typeface="+mn-ea"/>
              </a:rPr>
              <a:t>   미세 입자</a:t>
            </a:r>
            <a:endParaRPr lang="en-US" altLang="ko-KR" sz="2200" b="1" dirty="0"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200" b="1" dirty="0">
                <a:latin typeface="+mn-ea"/>
              </a:rPr>
              <a:t>       · </a:t>
            </a:r>
            <a:r>
              <a:rPr lang="ko-KR" altLang="en-US" sz="2200" b="1" dirty="0">
                <a:latin typeface="+mn-ea"/>
              </a:rPr>
              <a:t>매연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공장이나 가정 굴뚝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산불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차량 배기 </a:t>
            </a:r>
            <a:r>
              <a:rPr lang="en-US" altLang="ko-KR" sz="2200" b="1" i="1" dirty="0">
                <a:latin typeface="+mn-ea"/>
              </a:rPr>
              <a:t>Gas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등 연기나  </a:t>
            </a:r>
            <a:endParaRPr lang="en-US" altLang="ko-KR" sz="2200" b="1" dirty="0">
              <a:latin typeface="+mn-ea"/>
            </a:endParaRPr>
          </a:p>
          <a:p>
            <a:pPr marL="0" indent="180975">
              <a:spcBef>
                <a:spcPts val="24"/>
              </a:spcBef>
              <a:spcAft>
                <a:spcPts val="600"/>
              </a:spcAft>
              <a:buNone/>
            </a:pPr>
            <a:r>
              <a:rPr lang="en-US" altLang="ko-KR" sz="2200" b="1" dirty="0">
                <a:latin typeface="+mn-ea"/>
              </a:rPr>
              <a:t>                    </a:t>
            </a:r>
            <a:r>
              <a:rPr lang="ko-KR" altLang="en-US" sz="2200" b="1" dirty="0">
                <a:latin typeface="+mn-ea"/>
              </a:rPr>
              <a:t>고형 물질</a:t>
            </a:r>
            <a:endParaRPr lang="en-US" altLang="ko-KR" sz="2200" b="1" dirty="0"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200" b="1" dirty="0">
                <a:latin typeface="+mn-ea"/>
              </a:rPr>
              <a:t>       · </a:t>
            </a:r>
            <a:r>
              <a:rPr lang="ko-KR" altLang="en-US" sz="2200" b="1" dirty="0">
                <a:latin typeface="+mn-ea"/>
              </a:rPr>
              <a:t>화산재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화산 폭발 시 발생</a:t>
            </a:r>
            <a:endParaRPr lang="en-US" altLang="ko-KR" sz="2200" b="1" dirty="0"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200" b="1" dirty="0">
                <a:latin typeface="+mn-ea"/>
              </a:rPr>
              <a:t>       · </a:t>
            </a:r>
            <a:r>
              <a:rPr lang="ko-KR" altLang="en-US" sz="2200" b="1" dirty="0">
                <a:latin typeface="+mn-ea"/>
              </a:rPr>
              <a:t>해염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해수의 작은 비말이 대기 중에 작은 입자로 부유</a:t>
            </a:r>
            <a:endParaRPr lang="en-US" altLang="ko-KR" sz="2200" b="1" dirty="0"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200" b="1" dirty="0">
                <a:latin typeface="+mn-ea"/>
              </a:rPr>
              <a:t>       · </a:t>
            </a:r>
            <a:r>
              <a:rPr lang="ko-KR" altLang="en-US" sz="2200" b="1" dirty="0">
                <a:latin typeface="+mn-ea"/>
              </a:rPr>
              <a:t>우주진</a:t>
            </a:r>
            <a:r>
              <a:rPr lang="en-US" altLang="ko-KR" sz="2200" b="1" dirty="0">
                <a:latin typeface="+mn-ea"/>
              </a:rPr>
              <a:t> : </a:t>
            </a:r>
            <a:r>
              <a:rPr lang="ko-KR" altLang="en-US" sz="2200" b="1" dirty="0">
                <a:latin typeface="+mn-ea"/>
              </a:rPr>
              <a:t>초고층 대기에는 유성 연소에 의한 세진이 공급</a:t>
            </a:r>
            <a:endParaRPr lang="en-US" altLang="ko-KR" sz="2200" b="1" dirty="0">
              <a:latin typeface="+mn-ea"/>
            </a:endParaRPr>
          </a:p>
          <a:p>
            <a:pPr marL="0" indent="180975">
              <a:buNone/>
            </a:pPr>
            <a:r>
              <a:rPr lang="en-US" altLang="ko-KR" sz="2200" b="1" dirty="0">
                <a:latin typeface="+mn-ea"/>
              </a:rPr>
              <a:t>       · </a:t>
            </a:r>
            <a:r>
              <a:rPr lang="ko-KR" altLang="en-US" sz="2200" b="1" dirty="0">
                <a:latin typeface="+mn-ea"/>
              </a:rPr>
              <a:t>기타 부유물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화분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포자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박테리아 등</a:t>
            </a: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대기의 구성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483568"/>
            <a:ext cx="8352928" cy="5257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solidFill>
                  <a:srgbClr val="0115CF"/>
                </a:solidFill>
                <a:latin typeface="+mn-ea"/>
              </a:rPr>
              <a:t>대기 중 불순물의 역할</a:t>
            </a:r>
            <a:endParaRPr lang="en-US" altLang="ko-KR" sz="28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수증기의 응결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빙결 시의 핵 역할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시정 악화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태양 복사를 흡수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반사 및 산란으로 일사 감쇠</a:t>
            </a:r>
          </a:p>
          <a:p>
            <a:pPr fontAlgn="base"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오존</a:t>
            </a:r>
            <a:r>
              <a:rPr lang="en-US" altLang="ko-KR" sz="2600" b="1" dirty="0">
                <a:latin typeface="+mn-ea"/>
              </a:rPr>
              <a:t>(Ozone) </a:t>
            </a:r>
          </a:p>
          <a:p>
            <a:pPr marL="0" indent="180975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특유한 냄새가 있는 약간의 푸른 빛을 띤 기체</a:t>
            </a:r>
            <a:endParaRPr lang="en-US" altLang="ko-KR" sz="2400" b="1" dirty="0">
              <a:latin typeface="+mn-ea"/>
            </a:endParaRPr>
          </a:p>
          <a:p>
            <a:pPr marL="0" indent="180975" fontAlgn="base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건조한 산소 가스 중에서 무성 방전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無聲放電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으로 생성</a:t>
            </a:r>
            <a:endParaRPr lang="en-US" altLang="ko-KR" sz="2400" b="1" dirty="0">
              <a:latin typeface="+mn-ea"/>
            </a:endParaRPr>
          </a:p>
          <a:p>
            <a:pPr marL="0" indent="180975" fontAlgn="base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산성이 강하여 살균</a:t>
            </a:r>
            <a:r>
              <a:rPr lang="en-US" altLang="ko-KR" sz="2400" b="1" dirty="0">
                <a:latin typeface="+mn-ea"/>
              </a:rPr>
              <a:t>·</a:t>
            </a:r>
            <a:r>
              <a:rPr lang="ko-KR" altLang="en-US" sz="2400" b="1" dirty="0">
                <a:latin typeface="+mn-ea"/>
              </a:rPr>
              <a:t>소독</a:t>
            </a:r>
            <a:r>
              <a:rPr lang="en-US" altLang="ko-KR" sz="2400" b="1" dirty="0">
                <a:latin typeface="+mn-ea"/>
              </a:rPr>
              <a:t>·</a:t>
            </a:r>
            <a:r>
              <a:rPr lang="ko-KR" altLang="en-US" sz="2400" b="1" dirty="0">
                <a:latin typeface="+mn-ea"/>
              </a:rPr>
              <a:t>표백 따위에 사용</a:t>
            </a:r>
            <a:endParaRPr lang="en-US" altLang="ko-KR" sz="2400" b="1" dirty="0">
              <a:latin typeface="+mn-ea"/>
            </a:endParaRPr>
          </a:p>
          <a:p>
            <a:pPr marL="0" indent="180975" fontAlgn="base">
              <a:spcBef>
                <a:spcPts val="30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성층권에 있을 때는 태양의 자외선을 흡수하여 지구의 </a:t>
            </a:r>
            <a:endParaRPr lang="en-US" altLang="ko-KR" sz="2400" b="1" dirty="0">
              <a:latin typeface="+mn-ea"/>
            </a:endParaRPr>
          </a:p>
          <a:p>
            <a:pPr marL="0" indent="180975" fontAlgn="base">
              <a:spcBef>
                <a:spcPts val="300"/>
              </a:spcBef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생명체를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보호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지구 표면 부근에 있을 때는 인체 호흡기</a:t>
            </a:r>
            <a:endParaRPr lang="en-US" altLang="ko-KR" sz="2400" b="1" dirty="0">
              <a:latin typeface="+mn-ea"/>
            </a:endParaRPr>
          </a:p>
          <a:p>
            <a:pPr marL="0" indent="180975" fontAlgn="base">
              <a:spcBef>
                <a:spcPts val="300"/>
              </a:spcBef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 질환 등을 일으키며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식물의 성장을 방해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Documents and Settings\sec\바탕 화면\오존의생성과정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4" y="1196752"/>
            <a:ext cx="880271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10952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오존의 형성</a:t>
            </a:r>
          </a:p>
        </p:txBody>
      </p:sp>
    </p:spTree>
    <p:extLst>
      <p:ext uri="{BB962C8B-B14F-4D97-AF65-F5344CB8AC3E}">
        <p14:creationId xmlns:p14="http://schemas.microsoft.com/office/powerpoint/2010/main" val="101288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오존의 파괴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651621"/>
            <a:ext cx="8352928" cy="379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b="1" dirty="0">
                <a:latin typeface="+mn-ea"/>
              </a:rPr>
              <a:t>- </a:t>
            </a:r>
            <a:r>
              <a:rPr lang="ko-KR" altLang="en-US" sz="2400" b="1" dirty="0">
                <a:latin typeface="+mn-ea"/>
              </a:rPr>
              <a:t>대기 중의 프레온가스</a:t>
            </a:r>
            <a:r>
              <a:rPr lang="en-US" altLang="ko-KR" sz="2400" b="1" dirty="0">
                <a:latin typeface="+mn-ea"/>
              </a:rPr>
              <a:t>(CF</a:t>
            </a:r>
            <a:r>
              <a:rPr lang="en-US" altLang="ko-KR" sz="2400" b="1" baseline="-25000" dirty="0">
                <a:latin typeface="+mn-ea"/>
              </a:rPr>
              <a:t>2</a:t>
            </a:r>
            <a:r>
              <a:rPr lang="en-US" altLang="ko-KR" sz="2400" b="1" dirty="0">
                <a:latin typeface="+mn-ea"/>
              </a:rPr>
              <a:t>Cl</a:t>
            </a:r>
            <a:r>
              <a:rPr lang="en-US" altLang="ko-KR" sz="2400" b="1" baseline="-25000" dirty="0">
                <a:latin typeface="+mn-ea"/>
              </a:rPr>
              <a:t>2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가 오존층을 향해 방출</a:t>
            </a:r>
          </a:p>
          <a:p>
            <a:r>
              <a:rPr lang="ko-KR" altLang="en-US" sz="2400" b="1" dirty="0">
                <a:latin typeface="+mn-ea"/>
              </a:rPr>
              <a:t>  이중 자외선에 의해 분해된 염소 성분이 화학반응을 통해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latin typeface="+mn-ea"/>
              </a:rPr>
              <a:t>  사실상 촉매 역할을 하며 오존을 분해</a:t>
            </a:r>
            <a:endParaRPr lang="en-US" altLang="ko-KR" sz="2400" b="1" dirty="0">
              <a:latin typeface="+mn-ea"/>
            </a:endParaRPr>
          </a:p>
          <a:p>
            <a:pPr>
              <a:buFontTx/>
              <a:buNone/>
            </a:pPr>
            <a:endParaRPr lang="en-US" altLang="ko-KR" sz="2400" b="1" dirty="0">
              <a:latin typeface="+mn-ea"/>
            </a:endParaRPr>
          </a:p>
          <a:p>
            <a:pPr>
              <a:buFontTx/>
              <a:buNone/>
            </a:pPr>
            <a:endParaRPr lang="en-US" altLang="ko-KR" sz="2400" b="1" dirty="0">
              <a:latin typeface="+mn-ea"/>
            </a:endParaRPr>
          </a:p>
          <a:p>
            <a:pPr>
              <a:buFontTx/>
              <a:buNone/>
            </a:pPr>
            <a:endParaRPr lang="en-US" altLang="ko-KR" sz="2400" b="1" dirty="0">
              <a:latin typeface="+mn-ea"/>
            </a:endParaRPr>
          </a:p>
          <a:p>
            <a:pPr>
              <a:buFontTx/>
              <a:buNone/>
            </a:pPr>
            <a:endParaRPr lang="ko-KR" alt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- </a:t>
            </a:r>
            <a:r>
              <a:rPr lang="ko-KR" altLang="en-US" sz="2400" b="1" dirty="0">
                <a:latin typeface="+mn-ea"/>
              </a:rPr>
              <a:t>자외선에 의해 해리와 재결합을 반복해야 할 오존이 염소    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 </a:t>
            </a:r>
            <a:r>
              <a:rPr lang="ko-KR" altLang="en-US" sz="2400" b="1" dirty="0">
                <a:latin typeface="+mn-ea"/>
              </a:rPr>
              <a:t>성분에 의해 파괴되어 인체에 해로운 자외선이 그대로 투과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3140968"/>
            <a:ext cx="3581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en-US" altLang="ko-KR" sz="26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Cl + O</a:t>
            </a:r>
            <a:r>
              <a:rPr lang="en-US" altLang="ko-KR" sz="2600" baseline="-250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3</a:t>
            </a:r>
            <a:r>
              <a:rPr lang="en-US" altLang="ko-KR" sz="26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 → </a:t>
            </a:r>
            <a:r>
              <a:rPr lang="en-US" altLang="ko-KR" sz="2600" dirty="0" err="1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ClO</a:t>
            </a:r>
            <a:r>
              <a:rPr lang="en-US" altLang="ko-KR" sz="26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 + O</a:t>
            </a:r>
            <a:r>
              <a:rPr lang="en-US" altLang="ko-KR" sz="2600" baseline="-250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2</a:t>
            </a:r>
            <a:endParaRPr lang="en-US" altLang="ko-KR" sz="2600" dirty="0">
              <a:solidFill>
                <a:srgbClr val="006600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26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en-US" altLang="ko-KR" sz="2600" dirty="0" err="1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ClO</a:t>
            </a:r>
            <a:r>
              <a:rPr lang="en-US" altLang="ko-KR" sz="26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 + O</a:t>
            </a:r>
            <a:r>
              <a:rPr lang="en-US" altLang="ko-KR" sz="2600" baseline="-250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3 </a:t>
            </a:r>
            <a:r>
              <a:rPr lang="en-US" altLang="ko-KR" sz="26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→ Cl + 2O</a:t>
            </a:r>
            <a:r>
              <a:rPr lang="en-US" altLang="ko-KR" sz="2600" baseline="-25000" dirty="0">
                <a:solidFill>
                  <a:srgbClr val="006600"/>
                </a:solidFill>
                <a:latin typeface="궁서체" pitchFamily="17" charset="-127"/>
                <a:ea typeface="궁서체" pitchFamily="17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4438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sec\바탕 화면\오존층파괴과정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4664"/>
            <a:ext cx="5410944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3322712" cy="854968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오존의 파괴</a:t>
            </a:r>
          </a:p>
        </p:txBody>
      </p:sp>
    </p:spTree>
    <p:extLst>
      <p:ext uri="{BB962C8B-B14F-4D97-AF65-F5344CB8AC3E}">
        <p14:creationId xmlns:p14="http://schemas.microsoft.com/office/powerpoint/2010/main" val="22590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http://blogfiles.naver.net/20150430_130/tnehf18_1430337431150CdBCg_JPEG/surf_20150429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1" y="-2"/>
            <a:ext cx="8929532" cy="666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9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72" y="701824"/>
            <a:ext cx="8352856" cy="710952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오존층 파괴로 인해 일어나는 현상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23528" y="1772816"/>
            <a:ext cx="866649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atin typeface="+mn-ea"/>
              </a:rPr>
              <a:t>대기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지상까지 그대로 투과된 자외선에 의해 지상 대기의</a:t>
            </a:r>
            <a:endParaRPr lang="en-US" altLang="ko-KR" sz="2400" b="1" dirty="0">
              <a:latin typeface="+mn-ea"/>
            </a:endParaRPr>
          </a:p>
          <a:p>
            <a:pPr marL="0" indent="0" eaLnBrk="0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화학 반응이 활발해져 도시 지역 대기오염 증가</a:t>
            </a:r>
          </a:p>
          <a:p>
            <a:pPr eaLnBrk="0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atin typeface="+mn-ea"/>
              </a:rPr>
              <a:t>건축물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나무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콘크리트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철강 등 건축 재료의 부식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Univers" panose="020B0503020202020204" pitchFamily="34" charset="0"/>
              </a:rPr>
              <a:t>노화 촉진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pPr eaLnBrk="0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atin typeface="+mn-ea"/>
              </a:rPr>
              <a:t>눈</a:t>
            </a:r>
            <a:r>
              <a:rPr lang="en-US" altLang="ko-KR" sz="2400" b="1" dirty="0">
                <a:latin typeface="+mn-ea"/>
              </a:rPr>
              <a:t> : </a:t>
            </a:r>
            <a:r>
              <a:rPr lang="ko-KR" altLang="en-US" sz="2400" b="1" dirty="0">
                <a:latin typeface="+mn-ea"/>
              </a:rPr>
              <a:t>백내장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녹내장 등 각종 안과 질환 유발</a:t>
            </a:r>
          </a:p>
          <a:p>
            <a:pPr eaLnBrk="0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atin typeface="+mn-ea"/>
              </a:rPr>
              <a:t>피부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아토피성 피부염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각종 피부암 등 치명적 피부질환 유발    </a:t>
            </a:r>
          </a:p>
          <a:p>
            <a:pPr eaLnBrk="0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atin typeface="+mn-ea"/>
              </a:rPr>
              <a:t>생태계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바다의 경우 플랑크톤이 줄어들어 먹이 사슬이      </a:t>
            </a:r>
            <a:r>
              <a:rPr lang="en-US" altLang="ko-KR" sz="2400" b="1" dirty="0">
                <a:latin typeface="+mn-ea"/>
              </a:rPr>
              <a:t>         </a:t>
            </a:r>
          </a:p>
          <a:p>
            <a:pPr marL="0" indent="0" eaLnBrk="0" latin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</a:t>
            </a:r>
            <a:r>
              <a:rPr lang="ko-KR" altLang="en-US" sz="2400" b="1" dirty="0">
                <a:latin typeface="+mn-ea"/>
              </a:rPr>
              <a:t>깨지고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육지의 경우 동식물의 성장 저하가 나타남</a:t>
            </a:r>
          </a:p>
          <a:p>
            <a:pPr eaLnBrk="0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latin typeface="+mn-ea"/>
              </a:rPr>
              <a:t>질병 면역력이 약해져 말라리아 등 질병 감염 위험 증가</a:t>
            </a:r>
          </a:p>
          <a:p>
            <a:pPr eaLnBrk="0" latinLnBrk="0" hangingPunct="0">
              <a:spcBef>
                <a:spcPts val="0"/>
              </a:spcBef>
            </a:pPr>
            <a:endParaRPr lang="ko-KR" altLang="en-US" sz="2400" b="1" dirty="0">
              <a:latin typeface="+mn-e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9600" y="4953000"/>
            <a:ext cx="8153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lang="en-US" altLang="ko-KR" sz="2000" b="1" dirty="0">
                <a:latin typeface="+mn-ea"/>
                <a:ea typeface="+mn-ea"/>
              </a:rPr>
              <a:t>     </a:t>
            </a:r>
            <a:endParaRPr lang="ko-KR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275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6064"/>
            <a:ext cx="9144000" cy="836712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오존층 파괴로 인해 일어나는 현상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9600" y="4953000"/>
            <a:ext cx="8153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lang="en-US" altLang="ko-KR" sz="2000" b="1" dirty="0">
                <a:latin typeface="+mn-ea"/>
                <a:ea typeface="+mn-ea"/>
              </a:rPr>
              <a:t>    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3DEB6-8E3F-406F-BFB6-87F118B2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1556792"/>
            <a:ext cx="8892480" cy="51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4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대기권 구조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51520" y="1196752"/>
            <a:ext cx="8640961" cy="5544616"/>
            <a:chOff x="1040797" y="3028966"/>
            <a:chExt cx="4404811" cy="3771357"/>
          </a:xfrm>
        </p:grpSpPr>
        <p:pic>
          <p:nvPicPr>
            <p:cNvPr id="6" name="Picture 2" descr="http://apollo.lsc.vsc.edu/classes/met130/notes/chapter1/graphics/vert_tem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797" y="3028966"/>
              <a:ext cx="4257983" cy="377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718335" y="366568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/>
                  <a:ea typeface="맑은 고딕"/>
                </a:rPr>
                <a:t>열권</a:t>
              </a:r>
              <a:endParaRPr lang="ko-KR" alt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/>
                <a:ea typeface="맑은 고딕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09011" y="45334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/>
                  <a:ea typeface="맑은 고딕"/>
                </a:rPr>
                <a:t>중간권</a:t>
              </a:r>
              <a:endParaRPr lang="ko-KR" alt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/>
                <a:ea typeface="맑은 고딕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6016" y="541501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/>
                  <a:ea typeface="맑은 고딕"/>
                </a:rPr>
                <a:t>성층권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2333" y="60027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/>
                  <a:ea typeface="맑은 고딕"/>
                </a:rPr>
                <a:t>대류권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5230" y="415547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/>
                  <a:ea typeface="맑은 고딕"/>
                </a:rPr>
                <a:t>중간권계면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5230" y="508607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/>
                  <a:ea typeface="맑은 고딕"/>
                </a:rPr>
                <a:t>성층권계면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8523" y="600275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/>
                  <a:ea typeface="맑은 고딕"/>
                </a:rPr>
                <a:t>대류권계면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대기권 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5365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대류권</a:t>
            </a:r>
            <a:endParaRPr lang="en-US" altLang="ko-KR" sz="2800" b="1" dirty="0">
              <a:latin typeface="+mn-ea"/>
            </a:endParaRPr>
          </a:p>
          <a:p>
            <a:pPr marL="0" indent="180975">
              <a:lnSpc>
                <a:spcPct val="20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대기권 중 가장 낮은 층으로 극 지방에서는 약 </a:t>
            </a:r>
            <a:r>
              <a:rPr lang="en-US" altLang="ko-KR" sz="2400" b="1" i="1" dirty="0">
                <a:latin typeface="+mn-ea"/>
              </a:rPr>
              <a:t>8km</a:t>
            </a:r>
            <a:r>
              <a:rPr lang="en-US" altLang="ko-KR" sz="2400" b="1" dirty="0">
                <a:latin typeface="+mn-ea"/>
              </a:rPr>
              <a:t>, </a:t>
            </a:r>
          </a:p>
          <a:p>
            <a:pPr marL="0" indent="1809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적도 지방에서는 약 </a:t>
            </a:r>
            <a:r>
              <a:rPr lang="en-US" altLang="ko-KR" sz="2400" b="1" i="1" dirty="0">
                <a:latin typeface="+mn-ea"/>
              </a:rPr>
              <a:t>18km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이하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고도에 따라 기온이 하강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       *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 건조 공기는 </a:t>
            </a:r>
            <a:r>
              <a:rPr lang="en-US" altLang="ko-KR" sz="2200" b="1" i="1" dirty="0">
                <a:solidFill>
                  <a:srgbClr val="00B050"/>
                </a:solidFill>
                <a:latin typeface="+mn-ea"/>
              </a:rPr>
              <a:t>100m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상승에 </a:t>
            </a:r>
            <a:r>
              <a:rPr lang="en-US" altLang="ko-KR" sz="2200" b="1" i="1" dirty="0">
                <a:solidFill>
                  <a:srgbClr val="00B050"/>
                </a:solidFill>
                <a:latin typeface="+mn-ea"/>
              </a:rPr>
              <a:t>1℃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, </a:t>
            </a:r>
          </a:p>
          <a:p>
            <a:pPr marL="0" indent="1809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i="1" dirty="0">
                <a:solidFill>
                  <a:srgbClr val="00B050"/>
                </a:solidFill>
                <a:latin typeface="+mn-ea"/>
              </a:rPr>
              <a:t>         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습윤 공기는 </a:t>
            </a:r>
            <a:r>
              <a:rPr lang="en-US" altLang="ko-KR" sz="2200" b="1" i="1" dirty="0">
                <a:solidFill>
                  <a:srgbClr val="00B050"/>
                </a:solidFill>
                <a:latin typeface="+mn-ea"/>
              </a:rPr>
              <a:t>100m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상승에 </a:t>
            </a:r>
            <a:r>
              <a:rPr lang="en-US" altLang="ko-KR" sz="2200" b="1" i="1" dirty="0">
                <a:solidFill>
                  <a:srgbClr val="00B050"/>
                </a:solidFill>
                <a:latin typeface="+mn-ea"/>
              </a:rPr>
              <a:t>0.5∼0.6℃ 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하강</a:t>
            </a:r>
            <a:endParaRPr lang="en-US" altLang="ko-KR" sz="2200" b="1" dirty="0">
              <a:solidFill>
                <a:srgbClr val="00B050"/>
              </a:solidFill>
              <a:latin typeface="+mn-ea"/>
            </a:endParaRPr>
          </a:p>
          <a:p>
            <a:pPr marL="0" indent="180975">
              <a:lnSpc>
                <a:spcPct val="200000"/>
              </a:lnSpc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지표면 영향으로 난류나 대류 작용에 의해 공기의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수직운동이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왕성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안개</a:t>
            </a:r>
            <a:r>
              <a:rPr lang="en-US" altLang="ko-KR" sz="2400" b="1" dirty="0">
                <a:solidFill>
                  <a:srgbClr val="0115CF"/>
                </a:solidFill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구름</a:t>
            </a:r>
            <a:r>
              <a:rPr lang="en-US" altLang="ko-KR" sz="2400" b="1" dirty="0">
                <a:solidFill>
                  <a:srgbClr val="0115CF"/>
                </a:solidFill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강수</a:t>
            </a:r>
            <a:r>
              <a:rPr lang="en-US" altLang="ko-KR" sz="2400" b="1" dirty="0">
                <a:solidFill>
                  <a:srgbClr val="0115CF"/>
                </a:solidFill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뇌우 등 일기 현상 발생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20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우리나라의 경우 여름철은 약 </a:t>
            </a:r>
            <a:r>
              <a:rPr lang="en-US" altLang="ko-KR" sz="2400" b="1" i="1" dirty="0">
                <a:latin typeface="+mn-ea"/>
              </a:rPr>
              <a:t>15km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겨울철은 약 </a:t>
            </a:r>
            <a:r>
              <a:rPr lang="en-US" altLang="ko-KR" sz="2400" b="1" i="1" dirty="0">
                <a:latin typeface="+mn-ea"/>
              </a:rPr>
              <a:t>9km</a:t>
            </a:r>
            <a:r>
              <a:rPr lang="en-US" altLang="ko-KR" sz="2400" b="1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대기권 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29725" y="1916832"/>
            <a:ext cx="8496944" cy="29523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800" b="1" dirty="0">
                <a:latin typeface="+mn-ea"/>
              </a:rPr>
              <a:t> 권계면</a:t>
            </a:r>
            <a:endParaRPr lang="en-US" altLang="ko-KR" sz="2800" b="1" dirty="0">
              <a:latin typeface="+mn-ea"/>
            </a:endParaRPr>
          </a:p>
          <a:p>
            <a:pPr marL="0" indent="180975">
              <a:lnSpc>
                <a:spcPct val="20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대류권과 성층권의 경계 면으로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위도와 계절에 따라</a:t>
            </a:r>
            <a:endParaRPr lang="en-US" altLang="ko-KR" sz="2400" b="1" dirty="0">
              <a:latin typeface="+mn-ea"/>
            </a:endParaRPr>
          </a:p>
          <a:p>
            <a:pPr marL="0" indent="1809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 고도가 변하며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고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저기압성의 요란에 따라 변동이 심함</a:t>
            </a:r>
            <a:endParaRPr lang="en-US" altLang="ko-KR" sz="2400" b="1" dirty="0">
              <a:latin typeface="+mn-ea"/>
            </a:endParaRPr>
          </a:p>
          <a:p>
            <a:pPr marL="0" indent="180975">
              <a:lnSpc>
                <a:spcPct val="20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보통 고기압 내에서 높고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저기압 내에서 낮음</a:t>
            </a: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24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대기권 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0446" y="1268760"/>
            <a:ext cx="8676050" cy="53732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성층권</a:t>
            </a:r>
            <a:endParaRPr lang="en-US" altLang="ko-KR" sz="2800" b="1" dirty="0"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대류 권계면으로부터 약 </a:t>
            </a:r>
            <a:r>
              <a:rPr lang="en-US" altLang="ko-KR" sz="2400" b="1" i="1" dirty="0">
                <a:latin typeface="+mn-ea"/>
              </a:rPr>
              <a:t>50km</a:t>
            </a:r>
            <a:r>
              <a:rPr lang="ko-KR" altLang="en-US" sz="2400" b="1" dirty="0">
                <a:latin typeface="+mn-ea"/>
              </a:rPr>
              <a:t>까지로 층 아래층이 </a:t>
            </a:r>
            <a:endParaRPr lang="en-US" altLang="ko-KR" sz="2400" b="1" dirty="0">
              <a:latin typeface="+mn-ea"/>
            </a:endParaRPr>
          </a:p>
          <a:p>
            <a:pPr marL="0" indent="180975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위쪽보다 온도가 높아 매우 안정된 층</a:t>
            </a:r>
            <a:endParaRPr lang="en-US" altLang="ko-KR" sz="2400" b="1" dirty="0"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상하간 혼합이 대류권에 비해 매우 적으며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상부로 </a:t>
            </a:r>
            <a:endParaRPr lang="en-US" altLang="ko-KR" sz="2400" b="1" dirty="0">
              <a:latin typeface="+mn-ea"/>
            </a:endParaRPr>
          </a:p>
          <a:p>
            <a:pPr marL="0" indent="1809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올라가면 오존이 증가하여 </a:t>
            </a:r>
            <a:r>
              <a:rPr lang="en-US" altLang="ko-KR" sz="2400" b="1" i="1" dirty="0">
                <a:latin typeface="+mn-ea"/>
              </a:rPr>
              <a:t>25km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부근에서 최대를 이룸</a:t>
            </a:r>
            <a:endParaRPr lang="en-US" altLang="ko-KR" sz="2400" b="1" dirty="0"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성층권 하부 온도는 </a:t>
            </a:r>
            <a:r>
              <a:rPr lang="en-US" altLang="ko-KR" sz="2400" b="1" i="1" dirty="0">
                <a:latin typeface="+mn-ea"/>
              </a:rPr>
              <a:t>-50</a:t>
            </a:r>
            <a:r>
              <a:rPr lang="ko-KR" altLang="en-US" sz="2400" b="1" i="1" dirty="0">
                <a:latin typeface="+mn-ea"/>
              </a:rPr>
              <a:t>∼ </a:t>
            </a:r>
            <a:r>
              <a:rPr lang="en-US" altLang="ko-KR" sz="2400" b="1" i="1" dirty="0">
                <a:latin typeface="+mn-ea"/>
              </a:rPr>
              <a:t>-80</a:t>
            </a:r>
            <a:r>
              <a:rPr lang="ko-KR" altLang="en-US" sz="2400" b="1" i="1" dirty="0">
                <a:latin typeface="+mn-ea"/>
              </a:rPr>
              <a:t>℃ </a:t>
            </a:r>
            <a:r>
              <a:rPr lang="ko-KR" altLang="en-US" sz="2400" b="1" dirty="0">
                <a:latin typeface="+mn-ea"/>
              </a:rPr>
              <a:t>이나 상부는 지상과 거의</a:t>
            </a:r>
            <a:endParaRPr lang="en-US" altLang="ko-KR" sz="2400" b="1" dirty="0">
              <a:latin typeface="+mn-ea"/>
            </a:endParaRPr>
          </a:p>
          <a:p>
            <a:pPr marL="0" indent="180975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비슷하며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대류 현상이 일어나지 않기 때문에 강수 현상이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없는 매우 건조한 층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성층권 내에서는 수증기가 적고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공기가 맑아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응결 핵인 </a:t>
            </a:r>
            <a:endParaRPr lang="en-US" altLang="ko-KR" sz="2400" b="1" dirty="0">
              <a:latin typeface="+mn-ea"/>
            </a:endParaRPr>
          </a:p>
          <a:p>
            <a:pPr marL="0" indent="180975">
              <a:spcBef>
                <a:spcPts val="300"/>
              </a:spcBef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불순물이 적으므로 진주운이라는 특수 구름을 제외하면 </a:t>
            </a:r>
            <a:endParaRPr lang="en-US" altLang="ko-KR" sz="2400" b="1" dirty="0">
              <a:latin typeface="+mn-ea"/>
            </a:endParaRPr>
          </a:p>
          <a:p>
            <a:pPr marL="0" indent="180975">
              <a:spcBef>
                <a:spcPts val="300"/>
              </a:spcBef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구름이 발생하지 않음</a:t>
            </a:r>
          </a:p>
        </p:txBody>
      </p:sp>
    </p:spTree>
    <p:extLst>
      <p:ext uri="{BB962C8B-B14F-4D97-AF65-F5344CB8AC3E}">
        <p14:creationId xmlns:p14="http://schemas.microsoft.com/office/powerpoint/2010/main" val="1940095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/>
          <a:p>
            <a:r>
              <a:rPr lang="ko-KR" altLang="en-US" sz="4000" b="1" i="1" dirty="0" err="1">
                <a:latin typeface="+mj-ea"/>
              </a:rPr>
              <a:t>진주운</a:t>
            </a:r>
            <a:r>
              <a:rPr lang="ko-KR" altLang="en-US" sz="4000" b="1" i="1" dirty="0">
                <a:latin typeface="+mj-ea"/>
              </a:rPr>
              <a:t> 모습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62" y="1700807"/>
            <a:ext cx="6727676" cy="448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8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대기권 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556792"/>
            <a:ext cx="8640960" cy="44210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중간권</a:t>
            </a:r>
            <a:endParaRPr lang="en-US" altLang="ko-KR" sz="2800" b="1" dirty="0">
              <a:latin typeface="+mn-ea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성층권에서 약 </a:t>
            </a:r>
            <a:r>
              <a:rPr lang="en-US" altLang="ko-KR" sz="2400" b="1" dirty="0">
                <a:latin typeface="+mn-ea"/>
              </a:rPr>
              <a:t>80km</a:t>
            </a:r>
            <a:r>
              <a:rPr lang="ko-KR" altLang="en-US" sz="2400" b="1" dirty="0">
                <a:latin typeface="+mn-ea"/>
              </a:rPr>
              <a:t>에 이르는 층으로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고도가 높아지면서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온도가 감소하는 층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</a:p>
          <a:p>
            <a:pPr marL="0" indent="180975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기체 양이 매우 적어 대규모 기상 현상은 발생치 않음 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열권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(</a:t>
            </a:r>
            <a:r>
              <a:rPr lang="ko-KR" altLang="en-US" sz="2800" b="1" dirty="0" err="1">
                <a:latin typeface="+mn-ea"/>
              </a:rPr>
              <a:t>전리권</a:t>
            </a:r>
            <a:r>
              <a:rPr lang="en-US" altLang="ko-KR" sz="2800" b="1" dirty="0">
                <a:latin typeface="+mn-ea"/>
              </a:rPr>
              <a:t>)</a:t>
            </a:r>
          </a:p>
          <a:p>
            <a:pPr marL="0" indent="180975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성층권 바깥쪽 </a:t>
            </a:r>
            <a:r>
              <a:rPr lang="en-US" altLang="ko-KR" sz="2400" b="1" dirty="0">
                <a:latin typeface="+mn-ea"/>
              </a:rPr>
              <a:t>80km</a:t>
            </a:r>
            <a:r>
              <a:rPr lang="ko-KR" altLang="en-US" sz="2400" b="1" dirty="0">
                <a:latin typeface="+mn-ea"/>
              </a:rPr>
              <a:t>이상 되는 곳으로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고도가 높아지면서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온도가 급격하게 상승하는 층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</a:p>
          <a:p>
            <a:pPr marL="0" indent="18097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7030A0"/>
                </a:solidFill>
                <a:latin typeface="+mn-ea"/>
              </a:rPr>
              <a:t>       </a:t>
            </a:r>
            <a:r>
              <a:rPr lang="en-US" altLang="ko-KR" sz="2000" b="1" dirty="0">
                <a:solidFill>
                  <a:srgbClr val="006600"/>
                </a:solidFill>
                <a:latin typeface="+mn-ea"/>
              </a:rPr>
              <a:t>* 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</a:rPr>
              <a:t>자외선을 질소</a:t>
            </a:r>
            <a:r>
              <a:rPr lang="en-US" altLang="ko-KR" sz="2000" b="1" dirty="0">
                <a:solidFill>
                  <a:srgbClr val="006600"/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</a:rPr>
              <a:t>산소가 </a:t>
            </a:r>
            <a:r>
              <a:rPr lang="ko-KR" altLang="en-US" sz="2000" b="1" dirty="0" err="1">
                <a:solidFill>
                  <a:srgbClr val="006600"/>
                </a:solidFill>
                <a:latin typeface="+mn-ea"/>
              </a:rPr>
              <a:t>광전리로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</a:rPr>
              <a:t> 흡수하기 때문에 온도 상승</a:t>
            </a:r>
            <a:endParaRPr lang="en-US" altLang="ko-KR" sz="2000" b="1" dirty="0">
              <a:solidFill>
                <a:srgbClr val="006600"/>
              </a:solidFill>
              <a:latin typeface="+mn-ea"/>
            </a:endParaRPr>
          </a:p>
          <a:p>
            <a:pPr marL="0" indent="180975"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태양 활동에 직접 영향을 받음 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095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</a:rPr>
              <a:t>전 리 층</a:t>
            </a:r>
          </a:p>
        </p:txBody>
      </p:sp>
      <p:pic>
        <p:nvPicPr>
          <p:cNvPr id="1026" name="Picture 2" descr="C:\Users\user\Desktop\기상학\전리층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84076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05E82-51F6-4FC5-859F-B2F6F93753E6}"/>
              </a:ext>
            </a:extLst>
          </p:cNvPr>
          <p:cNvSpPr txBox="1"/>
          <p:nvPr/>
        </p:nvSpPr>
        <p:spPr>
          <a:xfrm>
            <a:off x="6300192" y="5877272"/>
            <a:ext cx="1728192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45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8296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전열의 형태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9685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전  도</a:t>
            </a:r>
            <a:endParaRPr lang="en-US" altLang="ko-KR" sz="2400" b="1" dirty="0">
              <a:latin typeface="+mn-ea"/>
            </a:endParaRPr>
          </a:p>
          <a:p>
            <a:pPr marL="0" indent="857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열 또는 전기가 물체의 한 부분에서 다른 곳으로 옮김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대  류</a:t>
            </a:r>
            <a:endParaRPr lang="en-US" altLang="ko-KR" sz="2400" b="1" dirty="0">
              <a:latin typeface="+mn-ea"/>
            </a:endParaRPr>
          </a:p>
          <a:p>
            <a:pPr marL="0" indent="1809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- </a:t>
            </a:r>
            <a:r>
              <a:rPr lang="ko-KR" altLang="en-US" sz="2400" b="1" dirty="0">
                <a:latin typeface="+mn-ea"/>
              </a:rPr>
              <a:t>물질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내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질량 이동 </a:t>
            </a:r>
            <a:r>
              <a:rPr lang="en-US" altLang="ko-KR" sz="2400" b="1" dirty="0">
                <a:solidFill>
                  <a:srgbClr val="0115CF"/>
                </a:solidFill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순환에 의해 에너지가 이동되는 현상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1809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- </a:t>
            </a:r>
            <a:r>
              <a:rPr lang="ko-KR" altLang="en-US" sz="2400" b="1" dirty="0">
                <a:latin typeface="+mn-ea"/>
              </a:rPr>
              <a:t>유체에서는 각 부분 운동이 비교적 자유로워 하부 유체가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marL="0" indent="180975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가열되면 팽창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밀도가 작아져서 상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하 교대 운동 발생     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en-US" altLang="ko-KR" sz="2000" b="1" dirty="0">
                <a:solidFill>
                  <a:srgbClr val="006600"/>
                </a:solidFill>
                <a:latin typeface="+mn-ea"/>
              </a:rPr>
              <a:t>* 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</a:rPr>
              <a:t>대기의 가장 낮은 층에서 태양 복사 및 전도에 의해 얻은 에너지를 </a:t>
            </a:r>
            <a:endParaRPr lang="en-US" altLang="ko-KR" sz="2000" b="1" dirty="0">
              <a:solidFill>
                <a:srgbClr val="0066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       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대류에 의해 이동</a:t>
            </a:r>
            <a:r>
              <a:rPr lang="en-US" altLang="ko-KR" sz="20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대기에서의 대류에 의해 전 지구적인 공기의 </a:t>
            </a:r>
            <a:endParaRPr lang="en-US" altLang="ko-KR" sz="2000" b="1" dirty="0">
              <a:solidFill>
                <a:srgbClr val="006600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       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순환 발생</a:t>
            </a:r>
            <a:endParaRPr lang="en-US" altLang="ko-KR" sz="2000" b="1" dirty="0">
              <a:solidFill>
                <a:srgbClr val="006600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     * 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</a:rPr>
              <a:t>뜨거운 적도지역으로부터 차가운 </a:t>
            </a:r>
            <a:r>
              <a:rPr lang="ko-KR" altLang="en-US" sz="2000" b="1" dirty="0" err="1">
                <a:solidFill>
                  <a:srgbClr val="006600"/>
                </a:solidFill>
                <a:latin typeface="+mn-ea"/>
              </a:rPr>
              <a:t>극지역</a:t>
            </a:r>
            <a:r>
              <a:rPr lang="ko-KR" altLang="en-US" sz="2000" b="1" dirty="0">
                <a:solidFill>
                  <a:srgbClr val="006600"/>
                </a:solidFill>
                <a:latin typeface="+mn-ea"/>
              </a:rPr>
              <a:t> 간에 에너지를 재 분포</a:t>
            </a:r>
            <a:endParaRPr lang="en-US" altLang="ko-KR" sz="2000" b="1" dirty="0">
              <a:solidFill>
                <a:srgbClr val="00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09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24942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미 기상학</a:t>
            </a:r>
            <a:r>
              <a:rPr lang="en-US" altLang="ko-KR" sz="4000" b="1" i="1" dirty="0">
                <a:solidFill>
                  <a:srgbClr val="0115CF"/>
                </a:solidFill>
                <a:latin typeface="+mj-ea"/>
              </a:rPr>
              <a:t>(Micrometeorology)</a:t>
            </a:r>
            <a:endParaRPr lang="ko-KR" altLang="en-US" sz="4000" b="1" i="1" dirty="0">
              <a:solidFill>
                <a:srgbClr val="0115CF"/>
              </a:solidFill>
              <a:latin typeface="+mj-ea"/>
            </a:endParaRPr>
          </a:p>
        </p:txBody>
      </p:sp>
      <p:pic>
        <p:nvPicPr>
          <p:cNvPr id="7170" name="Picture 2" descr="http://postfiles14.naver.net/20150430_189/tnehf18_1430337411965vmeAR_JPEG/ce5_1061_i1.jpg?type=w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5" y="1700808"/>
            <a:ext cx="7073891" cy="4824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8659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8500" y="653962"/>
            <a:ext cx="8229600" cy="78296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+mj-ea"/>
              </a:rPr>
              <a:t>전열의 형태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552" y="1772816"/>
            <a:ext cx="3834172" cy="568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600" b="1" dirty="0">
                <a:latin typeface="+mn-ea"/>
              </a:rPr>
              <a:t>- </a:t>
            </a:r>
            <a:r>
              <a:rPr lang="ko-KR" altLang="en-US" sz="2600" b="1" dirty="0">
                <a:latin typeface="+mn-ea"/>
              </a:rPr>
              <a:t>강제 대류 </a:t>
            </a:r>
            <a:r>
              <a:rPr lang="en-US" altLang="ko-KR" sz="2600" b="1" dirty="0">
                <a:latin typeface="+mn-ea"/>
              </a:rPr>
              <a:t>(</a:t>
            </a:r>
            <a:r>
              <a:rPr lang="ko-KR" altLang="en-US" sz="2600" b="1" dirty="0">
                <a:latin typeface="+mn-ea"/>
              </a:rPr>
              <a:t>바람에 의해</a:t>
            </a:r>
            <a:r>
              <a:rPr lang="en-US" altLang="ko-KR" sz="2600" b="1" dirty="0">
                <a:latin typeface="+mn-ea"/>
              </a:rPr>
              <a:t>)</a:t>
            </a:r>
            <a:r>
              <a:rPr lang="ko-KR" altLang="en-US" sz="2600" b="1" dirty="0">
                <a:latin typeface="+mn-ea"/>
              </a:rPr>
              <a:t>          </a:t>
            </a:r>
            <a:endParaRPr lang="en-US" altLang="ko-KR" sz="2600" b="1" dirty="0"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                              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587800" cy="33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134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78296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+mj-ea"/>
              </a:rPr>
              <a:t>전열의 형태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844824"/>
            <a:ext cx="6354452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600" b="1" dirty="0">
                <a:latin typeface="+mn-ea"/>
              </a:rPr>
              <a:t>- </a:t>
            </a:r>
            <a:r>
              <a:rPr lang="ko-KR" altLang="en-US" sz="2600" b="1" dirty="0">
                <a:latin typeface="+mn-ea"/>
              </a:rPr>
              <a:t>자연 대류</a:t>
            </a:r>
            <a:r>
              <a:rPr lang="en-US" altLang="ko-KR" sz="2600" b="1" dirty="0">
                <a:latin typeface="+mn-ea"/>
              </a:rPr>
              <a:t>(</a:t>
            </a:r>
            <a:r>
              <a:rPr lang="ko-KR" altLang="en-US" sz="2600" b="1" dirty="0">
                <a:latin typeface="+mn-ea"/>
              </a:rPr>
              <a:t>일사에 의해</a:t>
            </a:r>
            <a:r>
              <a:rPr lang="en-US" altLang="ko-KR" sz="2600" b="1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                              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87161"/>
            <a:ext cx="7550263" cy="330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474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59842"/>
            <a:ext cx="8229600" cy="7249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b="1" i="1" dirty="0">
                <a:solidFill>
                  <a:srgbClr val="0115CF"/>
                </a:solidFill>
                <a:latin typeface="+mj-ea"/>
              </a:rPr>
              <a:t>대기의 밀도 변화</a:t>
            </a:r>
            <a:endParaRPr lang="en-US" altLang="ko-KR" b="1" i="1" dirty="0">
              <a:solidFill>
                <a:srgbClr val="0115CF"/>
              </a:solidFill>
              <a:latin typeface="+mj-ea"/>
            </a:endParaRPr>
          </a:p>
        </p:txBody>
      </p:sp>
      <p:sp>
        <p:nvSpPr>
          <p:cNvPr id="14340" name="Content Placeholder 2"/>
          <p:cNvSpPr>
            <a:spLocks noGrp="1"/>
          </p:cNvSpPr>
          <p:nvPr>
            <p:ph sz="half" idx="4294967295"/>
          </p:nvPr>
        </p:nvSpPr>
        <p:spPr>
          <a:xfrm>
            <a:off x="436948" y="1911970"/>
            <a:ext cx="8249852" cy="42533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대류환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(Convection cell) :</a:t>
            </a: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상승</a:t>
            </a:r>
            <a:r>
              <a:rPr lang="en-US" altLang="ko-KR" sz="2800" b="1" dirty="0">
                <a:latin typeface="Univers" panose="020B0503020202020204" pitchFamily="34" charset="0"/>
              </a:rPr>
              <a:t>·</a:t>
            </a:r>
            <a:r>
              <a:rPr lang="ko-KR" altLang="en-US" sz="2800" b="1" dirty="0">
                <a:latin typeface="+mn-ea"/>
              </a:rPr>
              <a:t>하강하는 공기가 원형으로 움직이는 구조</a:t>
            </a:r>
            <a:endParaRPr lang="en-US" altLang="ko-KR" sz="2400" b="1" dirty="0"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ko-KR" altLang="en-US" sz="2400" b="1" dirty="0">
                <a:latin typeface="+mn-ea"/>
                <a:ea typeface="+mn-ea"/>
              </a:rPr>
              <a:t>더운 공기는 밀도가 작아서 상승</a:t>
            </a:r>
            <a:endParaRPr lang="en-US" altLang="ko-KR" sz="2400" b="1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ko-KR" altLang="en-US" sz="2400" b="1" dirty="0">
                <a:latin typeface="+mn-ea"/>
                <a:ea typeface="+mn-ea"/>
              </a:rPr>
              <a:t>찬 공기는 밀도가 크므로 침강</a:t>
            </a:r>
            <a:endParaRPr lang="en-US" altLang="ko-KR" sz="2400" b="1" dirty="0">
              <a:latin typeface="+mn-ea"/>
              <a:ea typeface="+mn-ea"/>
            </a:endParaRP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ko-KR" altLang="en-US" sz="2400" b="1" dirty="0">
                <a:latin typeface="+mn-ea"/>
                <a:ea typeface="+mn-ea"/>
              </a:rPr>
              <a:t>습윤 대기는 건조한 대기보다 밀도가 작음</a:t>
            </a:r>
            <a:endParaRPr lang="en-US" altLang="ko-KR" sz="2400" b="1" dirty="0"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  <a:ea typeface="+mn-ea"/>
              </a:rPr>
              <a:t>    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  <a:ea typeface="+mn-ea"/>
              </a:rPr>
              <a:t>*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  <a:ea typeface="+mn-ea"/>
              </a:rPr>
              <a:t>더운 공기는 습하고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  <a:ea typeface="+mn-ea"/>
              </a:rPr>
              <a:t>,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  <a:ea typeface="+mn-ea"/>
              </a:rPr>
              <a:t>찬 공기는 건조</a:t>
            </a:r>
            <a:endParaRPr lang="en-US" altLang="ko-KR" sz="22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328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15826"/>
            <a:ext cx="8229600" cy="86895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4000" b="1" i="1" dirty="0" err="1">
                <a:solidFill>
                  <a:srgbClr val="0115CF"/>
                </a:solidFill>
                <a:latin typeface="+mj-ea"/>
              </a:rPr>
              <a:t>대류환</a:t>
            </a:r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 개념</a:t>
            </a:r>
            <a:endParaRPr lang="en-US" altLang="ko-KR" sz="4000" b="1" i="1" dirty="0">
              <a:solidFill>
                <a:srgbClr val="0115CF"/>
              </a:solidFill>
              <a:latin typeface="+mj-ea"/>
            </a:endParaRPr>
          </a:p>
        </p:txBody>
      </p:sp>
      <p:pic>
        <p:nvPicPr>
          <p:cNvPr id="14341" name="Picture 5" descr="EoO_10e_Figure_06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18" y="1561305"/>
            <a:ext cx="7070565" cy="474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688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전열의 형태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628800"/>
            <a:ext cx="8435280" cy="48965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복  사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난로 가까이에 있으면 따뜻하게 느껴지는 것은</a:t>
            </a:r>
            <a:r>
              <a:rPr lang="en-US" altLang="ko-KR" sz="2400" b="1" dirty="0">
                <a:latin typeface="+mn-ea"/>
              </a:rPr>
              <a:t>,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 전도나 대류에 의한 것이 아니라 난로 열이 직접 전해지는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 열의 이동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전도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대류는 열을 전하는 매개체가 필요하지만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 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복사는 필요치 않으며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열 에너지가 전자파로서 방출되는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것으로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다른 물체가 이를 흡수하면 다시 열로 그 물체를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가열시킴</a:t>
            </a:r>
            <a:endParaRPr lang="en-US" altLang="ko-KR" sz="2400" b="1" dirty="0">
              <a:solidFill>
                <a:srgbClr val="0115CF"/>
              </a:solidFill>
              <a:latin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태양열이 지구상에 도달하는 것은 복사의 원리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095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벽난로의 열 이동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52741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343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림 4. 대기의 온실효과">
            <a:extLst>
              <a:ext uri="{FF2B5EF4-FFF2-40B4-BE49-F238E27FC236}">
                <a16:creationId xmlns:a16="http://schemas.microsoft.com/office/drawing/2014/main" id="{99215AAB-2122-44DB-814A-B429C630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4" y="692696"/>
            <a:ext cx="780938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860032" y="764704"/>
            <a:ext cx="3456384" cy="796950"/>
          </a:xfrm>
        </p:spPr>
        <p:txBody>
          <a:bodyPr>
            <a:normAutofit/>
          </a:bodyPr>
          <a:lstStyle/>
          <a:p>
            <a:r>
              <a:rPr lang="ko-KR" altLang="en-US" sz="4000" b="1" i="1">
                <a:latin typeface="+mj-ea"/>
              </a:rPr>
              <a:t>태양  복사</a:t>
            </a:r>
            <a:endParaRPr lang="ko-KR" altLang="en-US" sz="4000" b="1" i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5B28B-2B95-4831-84E8-08203DD49962}"/>
              </a:ext>
            </a:extLst>
          </p:cNvPr>
          <p:cNvSpPr txBox="1"/>
          <p:nvPr/>
        </p:nvSpPr>
        <p:spPr>
          <a:xfrm>
            <a:off x="7452320" y="6021288"/>
            <a:ext cx="936104" cy="36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06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9144000" cy="814536"/>
          </a:xfrm>
        </p:spPr>
        <p:txBody>
          <a:bodyPr/>
          <a:lstStyle/>
          <a:p>
            <a:pPr eaLnBrk="1" hangingPunct="1"/>
            <a:r>
              <a:rPr lang="ko-KR" altLang="en-US" b="1" kern="1200" dirty="0">
                <a:solidFill>
                  <a:srgbClr val="000000"/>
                </a:solidFill>
              </a:rPr>
              <a:t>대기의 대순환</a:t>
            </a:r>
            <a:endParaRPr lang="en-US" altLang="ko-KR" b="1" i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808149"/>
            <a:ext cx="8424936" cy="435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600" b="1" dirty="0">
                <a:solidFill>
                  <a:srgbClr val="0115CF"/>
                </a:solidFill>
                <a:latin typeface="+mn-ea"/>
                <a:sym typeface="Wingdings" panose="05000000000000000000" pitchFamily="2" charset="2"/>
              </a:rPr>
              <a:t> </a:t>
            </a:r>
            <a:r>
              <a:rPr lang="ko-KR" altLang="en-US" sz="2600" b="1" dirty="0">
                <a:solidFill>
                  <a:srgbClr val="0115CF"/>
                </a:solidFill>
                <a:latin typeface="+mn-ea"/>
                <a:sym typeface="Wingdings" panose="05000000000000000000" pitchFamily="2" charset="2"/>
              </a:rPr>
              <a:t>지구가 회전하지 않을 때의 대기 순환</a:t>
            </a:r>
            <a:endParaRPr lang="en-US" altLang="ko-KR" sz="2600" b="1" dirty="0">
              <a:solidFill>
                <a:srgbClr val="0115CF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n-ea"/>
              </a:rPr>
              <a:t>    · </a:t>
            </a:r>
            <a:r>
              <a:rPr lang="ko-KR" altLang="en-US" sz="2400" b="1" dirty="0">
                <a:latin typeface="+mn-ea"/>
              </a:rPr>
              <a:t>지구 남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북 간의 에너지 순환만 발생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   · </a:t>
            </a:r>
            <a:r>
              <a:rPr lang="ko-KR" altLang="en-US" sz="2400" b="1" dirty="0">
                <a:latin typeface="+mn-ea"/>
              </a:rPr>
              <a:t>대기 순환 과정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latin typeface="+mn-ea"/>
              </a:rPr>
              <a:t>       </a:t>
            </a:r>
            <a:r>
              <a:rPr lang="en-US" altLang="ko-KR" sz="2200" b="1" dirty="0">
                <a:latin typeface="+mn-ea"/>
              </a:rPr>
              <a:t>1) </a:t>
            </a:r>
            <a:r>
              <a:rPr lang="ko-KR" altLang="en-US" sz="2200" b="1" dirty="0">
                <a:latin typeface="+mn-ea"/>
              </a:rPr>
              <a:t>따뜻한 적도 지역에서 공기 기단이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상승하고 압력이 저하됨 </a:t>
            </a:r>
            <a:endParaRPr lang="en-US" altLang="ko-KR" sz="2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latin typeface="+mn-ea"/>
                <a:sym typeface="Wingdings" panose="05000000000000000000" pitchFamily="2" charset="2"/>
              </a:rPr>
              <a:t>       2) </a:t>
            </a:r>
            <a:r>
              <a:rPr lang="ko-KR" altLang="en-US" sz="2200" b="1" dirty="0">
                <a:latin typeface="+mn-ea"/>
                <a:sym typeface="Wingdings" panose="05000000000000000000" pitchFamily="2" charset="2"/>
              </a:rPr>
              <a:t>따뜻해진 기단은 상부</a:t>
            </a:r>
            <a:r>
              <a:rPr lang="en-US" altLang="ko-KR" sz="22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200" b="1" dirty="0">
                <a:latin typeface="+mn-ea"/>
                <a:sym typeface="Wingdings" panose="05000000000000000000" pitchFamily="2" charset="2"/>
              </a:rPr>
              <a:t>대기층을 따라 극 지방으로 이동</a:t>
            </a:r>
            <a:endParaRPr lang="en-US" altLang="ko-KR" sz="22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latin typeface="+mn-ea"/>
                <a:sym typeface="Wingdings" panose="05000000000000000000" pitchFamily="2" charset="2"/>
              </a:rPr>
              <a:t>       3) </a:t>
            </a:r>
            <a:r>
              <a:rPr lang="ko-KR" altLang="en-US" sz="2200" b="1" dirty="0">
                <a:latin typeface="+mn-ea"/>
                <a:sym typeface="Wingdings" panose="05000000000000000000" pitchFamily="2" charset="2"/>
              </a:rPr>
              <a:t>기온 저하로 인해 찬 기단으로 전환</a:t>
            </a:r>
            <a:endParaRPr lang="en-US" altLang="ko-KR" sz="22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latin typeface="+mn-ea"/>
                <a:sym typeface="Wingdings" panose="05000000000000000000" pitchFamily="2" charset="2"/>
              </a:rPr>
              <a:t>       4) </a:t>
            </a:r>
            <a:r>
              <a:rPr lang="ko-KR" altLang="en-US" sz="2200" b="1" dirty="0">
                <a:latin typeface="+mn-ea"/>
                <a:sym typeface="Wingdings" panose="05000000000000000000" pitchFamily="2" charset="2"/>
              </a:rPr>
              <a:t>압력이 낮은 적도 지역으로 다시 회귀</a:t>
            </a:r>
            <a:endParaRPr lang="en-US" altLang="ko-KR" sz="2200" b="1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7230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 idx="4294967295"/>
          </p:nvPr>
        </p:nvSpPr>
        <p:spPr>
          <a:xfrm>
            <a:off x="0" y="548680"/>
            <a:ext cx="9144000" cy="670520"/>
          </a:xfrm>
        </p:spPr>
        <p:txBody>
          <a:bodyPr/>
          <a:lstStyle/>
          <a:p>
            <a:pPr eaLnBrk="1" hangingPunct="1"/>
            <a:r>
              <a:rPr lang="ko-KR" altLang="en-US" sz="4000" b="1" i="1" kern="1200" dirty="0">
                <a:solidFill>
                  <a:srgbClr val="000000"/>
                </a:solidFill>
              </a:rPr>
              <a:t>대기의 대순환</a:t>
            </a:r>
            <a:endParaRPr lang="en-US" altLang="ko-KR" sz="4000" b="1" i="1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17412" name="Picture 5" descr="EoO_10e_Figure_06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016270" cy="513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34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9144000" cy="814536"/>
          </a:xfrm>
        </p:spPr>
        <p:txBody>
          <a:bodyPr/>
          <a:lstStyle/>
          <a:p>
            <a:pPr eaLnBrk="1" hangingPunct="1"/>
            <a:r>
              <a:rPr lang="ko-KR" altLang="en-US" b="1" kern="1200" dirty="0">
                <a:solidFill>
                  <a:srgbClr val="000000"/>
                </a:solidFill>
              </a:rPr>
              <a:t>대기의 대순환</a:t>
            </a:r>
            <a:endParaRPr lang="en-US" altLang="ko-KR" b="1" i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700808"/>
            <a:ext cx="8856984" cy="4890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600" b="1" dirty="0">
                <a:solidFill>
                  <a:srgbClr val="0115CF"/>
                </a:solidFill>
                <a:latin typeface="+mn-ea"/>
                <a:sym typeface="Wingdings" panose="05000000000000000000" pitchFamily="2" charset="2"/>
              </a:rPr>
              <a:t> </a:t>
            </a:r>
            <a:r>
              <a:rPr lang="ko-KR" altLang="en-US" sz="2600" b="1" dirty="0">
                <a:solidFill>
                  <a:srgbClr val="0115CF"/>
                </a:solidFill>
                <a:latin typeface="+mn-ea"/>
                <a:sym typeface="Wingdings" panose="05000000000000000000" pitchFamily="2" charset="2"/>
              </a:rPr>
              <a:t>지구 자전의 효과</a:t>
            </a:r>
            <a:endParaRPr lang="en-US" altLang="ko-KR" sz="2600" b="1" dirty="0">
              <a:solidFill>
                <a:srgbClr val="0115CF"/>
              </a:solidFill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   ·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극 지방으로 향하던 바람은</a:t>
            </a:r>
            <a:r>
              <a:rPr lang="en-US" altLang="ko-KR" sz="2400" b="1" dirty="0">
                <a:latin typeface="+mn-ea"/>
                <a:ea typeface="+mn-ea"/>
                <a:cs typeface="한양신명조"/>
              </a:rPr>
              <a:t>,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지구</a:t>
            </a:r>
            <a:r>
              <a:rPr lang="en-US" altLang="ko-KR" sz="2400" b="1" dirty="0">
                <a:latin typeface="+mn-ea"/>
                <a:ea typeface="+mn-ea"/>
                <a:cs typeface="한양신명조"/>
              </a:rPr>
              <a:t>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자전 효과</a:t>
            </a:r>
            <a:r>
              <a:rPr lang="en-US" altLang="ko-KR" sz="2200" b="1" dirty="0">
                <a:latin typeface="+mn-ea"/>
                <a:ea typeface="+mn-ea"/>
                <a:cs typeface="한양신명조"/>
              </a:rPr>
              <a:t>(Coriolis </a:t>
            </a:r>
            <a:r>
              <a:rPr lang="ko-KR" altLang="en-US" sz="2200" b="1" dirty="0">
                <a:latin typeface="+mn-ea"/>
                <a:ea typeface="+mn-ea"/>
                <a:cs typeface="한양신명조"/>
              </a:rPr>
              <a:t>효과</a:t>
            </a:r>
            <a:r>
              <a:rPr lang="en-US" altLang="ko-KR" sz="2200" b="1" dirty="0">
                <a:latin typeface="+mn-ea"/>
                <a:ea typeface="+mn-ea"/>
                <a:cs typeface="한양신명조"/>
              </a:rPr>
              <a:t>)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로</a:t>
            </a:r>
            <a:endParaRPr lang="en-US" altLang="ko-KR" sz="2400" b="1" dirty="0">
              <a:latin typeface="+mn-ea"/>
              <a:ea typeface="+mn-ea"/>
              <a:cs typeface="한양신명조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ko-KR" sz="2400" b="1" dirty="0">
                <a:latin typeface="+mn-ea"/>
                <a:ea typeface="+mn-ea"/>
                <a:cs typeface="한양신명조"/>
              </a:rPr>
              <a:t>    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 점점 오른쪽으로 휘고</a:t>
            </a:r>
            <a:r>
              <a:rPr lang="en-US" altLang="ko-KR" sz="2200" b="1" dirty="0">
                <a:latin typeface="+mn-ea"/>
                <a:ea typeface="+mn-ea"/>
                <a:cs typeface="한양신명조"/>
              </a:rPr>
              <a:t>(</a:t>
            </a:r>
            <a:r>
              <a:rPr lang="ko-KR" altLang="en-US" sz="2200" b="1" dirty="0">
                <a:latin typeface="+mn-ea"/>
                <a:ea typeface="+mn-ea"/>
                <a:cs typeface="한양신명조"/>
              </a:rPr>
              <a:t>북반구에서</a:t>
            </a:r>
            <a:r>
              <a:rPr lang="en-US" altLang="ko-KR" sz="2200" b="1" dirty="0">
                <a:latin typeface="+mn-ea"/>
                <a:ea typeface="+mn-ea"/>
                <a:cs typeface="한양신명조"/>
              </a:rPr>
              <a:t>)</a:t>
            </a:r>
            <a:r>
              <a:rPr lang="en-US" altLang="ko-KR" sz="2400" b="1" dirty="0">
                <a:latin typeface="+mn-ea"/>
                <a:ea typeface="+mn-ea"/>
                <a:cs typeface="한양신명조"/>
              </a:rPr>
              <a:t>,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따라서 </a:t>
            </a:r>
            <a:r>
              <a:rPr lang="en-US" altLang="ko-KR" sz="2400" b="1" dirty="0">
                <a:latin typeface="+mn-ea"/>
                <a:ea typeface="+mn-ea"/>
                <a:cs typeface="한양신명조"/>
              </a:rPr>
              <a:t>30N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정도에서 </a:t>
            </a:r>
            <a:endParaRPr lang="en-US" altLang="ko-KR" sz="2400" b="1" dirty="0">
              <a:latin typeface="+mn-ea"/>
              <a:ea typeface="+mn-ea"/>
              <a:cs typeface="한양신명조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ko-KR" sz="2400" b="1" dirty="0">
                <a:latin typeface="+mn-ea"/>
                <a:ea typeface="+mn-ea"/>
                <a:cs typeface="한양신명조"/>
              </a:rPr>
              <a:t>     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서쪽으로</a:t>
            </a:r>
            <a:r>
              <a:rPr lang="en-US" altLang="ko-KR" sz="2400" b="1" dirty="0">
                <a:latin typeface="+mn-ea"/>
                <a:ea typeface="+mn-ea"/>
                <a:cs typeface="한양신명조"/>
              </a:rPr>
              <a:t> </a:t>
            </a:r>
            <a:r>
              <a:rPr lang="ko-KR" altLang="en-US" sz="2400" b="1" dirty="0">
                <a:latin typeface="+mn-ea"/>
                <a:ea typeface="+mn-ea"/>
                <a:cs typeface="한양신명조"/>
              </a:rPr>
              <a:t>불게 됨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   · </a:t>
            </a:r>
            <a:r>
              <a:rPr lang="ko-KR" altLang="en-US" sz="2400" b="1" dirty="0">
                <a:latin typeface="+mn-ea"/>
              </a:rPr>
              <a:t>적 도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300" b="1" dirty="0">
                <a:latin typeface="+mn-ea"/>
              </a:rPr>
              <a:t>       </a:t>
            </a:r>
            <a:r>
              <a:rPr lang="en-US" altLang="ko-KR" sz="2300" b="1" dirty="0">
                <a:latin typeface="+mn-ea"/>
              </a:rPr>
              <a:t>- 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저기압 </a:t>
            </a:r>
            <a:r>
              <a:rPr lang="en-US" altLang="ko-KR" sz="2300" b="1" dirty="0">
                <a:latin typeface="+mn-ea"/>
                <a:ea typeface="+mn-ea"/>
                <a:cs typeface="한양신명조"/>
              </a:rPr>
              <a:t>(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적도 저압대</a:t>
            </a:r>
            <a:r>
              <a:rPr lang="en-US" altLang="ko-KR" sz="2300" b="1" dirty="0">
                <a:latin typeface="+mn-ea"/>
                <a:ea typeface="+mn-ea"/>
                <a:cs typeface="한양신명조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latin typeface="+mn-ea"/>
                <a:sym typeface="Wingdings" panose="05000000000000000000" pitchFamily="2" charset="2"/>
              </a:rPr>
              <a:t>       - 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따뜻한 공기의 상승</a:t>
            </a:r>
            <a:endParaRPr lang="en-US" altLang="ko-KR" sz="23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   · 30N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2300" b="1" dirty="0">
                <a:latin typeface="+mn-ea"/>
              </a:rPr>
              <a:t>       </a:t>
            </a:r>
            <a:r>
              <a:rPr lang="en-US" altLang="ko-KR" sz="2300" b="1" dirty="0">
                <a:latin typeface="+mn-ea"/>
              </a:rPr>
              <a:t>- 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고기압 </a:t>
            </a:r>
            <a:r>
              <a:rPr lang="en-US" altLang="ko-KR" sz="2300" b="1" dirty="0">
                <a:latin typeface="+mn-ea"/>
                <a:ea typeface="+mn-ea"/>
                <a:cs typeface="한양신명조"/>
              </a:rPr>
              <a:t>(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아열대 고압대</a:t>
            </a:r>
            <a:r>
              <a:rPr lang="en-US" altLang="ko-KR" sz="2300" b="1" dirty="0">
                <a:latin typeface="+mn-ea"/>
                <a:ea typeface="+mn-ea"/>
                <a:cs typeface="한양신명조"/>
              </a:rPr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300" b="1" dirty="0">
                <a:latin typeface="+mn-ea"/>
                <a:ea typeface="+mn-ea"/>
                <a:cs typeface="한양신명조"/>
              </a:rPr>
              <a:t>       - 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수증기의 응결</a:t>
            </a:r>
            <a:r>
              <a:rPr lang="en-US" altLang="ko-KR" sz="2300" b="1" dirty="0">
                <a:latin typeface="+mn-ea"/>
                <a:ea typeface="+mn-ea"/>
                <a:cs typeface="한양신명조"/>
              </a:rPr>
              <a:t>, 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복사냉각 등에 의해</a:t>
            </a:r>
            <a:r>
              <a:rPr lang="en-US" altLang="ko-KR" sz="2300" b="1" dirty="0">
                <a:latin typeface="+mn-ea"/>
                <a:ea typeface="+mn-ea"/>
                <a:cs typeface="한양신명조"/>
              </a:rPr>
              <a:t> 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차가</a:t>
            </a:r>
            <a:r>
              <a:rPr lang="ko-KR" altLang="en-US" sz="2300" b="1" dirty="0">
                <a:latin typeface="+mn-ea"/>
                <a:ea typeface="+mn-ea"/>
              </a:rPr>
              <a:t>워</a:t>
            </a:r>
            <a:r>
              <a:rPr lang="ko-KR" altLang="en-US" sz="2300" b="1" dirty="0">
                <a:latin typeface="+mn-ea"/>
                <a:ea typeface="+mn-ea"/>
                <a:cs typeface="한양신명조"/>
              </a:rPr>
              <a:t>진 공기의 하강 </a:t>
            </a:r>
          </a:p>
        </p:txBody>
      </p:sp>
    </p:spTree>
    <p:extLst>
      <p:ext uri="{BB962C8B-B14F-4D97-AF65-F5344CB8AC3E}">
        <p14:creationId xmlns:p14="http://schemas.microsoft.com/office/powerpoint/2010/main" val="368726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870991"/>
            <a:ext cx="8229600" cy="685801"/>
          </a:xfrm>
        </p:spPr>
        <p:txBody>
          <a:bodyPr/>
          <a:lstStyle/>
          <a:p>
            <a:r>
              <a:rPr lang="ko-KR" altLang="en-US" b="1" dirty="0">
                <a:solidFill>
                  <a:srgbClr val="000000"/>
                </a:solidFill>
              </a:rPr>
              <a:t>기상학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639341"/>
            <a:ext cx="8856984" cy="4525963"/>
          </a:xfrm>
        </p:spPr>
        <p:txBody>
          <a:bodyPr/>
          <a:lstStyle/>
          <a:p>
            <a:pPr lvl="0" eaLnBrk="0" hangingPunc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 역사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2600" b="1" dirty="0">
                <a:solidFill>
                  <a:srgbClr val="0115CF"/>
                </a:solidFill>
                <a:latin typeface="+mn-ea"/>
              </a:rPr>
              <a:t>      - </a:t>
            </a:r>
            <a:r>
              <a:rPr lang="ko-KR" altLang="en-US" sz="2600" b="1" dirty="0">
                <a:solidFill>
                  <a:srgbClr val="0115CF"/>
                </a:solidFill>
                <a:latin typeface="+mn-ea"/>
              </a:rPr>
              <a:t>관천망기 시대 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고대 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Aristoteles ~ 1442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)</a:t>
            </a:r>
          </a:p>
          <a:p>
            <a:pPr marL="0" lvl="0" indent="0" eaLnBrk="0" hangingPunc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•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바람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구름 등의 사태를 관찰하여 일기를 豫知하는 기법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             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*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농</a:t>
            </a:r>
            <a:r>
              <a:rPr lang="en-US" altLang="ko-KR" sz="2200" b="1" dirty="0">
                <a:solidFill>
                  <a:srgbClr val="006600"/>
                </a:solidFill>
                <a:latin typeface="Univers" panose="020B0503020202020204" pitchFamily="34" charset="0"/>
              </a:rPr>
              <a:t>·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어민들의 관찰 경험에서 얻어진 법칙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: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일기 속담 형식</a:t>
            </a:r>
            <a:endParaRPr lang="en-US" altLang="ko-KR" sz="2200" dirty="0">
              <a:solidFill>
                <a:srgbClr val="006600"/>
              </a:solidFill>
              <a:latin typeface="+mn-ea"/>
            </a:endParaRPr>
          </a:p>
          <a:p>
            <a:pPr marL="0" lvl="0" indent="0" eaLnBrk="0" hangingPunct="0">
              <a:buNone/>
            </a:pPr>
            <a:r>
              <a:rPr lang="en-US" altLang="ko-KR" sz="2400" b="1" dirty="0">
                <a:solidFill>
                  <a:srgbClr val="000000"/>
                </a:solidFill>
              </a:rPr>
              <a:t>          • </a:t>
            </a:r>
            <a:r>
              <a:rPr lang="ko-KR" altLang="en-US" sz="2400" b="1" dirty="0">
                <a:solidFill>
                  <a:srgbClr val="000000"/>
                </a:solidFill>
              </a:rPr>
              <a:t>아리스토텔레스</a:t>
            </a:r>
            <a:r>
              <a:rPr lang="en-US" altLang="ko-KR" sz="2000" b="1" dirty="0">
                <a:solidFill>
                  <a:srgbClr val="000000"/>
                </a:solidFill>
              </a:rPr>
              <a:t>(BC384~322)</a:t>
            </a:r>
            <a:r>
              <a:rPr lang="ko-KR" altLang="en-US" sz="2400" b="1" dirty="0">
                <a:solidFill>
                  <a:srgbClr val="000000"/>
                </a:solidFill>
              </a:rPr>
              <a:t>의</a:t>
            </a: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</a:rPr>
              <a:t>저서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『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Meteologica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』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에서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자연 현상을 형이상학적으로 설명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buNone/>
            </a:pP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              *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구름의 분류</a:t>
            </a:r>
            <a:r>
              <a:rPr lang="en-US" altLang="ko-KR" sz="2200" b="1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200" b="1" dirty="0">
                <a:solidFill>
                  <a:srgbClr val="006600"/>
                </a:solidFill>
                <a:latin typeface="+mn-ea"/>
              </a:rPr>
              <a:t>기후대 구분 등을 시도</a:t>
            </a:r>
            <a:endParaRPr lang="en-US" altLang="ko-KR" sz="2200" b="1" dirty="0">
              <a:solidFill>
                <a:srgbClr val="00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6765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ko-KR" altLang="en-US" b="1" i="1" dirty="0">
                <a:latin typeface="+mj-ea"/>
              </a:rPr>
              <a:t>지구 자전의 효과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75" y="1772816"/>
            <a:ext cx="585665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909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 idx="4294967295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pPr eaLnBrk="1" hangingPunct="1"/>
            <a:r>
              <a:rPr lang="ko-KR" altLang="en-US" b="1" dirty="0">
                <a:latin typeface="+mj-ea"/>
              </a:rPr>
              <a:t>대기압</a:t>
            </a:r>
            <a:endParaRPr lang="en-US" altLang="ko-KR" b="1" dirty="0">
              <a:latin typeface="+mj-ea"/>
            </a:endParaRPr>
          </a:p>
        </p:txBody>
      </p:sp>
      <p:sp>
        <p:nvSpPr>
          <p:cNvPr id="15364" name="Content Placeholder 4"/>
          <p:cNvSpPr>
            <a:spLocks noGrp="1"/>
          </p:cNvSpPr>
          <p:nvPr>
            <p:ph idx="4294967295"/>
          </p:nvPr>
        </p:nvSpPr>
        <p:spPr>
          <a:xfrm>
            <a:off x="457200" y="1772816"/>
            <a:ext cx="8229600" cy="4320479"/>
          </a:xfrm>
        </p:spPr>
        <p:txBody>
          <a:bodyPr/>
          <a:lstStyle/>
          <a:p>
            <a:pPr marL="0" lvl="1" eaLnBrk="1" hangingPunct="1">
              <a:buFont typeface="Arial" panose="020B0604020202020204" pitchFamily="34" charset="0"/>
              <a:buChar char="•"/>
            </a:pPr>
            <a:r>
              <a:rPr lang="ko-KR" altLang="en-US" sz="2600" b="1" dirty="0">
                <a:latin typeface="+mn-ea"/>
                <a:ea typeface="+mn-ea"/>
              </a:rPr>
              <a:t>대기압은 해수면에서 </a:t>
            </a:r>
            <a:r>
              <a:rPr lang="en-US" altLang="ko-KR" sz="2600" b="1" dirty="0">
                <a:latin typeface="+mn-ea"/>
                <a:ea typeface="+mn-ea"/>
              </a:rPr>
              <a:t>1</a:t>
            </a:r>
            <a:r>
              <a:rPr lang="ko-KR" altLang="en-US" sz="2600" b="1" dirty="0">
                <a:latin typeface="+mn-ea"/>
                <a:ea typeface="+mn-ea"/>
              </a:rPr>
              <a:t>기압</a:t>
            </a:r>
            <a:r>
              <a:rPr lang="en-US" altLang="ko-KR" sz="2600" b="1" dirty="0">
                <a:latin typeface="+mn-ea"/>
                <a:ea typeface="+mn-ea"/>
              </a:rPr>
              <a:t>(1,013hPa), </a:t>
            </a:r>
            <a:r>
              <a:rPr lang="ko-KR" altLang="en-US" sz="2600" b="1" dirty="0">
                <a:latin typeface="+mn-ea"/>
                <a:ea typeface="+mn-ea"/>
              </a:rPr>
              <a:t>고도에 따라</a:t>
            </a:r>
            <a:endParaRPr lang="en-US" altLang="ko-KR" sz="2600" b="1" dirty="0">
              <a:latin typeface="+mn-ea"/>
              <a:ea typeface="+mn-ea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b="1" dirty="0">
                <a:latin typeface="+mn-ea"/>
                <a:ea typeface="+mn-ea"/>
              </a:rPr>
              <a:t>   </a:t>
            </a:r>
            <a:r>
              <a:rPr lang="ko-KR" altLang="en-US" sz="2600" b="1" dirty="0">
                <a:latin typeface="+mn-ea"/>
                <a:ea typeface="+mn-ea"/>
              </a:rPr>
              <a:t>감소</a:t>
            </a:r>
            <a:endParaRPr lang="en-US" altLang="ko-KR" sz="2600" b="1" dirty="0">
              <a:latin typeface="+mn-ea"/>
              <a:ea typeface="+mn-ea"/>
            </a:endParaRPr>
          </a:p>
          <a:p>
            <a:pPr marL="0"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b="1" dirty="0">
                <a:latin typeface="+mn-ea"/>
                <a:ea typeface="+mn-ea"/>
              </a:rPr>
              <a:t>대기압의 변화는 공기의 밀도를 변화시켜 운동을 </a:t>
            </a:r>
            <a:endParaRPr lang="en-US" altLang="ko-KR" sz="2600" b="1" dirty="0">
              <a:latin typeface="+mn-ea"/>
              <a:ea typeface="+mn-ea"/>
            </a:endParaRP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altLang="ko-KR" sz="2600" b="1" dirty="0">
                <a:latin typeface="+mn-ea"/>
                <a:ea typeface="+mn-ea"/>
              </a:rPr>
              <a:t>   </a:t>
            </a:r>
            <a:r>
              <a:rPr lang="ko-KR" altLang="en-US" sz="2600" b="1" dirty="0">
                <a:latin typeface="+mn-ea"/>
                <a:ea typeface="+mn-ea"/>
              </a:rPr>
              <a:t>일으킴</a:t>
            </a:r>
            <a:endParaRPr lang="en-US" altLang="ko-KR" sz="2600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ko-KR" altLang="en-US" sz="2400" b="1" dirty="0">
                <a:latin typeface="+mn-ea"/>
              </a:rPr>
              <a:t>    </a:t>
            </a:r>
            <a:r>
              <a:rPr lang="en-US" altLang="ko-KR" sz="2400" b="1" dirty="0">
                <a:latin typeface="+mn-ea"/>
              </a:rPr>
              <a:t>- </a:t>
            </a:r>
            <a:r>
              <a:rPr lang="ko-KR" altLang="en-US" sz="2400" b="1" dirty="0">
                <a:latin typeface="+mn-ea"/>
              </a:rPr>
              <a:t>차고 밀도가 큰 공기는 바닥에서 압력이 높고 침강 </a:t>
            </a:r>
            <a:endParaRPr lang="en-US" altLang="ko-KR" sz="2400" b="1" dirty="0">
              <a:latin typeface="+mn-ea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(</a:t>
            </a:r>
            <a:r>
              <a:rPr lang="ko-KR" altLang="en-US" sz="2400" b="1" dirty="0">
                <a:latin typeface="+mn-ea"/>
              </a:rPr>
              <a:t>지면을 향해 움직이고 수축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덥고 가벼운 공기는 바닥에서 압력이 낮고 상승</a:t>
            </a:r>
            <a:endParaRPr lang="en-US" altLang="ko-KR" sz="2400" b="1" dirty="0">
              <a:latin typeface="+mn-ea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</a:t>
            </a:r>
            <a:r>
              <a:rPr lang="ko-KR" altLang="en-US" sz="2400" b="1" dirty="0">
                <a:latin typeface="+mn-ea"/>
              </a:rPr>
              <a:t>  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지면에서 멀어지며 팽창</a:t>
            </a:r>
            <a:r>
              <a:rPr lang="en-US" altLang="ko-KR" sz="24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8824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0731" y="620688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대기압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600" b="1" dirty="0">
                <a:latin typeface="+mn-ea"/>
              </a:rPr>
              <a:t>• 높이에 따른 공기 밀도 </a:t>
            </a:r>
            <a:r>
              <a:rPr lang="en-US" altLang="ko-KR" sz="2600" b="1" dirty="0">
                <a:latin typeface="+mn-ea"/>
              </a:rPr>
              <a:t>/ </a:t>
            </a:r>
            <a:r>
              <a:rPr lang="ko-KR" altLang="en-US" sz="2600" b="1" dirty="0">
                <a:latin typeface="+mn-ea"/>
              </a:rPr>
              <a:t>기압의 변화</a:t>
            </a:r>
            <a:endParaRPr lang="en-US" altLang="ko-KR" sz="26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                        </a:t>
            </a: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7728"/>
            <a:ext cx="3672408" cy="473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07729"/>
            <a:ext cx="3888432" cy="473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 idx="4294967295"/>
          </p:nvPr>
        </p:nvSpPr>
        <p:spPr>
          <a:xfrm>
            <a:off x="457200" y="620688"/>
            <a:ext cx="8229600" cy="868958"/>
          </a:xfrm>
        </p:spPr>
        <p:txBody>
          <a:bodyPr/>
          <a:lstStyle/>
          <a:p>
            <a:pPr eaLnBrk="1" hangingPunct="1"/>
            <a:r>
              <a:rPr lang="ko-KR" altLang="en-US" b="1" dirty="0">
                <a:latin typeface="+mj-ea"/>
              </a:rPr>
              <a:t>대기의 운동</a:t>
            </a:r>
            <a:endParaRPr lang="en-US" altLang="ko-KR" b="1" dirty="0">
              <a:latin typeface="+mj-ea"/>
            </a:endParaRPr>
          </a:p>
        </p:txBody>
      </p:sp>
      <p:sp>
        <p:nvSpPr>
          <p:cNvPr id="16388" name="Content Placeholder 2"/>
          <p:cNvSpPr>
            <a:spLocks noGrp="1"/>
          </p:cNvSpPr>
          <p:nvPr>
            <p:ph sz="half" idx="4294967295"/>
          </p:nvPr>
        </p:nvSpPr>
        <p:spPr>
          <a:xfrm>
            <a:off x="444624" y="1671265"/>
            <a:ext cx="7727776" cy="1109663"/>
          </a:xfrm>
        </p:spPr>
        <p:txBody>
          <a:bodyPr/>
          <a:lstStyle/>
          <a:p>
            <a:pPr eaLnBrk="1" hangingPunct="1"/>
            <a:r>
              <a:rPr lang="ko-KR" altLang="en-US" sz="2600" b="1" dirty="0">
                <a:latin typeface="+mn-ea"/>
              </a:rPr>
              <a:t>공기는 항상 고압대에서 저압대로 움직임</a:t>
            </a:r>
            <a:endParaRPr lang="en-US" altLang="ko-KR" sz="2600" b="1" dirty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600" b="1" dirty="0">
                <a:solidFill>
                  <a:schemeClr val="accent2"/>
                </a:solidFill>
                <a:latin typeface="+mn-ea"/>
              </a:rPr>
              <a:t>바람</a:t>
            </a:r>
            <a:r>
              <a:rPr lang="en-US" altLang="ko-KR" sz="2600" b="1" dirty="0">
                <a:solidFill>
                  <a:schemeClr val="accent2"/>
                </a:solidFill>
                <a:latin typeface="+mn-ea"/>
              </a:rPr>
              <a:t>(Wind) </a:t>
            </a:r>
            <a:r>
              <a:rPr lang="en-US" altLang="ko-KR" sz="2600" b="1" dirty="0">
                <a:latin typeface="+mn-ea"/>
              </a:rPr>
              <a:t>– </a:t>
            </a:r>
            <a:r>
              <a:rPr lang="ko-KR" altLang="en-US" sz="2600" b="1" dirty="0">
                <a:latin typeface="+mn-ea"/>
              </a:rPr>
              <a:t>대기의 움직임</a:t>
            </a:r>
            <a:endParaRPr lang="en-US" altLang="ko-KR" sz="2600" b="1" dirty="0">
              <a:latin typeface="+mn-ea"/>
            </a:endParaRPr>
          </a:p>
        </p:txBody>
      </p:sp>
      <p:pic>
        <p:nvPicPr>
          <p:cNvPr id="16389" name="Picture 5" descr="EoO_10e_Figure_06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7639"/>
            <a:ext cx="800100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38EAF3-4B92-46A4-BC63-85A58CB9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8" y="6381328"/>
            <a:ext cx="1085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45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단열 변화에 의한 구름 발생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28800"/>
            <a:ext cx="8229600" cy="499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386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단열변화에 의한 구름 소멸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60" y="1555744"/>
            <a:ext cx="8435280" cy="518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572386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고적운 본문 이미지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" y="0"/>
            <a:ext cx="9132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5AC6696-04D7-4261-851C-079BD49E9286}"/>
              </a:ext>
            </a:extLst>
          </p:cNvPr>
          <p:cNvGrpSpPr/>
          <p:nvPr/>
        </p:nvGrpSpPr>
        <p:grpSpPr>
          <a:xfrm>
            <a:off x="2051720" y="5910139"/>
            <a:ext cx="1647825" cy="471189"/>
            <a:chOff x="2051720" y="5910139"/>
            <a:chExt cx="1647825" cy="4711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A1489D-329E-48C7-99A4-0A63799E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1720" y="5910139"/>
              <a:ext cx="1647825" cy="4320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D12B63-EF8A-4652-9447-F4D8926F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784" y="6143203"/>
              <a:ext cx="514350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364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10952"/>
          </a:xfrm>
        </p:spPr>
        <p:txBody>
          <a:bodyPr/>
          <a:lstStyle/>
          <a:p>
            <a:r>
              <a:rPr lang="ko-KR" altLang="en-US" b="1" dirty="0">
                <a:solidFill>
                  <a:srgbClr val="000000"/>
                </a:solidFill>
              </a:rPr>
              <a:t>기상학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7504" y="1628800"/>
            <a:ext cx="8280920" cy="4176464"/>
          </a:xfrm>
        </p:spPr>
        <p:txBody>
          <a:bodyPr/>
          <a:lstStyle/>
          <a:p>
            <a:pPr marL="0" lvl="0" indent="0" eaLnBrk="0" hangingPunct="0"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     - </a:t>
            </a:r>
            <a:r>
              <a:rPr lang="ko-KR" altLang="en-US" sz="2400" b="1" dirty="0" err="1">
                <a:solidFill>
                  <a:srgbClr val="0115CF"/>
                </a:solidFill>
                <a:latin typeface="+mn-ea"/>
              </a:rPr>
              <a:t>측기시대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(1442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~19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세기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)</a:t>
            </a:r>
          </a:p>
          <a:p>
            <a:pPr marL="0" lvl="0" indent="0" eaLnBrk="0" hangingPunc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•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세계 최초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측우기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발명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(1442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세종대왕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lvl="0" indent="0" eaLnBrk="0" hangingPunc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•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서양에서 갈릴레오가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1597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 공기온도계를 만들었고 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이후 기기에 의해 일기 현상을 관측하는 시대에 돌입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     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• 1643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토리첼리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수은기압계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발명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• 1658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게리크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기압이 상승하면 일기가 좋아지고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0" lvl="0" indent="0" ea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       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하강하면 일기가 악화된다는 것을 발견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04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67544"/>
          </a:xfrm>
        </p:spPr>
        <p:txBody>
          <a:bodyPr/>
          <a:lstStyle/>
          <a:p>
            <a:r>
              <a:rPr lang="ko-KR" altLang="en-US" b="1" dirty="0">
                <a:solidFill>
                  <a:srgbClr val="000000"/>
                </a:solidFill>
              </a:rPr>
              <a:t>기상학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23528" y="1772816"/>
            <a:ext cx="7344816" cy="4320480"/>
          </a:xfrm>
        </p:spPr>
        <p:txBody>
          <a:bodyPr/>
          <a:lstStyle/>
          <a:p>
            <a:pPr marL="0" lvl="0" indent="0" eaLnBrk="0" hangingPunct="0">
              <a:spcAft>
                <a:spcPts val="600"/>
              </a:spcAft>
              <a:buNone/>
            </a:pPr>
            <a:r>
              <a:rPr lang="en-US" altLang="ko-KR" sz="2600" b="1" dirty="0">
                <a:solidFill>
                  <a:srgbClr val="0115CF"/>
                </a:solidFill>
                <a:latin typeface="+mn-ea"/>
              </a:rPr>
              <a:t>     - </a:t>
            </a:r>
            <a:r>
              <a:rPr lang="ko-KR" altLang="en-US" sz="2600" b="1" dirty="0" err="1">
                <a:solidFill>
                  <a:srgbClr val="0115CF"/>
                </a:solidFill>
                <a:latin typeface="+mn-ea"/>
              </a:rPr>
              <a:t>측기시대</a:t>
            </a:r>
            <a:r>
              <a:rPr lang="ko-KR" altLang="en-US" sz="2600" b="1" dirty="0">
                <a:solidFill>
                  <a:srgbClr val="0115CF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(1442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~19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세기</a:t>
            </a:r>
            <a:r>
              <a:rPr lang="en-US" altLang="ko-KR" sz="2400" b="1" dirty="0">
                <a:solidFill>
                  <a:srgbClr val="0115CF"/>
                </a:solidFill>
                <a:latin typeface="+mn-ea"/>
              </a:rPr>
              <a:t>)</a:t>
            </a:r>
          </a:p>
          <a:p>
            <a:pPr marL="0" lvl="0" indent="0" eaLnBrk="0" hangingPunc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• 1743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비디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아네로이드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기압계 발명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• 1769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램버트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습도계 발명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• 1783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소수레스는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모발 습도계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0" lvl="0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 1819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다니엘은 노점온도계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0" lvl="0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 1824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오거스트는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115CF"/>
                </a:solidFill>
                <a:latin typeface="+mn-ea"/>
              </a:rPr>
              <a:t>건습구</a:t>
            </a:r>
            <a:r>
              <a:rPr lang="ko-KR" altLang="en-US" sz="2400" b="1" dirty="0">
                <a:solidFill>
                  <a:srgbClr val="0115CF"/>
                </a:solidFill>
                <a:latin typeface="+mn-ea"/>
              </a:rPr>
              <a:t> 온도계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0" lvl="0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    1877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아스만은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통풍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건습계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고안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15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측 우 기</a:t>
            </a:r>
          </a:p>
        </p:txBody>
      </p:sp>
      <p:pic>
        <p:nvPicPr>
          <p:cNvPr id="11266" name="Picture 2" descr="측우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66" y="1556792"/>
            <a:ext cx="348806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03858"/>
            <a:ext cx="8229600" cy="652934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수은 기압계</a:t>
            </a:r>
            <a:r>
              <a:rPr lang="en-US" altLang="ko-KR" sz="4000" b="1" i="1" dirty="0">
                <a:solidFill>
                  <a:srgbClr val="0115CF"/>
                </a:solidFill>
                <a:latin typeface="+mj-ea"/>
              </a:rPr>
              <a:t>, </a:t>
            </a:r>
            <a:r>
              <a:rPr lang="ko-KR" altLang="en-US" sz="4000" b="1" i="1" dirty="0" err="1">
                <a:solidFill>
                  <a:srgbClr val="0115CF"/>
                </a:solidFill>
                <a:latin typeface="+mj-ea"/>
              </a:rPr>
              <a:t>건습구</a:t>
            </a:r>
            <a:r>
              <a:rPr lang="ko-KR" altLang="en-US" sz="4000" b="1" i="1" dirty="0">
                <a:solidFill>
                  <a:srgbClr val="0115CF"/>
                </a:solidFill>
                <a:latin typeface="+mj-ea"/>
              </a:rPr>
              <a:t> 온도계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FFCB0-803E-4533-91F4-BFAC4A5C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749574"/>
            <a:ext cx="3343275" cy="4419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74D733-D4B9-47F0-B75F-E4B178D8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49574"/>
            <a:ext cx="349479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7597</TotalTime>
  <Words>2287</Words>
  <Application>Microsoft Office PowerPoint</Application>
  <PresentationFormat>화면 슬라이드 쇼(4:3)</PresentationFormat>
  <Paragraphs>346</Paragraphs>
  <Slides>56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56</vt:i4>
      </vt:variant>
    </vt:vector>
  </HeadingPairs>
  <TitlesOfParts>
    <vt:vector size="72" baseType="lpstr">
      <vt:lpstr>HY견고딕</vt:lpstr>
      <vt:lpstr>굴림</vt:lpstr>
      <vt:lpstr>궁서체</vt:lpstr>
      <vt:lpstr>맑은 고딕</vt:lpstr>
      <vt:lpstr>Arial</vt:lpstr>
      <vt:lpstr>Calibri</vt:lpstr>
      <vt:lpstr>Candara</vt:lpstr>
      <vt:lpstr>Symbol</vt:lpstr>
      <vt:lpstr>Tw Cen MT</vt:lpstr>
      <vt:lpstr>Univers</vt:lpstr>
      <vt:lpstr>Wingdings</vt:lpstr>
      <vt:lpstr>파형</vt:lpstr>
      <vt:lpstr>Default Design</vt:lpstr>
      <vt:lpstr>2_Default Design</vt:lpstr>
      <vt:lpstr>6_Default Design</vt:lpstr>
      <vt:lpstr>1_Default Design</vt:lpstr>
      <vt:lpstr>기  상  학</vt:lpstr>
      <vt:lpstr>기상학</vt:lpstr>
      <vt:lpstr>PowerPoint 프레젠테이션</vt:lpstr>
      <vt:lpstr>미 기상학(Micrometeorology)</vt:lpstr>
      <vt:lpstr>기상학</vt:lpstr>
      <vt:lpstr>기상학</vt:lpstr>
      <vt:lpstr>기상학</vt:lpstr>
      <vt:lpstr>측 우 기</vt:lpstr>
      <vt:lpstr>수은 기압계, 건습구 온도계</vt:lpstr>
      <vt:lpstr>기상학</vt:lpstr>
      <vt:lpstr>라디오 존데</vt:lpstr>
      <vt:lpstr>기상학</vt:lpstr>
      <vt:lpstr>관천망기 일기 예보</vt:lpstr>
      <vt:lpstr>관천망기 일기 예보</vt:lpstr>
      <vt:lpstr>관천망기 일기 예보</vt:lpstr>
      <vt:lpstr>해풍과 육풍</vt:lpstr>
      <vt:lpstr>해풍과 육풍</vt:lpstr>
      <vt:lpstr>관천망기 일기 예보</vt:lpstr>
      <vt:lpstr>관천망기 일기 예보</vt:lpstr>
      <vt:lpstr>관천망기 일기 예보</vt:lpstr>
      <vt:lpstr>관천망기 일기 예보</vt:lpstr>
      <vt:lpstr>관천망기 일기예보</vt:lpstr>
      <vt:lpstr>대기의 구성</vt:lpstr>
      <vt:lpstr>대기의 구성</vt:lpstr>
      <vt:lpstr>대기의 구성</vt:lpstr>
      <vt:lpstr>대기의 구성</vt:lpstr>
      <vt:lpstr>오존의 형성</vt:lpstr>
      <vt:lpstr>오존의 파괴</vt:lpstr>
      <vt:lpstr>오존의 파괴</vt:lpstr>
      <vt:lpstr>오존층 파괴로 인해 일어나는 현상</vt:lpstr>
      <vt:lpstr>오존층 파괴로 인해 일어나는 현상</vt:lpstr>
      <vt:lpstr>대기권 구조</vt:lpstr>
      <vt:lpstr>대기권 구조</vt:lpstr>
      <vt:lpstr>대기권 구조</vt:lpstr>
      <vt:lpstr>대기권 구조</vt:lpstr>
      <vt:lpstr>진주운 모습</vt:lpstr>
      <vt:lpstr>대기권 구조</vt:lpstr>
      <vt:lpstr>전 리 층</vt:lpstr>
      <vt:lpstr>전열의 형태</vt:lpstr>
      <vt:lpstr>전열의 형태</vt:lpstr>
      <vt:lpstr>전열의 형태</vt:lpstr>
      <vt:lpstr>대기의 밀도 변화</vt:lpstr>
      <vt:lpstr>대류환 개념</vt:lpstr>
      <vt:lpstr>전열의 형태</vt:lpstr>
      <vt:lpstr>벽난로의 열 이동</vt:lpstr>
      <vt:lpstr>태양  복사</vt:lpstr>
      <vt:lpstr>대기의 대순환</vt:lpstr>
      <vt:lpstr>대기의 대순환</vt:lpstr>
      <vt:lpstr>대기의 대순환</vt:lpstr>
      <vt:lpstr>지구 자전의 효과</vt:lpstr>
      <vt:lpstr>대기압</vt:lpstr>
      <vt:lpstr>대기압</vt:lpstr>
      <vt:lpstr>대기의 운동</vt:lpstr>
      <vt:lpstr>단열 변화에 의한 구름 발생</vt:lpstr>
      <vt:lpstr>단열변화에 의한 구름 소멸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조조영삼</cp:lastModifiedBy>
  <cp:revision>496</cp:revision>
  <dcterms:created xsi:type="dcterms:W3CDTF">2014-03-02T03:11:27Z</dcterms:created>
  <dcterms:modified xsi:type="dcterms:W3CDTF">2020-08-04T06:42:52Z</dcterms:modified>
</cp:coreProperties>
</file>