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7" r:id="rId2"/>
    <p:sldId id="420" r:id="rId3"/>
    <p:sldId id="462" r:id="rId4"/>
    <p:sldId id="465" r:id="rId5"/>
    <p:sldId id="466" r:id="rId6"/>
    <p:sldId id="424" r:id="rId7"/>
    <p:sldId id="467" r:id="rId8"/>
    <p:sldId id="485" r:id="rId9"/>
    <p:sldId id="468" r:id="rId10"/>
    <p:sldId id="486" r:id="rId11"/>
    <p:sldId id="469" r:id="rId12"/>
    <p:sldId id="423" r:id="rId13"/>
    <p:sldId id="431" r:id="rId14"/>
    <p:sldId id="470" r:id="rId15"/>
    <p:sldId id="425" r:id="rId16"/>
    <p:sldId id="471" r:id="rId17"/>
    <p:sldId id="472" r:id="rId18"/>
    <p:sldId id="474" r:id="rId19"/>
    <p:sldId id="426" r:id="rId20"/>
    <p:sldId id="475" r:id="rId21"/>
    <p:sldId id="429" r:id="rId22"/>
    <p:sldId id="478" r:id="rId23"/>
    <p:sldId id="479" r:id="rId24"/>
    <p:sldId id="430" r:id="rId25"/>
    <p:sldId id="256" r:id="rId26"/>
    <p:sldId id="480" r:id="rId27"/>
    <p:sldId id="286" r:id="rId28"/>
    <p:sldId id="288" r:id="rId29"/>
    <p:sldId id="327" r:id="rId30"/>
    <p:sldId id="334" r:id="rId31"/>
    <p:sldId id="406" r:id="rId32"/>
    <p:sldId id="330" r:id="rId33"/>
    <p:sldId id="331" r:id="rId34"/>
    <p:sldId id="332" r:id="rId35"/>
    <p:sldId id="407" r:id="rId36"/>
    <p:sldId id="408" r:id="rId37"/>
    <p:sldId id="414" r:id="rId38"/>
    <p:sldId id="409" r:id="rId39"/>
    <p:sldId id="411" r:id="rId40"/>
    <p:sldId id="412" r:id="rId41"/>
    <p:sldId id="481" r:id="rId42"/>
    <p:sldId id="356" r:id="rId43"/>
    <p:sldId id="482" r:id="rId44"/>
    <p:sldId id="343" r:id="rId45"/>
    <p:sldId id="432" r:id="rId46"/>
    <p:sldId id="342" r:id="rId47"/>
    <p:sldId id="341" r:id="rId48"/>
    <p:sldId id="340" r:id="rId49"/>
    <p:sldId id="483" r:id="rId50"/>
    <p:sldId id="338" r:id="rId51"/>
    <p:sldId id="433" r:id="rId52"/>
    <p:sldId id="353" r:id="rId53"/>
    <p:sldId id="484" r:id="rId54"/>
    <p:sldId id="354" r:id="rId55"/>
    <p:sldId id="418" r:id="rId56"/>
    <p:sldId id="417" r:id="rId57"/>
    <p:sldId id="351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6040" autoAdjust="0"/>
  </p:normalViewPr>
  <p:slideViewPr>
    <p:cSldViewPr showGuides="1">
      <p:cViewPr varScale="1">
        <p:scale>
          <a:sx n="81" d="100"/>
          <a:sy n="81" d="100"/>
        </p:scale>
        <p:origin x="91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DEA2A-95C9-4931-A04E-1F8F60139BAF}" type="datetimeFigureOut">
              <a:rPr lang="ko-KR" altLang="en-US" smtClean="0"/>
              <a:pPr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1C698-7E77-47E7-BECB-D174BE61A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1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1C698-7E77-47E7-BECB-D174BE61AAA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4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32176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418923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1139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40688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2956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41685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7520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19264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34726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409311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141685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ea typeface="ＭＳ Ｐゴシック" panose="020B0600070205080204" pitchFamily="34" charset="-128"/>
              </a:rPr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355687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/>
          <a:lstStyle/>
          <a:p>
            <a:r>
              <a:rPr lang="ko-KR" altLang="en-US" sz="6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대 기 의  운 동</a:t>
            </a:r>
          </a:p>
        </p:txBody>
      </p:sp>
    </p:spTree>
    <p:extLst>
      <p:ext uri="{BB962C8B-B14F-4D97-AF65-F5344CB8AC3E}">
        <p14:creationId xmlns:p14="http://schemas.microsoft.com/office/powerpoint/2010/main" val="284026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041F3D-E534-4036-A5C1-A08AC106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38" y="1340768"/>
            <a:ext cx="5939125" cy="525658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73C1C876-EA8A-4C0D-AE9E-E368C5E6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5365"/>
            <a:ext cx="8229600" cy="765403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latin typeface="+mj-ea"/>
              </a:rPr>
              <a:t>대기의 팽창</a:t>
            </a:r>
            <a:r>
              <a:rPr lang="en-US" altLang="ko-KR" sz="4000" b="1" i="1" dirty="0">
                <a:latin typeface="Univers" panose="020B0503020202020204" pitchFamily="34" charset="0"/>
              </a:rPr>
              <a:t>·</a:t>
            </a:r>
            <a:r>
              <a:rPr lang="ko-KR" altLang="en-US" sz="4000" b="1" i="1" dirty="0">
                <a:latin typeface="+mj-ea"/>
              </a:rPr>
              <a:t>압축</a:t>
            </a:r>
          </a:p>
        </p:txBody>
      </p:sp>
    </p:spTree>
    <p:extLst>
      <p:ext uri="{BB962C8B-B14F-4D97-AF65-F5344CB8AC3E}">
        <p14:creationId xmlns:p14="http://schemas.microsoft.com/office/powerpoint/2010/main" val="222837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263" y="1739714"/>
            <a:ext cx="652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8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2800" b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지구가 회전하지 않을 때의 대기 순환</a:t>
            </a:r>
            <a:endParaRPr lang="en-US" altLang="ko-KR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453969"/>
            <a:ext cx="7992888" cy="369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    ·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지구 남북의 에너지 순환만 발생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altLang="ko-KR" sz="2400" b="1" dirty="0">
                <a:solidFill>
                  <a:srgbClr val="0000CC"/>
                </a:solidFill>
                <a:latin typeface="+mn-ea"/>
              </a:rPr>
              <a:t>    · </a:t>
            </a:r>
            <a:r>
              <a:rPr lang="ko-KR" altLang="en-US" sz="2400" b="1" dirty="0">
                <a:solidFill>
                  <a:srgbClr val="0000CC"/>
                </a:solidFill>
                <a:latin typeface="+mn-ea"/>
              </a:rPr>
              <a:t>대기 순환 과정</a:t>
            </a:r>
            <a:endParaRPr lang="en-US" altLang="ko-KR" sz="2400" b="1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      </a:t>
            </a:r>
            <a:r>
              <a:rPr lang="en-US" altLang="ko-KR" sz="2400" b="1" dirty="0">
                <a:latin typeface="+mn-ea"/>
              </a:rPr>
              <a:t>1) </a:t>
            </a:r>
            <a:r>
              <a:rPr lang="ko-KR" altLang="en-US" sz="2400" b="1" dirty="0">
                <a:latin typeface="+mn-ea"/>
              </a:rPr>
              <a:t>따뜻한 적도지역에서 공기 기단이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상승하고 압력이</a:t>
            </a:r>
            <a:endParaRPr lang="en-US" altLang="ko-KR" sz="2400" b="1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2400" b="1" dirty="0">
                <a:latin typeface="+mn-ea"/>
              </a:rPr>
              <a:t>         </a:t>
            </a:r>
            <a:r>
              <a:rPr lang="ko-KR" altLang="en-US" sz="2400" b="1" dirty="0">
                <a:latin typeface="+mn-ea"/>
              </a:rPr>
              <a:t> 저하됨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     2) </a:t>
            </a:r>
            <a:r>
              <a:rPr lang="ko-KR" altLang="en-US" sz="2400" b="1" spc="-150" dirty="0">
                <a:latin typeface="+mn-ea"/>
                <a:sym typeface="Wingdings" panose="05000000000000000000" pitchFamily="2" charset="2"/>
              </a:rPr>
              <a:t>따뜻해진 기단은 상부 대기층을 따라 </a:t>
            </a: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극지방으로 이동</a:t>
            </a:r>
            <a:endParaRPr lang="en-US" altLang="ko-KR" sz="24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     3) </a:t>
            </a:r>
            <a:r>
              <a:rPr lang="ko-KR" altLang="en-US" sz="2400" b="1" spc="-150" dirty="0">
                <a:latin typeface="+mn-ea"/>
                <a:sym typeface="Wingdings" panose="05000000000000000000" pitchFamily="2" charset="2"/>
              </a:rPr>
              <a:t>기온 저하로 인해  찬 기단으로  전환</a:t>
            </a:r>
            <a:endParaRPr lang="en-US" altLang="ko-KR" sz="2400" b="1" spc="-15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ts val="3400"/>
              </a:lnSpc>
            </a:pP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     4) 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압력이 낮은 적도지역으로 다시 회귀</a:t>
            </a:r>
            <a:endParaRPr lang="en-US" altLang="ko-KR" sz="2400" b="1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7" name="제목 3"/>
          <p:cNvSpPr>
            <a:spLocks noGrp="1"/>
          </p:cNvSpPr>
          <p:nvPr>
            <p:ph type="title"/>
          </p:nvPr>
        </p:nvSpPr>
        <p:spPr>
          <a:xfrm>
            <a:off x="457200" y="629817"/>
            <a:ext cx="8229600" cy="85496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지구</a:t>
            </a:r>
            <a:r>
              <a:rPr lang="en-US" altLang="ko-KR" b="1" dirty="0"/>
              <a:t>-</a:t>
            </a:r>
            <a:r>
              <a:rPr lang="ko-KR" altLang="en-US" b="1" dirty="0"/>
              <a:t>대기 시스템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282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ux1.eiu.edu/%7Ecfjps/1400/FIG07_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99204"/>
            <a:ext cx="4680520" cy="41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822623"/>
            <a:ext cx="671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800" b="1" i="1" dirty="0">
                <a:solidFill>
                  <a:srgbClr val="0000CC"/>
                </a:solidFill>
                <a:latin typeface="HY견고딕"/>
                <a:ea typeface="HY견고딕"/>
              </a:rPr>
              <a:t>※</a:t>
            </a:r>
            <a:r>
              <a:rPr lang="en-US" altLang="ko-KR" sz="2800" b="1" i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2800" b="1" i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2800" b="1" i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지구가 회전하지 않을 때의 대기 순환</a:t>
            </a:r>
            <a:endParaRPr lang="en-US" altLang="ko-KR" sz="2800" b="1" i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5338380"/>
            <a:ext cx="3456384" cy="73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 Convection cell: </a:t>
            </a:r>
            <a:r>
              <a:rPr lang="ko-KR" altLang="en-US" b="1" dirty="0"/>
              <a:t>대류기단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Surface flow: </a:t>
            </a:r>
            <a:r>
              <a:rPr lang="ko-KR" altLang="en-US" b="1" dirty="0"/>
              <a:t>지표면 흐름</a:t>
            </a:r>
          </a:p>
        </p:txBody>
      </p:sp>
    </p:spTree>
    <p:extLst>
      <p:ext uri="{BB962C8B-B14F-4D97-AF65-F5344CB8AC3E}">
        <p14:creationId xmlns:p14="http://schemas.microsoft.com/office/powerpoint/2010/main" val="225778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507288" cy="20162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1" i="1" dirty="0">
                <a:solidFill>
                  <a:schemeClr val="accent6"/>
                </a:solidFill>
                <a:latin typeface="HY견고딕"/>
                <a:ea typeface="HY견고딕"/>
              </a:rPr>
              <a:t>※</a:t>
            </a:r>
            <a:r>
              <a:rPr lang="en-US" altLang="ko-KR" sz="2800" b="1" i="1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ko-KR" altLang="en-US" sz="2800" b="1" i="1" dirty="0" err="1">
                <a:solidFill>
                  <a:schemeClr val="accent6"/>
                </a:solidFill>
                <a:latin typeface="+mn-ea"/>
              </a:rPr>
              <a:t>해들리</a:t>
            </a:r>
            <a:r>
              <a:rPr lang="ko-KR" altLang="en-US" sz="2800" b="1" i="1" dirty="0">
                <a:solidFill>
                  <a:schemeClr val="accent6"/>
                </a:solidFill>
                <a:latin typeface="+mn-ea"/>
              </a:rPr>
              <a:t> 순환</a:t>
            </a:r>
            <a:endParaRPr lang="en-US" altLang="ko-KR" sz="2800" b="1" i="1" dirty="0">
              <a:solidFill>
                <a:schemeClr val="accent6"/>
              </a:solidFill>
              <a:latin typeface="+mn-ea"/>
            </a:endParaRPr>
          </a:p>
          <a:p>
            <a:pPr marL="0" indent="0">
              <a:lnSpc>
                <a:spcPct val="2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 1735</a:t>
            </a:r>
            <a:r>
              <a:rPr lang="ko-KR" altLang="en-US" sz="2400" b="1" dirty="0">
                <a:latin typeface="+mn-ea"/>
              </a:rPr>
              <a:t>년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영국의 </a:t>
            </a:r>
            <a:r>
              <a:rPr lang="en-US" altLang="ko-KR" sz="2400" b="1" dirty="0">
                <a:latin typeface="+mn-ea"/>
              </a:rPr>
              <a:t>George Hadley</a:t>
            </a:r>
            <a:r>
              <a:rPr lang="ko-KR" altLang="en-US" sz="2400" b="1" dirty="0">
                <a:latin typeface="+mn-ea"/>
              </a:rPr>
              <a:t>가 거대한 단일 대기 순환 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세포를 주장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042826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태양의 의한 지표면 가열로 공기는 가벼워져 상승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+mn-ea"/>
              </a:rPr>
              <a:t>상승으로 비게 되는 공간을 이웃하는 위도대의 공기가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불어 들어와서 보충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19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ile:HadleyCross-s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8966"/>
            <a:ext cx="5408798" cy="32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t3.gstatic.com/images?q=tbn:ANd9GcRUu39KDQXUFY7ZsX8Zxpkm3Nb7Z4Dx1RwGZj4fhBRfdmI0Y3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22" y="3953112"/>
            <a:ext cx="5388078" cy="271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6CCF0-2085-44E6-907E-72B4B0793DC4}"/>
              </a:ext>
            </a:extLst>
          </p:cNvPr>
          <p:cNvSpPr txBox="1"/>
          <p:nvPr/>
        </p:nvSpPr>
        <p:spPr>
          <a:xfrm>
            <a:off x="512147" y="764704"/>
            <a:ext cx="28083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i="1" dirty="0">
                <a:solidFill>
                  <a:schemeClr val="accent6"/>
                </a:solidFill>
                <a:latin typeface="HY견고딕"/>
                <a:ea typeface="HY견고딕"/>
              </a:rPr>
              <a:t>※</a:t>
            </a:r>
            <a:r>
              <a:rPr lang="en-US" altLang="ko-KR" sz="1800" b="1" i="1" dirty="0">
                <a:solidFill>
                  <a:schemeClr val="accent6"/>
                </a:solidFill>
                <a:latin typeface="+mn-ea"/>
              </a:rPr>
              <a:t>  </a:t>
            </a:r>
            <a:r>
              <a:rPr lang="ko-KR" altLang="en-US" sz="2800" b="1" i="1" dirty="0" err="1">
                <a:solidFill>
                  <a:schemeClr val="accent6"/>
                </a:solidFill>
                <a:latin typeface="+mn-ea"/>
              </a:rPr>
              <a:t>해들리</a:t>
            </a:r>
            <a:r>
              <a:rPr lang="ko-KR" altLang="en-US" sz="2800" b="1" i="1" dirty="0">
                <a:solidFill>
                  <a:schemeClr val="accent6"/>
                </a:solidFill>
                <a:latin typeface="+mn-ea"/>
              </a:rPr>
              <a:t> 순환</a:t>
            </a:r>
            <a:endParaRPr lang="en-US" altLang="ko-KR" sz="2800" b="1" i="1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928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2388944"/>
            <a:ext cx="8064897" cy="393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600" b="1" dirty="0">
                <a:solidFill>
                  <a:srgbClr val="000000"/>
                </a:solidFill>
                <a:latin typeface="+mn-ea"/>
                <a:sym typeface="Wingdings"/>
              </a:rPr>
              <a:t> </a:t>
            </a:r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무역풍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(trade winds)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   -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위도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30°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부근에 있는 중위도 고압대로부터 적도의 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     수렴대를 향해 불어 들어가는 바람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300" b="1" dirty="0">
                <a:solidFill>
                  <a:srgbClr val="006600"/>
                </a:solidFill>
                <a:latin typeface="+mn-ea"/>
              </a:rPr>
              <a:t>       * </a:t>
            </a:r>
            <a:r>
              <a:rPr lang="ko-KR" altLang="en-US" sz="2300" b="1" dirty="0">
                <a:solidFill>
                  <a:srgbClr val="006600"/>
                </a:solidFill>
                <a:latin typeface="+mn-ea"/>
              </a:rPr>
              <a:t>북반구에서는 북동 무역풍</a:t>
            </a:r>
            <a:r>
              <a:rPr lang="en-US" altLang="ko-KR" sz="2300" b="1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2300" b="1" dirty="0">
                <a:solidFill>
                  <a:srgbClr val="006600"/>
                </a:solidFill>
                <a:latin typeface="+mn-ea"/>
              </a:rPr>
              <a:t>남반구에서는 </a:t>
            </a:r>
            <a:r>
              <a:rPr lang="en-US" altLang="ko-KR" sz="2300" b="1" dirty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sz="2300" b="1" dirty="0">
                <a:solidFill>
                  <a:srgbClr val="006600"/>
                </a:solidFill>
                <a:latin typeface="+mn-ea"/>
              </a:rPr>
              <a:t>남동 무역풍</a:t>
            </a:r>
            <a:r>
              <a:rPr lang="en-US" altLang="ko-KR" sz="2300" b="1" dirty="0">
                <a:solidFill>
                  <a:srgbClr val="006600"/>
                </a:solidFill>
                <a:latin typeface="+mn-ea"/>
              </a:rPr>
              <a:t>    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ko-KR" altLang="en-US" sz="2600" b="1" dirty="0">
                <a:solidFill>
                  <a:srgbClr val="000000"/>
                </a:solidFill>
                <a:latin typeface="+mn-ea"/>
                <a:sym typeface="Wingdings"/>
              </a:rPr>
              <a:t> </a:t>
            </a:r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편서풍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westerlies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중위도 고압대로부터 위도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60°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부근에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있는 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한대 전선대로 불어가는 바람</a:t>
            </a:r>
            <a:endParaRPr lang="en-US" altLang="ko-KR" sz="2400" b="1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 bwMode="auto">
          <a:xfrm>
            <a:off x="457200" y="548680"/>
            <a:ext cx="8229600" cy="94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ko-KR" altLang="en-US" b="1" dirty="0"/>
              <a:t>지구</a:t>
            </a:r>
            <a:r>
              <a:rPr lang="en-US" altLang="ko-KR" b="1" dirty="0"/>
              <a:t>-</a:t>
            </a:r>
            <a:r>
              <a:rPr lang="ko-KR" altLang="en-US" b="1" dirty="0"/>
              <a:t>대기 시스템</a:t>
            </a:r>
            <a:endParaRPr lang="ko-KR" altLang="en-US" b="1" dirty="0"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68164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8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2800" b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지구 회전을 고려한 대기 순환</a:t>
            </a:r>
            <a:endParaRPr lang="en-US" altLang="ko-KR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60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1" y="2524429"/>
            <a:ext cx="7992889" cy="320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600" b="1" dirty="0">
                <a:solidFill>
                  <a:srgbClr val="000000"/>
                </a:solidFill>
                <a:latin typeface="+mn-ea"/>
                <a:sym typeface="Wingdings"/>
              </a:rPr>
              <a:t>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극동풍</a:t>
            </a:r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(polar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esterlies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    -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극지방에 있는 극 고압대로부터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한대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전선대를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향해 불어 들어오는 동풍</a:t>
            </a:r>
            <a:endParaRPr lang="en-US" altLang="ko-KR" sz="2400" b="1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sz="2000" b="1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※ </a:t>
            </a:r>
            <a:r>
              <a:rPr lang="ko-KR" altLang="en-US" sz="2400" b="1" dirty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적도지역으로부터 극지방으로 대기의 이동은 몇 개의</a:t>
            </a:r>
            <a:endParaRPr lang="en-US" altLang="ko-KR" sz="2400" b="1" dirty="0">
              <a:solidFill>
                <a:srgbClr val="000099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     </a:t>
            </a:r>
            <a:r>
              <a:rPr lang="ko-KR" altLang="en-US" sz="2400" b="1" dirty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회전 방향으로 분리되어 지구 주위의 난류 흐름 구조를</a:t>
            </a:r>
            <a:endParaRPr lang="en-US" altLang="ko-KR" sz="2400" b="1" dirty="0">
              <a:solidFill>
                <a:srgbClr val="000099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    </a:t>
            </a:r>
            <a:r>
              <a:rPr lang="ko-KR" altLang="en-US" sz="2400" b="1" dirty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 유지하면서 이동</a:t>
            </a:r>
            <a:r>
              <a:rPr lang="en-US" altLang="ko-KR" sz="2400" b="1" dirty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  </a:t>
            </a:r>
          </a:p>
        </p:txBody>
      </p:sp>
      <p:sp>
        <p:nvSpPr>
          <p:cNvPr id="10" name="제목 3"/>
          <p:cNvSpPr txBox="1">
            <a:spLocks/>
          </p:cNvSpPr>
          <p:nvPr/>
        </p:nvSpPr>
        <p:spPr bwMode="auto">
          <a:xfrm>
            <a:off x="467544" y="609923"/>
            <a:ext cx="8229600" cy="94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ko-KR" altLang="en-US" b="1" dirty="0"/>
              <a:t>지구</a:t>
            </a:r>
            <a:r>
              <a:rPr lang="en-US" altLang="ko-KR" b="1" dirty="0"/>
              <a:t>-</a:t>
            </a:r>
            <a:r>
              <a:rPr lang="ko-KR" altLang="en-US" b="1" dirty="0"/>
              <a:t>대기 시스템</a:t>
            </a:r>
            <a:endParaRPr lang="ko-KR" altLang="en-US" b="1" dirty="0"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735829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8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2800" b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지구 회전을 고려한 대기 순환</a:t>
            </a:r>
            <a:endParaRPr lang="en-US" altLang="ko-KR" sz="28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076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ux1.eiu.edu/%7Ecfjps/1400/FIG07_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99" y="1556792"/>
            <a:ext cx="578460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accent6"/>
                </a:solidFill>
                <a:latin typeface="HY견고딕"/>
                <a:ea typeface="HY견고딕"/>
              </a:rPr>
              <a:t>※ </a:t>
            </a:r>
            <a:r>
              <a:rPr lang="ko-KR" altLang="en-US" sz="2800" b="1" i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지구 회전을 고려한 대기 순환</a:t>
            </a:r>
            <a:endParaRPr lang="en-US" altLang="ko-KR" sz="2800" b="1" i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789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76470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accent6"/>
                </a:solidFill>
                <a:latin typeface="HY견고딕"/>
                <a:ea typeface="HY견고딕"/>
              </a:rPr>
              <a:t>※ </a:t>
            </a:r>
            <a:r>
              <a:rPr lang="ko-KR" altLang="en-US" sz="2800" b="1" i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지구 회전을 고려한 대기 순환</a:t>
            </a:r>
            <a:endParaRPr lang="en-US" altLang="ko-KR" sz="2800" b="1" i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049C3E-DA0B-47D4-8C13-0FD35E25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36" y="1628800"/>
            <a:ext cx="4660928" cy="46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3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782960"/>
          </a:xfrm>
        </p:spPr>
        <p:txBody>
          <a:bodyPr/>
          <a:lstStyle/>
          <a:p>
            <a:r>
              <a:rPr lang="ko-KR" altLang="en-US" b="1" dirty="0" err="1">
                <a:latin typeface="+mj-ea"/>
              </a:rPr>
              <a:t>극전선과</a:t>
            </a:r>
            <a:r>
              <a:rPr lang="ko-KR" altLang="en-US" b="1" dirty="0">
                <a:latin typeface="+mj-ea"/>
              </a:rPr>
              <a:t> </a:t>
            </a:r>
            <a:r>
              <a:rPr lang="ko-KR" altLang="en-US" b="1" dirty="0" err="1">
                <a:latin typeface="+mj-ea"/>
              </a:rPr>
              <a:t>제트류</a:t>
            </a:r>
            <a:r>
              <a:rPr lang="en-US" altLang="ko-KR" b="1" dirty="0">
                <a:latin typeface="+mj-ea"/>
              </a:rPr>
              <a:t> 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103310"/>
            <a:ext cx="8003232" cy="3701954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극전선</a:t>
            </a:r>
            <a:r>
              <a:rPr lang="ko-KR" altLang="en-US" sz="2400" b="1" dirty="0">
                <a:latin typeface="+mn-ea"/>
              </a:rPr>
              <a:t> 지역은 불안정한 공기지역으로 중위도 일기에 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매우 중요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ko-KR" altLang="en-US" sz="2400" b="1" dirty="0">
                <a:latin typeface="+mn-ea"/>
              </a:rPr>
              <a:t> 극전선대 및 아열대 상공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대류권계면 근처</a:t>
            </a:r>
            <a:r>
              <a:rPr lang="en-US" altLang="ko-KR" sz="22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에는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강한 </a:t>
            </a:r>
            <a:endParaRPr lang="en-US" altLang="ko-KR" sz="2400" b="1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수평기압 경도가 존재하여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마찰이 적은 상태에서</a:t>
            </a:r>
            <a:endParaRPr lang="en-US" altLang="ko-KR" sz="2400" b="1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  <a:sym typeface="Wingdings" pitchFamily="2" charset="2"/>
              </a:rPr>
              <a:t>     </a:t>
            </a:r>
            <a:r>
              <a:rPr lang="ko-KR" altLang="en-US" sz="2400" b="1" dirty="0">
                <a:latin typeface="+mn-ea"/>
                <a:sym typeface="Wingdings" pitchFamily="2" charset="2"/>
              </a:rPr>
              <a:t>제트류가 존재</a:t>
            </a:r>
            <a:endParaRPr lang="en-US" altLang="ko-KR" sz="2400" b="1" dirty="0">
              <a:latin typeface="+mn-ea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300" b="1" dirty="0">
                <a:latin typeface="+mn-ea"/>
                <a:sym typeface="Wingdings" pitchFamily="2" charset="2"/>
              </a:rPr>
              <a:t>     (1) </a:t>
            </a:r>
            <a:r>
              <a:rPr lang="ko-KR" altLang="en-US" sz="2300" b="1" dirty="0">
                <a:latin typeface="+mn-ea"/>
                <a:sym typeface="Wingdings" pitchFamily="2" charset="2"/>
              </a:rPr>
              <a:t>극 </a:t>
            </a:r>
            <a:r>
              <a:rPr lang="ko-KR" altLang="en-US" sz="2300" b="1" dirty="0" err="1">
                <a:latin typeface="+mn-ea"/>
                <a:sym typeface="Wingdings" pitchFamily="2" charset="2"/>
              </a:rPr>
              <a:t>제트류</a:t>
            </a:r>
            <a:r>
              <a:rPr lang="ko-KR" altLang="en-US" sz="2300" b="1" dirty="0">
                <a:latin typeface="+mn-ea"/>
                <a:sym typeface="Wingdings" pitchFamily="2" charset="2"/>
              </a:rPr>
              <a:t>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최대 시속 </a:t>
            </a:r>
            <a:r>
              <a:rPr lang="en-US" altLang="ko-KR" sz="2000" b="1" dirty="0">
                <a:latin typeface="+mn-ea"/>
              </a:rPr>
              <a:t>460 km)</a:t>
            </a:r>
            <a:r>
              <a:rPr lang="en-US" altLang="ko-KR" sz="2300" b="1" dirty="0">
                <a:latin typeface="+mn-ea"/>
              </a:rPr>
              <a:t>: </a:t>
            </a:r>
            <a:r>
              <a:rPr lang="ko-KR" altLang="en-US" sz="2300" b="1" dirty="0">
                <a:latin typeface="+mn-ea"/>
              </a:rPr>
              <a:t>날씨에 </a:t>
            </a:r>
            <a:r>
              <a:rPr lang="en-US" altLang="ko-KR" sz="2300" b="1" dirty="0">
                <a:latin typeface="+mn-ea"/>
              </a:rPr>
              <a:t>“</a:t>
            </a:r>
            <a:r>
              <a:rPr lang="ko-KR" altLang="en-US" sz="2300" b="1" dirty="0">
                <a:latin typeface="+mn-ea"/>
              </a:rPr>
              <a:t>큰</a:t>
            </a:r>
            <a:r>
              <a:rPr lang="en-US" altLang="ko-KR" sz="2300" b="1" dirty="0">
                <a:latin typeface="+mn-ea"/>
              </a:rPr>
              <a:t>”</a:t>
            </a:r>
            <a:r>
              <a:rPr lang="ko-KR" altLang="en-US" sz="2300" b="1" dirty="0">
                <a:latin typeface="+mn-ea"/>
              </a:rPr>
              <a:t> 영향</a:t>
            </a:r>
            <a:br>
              <a:rPr lang="en-US" altLang="ko-KR" sz="2300" b="1" dirty="0">
                <a:latin typeface="+mn-ea"/>
              </a:rPr>
            </a:br>
            <a:r>
              <a:rPr lang="en-US" altLang="ko-KR" sz="2300" b="1" dirty="0">
                <a:latin typeface="+mn-ea"/>
              </a:rPr>
              <a:t>     (2) </a:t>
            </a:r>
            <a:r>
              <a:rPr lang="ko-KR" altLang="en-US" sz="2300" b="1" dirty="0">
                <a:latin typeface="+mn-ea"/>
              </a:rPr>
              <a:t>아열대 </a:t>
            </a:r>
            <a:r>
              <a:rPr lang="ko-KR" altLang="en-US" sz="2300" b="1" dirty="0" err="1">
                <a:latin typeface="+mn-ea"/>
              </a:rPr>
              <a:t>제트류</a:t>
            </a:r>
            <a:r>
              <a:rPr lang="ko-KR" altLang="en-US" sz="23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최대 시속 </a:t>
            </a:r>
            <a:r>
              <a:rPr lang="en-US" altLang="ko-KR" sz="2000" b="1" dirty="0">
                <a:latin typeface="+mn-ea"/>
              </a:rPr>
              <a:t>380 km)</a:t>
            </a:r>
            <a:r>
              <a:rPr lang="en-US" altLang="ko-KR" sz="2300" b="1" dirty="0">
                <a:latin typeface="+mn-ea"/>
              </a:rPr>
              <a:t>: </a:t>
            </a:r>
            <a:r>
              <a:rPr lang="ko-KR" altLang="en-US" sz="2300" b="1" dirty="0">
                <a:latin typeface="+mn-ea"/>
              </a:rPr>
              <a:t>날씨에 </a:t>
            </a:r>
            <a:r>
              <a:rPr lang="en-US" altLang="ko-KR" sz="2300" b="1" dirty="0">
                <a:latin typeface="+mn-ea"/>
              </a:rPr>
              <a:t>“</a:t>
            </a:r>
            <a:r>
              <a:rPr lang="ko-KR" altLang="en-US" sz="2300" b="1" dirty="0">
                <a:latin typeface="+mn-ea"/>
              </a:rPr>
              <a:t>다소</a:t>
            </a:r>
            <a:r>
              <a:rPr lang="en-US" altLang="ko-KR" sz="2300" b="1" dirty="0">
                <a:latin typeface="+mn-ea"/>
              </a:rPr>
              <a:t>” </a:t>
            </a:r>
            <a:r>
              <a:rPr lang="ko-KR" altLang="en-US" sz="2300" b="1" dirty="0">
                <a:latin typeface="+mn-ea"/>
              </a:rPr>
              <a:t>영향</a:t>
            </a:r>
            <a:br>
              <a:rPr lang="en-US" altLang="ko-KR" sz="2400" b="1" dirty="0">
                <a:latin typeface="+mn-ea"/>
              </a:rPr>
            </a:br>
            <a:endParaRPr lang="ko-KR" altLang="en-US" sz="24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963646" y="1772816"/>
            <a:ext cx="770485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↱ 차가운 공기와 따뜻한 아열대 공기의 경계선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상대적 심한 대기 요란 생성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996633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82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7" y="1960431"/>
            <a:ext cx="8641363" cy="391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시간</a:t>
            </a:r>
            <a:r>
              <a:rPr lang="en-US" altLang="ko-KR" sz="2400" b="1" dirty="0">
                <a:latin typeface="Univers" panose="020B0503020202020204" pitchFamily="34" charset="0"/>
                <a:sym typeface="Wingdings" panose="05000000000000000000" pitchFamily="2" charset="2"/>
              </a:rPr>
              <a:t>·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공간적으로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불균등한 복사에너지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 분포는 지구</a:t>
            </a: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대기 </a:t>
            </a:r>
            <a:endParaRPr lang="en-US" altLang="ko-KR" sz="24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    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시스템을 통한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온도의 불균형을 초래</a:t>
            </a:r>
            <a:endParaRPr lang="en-US" altLang="ko-KR" sz="2400" b="1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 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지구 에너지의 불균형</a:t>
            </a:r>
            <a:endParaRPr lang="en-US" altLang="ko-KR" sz="2400" b="1" dirty="0">
              <a:solidFill>
                <a:schemeClr val="accent2"/>
              </a:solidFill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지구 에너지의 재분포를 위해 다양한 기상</a:t>
            </a: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,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 수문 과정</a:t>
            </a: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발생</a:t>
            </a:r>
            <a:endParaRPr lang="en-US" altLang="ko-KR" sz="2400" b="1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지구 및 대기는 대규모의 질량 이동을 포함한 에너지 이동 </a:t>
            </a:r>
            <a:endParaRPr lang="en-US" altLang="ko-KR" sz="2400" b="1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    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매체가 되며</a:t>
            </a: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에너지의 이동에 의해 기후</a:t>
            </a:r>
            <a:r>
              <a:rPr lang="en-US" altLang="ko-KR" sz="2400" b="1" dirty="0">
                <a:latin typeface="Univers" panose="020B0503020202020204" pitchFamily="34" charset="0"/>
                <a:sym typeface="Wingdings" panose="05000000000000000000" pitchFamily="2" charset="2"/>
              </a:rPr>
              <a:t>·</a:t>
            </a:r>
            <a:r>
              <a:rPr lang="ko-KR" altLang="en-US" sz="2400" b="1" dirty="0">
                <a:latin typeface="+mn-ea"/>
                <a:sym typeface="Wingdings" panose="05000000000000000000" pitchFamily="2" charset="2"/>
              </a:rPr>
              <a:t>기상 현상 발생 </a:t>
            </a:r>
            <a:endParaRPr lang="en-US" altLang="ko-KR" sz="24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물의 순환에 영향을 미치게 됨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78296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지구</a:t>
            </a:r>
            <a:r>
              <a:rPr lang="en-US" altLang="ko-KR" b="1" dirty="0"/>
              <a:t>-</a:t>
            </a:r>
            <a:r>
              <a:rPr lang="ko-KR" altLang="en-US" b="1" dirty="0"/>
              <a:t>대기 시스템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3404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42592" y="864094"/>
            <a:ext cx="4258816" cy="836714"/>
          </a:xfrm>
        </p:spPr>
        <p:txBody>
          <a:bodyPr/>
          <a:lstStyle/>
          <a:p>
            <a:r>
              <a:rPr lang="ko-KR" altLang="en-US" sz="4000" b="1" i="1" dirty="0" err="1">
                <a:latin typeface="+mj-ea"/>
              </a:rPr>
              <a:t>극전선과</a:t>
            </a:r>
            <a:r>
              <a:rPr lang="ko-KR" altLang="en-US" sz="4000" b="1" i="1" dirty="0">
                <a:latin typeface="+mj-ea"/>
              </a:rPr>
              <a:t> </a:t>
            </a:r>
            <a:r>
              <a:rPr lang="ko-KR" altLang="en-US" sz="4000" b="1" i="1" dirty="0" err="1">
                <a:latin typeface="+mj-ea"/>
              </a:rPr>
              <a:t>제트류</a:t>
            </a:r>
            <a:r>
              <a:rPr lang="en-US" altLang="ko-KR" sz="4000" b="1" i="1" dirty="0">
                <a:latin typeface="+mj-ea"/>
              </a:rPr>
              <a:t> </a:t>
            </a:r>
            <a:endParaRPr lang="ko-KR" altLang="en-US" sz="4000" b="1" i="1" dirty="0">
              <a:latin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70B2A1-0E27-4F8A-911E-0C625EEE856C}"/>
              </a:ext>
            </a:extLst>
          </p:cNvPr>
          <p:cNvGrpSpPr/>
          <p:nvPr/>
        </p:nvGrpSpPr>
        <p:grpSpPr>
          <a:xfrm>
            <a:off x="287524" y="1988840"/>
            <a:ext cx="8568952" cy="4005066"/>
            <a:chOff x="323528" y="3284984"/>
            <a:chExt cx="8568952" cy="3600400"/>
          </a:xfrm>
        </p:grpSpPr>
        <p:pic>
          <p:nvPicPr>
            <p:cNvPr id="8196" name="Picture 4" descr="http://www.theairlinepilots.com/forumarchive/met/atmospherecircula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284984"/>
              <a:ext cx="8568952" cy="3222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 bwMode="auto">
            <a:xfrm>
              <a:off x="6948264" y="3429000"/>
              <a:ext cx="1368152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1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대류권계면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7596336" y="6525344"/>
              <a:ext cx="432048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저</a:t>
              </a: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5436096" y="6525344"/>
              <a:ext cx="432048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b="1" dirty="0"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고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987824" y="6525344"/>
              <a:ext cx="432048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b="1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저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95536" y="6525344"/>
              <a:ext cx="432048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b="1" dirty="0"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고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6372200" y="6453336"/>
              <a:ext cx="93610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b="1" dirty="0">
                  <a:solidFill>
                    <a:srgbClr val="6633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무역풍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6633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3995936" y="6453336"/>
              <a:ext cx="936104" cy="3960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b="1" dirty="0">
                  <a:solidFill>
                    <a:srgbClr val="6633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편서풍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6633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403648" y="6453336"/>
              <a:ext cx="93610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b="1" dirty="0" err="1">
                  <a:solidFill>
                    <a:srgbClr val="6633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극동풍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6633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16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252" y="1700808"/>
            <a:ext cx="8229600" cy="4464496"/>
          </a:xfrm>
        </p:spPr>
        <p:txBody>
          <a:bodyPr/>
          <a:lstStyle/>
          <a:p>
            <a:pPr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28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위도별</a:t>
            </a:r>
            <a:r>
              <a:rPr lang="ko-KR" altLang="en-US" sz="2800" b="1" dirty="0">
                <a:latin typeface="+mn-ea"/>
              </a:rPr>
              <a:t> 차등 가열</a:t>
            </a:r>
            <a:br>
              <a:rPr lang="en-US" altLang="ko-KR" sz="2800" b="1" dirty="0">
                <a:latin typeface="+mn-ea"/>
              </a:rPr>
            </a:b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  <a:sym typeface="Wingdings" pitchFamily="2" charset="2"/>
              </a:rPr>
              <a:t> </a:t>
            </a:r>
            <a:r>
              <a:rPr lang="ko-KR" altLang="en-US" sz="2400" b="1" dirty="0">
                <a:latin typeface="+mn-ea"/>
                <a:sym typeface="Wingdings" pitchFamily="2" charset="2"/>
              </a:rPr>
              <a:t>남북간 수평 온도 차이가 증가</a:t>
            </a:r>
            <a:br>
              <a:rPr lang="en-US" altLang="ko-KR" sz="2400" b="1" dirty="0">
                <a:latin typeface="+mn-ea"/>
                <a:sym typeface="Wingdings" pitchFamily="2" charset="2"/>
              </a:rPr>
            </a:br>
            <a:r>
              <a:rPr lang="en-US" altLang="ko-KR" sz="2400" b="1" dirty="0">
                <a:latin typeface="+mn-ea"/>
                <a:sym typeface="Wingdings" pitchFamily="2" charset="2"/>
              </a:rPr>
              <a:t>  </a:t>
            </a:r>
            <a:r>
              <a:rPr lang="ko-KR" altLang="en-US" sz="2400" b="1" dirty="0">
                <a:latin typeface="+mn-ea"/>
                <a:sym typeface="Wingdings" pitchFamily="2" charset="2"/>
              </a:rPr>
              <a:t>고도에 따른 편서풍의 증가 비율이 커짐</a:t>
            </a:r>
            <a:br>
              <a:rPr lang="en-US" altLang="ko-KR" sz="2400" b="1" dirty="0">
                <a:latin typeface="+mn-ea"/>
                <a:sym typeface="Wingdings" pitchFamily="2" charset="2"/>
              </a:rPr>
            </a:br>
            <a:r>
              <a:rPr lang="en-US" altLang="ko-KR" sz="2400" b="1" dirty="0">
                <a:latin typeface="+mn-ea"/>
                <a:sym typeface="Wingdings" pitchFamily="2" charset="2"/>
              </a:rPr>
              <a:t>  </a:t>
            </a:r>
            <a:r>
              <a:rPr lang="ko-KR" altLang="en-US" sz="2400" b="1" dirty="0">
                <a:latin typeface="+mn-ea"/>
                <a:sym typeface="Wingdings" pitchFamily="2" charset="2"/>
              </a:rPr>
              <a:t>불안정해지면서 긴 파동</a:t>
            </a:r>
            <a:r>
              <a:rPr lang="en-US" altLang="ko-KR" sz="2200" b="1" dirty="0">
                <a:latin typeface="+mn-ea"/>
                <a:sym typeface="Wingdings" pitchFamily="2" charset="2"/>
              </a:rPr>
              <a:t>(</a:t>
            </a:r>
            <a:r>
              <a:rPr lang="ko-KR" altLang="en-US" sz="2200" b="1" dirty="0">
                <a:latin typeface="+mn-ea"/>
                <a:sym typeface="Wingdings" pitchFamily="2" charset="2"/>
              </a:rPr>
              <a:t>수 천 </a:t>
            </a:r>
            <a:r>
              <a:rPr lang="en-US" altLang="ko-KR" sz="2200" b="1" dirty="0">
                <a:latin typeface="+mn-ea"/>
                <a:sym typeface="Wingdings" pitchFamily="2" charset="2"/>
              </a:rPr>
              <a:t>km </a:t>
            </a:r>
            <a:r>
              <a:rPr lang="ko-KR" altLang="en-US" sz="2200" b="1" dirty="0">
                <a:latin typeface="+mn-ea"/>
                <a:sym typeface="Wingdings" pitchFamily="2" charset="2"/>
              </a:rPr>
              <a:t>파장</a:t>
            </a:r>
            <a:r>
              <a:rPr lang="en-US" altLang="ko-KR" sz="2200" b="1" dirty="0">
                <a:latin typeface="+mn-ea"/>
                <a:sym typeface="Wingdings" pitchFamily="2" charset="2"/>
              </a:rPr>
              <a:t>)</a:t>
            </a:r>
            <a:r>
              <a:rPr lang="ko-KR" altLang="en-US" sz="2400" b="1" dirty="0">
                <a:latin typeface="+mn-ea"/>
                <a:sym typeface="Wingdings" pitchFamily="2" charset="2"/>
              </a:rPr>
              <a:t>이 발생</a:t>
            </a:r>
            <a:br>
              <a:rPr lang="en-US" altLang="ko-KR" sz="2400" b="1" dirty="0">
                <a:latin typeface="+mn-ea"/>
                <a:sym typeface="Wingdings" pitchFamily="2" charset="2"/>
              </a:rPr>
            </a:br>
            <a:r>
              <a:rPr lang="en-US" altLang="ko-KR" sz="2400" b="1" dirty="0">
                <a:latin typeface="+mn-ea"/>
                <a:sym typeface="Wingdings" pitchFamily="2" charset="2"/>
              </a:rPr>
              <a:t>  </a:t>
            </a:r>
            <a:r>
              <a:rPr lang="ko-KR" altLang="en-US" sz="2400" b="1" dirty="0">
                <a:latin typeface="+mn-ea"/>
                <a:sym typeface="Wingdings" pitchFamily="2" charset="2"/>
              </a:rPr>
              <a:t>이 파동이 굽이치는 동안</a:t>
            </a:r>
            <a:r>
              <a:rPr lang="en-US" altLang="ko-KR" sz="2400" b="1" dirty="0">
                <a:latin typeface="+mn-ea"/>
                <a:sym typeface="Wingdings" pitchFamily="2" charset="2"/>
              </a:rPr>
              <a:t> </a:t>
            </a:r>
            <a:r>
              <a:rPr lang="ko-KR" altLang="en-US" sz="2400" b="1" dirty="0">
                <a:latin typeface="+mn-ea"/>
                <a:sym typeface="Wingdings" pitchFamily="2" charset="2"/>
              </a:rPr>
              <a:t>북측의 한기는 아래</a:t>
            </a:r>
            <a:r>
              <a:rPr lang="en-US" altLang="ko-KR" sz="2400" b="1" dirty="0">
                <a:latin typeface="Univers" panose="020B0503020202020204" pitchFamily="34" charset="0"/>
                <a:sym typeface="Wingdings" pitchFamily="2" charset="2"/>
              </a:rPr>
              <a:t>·</a:t>
            </a:r>
            <a:r>
              <a:rPr lang="ko-KR" altLang="en-US" sz="2400" b="1" dirty="0">
                <a:latin typeface="+mn-ea"/>
                <a:sym typeface="Wingdings" pitchFamily="2" charset="2"/>
              </a:rPr>
              <a:t>위로</a:t>
            </a:r>
            <a:r>
              <a:rPr lang="en-US" altLang="ko-KR" sz="2400" b="1" dirty="0">
                <a:latin typeface="+mn-ea"/>
                <a:sym typeface="Wingdings" pitchFamily="2" charset="2"/>
              </a:rPr>
              <a:t>,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  <a:sym typeface="Wingdings" pitchFamily="2" charset="2"/>
              </a:rPr>
              <a:t>          </a:t>
            </a:r>
            <a:r>
              <a:rPr lang="ko-KR" altLang="en-US" sz="2400" b="1" dirty="0">
                <a:latin typeface="+mn-ea"/>
                <a:sym typeface="Wingdings" pitchFamily="2" charset="2"/>
              </a:rPr>
              <a:t>남측의 난기는 위</a:t>
            </a:r>
            <a:r>
              <a:rPr lang="en-US" altLang="ko-KR" sz="2400" b="1" dirty="0">
                <a:latin typeface="Univers" panose="020B0503020202020204" pitchFamily="34" charset="0"/>
                <a:sym typeface="Wingdings" pitchFamily="2" charset="2"/>
              </a:rPr>
              <a:t>·</a:t>
            </a:r>
            <a:r>
              <a:rPr lang="ko-KR" altLang="en-US" sz="2400" b="1" dirty="0">
                <a:latin typeface="Univers" panose="020B0503020202020204" pitchFamily="34" charset="0"/>
                <a:sym typeface="Wingdings" pitchFamily="2" charset="2"/>
              </a:rPr>
              <a:t>아래</a:t>
            </a:r>
            <a:r>
              <a:rPr lang="ko-KR" altLang="en-US" sz="2400" b="1" dirty="0">
                <a:latin typeface="+mn-ea"/>
                <a:sym typeface="Wingdings" pitchFamily="2" charset="2"/>
              </a:rPr>
              <a:t>로 수송됨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82866" y="701824"/>
            <a:ext cx="8229600" cy="854968"/>
          </a:xfrm>
        </p:spPr>
        <p:txBody>
          <a:bodyPr/>
          <a:lstStyle/>
          <a:p>
            <a:r>
              <a:rPr lang="ko-KR" altLang="en-US" b="1" dirty="0" err="1">
                <a:latin typeface="+mj-ea"/>
              </a:rPr>
              <a:t>극전선과</a:t>
            </a:r>
            <a:r>
              <a:rPr lang="ko-KR" altLang="en-US" b="1" dirty="0">
                <a:latin typeface="+mj-ea"/>
              </a:rPr>
              <a:t> </a:t>
            </a:r>
            <a:r>
              <a:rPr lang="ko-KR" altLang="en-US" b="1" dirty="0" err="1">
                <a:latin typeface="+mj-ea"/>
              </a:rPr>
              <a:t>제트류</a:t>
            </a:r>
            <a:r>
              <a:rPr lang="en-US" altLang="ko-KR" b="1" dirty="0">
                <a:latin typeface="+mj-ea"/>
              </a:rPr>
              <a:t> 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207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42592" y="764704"/>
            <a:ext cx="4258816" cy="836714"/>
          </a:xfrm>
        </p:spPr>
        <p:txBody>
          <a:bodyPr/>
          <a:lstStyle/>
          <a:p>
            <a:r>
              <a:rPr lang="ko-KR" altLang="en-US" sz="4000" b="1" i="1" dirty="0" err="1">
                <a:latin typeface="+mj-ea"/>
              </a:rPr>
              <a:t>극전선과</a:t>
            </a:r>
            <a:r>
              <a:rPr lang="ko-KR" altLang="en-US" sz="4000" b="1" i="1" dirty="0">
                <a:latin typeface="+mj-ea"/>
              </a:rPr>
              <a:t> </a:t>
            </a:r>
            <a:r>
              <a:rPr lang="ko-KR" altLang="en-US" sz="4000" b="1" i="1" dirty="0" err="1">
                <a:latin typeface="+mj-ea"/>
              </a:rPr>
              <a:t>제트류</a:t>
            </a:r>
            <a:r>
              <a:rPr lang="en-US" altLang="ko-KR" sz="4000" b="1" i="1" dirty="0">
                <a:latin typeface="+mj-ea"/>
              </a:rPr>
              <a:t> </a:t>
            </a:r>
            <a:endParaRPr lang="ko-KR" altLang="en-US" sz="4000" b="1" i="1" dirty="0">
              <a:latin typeface="+mj-ea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27DE5CF-40EA-43BC-80CE-AB0657A8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844824"/>
            <a:ext cx="5112568" cy="45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35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42592" y="764704"/>
            <a:ext cx="4258816" cy="836714"/>
          </a:xfrm>
        </p:spPr>
        <p:txBody>
          <a:bodyPr/>
          <a:lstStyle/>
          <a:p>
            <a:r>
              <a:rPr lang="ko-KR" altLang="en-US" sz="4000" b="1" i="1" dirty="0" err="1">
                <a:latin typeface="+mj-ea"/>
              </a:rPr>
              <a:t>극전선과</a:t>
            </a:r>
            <a:r>
              <a:rPr lang="ko-KR" altLang="en-US" sz="4000" b="1" i="1" dirty="0">
                <a:latin typeface="+mj-ea"/>
              </a:rPr>
              <a:t> </a:t>
            </a:r>
            <a:r>
              <a:rPr lang="ko-KR" altLang="en-US" sz="4000" b="1" i="1" dirty="0" err="1">
                <a:latin typeface="+mj-ea"/>
              </a:rPr>
              <a:t>제트류</a:t>
            </a:r>
            <a:r>
              <a:rPr lang="en-US" altLang="ko-KR" sz="4000" b="1" i="1" dirty="0">
                <a:latin typeface="+mj-ea"/>
              </a:rPr>
              <a:t> </a:t>
            </a:r>
            <a:endParaRPr lang="ko-KR" altLang="en-US" sz="4000" b="1" i="1" dirty="0">
              <a:latin typeface="+mj-ea"/>
            </a:endParaRPr>
          </a:p>
        </p:txBody>
      </p:sp>
      <p:pic>
        <p:nvPicPr>
          <p:cNvPr id="5" name="Picture 2" descr="http://earth.kongju.ac.kr/cyberlab/prog/earth2/unit4/img/img4/4342.gif">
            <a:extLst>
              <a:ext uri="{FF2B5EF4-FFF2-40B4-BE49-F238E27FC236}">
                <a16:creationId xmlns:a16="http://schemas.microsoft.com/office/drawing/2014/main" id="{43B2BED4-EB1E-43CE-B4BE-BC72E9B86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1" y="2348880"/>
            <a:ext cx="846289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31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28800"/>
            <a:ext cx="8856984" cy="64807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z="2400" b="1" dirty="0">
                <a:latin typeface="+mn-ea"/>
              </a:rPr>
              <a:t>상층의 편서풍 파동은 하층의 크고 작은 소용돌이를 발생시킴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5" name="Picture 2" descr="http://t3.gstatic.com/images?q=tbn:ANd9GcQBW4znBdyYhvleRTo0uKvpDrj79bAWR81AnSVGKVhhycKKKsG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"/>
          <a:stretch/>
        </p:blipFill>
        <p:spPr bwMode="auto">
          <a:xfrm>
            <a:off x="1043608" y="2082121"/>
            <a:ext cx="7128792" cy="451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4321F9B-1A8E-45AB-982F-B877D2BB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66" y="620688"/>
            <a:ext cx="8229600" cy="854968"/>
          </a:xfrm>
        </p:spPr>
        <p:txBody>
          <a:bodyPr/>
          <a:lstStyle/>
          <a:p>
            <a:r>
              <a:rPr lang="ko-KR" altLang="en-US" b="1" dirty="0" err="1">
                <a:latin typeface="+mj-ea"/>
              </a:rPr>
              <a:t>극전선과</a:t>
            </a:r>
            <a:r>
              <a:rPr lang="ko-KR" altLang="en-US" b="1" dirty="0">
                <a:latin typeface="+mj-ea"/>
              </a:rPr>
              <a:t> </a:t>
            </a:r>
            <a:r>
              <a:rPr lang="ko-KR" altLang="en-US" b="1" dirty="0" err="1">
                <a:latin typeface="+mj-ea"/>
              </a:rPr>
              <a:t>제트류</a:t>
            </a:r>
            <a:r>
              <a:rPr lang="en-US" altLang="ko-KR" b="1" dirty="0">
                <a:latin typeface="+mj-ea"/>
              </a:rPr>
              <a:t> 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164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40966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기  단</a:t>
            </a:r>
            <a:r>
              <a:rPr lang="en-US" altLang="ko-KR" b="1" dirty="0">
                <a:latin typeface="+mj-ea"/>
              </a:rPr>
              <a:t>(</a:t>
            </a:r>
            <a:r>
              <a:rPr lang="en-US" altLang="ko-KR" b="1" i="1" dirty="0">
                <a:latin typeface="+mj-ea"/>
              </a:rPr>
              <a:t>Air</a:t>
            </a:r>
            <a:r>
              <a:rPr lang="en-US" altLang="ko-KR" b="1" dirty="0">
                <a:latin typeface="+mj-ea"/>
              </a:rPr>
              <a:t> </a:t>
            </a:r>
            <a:r>
              <a:rPr lang="en-US" altLang="ko-KR" b="1" i="1" dirty="0">
                <a:latin typeface="+mj-ea"/>
              </a:rPr>
              <a:t>mass</a:t>
            </a:r>
            <a:r>
              <a:rPr lang="en-US" altLang="ko-KR" b="1" dirty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8" cy="492514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기단이란 </a:t>
            </a:r>
            <a:r>
              <a:rPr lang="ko-KR" altLang="en-US" sz="2400" b="1" dirty="0">
                <a:solidFill>
                  <a:srgbClr val="0000CC"/>
                </a:solidFill>
                <a:latin typeface="+mn-ea"/>
              </a:rPr>
              <a:t>수평 방향으로</a:t>
            </a:r>
            <a:r>
              <a:rPr lang="en-US" altLang="ko-KR" sz="24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CC"/>
                </a:solidFill>
                <a:latin typeface="+mn-ea"/>
              </a:rPr>
              <a:t>같은 성질</a:t>
            </a:r>
            <a:r>
              <a:rPr lang="en-US" altLang="ko-KR" sz="22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00CC"/>
                </a:solidFill>
                <a:latin typeface="+mn-ea"/>
              </a:rPr>
              <a:t>기온</a:t>
            </a:r>
            <a:r>
              <a:rPr lang="en-US" altLang="ko-KR" sz="2200" b="1" dirty="0">
                <a:solidFill>
                  <a:srgbClr val="0000CC"/>
                </a:solidFill>
                <a:latin typeface="+mn-ea"/>
              </a:rPr>
              <a:t>, </a:t>
            </a:r>
            <a:r>
              <a:rPr lang="ko-KR" altLang="en-US" sz="2200" b="1" dirty="0">
                <a:solidFill>
                  <a:srgbClr val="0000CC"/>
                </a:solidFill>
                <a:latin typeface="+mn-ea"/>
              </a:rPr>
              <a:t>습도</a:t>
            </a:r>
            <a:r>
              <a:rPr lang="en-US" altLang="ko-KR" sz="2200" b="1" dirty="0">
                <a:solidFill>
                  <a:srgbClr val="0000CC"/>
                </a:solidFill>
                <a:latin typeface="+mn-ea"/>
              </a:rPr>
              <a:t>)</a:t>
            </a:r>
            <a:r>
              <a:rPr lang="ko-KR" altLang="en-US" sz="2400" b="1" dirty="0">
                <a:solidFill>
                  <a:srgbClr val="0000CC"/>
                </a:solidFill>
                <a:latin typeface="+mn-ea"/>
              </a:rPr>
              <a:t>을 가진 공기</a:t>
            </a:r>
            <a:endParaRPr lang="en-US" altLang="ko-KR" sz="2400" b="1" dirty="0">
              <a:solidFill>
                <a:srgbClr val="0000CC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rgbClr val="0000CC"/>
                </a:solidFill>
                <a:latin typeface="+mn-ea"/>
              </a:rPr>
              <a:t>     </a:t>
            </a:r>
            <a:r>
              <a:rPr lang="ko-KR" altLang="en-US" sz="2400" b="1" dirty="0">
                <a:solidFill>
                  <a:srgbClr val="0000CC"/>
                </a:solidFill>
                <a:latin typeface="+mn-ea"/>
              </a:rPr>
              <a:t>덩어리</a:t>
            </a:r>
            <a:endParaRPr lang="en-US" altLang="ko-KR" sz="2400" b="1" dirty="0">
              <a:solidFill>
                <a:srgbClr val="0000CC"/>
              </a:solidFill>
              <a:latin typeface="+mn-ea"/>
            </a:endParaRPr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기단의 발생 조건</a:t>
            </a:r>
            <a:endParaRPr lang="en-US" altLang="ko-KR" sz="2400" b="1" dirty="0">
              <a:latin typeface="+mn-ea"/>
            </a:endParaRPr>
          </a:p>
          <a:p>
            <a:pPr marL="0" indent="269875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   - </a:t>
            </a:r>
            <a:r>
              <a:rPr lang="ko-KR" altLang="en-US" sz="2400" b="1" dirty="0">
                <a:latin typeface="+mn-ea"/>
              </a:rPr>
              <a:t>지표면 성질이 일정하고 매우 넓은 지역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대양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사막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초원 등</a:t>
            </a:r>
            <a:r>
              <a:rPr lang="en-US" altLang="ko-KR" sz="2200" b="1" dirty="0">
                <a:latin typeface="+mn-ea"/>
              </a:rPr>
              <a:t>) </a:t>
            </a:r>
          </a:p>
          <a:p>
            <a:pPr marL="0" indent="269875">
              <a:buNone/>
            </a:pPr>
            <a:r>
              <a:rPr lang="en-US" altLang="ko-KR" sz="2400" b="1" dirty="0">
                <a:latin typeface="+mn-ea"/>
              </a:rPr>
              <a:t>   - </a:t>
            </a:r>
            <a:r>
              <a:rPr lang="ko-KR" altLang="en-US" sz="2400" b="1" dirty="0">
                <a:latin typeface="+mn-ea"/>
              </a:rPr>
              <a:t>대기가 장기간 그 지역에 정체해야 하고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대기의 하층에서</a:t>
            </a:r>
            <a:endParaRPr lang="en-US" altLang="ko-KR" sz="2400" b="1" dirty="0">
              <a:latin typeface="+mn-ea"/>
            </a:endParaRPr>
          </a:p>
          <a:p>
            <a:pPr marL="0" indent="269875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</a:t>
            </a:r>
            <a:r>
              <a:rPr lang="ko-KR" altLang="en-US" sz="2400" b="1" dirty="0">
                <a:latin typeface="+mn-ea"/>
              </a:rPr>
              <a:t> 공기가 발산해야 함</a:t>
            </a:r>
            <a:r>
              <a:rPr lang="en-US" altLang="ko-KR" sz="2400" b="1" dirty="0">
                <a:latin typeface="+mn-ea"/>
              </a:rPr>
              <a:t>  </a:t>
            </a:r>
          </a:p>
          <a:p>
            <a:pPr>
              <a:spcBef>
                <a:spcPts val="1200"/>
              </a:spcBef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solidFill>
                  <a:srgbClr val="0000CC"/>
                </a:solidFill>
                <a:latin typeface="+mn-ea"/>
              </a:rPr>
              <a:t>기단의 분류</a:t>
            </a:r>
            <a:endParaRPr lang="en-US" altLang="ko-KR" sz="2400" b="1" dirty="0">
              <a:solidFill>
                <a:srgbClr val="0000CC"/>
              </a:solidFill>
              <a:latin typeface="+mn-ea"/>
            </a:endParaRPr>
          </a:p>
          <a:p>
            <a:pPr marL="0" indent="2698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위도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적도기단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열대기단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한대기단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 err="1">
                <a:latin typeface="+mn-ea"/>
              </a:rPr>
              <a:t>극기단</a:t>
            </a:r>
            <a:endParaRPr lang="en-US" altLang="ko-KR" sz="2400" b="1" dirty="0">
              <a:latin typeface="+mn-ea"/>
            </a:endParaRPr>
          </a:p>
          <a:p>
            <a:pPr marL="0" indent="269875"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지표면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대륙성 기단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해양성 기단</a:t>
            </a:r>
            <a:endParaRPr lang="en-US" altLang="ko-KR" sz="2400" b="1" dirty="0">
              <a:latin typeface="+mn-ea"/>
            </a:endParaRPr>
          </a:p>
          <a:p>
            <a:pPr marL="0" indent="2698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온도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한랭기단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온난기단</a:t>
            </a:r>
          </a:p>
        </p:txBody>
      </p:sp>
    </p:spTree>
    <p:extLst>
      <p:ext uri="{BB962C8B-B14F-4D97-AF65-F5344CB8AC3E}">
        <p14:creationId xmlns:p14="http://schemas.microsoft.com/office/powerpoint/2010/main" val="542453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latin typeface="+mj-ea"/>
              </a:rPr>
              <a:t>기  단</a:t>
            </a:r>
            <a:r>
              <a:rPr lang="en-US" altLang="ko-KR" sz="4000" b="1" i="1" dirty="0">
                <a:latin typeface="+mj-ea"/>
              </a:rPr>
              <a:t>(Air mass)</a:t>
            </a:r>
            <a:endParaRPr lang="ko-KR" altLang="en-US" sz="4000" b="1" i="1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7" y="1628800"/>
            <a:ext cx="686568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81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4096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기  단</a:t>
            </a:r>
            <a:r>
              <a:rPr lang="en-US" altLang="ko-KR" b="1" dirty="0">
                <a:latin typeface="+mj-ea"/>
              </a:rPr>
              <a:t>(</a:t>
            </a:r>
            <a:r>
              <a:rPr lang="en-US" altLang="ko-KR" b="1" i="1" dirty="0">
                <a:latin typeface="+mj-ea"/>
              </a:rPr>
              <a:t>Air mass</a:t>
            </a:r>
            <a:r>
              <a:rPr lang="en-US" altLang="ko-KR" b="1" dirty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16025" y="1312168"/>
            <a:ext cx="3779911" cy="6046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800" b="1" dirty="0">
                <a:latin typeface="+mn-ea"/>
              </a:rPr>
              <a:t> 기단의 발원지 조건</a:t>
            </a:r>
            <a:endParaRPr lang="en-US" altLang="ko-KR" sz="28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ko-KR" altLang="en-US" sz="2800" b="1" dirty="0"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023255"/>
            <a:ext cx="7992888" cy="479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745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기  단</a:t>
            </a:r>
            <a:r>
              <a:rPr lang="en-US" altLang="ko-KR" b="1" dirty="0">
                <a:latin typeface="+mj-ea"/>
              </a:rPr>
              <a:t>(</a:t>
            </a:r>
            <a:r>
              <a:rPr lang="en-US" altLang="ko-KR" b="1" i="1" dirty="0">
                <a:latin typeface="+mj-ea"/>
              </a:rPr>
              <a:t>Air mass</a:t>
            </a:r>
            <a:r>
              <a:rPr lang="en-US" altLang="ko-KR" b="1" dirty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16024" y="1384176"/>
            <a:ext cx="6732240" cy="6766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한반도에 영향을 미치는 기단</a:t>
            </a:r>
            <a:endParaRPr lang="en-US" altLang="ko-KR" sz="28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b="1" dirty="0">
                <a:latin typeface="+mn-ea"/>
              </a:rPr>
              <a:t>     </a:t>
            </a:r>
            <a:endParaRPr lang="en-US" altLang="ko-KR" sz="2400" b="1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98687"/>
              </p:ext>
            </p:extLst>
          </p:nvPr>
        </p:nvGraphicFramePr>
        <p:xfrm>
          <a:off x="395536" y="2060848"/>
          <a:ext cx="8291264" cy="4536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9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구     분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분      류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 err="1">
                          <a:latin typeface="+mn-ea"/>
                          <a:ea typeface="+mn-ea"/>
                        </a:rPr>
                        <a:t>특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       성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시베리아 기단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대륙성 한대기단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한랭 건조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겨울철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오호츠크해 기단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해양성 한대기단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한랭 다습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장마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초여름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북태평양 기단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해양성 열대기단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고온 다습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한여름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 err="1">
                          <a:latin typeface="+mn-ea"/>
                          <a:ea typeface="+mn-ea"/>
                        </a:rPr>
                        <a:t>양쯔강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 기단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대륙성 열대기단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고온 건조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봄</a:t>
                      </a:r>
                      <a:r>
                        <a:rPr lang="en-US" altLang="ko-KR" sz="2400" b="1" dirty="0">
                          <a:latin typeface="Univers" panose="020B0503020202020204" pitchFamily="34" charset="0"/>
                          <a:ea typeface="+mn-ea"/>
                        </a:rPr>
                        <a:t>·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가을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적도 기단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해양성 적도기단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고온 다습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태풍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919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854968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latin typeface="+mj-ea"/>
              </a:rPr>
              <a:t>기  단</a:t>
            </a:r>
            <a:r>
              <a:rPr lang="en-US" altLang="ko-KR" sz="4000" b="1" i="1" dirty="0">
                <a:latin typeface="+mj-ea"/>
              </a:rPr>
              <a:t>(Air mass)</a:t>
            </a:r>
            <a:endParaRPr lang="ko-KR" altLang="en-US" sz="4000" b="1" i="1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0" y="1539645"/>
            <a:ext cx="7884041" cy="5141766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© 2018 Hanyang Univ.ERICA</a:t>
            </a:r>
          </a:p>
        </p:txBody>
      </p:sp>
    </p:spTree>
    <p:extLst>
      <p:ext uri="{BB962C8B-B14F-4D97-AF65-F5344CB8AC3E}">
        <p14:creationId xmlns:p14="http://schemas.microsoft.com/office/powerpoint/2010/main" val="68691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mate-service-center.de/imperia/md/images/csc/csc_pm_fotos/fittosize_400_0_dd153f8e57a4f4034e4a6c4f4c96915c_globalenergyflow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1463785"/>
            <a:ext cx="6084676" cy="50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710952"/>
          </a:xfrm>
        </p:spPr>
        <p:txBody>
          <a:bodyPr>
            <a:normAutofit/>
          </a:bodyPr>
          <a:lstStyle/>
          <a:p>
            <a:r>
              <a:rPr lang="ko-KR" altLang="en-US" sz="4000" b="1" i="1" dirty="0"/>
              <a:t>지구</a:t>
            </a:r>
            <a:r>
              <a:rPr lang="en-US" altLang="ko-KR" sz="4000" b="1" i="1" dirty="0"/>
              <a:t>-</a:t>
            </a:r>
            <a:r>
              <a:rPr lang="ko-KR" altLang="en-US" sz="4000" b="1" i="1" dirty="0"/>
              <a:t>대기 시스템</a:t>
            </a:r>
            <a:endParaRPr lang="ko-KR" altLang="en-US" sz="4000" b="1" i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9944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94813"/>
            <a:ext cx="8229600" cy="845955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기단의 이동과 변질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0040" y="1340768"/>
            <a:ext cx="8604448" cy="16561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하부로부터의 가열</a:t>
            </a:r>
            <a:endParaRPr lang="en-US" altLang="ko-KR" sz="2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     찬 기단이 따뜻한 바다 위를 지날 때 수증기가 증발하여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적운 및 적란운이 발생하며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기층은 불안정함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     </a:t>
            </a:r>
            <a:endParaRPr lang="ko-KR" altLang="en-US" sz="2400" b="1" dirty="0">
              <a:latin typeface="+mn-ea"/>
            </a:endParaRP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        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04" y="3077973"/>
            <a:ext cx="6816992" cy="36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46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기단의 이동과 변질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17281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800" b="1" dirty="0">
                <a:latin typeface="+mn-ea"/>
              </a:rPr>
              <a:t> 하부로부터의 냉각</a:t>
            </a:r>
            <a:r>
              <a:rPr lang="en-US" altLang="ko-KR" sz="2800" b="1" dirty="0">
                <a:latin typeface="+mn-ea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28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따뜻한 기단이 찬 바다 위를 지날 때 층운형 구름이나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 안개가 발생하며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기층은 안정함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b="1" dirty="0">
                <a:latin typeface="+mn-ea"/>
              </a:rPr>
              <a:t>     </a:t>
            </a:r>
            <a:endParaRPr lang="ko-KR" altLang="en-US" sz="2800" b="1" dirty="0">
              <a:latin typeface="+mn-ea"/>
            </a:endParaRPr>
          </a:p>
          <a:p>
            <a:pPr marL="0" indent="0">
              <a:buNone/>
            </a:pPr>
            <a:endParaRPr lang="en-US" altLang="ko-KR" sz="2800" b="1" dirty="0">
              <a:latin typeface="+mn-ea"/>
            </a:endParaRPr>
          </a:p>
          <a:p>
            <a:pPr marL="0" indent="0">
              <a:buNone/>
            </a:pPr>
            <a:endParaRPr lang="en-US" altLang="ko-KR" sz="2800" b="1" dirty="0">
              <a:latin typeface="+mn-ea"/>
            </a:endParaRPr>
          </a:p>
          <a:p>
            <a:pPr marL="0" indent="0">
              <a:buNone/>
            </a:pPr>
            <a:endParaRPr lang="en-US" altLang="ko-KR" sz="2800" b="1" dirty="0">
              <a:latin typeface="+mn-ea"/>
            </a:endParaRPr>
          </a:p>
          <a:p>
            <a:pPr marL="0" indent="0">
              <a:buNone/>
            </a:pPr>
            <a:endParaRPr lang="en-US" altLang="ko-KR" sz="2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b="1" dirty="0">
                <a:latin typeface="+mn-ea"/>
              </a:rPr>
              <a:t>              </a:t>
            </a:r>
            <a:r>
              <a:rPr lang="ko-KR" altLang="en-US" sz="2800" b="1" dirty="0">
                <a:latin typeface="+mn-ea"/>
              </a:rPr>
              <a:t> </a:t>
            </a:r>
            <a:endParaRPr lang="en-US" altLang="ko-KR" sz="2800" b="1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981696"/>
            <a:ext cx="7272808" cy="375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020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64096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전선</a:t>
            </a:r>
            <a:r>
              <a:rPr lang="en-US" altLang="ko-KR" b="1" dirty="0">
                <a:latin typeface="+mj-ea"/>
              </a:rPr>
              <a:t>(</a:t>
            </a:r>
            <a:r>
              <a:rPr lang="en-US" altLang="ko-KR" b="1" i="1" dirty="0">
                <a:latin typeface="+mj-ea"/>
              </a:rPr>
              <a:t>Front</a:t>
            </a:r>
            <a:r>
              <a:rPr lang="en-US" altLang="ko-KR" b="1" dirty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1628800"/>
            <a:ext cx="8639944" cy="10801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성질이 다른 두 공기덩어리가 만나는 면을 전선면</a:t>
            </a:r>
            <a:r>
              <a:rPr lang="ko-KR" altLang="en-US" sz="2400" b="1" dirty="0">
                <a:latin typeface="+mn-ea"/>
              </a:rPr>
              <a:t>이라 하며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    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지표면과 교차하여 생기는 선을 전선</a:t>
            </a:r>
            <a:r>
              <a:rPr lang="ko-KR" altLang="en-US" sz="2400" b="1" dirty="0">
                <a:latin typeface="+mn-ea"/>
              </a:rPr>
              <a:t>이라 함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       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564904"/>
            <a:ext cx="7128792" cy="400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46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48076"/>
            <a:ext cx="8229600" cy="769562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전선의  종류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561654"/>
            <a:ext cx="4507523" cy="489168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한랭전선</a:t>
            </a:r>
            <a:endParaRPr lang="en-US" altLang="ko-KR" sz="28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한기가 난기의 하부로 쐐기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모양으로 파고들어 난기를 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강제로 상승시키는 전선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경사는 온난전선보다 크며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en-US" altLang="ko-KR" sz="2200" b="1" dirty="0">
                <a:latin typeface="+mn-ea"/>
              </a:rPr>
              <a:t>(1/50~1/100) </a:t>
            </a:r>
            <a:r>
              <a:rPr lang="ko-KR" altLang="en-US" sz="2400" b="1" dirty="0">
                <a:latin typeface="+mn-ea"/>
              </a:rPr>
              <a:t>이동 속도가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 빠름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일기도 표시는 청색 실선</a:t>
            </a:r>
            <a:endParaRPr lang="en-US" altLang="ko-KR" sz="2400" b="1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+mn-ea"/>
              </a:rPr>
              <a:t>        표시</a:t>
            </a:r>
            <a:r>
              <a:rPr lang="en-US" altLang="ko-KR" sz="2400" b="1" dirty="0">
                <a:latin typeface="+mn-ea"/>
              </a:rPr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38124"/>
            <a:ext cx="4248125" cy="432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979712" y="5805263"/>
            <a:ext cx="1656184" cy="504057"/>
            <a:chOff x="2771800" y="5519738"/>
            <a:chExt cx="1439838" cy="450850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43213" y="5519738"/>
              <a:ext cx="1368425" cy="4508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016251" y="5622926"/>
              <a:ext cx="726161" cy="3231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21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▲▲▲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771800" y="5876926"/>
              <a:ext cx="1285875" cy="0"/>
            </a:xfrm>
            <a:prstGeom prst="line">
              <a:avLst/>
            </a:prstGeom>
            <a:noFill/>
            <a:ln w="17463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4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전선의  종류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0040" y="2032248"/>
            <a:ext cx="8100392" cy="36290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solidFill>
                  <a:schemeClr val="accent2"/>
                </a:solidFill>
                <a:latin typeface="+mn-ea"/>
              </a:rPr>
              <a:t>한랭전선의 기상 특징</a:t>
            </a:r>
            <a:endParaRPr lang="en-US" altLang="ko-KR" sz="2800" b="1" dirty="0">
              <a:solidFill>
                <a:schemeClr val="accent2"/>
              </a:solidFill>
              <a:latin typeface="+mn-ea"/>
            </a:endParaRPr>
          </a:p>
          <a:p>
            <a:pPr marL="0" indent="936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latin typeface="+mn-ea"/>
              </a:rPr>
              <a:t>기온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전선 통과 후 급강하</a:t>
            </a:r>
            <a:endParaRPr lang="en-US" altLang="ko-KR" sz="2400" b="1" dirty="0">
              <a:latin typeface="+mn-ea"/>
            </a:endParaRPr>
          </a:p>
          <a:p>
            <a:pPr marL="0" indent="936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latin typeface="+mn-ea"/>
              </a:rPr>
              <a:t>기압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전선 전방에서 하강하고 전선 통과 후 급상승</a:t>
            </a:r>
            <a:endParaRPr lang="en-US" altLang="ko-KR" sz="2400" b="1" dirty="0">
              <a:latin typeface="+mn-ea"/>
            </a:endParaRPr>
          </a:p>
          <a:p>
            <a:pPr marL="0" indent="936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latin typeface="+mn-ea"/>
              </a:rPr>
              <a:t>바람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전선 통과 시 가장 강하며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풍향은 </a:t>
            </a:r>
            <a:r>
              <a:rPr lang="en-US" altLang="ko-KR" sz="2400" b="1" dirty="0">
                <a:latin typeface="+mn-ea"/>
              </a:rPr>
              <a:t>S/SW</a:t>
            </a:r>
            <a:r>
              <a:rPr lang="ko-KR" altLang="en-US" sz="2400" b="1" dirty="0">
                <a:latin typeface="+mn-ea"/>
              </a:rPr>
              <a:t>에서</a:t>
            </a:r>
            <a:r>
              <a:rPr lang="en-US" altLang="ko-KR" sz="2400" b="1" dirty="0">
                <a:latin typeface="+mn-ea"/>
              </a:rPr>
              <a:t> </a:t>
            </a:r>
          </a:p>
          <a:p>
            <a:pPr marL="0" indent="93663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2400" b="1" dirty="0">
                <a:latin typeface="+mn-ea"/>
              </a:rPr>
              <a:t>                  W/NW</a:t>
            </a:r>
            <a:r>
              <a:rPr lang="ko-KR" altLang="en-US" sz="2400" b="1" dirty="0">
                <a:latin typeface="+mn-ea"/>
              </a:rPr>
              <a:t>로 급변함</a:t>
            </a:r>
            <a:endParaRPr lang="en-US" altLang="ko-KR" sz="2400" b="1" dirty="0">
              <a:latin typeface="+mn-ea"/>
            </a:endParaRPr>
          </a:p>
          <a:p>
            <a:pPr marL="0" indent="936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latin typeface="+mn-ea"/>
              </a:rPr>
              <a:t>강수량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전선 통과 시 뇌우를 동반한 </a:t>
            </a:r>
            <a:r>
              <a:rPr lang="ko-KR" altLang="en-US" sz="2400" b="1" dirty="0" err="1">
                <a:latin typeface="+mn-ea"/>
              </a:rPr>
              <a:t>소낙성</a:t>
            </a:r>
            <a:r>
              <a:rPr lang="ko-KR" altLang="en-US" sz="2400" b="1" dirty="0">
                <a:latin typeface="+mn-ea"/>
              </a:rPr>
              <a:t> 강우</a:t>
            </a:r>
            <a:endParaRPr lang="en-US" altLang="ko-KR" sz="2400" b="1" dirty="0">
              <a:latin typeface="+mn-ea"/>
            </a:endParaRPr>
          </a:p>
          <a:p>
            <a:pPr marL="0" indent="936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latin typeface="+mn-ea"/>
              </a:rPr>
              <a:t>시정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전선 통과 후 빠른 속도로 회복</a:t>
            </a:r>
            <a:endParaRPr lang="en-US" altLang="ko-KR" sz="2400" b="1" dirty="0">
              <a:latin typeface="+mn-ea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  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46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12054"/>
            <a:ext cx="8229600" cy="805583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전선의  종류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0040" y="1600200"/>
            <a:ext cx="4499992" cy="4525963"/>
          </a:xfrm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solidFill>
                  <a:schemeClr val="accent2"/>
                </a:solidFill>
                <a:latin typeface="+mn-ea"/>
              </a:rPr>
              <a:t>온난전선</a:t>
            </a:r>
            <a:endParaRPr lang="en-US" altLang="ko-KR" sz="2800" b="1" dirty="0">
              <a:solidFill>
                <a:schemeClr val="accent2"/>
              </a:solidFill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난기가 한기면 상부로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올라갈 때 생기는 전선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경사는 평균 </a:t>
            </a:r>
            <a:r>
              <a:rPr lang="en-US" altLang="ko-KR" sz="2400" b="1" dirty="0">
                <a:latin typeface="+mn-ea"/>
              </a:rPr>
              <a:t>1/150</a:t>
            </a:r>
            <a:r>
              <a:rPr lang="ko-KR" altLang="en-US" sz="2400" b="1" dirty="0">
                <a:latin typeface="+mn-ea"/>
              </a:rPr>
              <a:t>로 완만</a:t>
            </a:r>
            <a:r>
              <a:rPr lang="en-US" altLang="ko-KR" sz="2400" b="1" dirty="0">
                <a:latin typeface="+mn-ea"/>
              </a:rPr>
              <a:t>,</a:t>
            </a:r>
          </a:p>
          <a:p>
            <a:pPr marL="0" indent="17621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전선 폭은 </a:t>
            </a:r>
            <a:r>
              <a:rPr lang="en-US" altLang="ko-KR" sz="2400" b="1" dirty="0">
                <a:latin typeface="+mn-ea"/>
              </a:rPr>
              <a:t>1,000km</a:t>
            </a:r>
            <a:r>
              <a:rPr lang="ko-KR" altLang="en-US" sz="2400" b="1" dirty="0">
                <a:latin typeface="+mn-ea"/>
              </a:rPr>
              <a:t>에 이름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일기도에 표시는 적색 실선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표시</a:t>
            </a:r>
            <a:r>
              <a:rPr lang="en-US" altLang="ko-KR" sz="2400" b="1" dirty="0">
                <a:latin typeface="+mn-ea"/>
              </a:rPr>
              <a:t>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0808"/>
            <a:ext cx="4104456" cy="486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979315" y="5104358"/>
            <a:ext cx="1152525" cy="196850"/>
            <a:chOff x="2124075" y="5102225"/>
            <a:chExt cx="1152525" cy="196850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24075" y="5102225"/>
              <a:ext cx="11525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273300" y="5106988"/>
              <a:ext cx="225425" cy="138113"/>
            </a:xfrm>
            <a:custGeom>
              <a:avLst/>
              <a:gdLst>
                <a:gd name="T0" fmla="*/ 142 w 142"/>
                <a:gd name="T1" fmla="*/ 87 h 87"/>
                <a:gd name="T2" fmla="*/ 142 w 142"/>
                <a:gd name="T3" fmla="*/ 87 h 87"/>
                <a:gd name="T4" fmla="*/ 142 w 142"/>
                <a:gd name="T5" fmla="*/ 87 h 87"/>
                <a:gd name="T6" fmla="*/ 142 w 142"/>
                <a:gd name="T7" fmla="*/ 78 h 87"/>
                <a:gd name="T8" fmla="*/ 141 w 142"/>
                <a:gd name="T9" fmla="*/ 69 h 87"/>
                <a:gd name="T10" fmla="*/ 140 w 142"/>
                <a:gd name="T11" fmla="*/ 60 h 87"/>
                <a:gd name="T12" fmla="*/ 137 w 142"/>
                <a:gd name="T13" fmla="*/ 53 h 87"/>
                <a:gd name="T14" fmla="*/ 134 w 142"/>
                <a:gd name="T15" fmla="*/ 45 h 87"/>
                <a:gd name="T16" fmla="*/ 130 w 142"/>
                <a:gd name="T17" fmla="*/ 38 h 87"/>
                <a:gd name="T18" fmla="*/ 127 w 142"/>
                <a:gd name="T19" fmla="*/ 32 h 87"/>
                <a:gd name="T20" fmla="*/ 122 w 142"/>
                <a:gd name="T21" fmla="*/ 26 h 87"/>
                <a:gd name="T22" fmla="*/ 116 w 142"/>
                <a:gd name="T23" fmla="*/ 20 h 87"/>
                <a:gd name="T24" fmla="*/ 111 w 142"/>
                <a:gd name="T25" fmla="*/ 14 h 87"/>
                <a:gd name="T26" fmla="*/ 105 w 142"/>
                <a:gd name="T27" fmla="*/ 11 h 87"/>
                <a:gd name="T28" fmla="*/ 99 w 142"/>
                <a:gd name="T29" fmla="*/ 6 h 87"/>
                <a:gd name="T30" fmla="*/ 92 w 142"/>
                <a:gd name="T31" fmla="*/ 3 h 87"/>
                <a:gd name="T32" fmla="*/ 85 w 142"/>
                <a:gd name="T33" fmla="*/ 1 h 87"/>
                <a:gd name="T34" fmla="*/ 78 w 142"/>
                <a:gd name="T35" fmla="*/ 0 h 87"/>
                <a:gd name="T36" fmla="*/ 71 w 142"/>
                <a:gd name="T37" fmla="*/ 0 h 87"/>
                <a:gd name="T38" fmla="*/ 64 w 142"/>
                <a:gd name="T39" fmla="*/ 0 h 87"/>
                <a:gd name="T40" fmla="*/ 57 w 142"/>
                <a:gd name="T41" fmla="*/ 1 h 87"/>
                <a:gd name="T42" fmla="*/ 49 w 142"/>
                <a:gd name="T43" fmla="*/ 3 h 87"/>
                <a:gd name="T44" fmla="*/ 44 w 142"/>
                <a:gd name="T45" fmla="*/ 6 h 87"/>
                <a:gd name="T46" fmla="*/ 36 w 142"/>
                <a:gd name="T47" fmla="*/ 11 h 87"/>
                <a:gd name="T48" fmla="*/ 30 w 142"/>
                <a:gd name="T49" fmla="*/ 14 h 87"/>
                <a:gd name="T50" fmla="*/ 26 w 142"/>
                <a:gd name="T51" fmla="*/ 20 h 87"/>
                <a:gd name="T52" fmla="*/ 20 w 142"/>
                <a:gd name="T53" fmla="*/ 26 h 87"/>
                <a:gd name="T54" fmla="*/ 16 w 142"/>
                <a:gd name="T55" fmla="*/ 32 h 87"/>
                <a:gd name="T56" fmla="*/ 12 w 142"/>
                <a:gd name="T57" fmla="*/ 38 h 87"/>
                <a:gd name="T58" fmla="*/ 8 w 142"/>
                <a:gd name="T59" fmla="*/ 45 h 87"/>
                <a:gd name="T60" fmla="*/ 6 w 142"/>
                <a:gd name="T61" fmla="*/ 53 h 87"/>
                <a:gd name="T62" fmla="*/ 3 w 142"/>
                <a:gd name="T63" fmla="*/ 60 h 87"/>
                <a:gd name="T64" fmla="*/ 1 w 142"/>
                <a:gd name="T65" fmla="*/ 69 h 87"/>
                <a:gd name="T66" fmla="*/ 0 w 142"/>
                <a:gd name="T67" fmla="*/ 78 h 87"/>
                <a:gd name="T68" fmla="*/ 0 w 142"/>
                <a:gd name="T69" fmla="*/ 87 h 87"/>
                <a:gd name="T70" fmla="*/ 0 w 142"/>
                <a:gd name="T71" fmla="*/ 87 h 87"/>
                <a:gd name="T72" fmla="*/ 0 w 142"/>
                <a:gd name="T73" fmla="*/ 87 h 87"/>
                <a:gd name="T74" fmla="*/ 0 w 142"/>
                <a:gd name="T75" fmla="*/ 87 h 87"/>
                <a:gd name="T76" fmla="*/ 71 w 142"/>
                <a:gd name="T77" fmla="*/ 87 h 87"/>
                <a:gd name="T78" fmla="*/ 142 w 142"/>
                <a:gd name="T79" fmla="*/ 87 h 87"/>
                <a:gd name="T80" fmla="*/ 142 w 142"/>
                <a:gd name="T8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87">
                  <a:moveTo>
                    <a:pt x="142" y="87"/>
                  </a:moveTo>
                  <a:lnTo>
                    <a:pt x="142" y="87"/>
                  </a:lnTo>
                  <a:lnTo>
                    <a:pt x="142" y="87"/>
                  </a:lnTo>
                  <a:lnTo>
                    <a:pt x="142" y="78"/>
                  </a:lnTo>
                  <a:lnTo>
                    <a:pt x="141" y="69"/>
                  </a:lnTo>
                  <a:lnTo>
                    <a:pt x="140" y="60"/>
                  </a:lnTo>
                  <a:lnTo>
                    <a:pt x="137" y="53"/>
                  </a:lnTo>
                  <a:lnTo>
                    <a:pt x="134" y="45"/>
                  </a:lnTo>
                  <a:lnTo>
                    <a:pt x="130" y="38"/>
                  </a:lnTo>
                  <a:lnTo>
                    <a:pt x="127" y="32"/>
                  </a:lnTo>
                  <a:lnTo>
                    <a:pt x="122" y="26"/>
                  </a:lnTo>
                  <a:lnTo>
                    <a:pt x="116" y="20"/>
                  </a:lnTo>
                  <a:lnTo>
                    <a:pt x="111" y="14"/>
                  </a:lnTo>
                  <a:lnTo>
                    <a:pt x="105" y="11"/>
                  </a:lnTo>
                  <a:lnTo>
                    <a:pt x="99" y="6"/>
                  </a:lnTo>
                  <a:lnTo>
                    <a:pt x="92" y="3"/>
                  </a:lnTo>
                  <a:lnTo>
                    <a:pt x="85" y="1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49" y="3"/>
                  </a:lnTo>
                  <a:lnTo>
                    <a:pt x="44" y="6"/>
                  </a:lnTo>
                  <a:lnTo>
                    <a:pt x="36" y="11"/>
                  </a:lnTo>
                  <a:lnTo>
                    <a:pt x="30" y="14"/>
                  </a:lnTo>
                  <a:lnTo>
                    <a:pt x="26" y="20"/>
                  </a:lnTo>
                  <a:lnTo>
                    <a:pt x="20" y="26"/>
                  </a:lnTo>
                  <a:lnTo>
                    <a:pt x="16" y="32"/>
                  </a:lnTo>
                  <a:lnTo>
                    <a:pt x="12" y="3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3" y="60"/>
                  </a:lnTo>
                  <a:lnTo>
                    <a:pt x="1" y="69"/>
                  </a:lnTo>
                  <a:lnTo>
                    <a:pt x="0" y="7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71" y="87"/>
                  </a:lnTo>
                  <a:lnTo>
                    <a:pt x="142" y="87"/>
                  </a:lnTo>
                  <a:lnTo>
                    <a:pt x="142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273300" y="5106988"/>
              <a:ext cx="225425" cy="138113"/>
            </a:xfrm>
            <a:custGeom>
              <a:avLst/>
              <a:gdLst>
                <a:gd name="T0" fmla="*/ 142 w 142"/>
                <a:gd name="T1" fmla="*/ 87 h 87"/>
                <a:gd name="T2" fmla="*/ 142 w 142"/>
                <a:gd name="T3" fmla="*/ 87 h 87"/>
                <a:gd name="T4" fmla="*/ 142 w 142"/>
                <a:gd name="T5" fmla="*/ 87 h 87"/>
                <a:gd name="T6" fmla="*/ 142 w 142"/>
                <a:gd name="T7" fmla="*/ 78 h 87"/>
                <a:gd name="T8" fmla="*/ 141 w 142"/>
                <a:gd name="T9" fmla="*/ 69 h 87"/>
                <a:gd name="T10" fmla="*/ 140 w 142"/>
                <a:gd name="T11" fmla="*/ 60 h 87"/>
                <a:gd name="T12" fmla="*/ 137 w 142"/>
                <a:gd name="T13" fmla="*/ 53 h 87"/>
                <a:gd name="T14" fmla="*/ 134 w 142"/>
                <a:gd name="T15" fmla="*/ 45 h 87"/>
                <a:gd name="T16" fmla="*/ 130 w 142"/>
                <a:gd name="T17" fmla="*/ 38 h 87"/>
                <a:gd name="T18" fmla="*/ 127 w 142"/>
                <a:gd name="T19" fmla="*/ 32 h 87"/>
                <a:gd name="T20" fmla="*/ 122 w 142"/>
                <a:gd name="T21" fmla="*/ 26 h 87"/>
                <a:gd name="T22" fmla="*/ 116 w 142"/>
                <a:gd name="T23" fmla="*/ 20 h 87"/>
                <a:gd name="T24" fmla="*/ 111 w 142"/>
                <a:gd name="T25" fmla="*/ 14 h 87"/>
                <a:gd name="T26" fmla="*/ 105 w 142"/>
                <a:gd name="T27" fmla="*/ 11 h 87"/>
                <a:gd name="T28" fmla="*/ 99 w 142"/>
                <a:gd name="T29" fmla="*/ 6 h 87"/>
                <a:gd name="T30" fmla="*/ 92 w 142"/>
                <a:gd name="T31" fmla="*/ 3 h 87"/>
                <a:gd name="T32" fmla="*/ 85 w 142"/>
                <a:gd name="T33" fmla="*/ 1 h 87"/>
                <a:gd name="T34" fmla="*/ 78 w 142"/>
                <a:gd name="T35" fmla="*/ 0 h 87"/>
                <a:gd name="T36" fmla="*/ 71 w 142"/>
                <a:gd name="T37" fmla="*/ 0 h 87"/>
                <a:gd name="T38" fmla="*/ 64 w 142"/>
                <a:gd name="T39" fmla="*/ 0 h 87"/>
                <a:gd name="T40" fmla="*/ 57 w 142"/>
                <a:gd name="T41" fmla="*/ 1 h 87"/>
                <a:gd name="T42" fmla="*/ 49 w 142"/>
                <a:gd name="T43" fmla="*/ 3 h 87"/>
                <a:gd name="T44" fmla="*/ 44 w 142"/>
                <a:gd name="T45" fmla="*/ 6 h 87"/>
                <a:gd name="T46" fmla="*/ 36 w 142"/>
                <a:gd name="T47" fmla="*/ 11 h 87"/>
                <a:gd name="T48" fmla="*/ 30 w 142"/>
                <a:gd name="T49" fmla="*/ 14 h 87"/>
                <a:gd name="T50" fmla="*/ 26 w 142"/>
                <a:gd name="T51" fmla="*/ 20 h 87"/>
                <a:gd name="T52" fmla="*/ 20 w 142"/>
                <a:gd name="T53" fmla="*/ 26 h 87"/>
                <a:gd name="T54" fmla="*/ 16 w 142"/>
                <a:gd name="T55" fmla="*/ 32 h 87"/>
                <a:gd name="T56" fmla="*/ 12 w 142"/>
                <a:gd name="T57" fmla="*/ 38 h 87"/>
                <a:gd name="T58" fmla="*/ 8 w 142"/>
                <a:gd name="T59" fmla="*/ 45 h 87"/>
                <a:gd name="T60" fmla="*/ 6 w 142"/>
                <a:gd name="T61" fmla="*/ 53 h 87"/>
                <a:gd name="T62" fmla="*/ 3 w 142"/>
                <a:gd name="T63" fmla="*/ 60 h 87"/>
                <a:gd name="T64" fmla="*/ 1 w 142"/>
                <a:gd name="T65" fmla="*/ 69 h 87"/>
                <a:gd name="T66" fmla="*/ 0 w 142"/>
                <a:gd name="T67" fmla="*/ 78 h 87"/>
                <a:gd name="T68" fmla="*/ 0 w 142"/>
                <a:gd name="T69" fmla="*/ 87 h 87"/>
                <a:gd name="T70" fmla="*/ 0 w 142"/>
                <a:gd name="T71" fmla="*/ 87 h 87"/>
                <a:gd name="T72" fmla="*/ 0 w 142"/>
                <a:gd name="T73" fmla="*/ 87 h 87"/>
                <a:gd name="T74" fmla="*/ 0 w 142"/>
                <a:gd name="T75" fmla="*/ 87 h 87"/>
                <a:gd name="T76" fmla="*/ 71 w 142"/>
                <a:gd name="T77" fmla="*/ 87 h 87"/>
                <a:gd name="T78" fmla="*/ 142 w 142"/>
                <a:gd name="T79" fmla="*/ 87 h 87"/>
                <a:gd name="T80" fmla="*/ 142 w 142"/>
                <a:gd name="T8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87">
                  <a:moveTo>
                    <a:pt x="142" y="87"/>
                  </a:moveTo>
                  <a:lnTo>
                    <a:pt x="142" y="87"/>
                  </a:lnTo>
                  <a:lnTo>
                    <a:pt x="142" y="87"/>
                  </a:lnTo>
                  <a:lnTo>
                    <a:pt x="142" y="78"/>
                  </a:lnTo>
                  <a:lnTo>
                    <a:pt x="141" y="69"/>
                  </a:lnTo>
                  <a:lnTo>
                    <a:pt x="140" y="60"/>
                  </a:lnTo>
                  <a:lnTo>
                    <a:pt x="137" y="53"/>
                  </a:lnTo>
                  <a:lnTo>
                    <a:pt x="134" y="45"/>
                  </a:lnTo>
                  <a:lnTo>
                    <a:pt x="130" y="38"/>
                  </a:lnTo>
                  <a:lnTo>
                    <a:pt x="127" y="32"/>
                  </a:lnTo>
                  <a:lnTo>
                    <a:pt x="122" y="26"/>
                  </a:lnTo>
                  <a:lnTo>
                    <a:pt x="116" y="20"/>
                  </a:lnTo>
                  <a:lnTo>
                    <a:pt x="111" y="14"/>
                  </a:lnTo>
                  <a:lnTo>
                    <a:pt x="105" y="11"/>
                  </a:lnTo>
                  <a:lnTo>
                    <a:pt x="99" y="6"/>
                  </a:lnTo>
                  <a:lnTo>
                    <a:pt x="92" y="3"/>
                  </a:lnTo>
                  <a:lnTo>
                    <a:pt x="85" y="1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49" y="3"/>
                  </a:lnTo>
                  <a:lnTo>
                    <a:pt x="44" y="6"/>
                  </a:lnTo>
                  <a:lnTo>
                    <a:pt x="36" y="11"/>
                  </a:lnTo>
                  <a:lnTo>
                    <a:pt x="30" y="14"/>
                  </a:lnTo>
                  <a:lnTo>
                    <a:pt x="26" y="20"/>
                  </a:lnTo>
                  <a:lnTo>
                    <a:pt x="20" y="26"/>
                  </a:lnTo>
                  <a:lnTo>
                    <a:pt x="16" y="32"/>
                  </a:lnTo>
                  <a:lnTo>
                    <a:pt x="12" y="3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3" y="60"/>
                  </a:lnTo>
                  <a:lnTo>
                    <a:pt x="1" y="69"/>
                  </a:lnTo>
                  <a:lnTo>
                    <a:pt x="0" y="7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71" y="87"/>
                  </a:lnTo>
                  <a:lnTo>
                    <a:pt x="142" y="87"/>
                  </a:lnTo>
                  <a:lnTo>
                    <a:pt x="142" y="87"/>
                  </a:lnTo>
                </a:path>
              </a:pathLst>
            </a:custGeom>
            <a:solidFill>
              <a:srgbClr val="FF0000"/>
            </a:solidFill>
            <a:ln w="793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590800" y="5106988"/>
              <a:ext cx="223838" cy="138113"/>
            </a:xfrm>
            <a:custGeom>
              <a:avLst/>
              <a:gdLst>
                <a:gd name="T0" fmla="*/ 140 w 141"/>
                <a:gd name="T1" fmla="*/ 87 h 87"/>
                <a:gd name="T2" fmla="*/ 141 w 141"/>
                <a:gd name="T3" fmla="*/ 87 h 87"/>
                <a:gd name="T4" fmla="*/ 141 w 141"/>
                <a:gd name="T5" fmla="*/ 87 h 87"/>
                <a:gd name="T6" fmla="*/ 141 w 141"/>
                <a:gd name="T7" fmla="*/ 78 h 87"/>
                <a:gd name="T8" fmla="*/ 140 w 141"/>
                <a:gd name="T9" fmla="*/ 69 h 87"/>
                <a:gd name="T10" fmla="*/ 138 w 141"/>
                <a:gd name="T11" fmla="*/ 60 h 87"/>
                <a:gd name="T12" fmla="*/ 135 w 141"/>
                <a:gd name="T13" fmla="*/ 53 h 87"/>
                <a:gd name="T14" fmla="*/ 133 w 141"/>
                <a:gd name="T15" fmla="*/ 45 h 87"/>
                <a:gd name="T16" fmla="*/ 129 w 141"/>
                <a:gd name="T17" fmla="*/ 38 h 87"/>
                <a:gd name="T18" fmla="*/ 125 w 141"/>
                <a:gd name="T19" fmla="*/ 32 h 87"/>
                <a:gd name="T20" fmla="*/ 120 w 141"/>
                <a:gd name="T21" fmla="*/ 26 h 87"/>
                <a:gd name="T22" fmla="*/ 115 w 141"/>
                <a:gd name="T23" fmla="*/ 20 h 87"/>
                <a:gd name="T24" fmla="*/ 110 w 141"/>
                <a:gd name="T25" fmla="*/ 14 h 87"/>
                <a:gd name="T26" fmla="*/ 104 w 141"/>
                <a:gd name="T27" fmla="*/ 11 h 87"/>
                <a:gd name="T28" fmla="*/ 99 w 141"/>
                <a:gd name="T29" fmla="*/ 6 h 87"/>
                <a:gd name="T30" fmla="*/ 91 w 141"/>
                <a:gd name="T31" fmla="*/ 3 h 87"/>
                <a:gd name="T32" fmla="*/ 84 w 141"/>
                <a:gd name="T33" fmla="*/ 1 h 87"/>
                <a:gd name="T34" fmla="*/ 77 w 141"/>
                <a:gd name="T35" fmla="*/ 0 h 87"/>
                <a:gd name="T36" fmla="*/ 70 w 141"/>
                <a:gd name="T37" fmla="*/ 0 h 87"/>
                <a:gd name="T38" fmla="*/ 63 w 141"/>
                <a:gd name="T39" fmla="*/ 0 h 87"/>
                <a:gd name="T40" fmla="*/ 56 w 141"/>
                <a:gd name="T41" fmla="*/ 1 h 87"/>
                <a:gd name="T42" fmla="*/ 49 w 141"/>
                <a:gd name="T43" fmla="*/ 3 h 87"/>
                <a:gd name="T44" fmla="*/ 43 w 141"/>
                <a:gd name="T45" fmla="*/ 6 h 87"/>
                <a:gd name="T46" fmla="*/ 37 w 141"/>
                <a:gd name="T47" fmla="*/ 11 h 87"/>
                <a:gd name="T48" fmla="*/ 31 w 141"/>
                <a:gd name="T49" fmla="*/ 14 h 87"/>
                <a:gd name="T50" fmla="*/ 25 w 141"/>
                <a:gd name="T51" fmla="*/ 20 h 87"/>
                <a:gd name="T52" fmla="*/ 20 w 141"/>
                <a:gd name="T53" fmla="*/ 26 h 87"/>
                <a:gd name="T54" fmla="*/ 16 w 141"/>
                <a:gd name="T55" fmla="*/ 32 h 87"/>
                <a:gd name="T56" fmla="*/ 12 w 141"/>
                <a:gd name="T57" fmla="*/ 38 h 87"/>
                <a:gd name="T58" fmla="*/ 8 w 141"/>
                <a:gd name="T59" fmla="*/ 45 h 87"/>
                <a:gd name="T60" fmla="*/ 5 w 141"/>
                <a:gd name="T61" fmla="*/ 53 h 87"/>
                <a:gd name="T62" fmla="*/ 2 w 141"/>
                <a:gd name="T63" fmla="*/ 60 h 87"/>
                <a:gd name="T64" fmla="*/ 1 w 141"/>
                <a:gd name="T65" fmla="*/ 69 h 87"/>
                <a:gd name="T66" fmla="*/ 0 w 141"/>
                <a:gd name="T67" fmla="*/ 78 h 87"/>
                <a:gd name="T68" fmla="*/ 0 w 141"/>
                <a:gd name="T69" fmla="*/ 87 h 87"/>
                <a:gd name="T70" fmla="*/ 0 w 141"/>
                <a:gd name="T71" fmla="*/ 87 h 87"/>
                <a:gd name="T72" fmla="*/ 0 w 141"/>
                <a:gd name="T73" fmla="*/ 87 h 87"/>
                <a:gd name="T74" fmla="*/ 0 w 141"/>
                <a:gd name="T75" fmla="*/ 87 h 87"/>
                <a:gd name="T76" fmla="*/ 70 w 141"/>
                <a:gd name="T77" fmla="*/ 87 h 87"/>
                <a:gd name="T78" fmla="*/ 140 w 141"/>
                <a:gd name="T79" fmla="*/ 87 h 87"/>
                <a:gd name="T80" fmla="*/ 140 w 141"/>
                <a:gd name="T8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87">
                  <a:moveTo>
                    <a:pt x="140" y="87"/>
                  </a:moveTo>
                  <a:lnTo>
                    <a:pt x="141" y="87"/>
                  </a:lnTo>
                  <a:lnTo>
                    <a:pt x="141" y="87"/>
                  </a:lnTo>
                  <a:lnTo>
                    <a:pt x="141" y="78"/>
                  </a:lnTo>
                  <a:lnTo>
                    <a:pt x="140" y="69"/>
                  </a:lnTo>
                  <a:lnTo>
                    <a:pt x="138" y="60"/>
                  </a:lnTo>
                  <a:lnTo>
                    <a:pt x="135" y="53"/>
                  </a:lnTo>
                  <a:lnTo>
                    <a:pt x="133" y="45"/>
                  </a:lnTo>
                  <a:lnTo>
                    <a:pt x="129" y="38"/>
                  </a:lnTo>
                  <a:lnTo>
                    <a:pt x="125" y="32"/>
                  </a:lnTo>
                  <a:lnTo>
                    <a:pt x="120" y="26"/>
                  </a:lnTo>
                  <a:lnTo>
                    <a:pt x="115" y="20"/>
                  </a:lnTo>
                  <a:lnTo>
                    <a:pt x="110" y="14"/>
                  </a:lnTo>
                  <a:lnTo>
                    <a:pt x="104" y="11"/>
                  </a:lnTo>
                  <a:lnTo>
                    <a:pt x="99" y="6"/>
                  </a:lnTo>
                  <a:lnTo>
                    <a:pt x="91" y="3"/>
                  </a:lnTo>
                  <a:lnTo>
                    <a:pt x="84" y="1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1"/>
                  </a:lnTo>
                  <a:lnTo>
                    <a:pt x="49" y="3"/>
                  </a:lnTo>
                  <a:lnTo>
                    <a:pt x="43" y="6"/>
                  </a:lnTo>
                  <a:lnTo>
                    <a:pt x="37" y="11"/>
                  </a:lnTo>
                  <a:lnTo>
                    <a:pt x="31" y="14"/>
                  </a:lnTo>
                  <a:lnTo>
                    <a:pt x="25" y="20"/>
                  </a:lnTo>
                  <a:lnTo>
                    <a:pt x="20" y="26"/>
                  </a:lnTo>
                  <a:lnTo>
                    <a:pt x="16" y="32"/>
                  </a:lnTo>
                  <a:lnTo>
                    <a:pt x="12" y="38"/>
                  </a:lnTo>
                  <a:lnTo>
                    <a:pt x="8" y="45"/>
                  </a:lnTo>
                  <a:lnTo>
                    <a:pt x="5" y="53"/>
                  </a:lnTo>
                  <a:lnTo>
                    <a:pt x="2" y="60"/>
                  </a:lnTo>
                  <a:lnTo>
                    <a:pt x="1" y="69"/>
                  </a:lnTo>
                  <a:lnTo>
                    <a:pt x="0" y="7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70" y="87"/>
                  </a:lnTo>
                  <a:lnTo>
                    <a:pt x="140" y="87"/>
                  </a:lnTo>
                  <a:lnTo>
                    <a:pt x="140" y="8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90800" y="5106988"/>
              <a:ext cx="223838" cy="138113"/>
            </a:xfrm>
            <a:custGeom>
              <a:avLst/>
              <a:gdLst>
                <a:gd name="T0" fmla="*/ 140 w 141"/>
                <a:gd name="T1" fmla="*/ 87 h 87"/>
                <a:gd name="T2" fmla="*/ 141 w 141"/>
                <a:gd name="T3" fmla="*/ 87 h 87"/>
                <a:gd name="T4" fmla="*/ 141 w 141"/>
                <a:gd name="T5" fmla="*/ 87 h 87"/>
                <a:gd name="T6" fmla="*/ 141 w 141"/>
                <a:gd name="T7" fmla="*/ 78 h 87"/>
                <a:gd name="T8" fmla="*/ 140 w 141"/>
                <a:gd name="T9" fmla="*/ 69 h 87"/>
                <a:gd name="T10" fmla="*/ 138 w 141"/>
                <a:gd name="T11" fmla="*/ 60 h 87"/>
                <a:gd name="T12" fmla="*/ 135 w 141"/>
                <a:gd name="T13" fmla="*/ 53 h 87"/>
                <a:gd name="T14" fmla="*/ 133 w 141"/>
                <a:gd name="T15" fmla="*/ 45 h 87"/>
                <a:gd name="T16" fmla="*/ 129 w 141"/>
                <a:gd name="T17" fmla="*/ 38 h 87"/>
                <a:gd name="T18" fmla="*/ 125 w 141"/>
                <a:gd name="T19" fmla="*/ 32 h 87"/>
                <a:gd name="T20" fmla="*/ 120 w 141"/>
                <a:gd name="T21" fmla="*/ 26 h 87"/>
                <a:gd name="T22" fmla="*/ 115 w 141"/>
                <a:gd name="T23" fmla="*/ 20 h 87"/>
                <a:gd name="T24" fmla="*/ 110 w 141"/>
                <a:gd name="T25" fmla="*/ 14 h 87"/>
                <a:gd name="T26" fmla="*/ 104 w 141"/>
                <a:gd name="T27" fmla="*/ 11 h 87"/>
                <a:gd name="T28" fmla="*/ 99 w 141"/>
                <a:gd name="T29" fmla="*/ 6 h 87"/>
                <a:gd name="T30" fmla="*/ 91 w 141"/>
                <a:gd name="T31" fmla="*/ 3 h 87"/>
                <a:gd name="T32" fmla="*/ 84 w 141"/>
                <a:gd name="T33" fmla="*/ 1 h 87"/>
                <a:gd name="T34" fmla="*/ 77 w 141"/>
                <a:gd name="T35" fmla="*/ 0 h 87"/>
                <a:gd name="T36" fmla="*/ 70 w 141"/>
                <a:gd name="T37" fmla="*/ 0 h 87"/>
                <a:gd name="T38" fmla="*/ 63 w 141"/>
                <a:gd name="T39" fmla="*/ 0 h 87"/>
                <a:gd name="T40" fmla="*/ 56 w 141"/>
                <a:gd name="T41" fmla="*/ 1 h 87"/>
                <a:gd name="T42" fmla="*/ 49 w 141"/>
                <a:gd name="T43" fmla="*/ 3 h 87"/>
                <a:gd name="T44" fmla="*/ 43 w 141"/>
                <a:gd name="T45" fmla="*/ 6 h 87"/>
                <a:gd name="T46" fmla="*/ 37 w 141"/>
                <a:gd name="T47" fmla="*/ 11 h 87"/>
                <a:gd name="T48" fmla="*/ 31 w 141"/>
                <a:gd name="T49" fmla="*/ 14 h 87"/>
                <a:gd name="T50" fmla="*/ 25 w 141"/>
                <a:gd name="T51" fmla="*/ 20 h 87"/>
                <a:gd name="T52" fmla="*/ 20 w 141"/>
                <a:gd name="T53" fmla="*/ 26 h 87"/>
                <a:gd name="T54" fmla="*/ 16 w 141"/>
                <a:gd name="T55" fmla="*/ 32 h 87"/>
                <a:gd name="T56" fmla="*/ 12 w 141"/>
                <a:gd name="T57" fmla="*/ 38 h 87"/>
                <a:gd name="T58" fmla="*/ 8 w 141"/>
                <a:gd name="T59" fmla="*/ 45 h 87"/>
                <a:gd name="T60" fmla="*/ 5 w 141"/>
                <a:gd name="T61" fmla="*/ 53 h 87"/>
                <a:gd name="T62" fmla="*/ 2 w 141"/>
                <a:gd name="T63" fmla="*/ 60 h 87"/>
                <a:gd name="T64" fmla="*/ 1 w 141"/>
                <a:gd name="T65" fmla="*/ 69 h 87"/>
                <a:gd name="T66" fmla="*/ 0 w 141"/>
                <a:gd name="T67" fmla="*/ 78 h 87"/>
                <a:gd name="T68" fmla="*/ 0 w 141"/>
                <a:gd name="T69" fmla="*/ 87 h 87"/>
                <a:gd name="T70" fmla="*/ 0 w 141"/>
                <a:gd name="T71" fmla="*/ 87 h 87"/>
                <a:gd name="T72" fmla="*/ 0 w 141"/>
                <a:gd name="T73" fmla="*/ 87 h 87"/>
                <a:gd name="T74" fmla="*/ 0 w 141"/>
                <a:gd name="T75" fmla="*/ 87 h 87"/>
                <a:gd name="T76" fmla="*/ 70 w 141"/>
                <a:gd name="T77" fmla="*/ 87 h 87"/>
                <a:gd name="T78" fmla="*/ 140 w 141"/>
                <a:gd name="T79" fmla="*/ 87 h 87"/>
                <a:gd name="T80" fmla="*/ 140 w 141"/>
                <a:gd name="T8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87">
                  <a:moveTo>
                    <a:pt x="140" y="87"/>
                  </a:moveTo>
                  <a:lnTo>
                    <a:pt x="141" y="87"/>
                  </a:lnTo>
                  <a:lnTo>
                    <a:pt x="141" y="87"/>
                  </a:lnTo>
                  <a:lnTo>
                    <a:pt x="141" y="78"/>
                  </a:lnTo>
                  <a:lnTo>
                    <a:pt x="140" y="69"/>
                  </a:lnTo>
                  <a:lnTo>
                    <a:pt x="138" y="60"/>
                  </a:lnTo>
                  <a:lnTo>
                    <a:pt x="135" y="53"/>
                  </a:lnTo>
                  <a:lnTo>
                    <a:pt x="133" y="45"/>
                  </a:lnTo>
                  <a:lnTo>
                    <a:pt x="129" y="38"/>
                  </a:lnTo>
                  <a:lnTo>
                    <a:pt x="125" y="32"/>
                  </a:lnTo>
                  <a:lnTo>
                    <a:pt x="120" y="26"/>
                  </a:lnTo>
                  <a:lnTo>
                    <a:pt x="115" y="20"/>
                  </a:lnTo>
                  <a:lnTo>
                    <a:pt x="110" y="14"/>
                  </a:lnTo>
                  <a:lnTo>
                    <a:pt x="104" y="11"/>
                  </a:lnTo>
                  <a:lnTo>
                    <a:pt x="99" y="6"/>
                  </a:lnTo>
                  <a:lnTo>
                    <a:pt x="91" y="3"/>
                  </a:lnTo>
                  <a:lnTo>
                    <a:pt x="84" y="1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1"/>
                  </a:lnTo>
                  <a:lnTo>
                    <a:pt x="49" y="3"/>
                  </a:lnTo>
                  <a:lnTo>
                    <a:pt x="43" y="6"/>
                  </a:lnTo>
                  <a:lnTo>
                    <a:pt x="37" y="11"/>
                  </a:lnTo>
                  <a:lnTo>
                    <a:pt x="31" y="14"/>
                  </a:lnTo>
                  <a:lnTo>
                    <a:pt x="25" y="20"/>
                  </a:lnTo>
                  <a:lnTo>
                    <a:pt x="20" y="26"/>
                  </a:lnTo>
                  <a:lnTo>
                    <a:pt x="16" y="32"/>
                  </a:lnTo>
                  <a:lnTo>
                    <a:pt x="12" y="38"/>
                  </a:lnTo>
                  <a:lnTo>
                    <a:pt x="8" y="45"/>
                  </a:lnTo>
                  <a:lnTo>
                    <a:pt x="5" y="53"/>
                  </a:lnTo>
                  <a:lnTo>
                    <a:pt x="2" y="60"/>
                  </a:lnTo>
                  <a:lnTo>
                    <a:pt x="1" y="69"/>
                  </a:lnTo>
                  <a:lnTo>
                    <a:pt x="0" y="7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70" y="87"/>
                  </a:lnTo>
                  <a:lnTo>
                    <a:pt x="140" y="87"/>
                  </a:lnTo>
                  <a:lnTo>
                    <a:pt x="140" y="8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05125" y="5106988"/>
              <a:ext cx="228600" cy="138113"/>
            </a:xfrm>
            <a:custGeom>
              <a:avLst/>
              <a:gdLst>
                <a:gd name="T0" fmla="*/ 142 w 144"/>
                <a:gd name="T1" fmla="*/ 87 h 87"/>
                <a:gd name="T2" fmla="*/ 142 w 144"/>
                <a:gd name="T3" fmla="*/ 87 h 87"/>
                <a:gd name="T4" fmla="*/ 144 w 144"/>
                <a:gd name="T5" fmla="*/ 87 h 87"/>
                <a:gd name="T6" fmla="*/ 142 w 144"/>
                <a:gd name="T7" fmla="*/ 78 h 87"/>
                <a:gd name="T8" fmla="*/ 142 w 144"/>
                <a:gd name="T9" fmla="*/ 69 h 87"/>
                <a:gd name="T10" fmla="*/ 140 w 144"/>
                <a:gd name="T11" fmla="*/ 60 h 87"/>
                <a:gd name="T12" fmla="*/ 138 w 144"/>
                <a:gd name="T13" fmla="*/ 53 h 87"/>
                <a:gd name="T14" fmla="*/ 134 w 144"/>
                <a:gd name="T15" fmla="*/ 45 h 87"/>
                <a:gd name="T16" fmla="*/ 131 w 144"/>
                <a:gd name="T17" fmla="*/ 38 h 87"/>
                <a:gd name="T18" fmla="*/ 127 w 144"/>
                <a:gd name="T19" fmla="*/ 32 h 87"/>
                <a:gd name="T20" fmla="*/ 122 w 144"/>
                <a:gd name="T21" fmla="*/ 26 h 87"/>
                <a:gd name="T22" fmla="*/ 118 w 144"/>
                <a:gd name="T23" fmla="*/ 20 h 87"/>
                <a:gd name="T24" fmla="*/ 112 w 144"/>
                <a:gd name="T25" fmla="*/ 14 h 87"/>
                <a:gd name="T26" fmla="*/ 106 w 144"/>
                <a:gd name="T27" fmla="*/ 11 h 87"/>
                <a:gd name="T28" fmla="*/ 100 w 144"/>
                <a:gd name="T29" fmla="*/ 6 h 87"/>
                <a:gd name="T30" fmla="*/ 93 w 144"/>
                <a:gd name="T31" fmla="*/ 3 h 87"/>
                <a:gd name="T32" fmla="*/ 87 w 144"/>
                <a:gd name="T33" fmla="*/ 1 h 87"/>
                <a:gd name="T34" fmla="*/ 80 w 144"/>
                <a:gd name="T35" fmla="*/ 0 h 87"/>
                <a:gd name="T36" fmla="*/ 72 w 144"/>
                <a:gd name="T37" fmla="*/ 0 h 87"/>
                <a:gd name="T38" fmla="*/ 64 w 144"/>
                <a:gd name="T39" fmla="*/ 0 h 87"/>
                <a:gd name="T40" fmla="*/ 57 w 144"/>
                <a:gd name="T41" fmla="*/ 1 h 87"/>
                <a:gd name="T42" fmla="*/ 51 w 144"/>
                <a:gd name="T43" fmla="*/ 3 h 87"/>
                <a:gd name="T44" fmla="*/ 44 w 144"/>
                <a:gd name="T45" fmla="*/ 6 h 87"/>
                <a:gd name="T46" fmla="*/ 38 w 144"/>
                <a:gd name="T47" fmla="*/ 11 h 87"/>
                <a:gd name="T48" fmla="*/ 32 w 144"/>
                <a:gd name="T49" fmla="*/ 14 h 87"/>
                <a:gd name="T50" fmla="*/ 26 w 144"/>
                <a:gd name="T51" fmla="*/ 20 h 87"/>
                <a:gd name="T52" fmla="*/ 21 w 144"/>
                <a:gd name="T53" fmla="*/ 26 h 87"/>
                <a:gd name="T54" fmla="*/ 17 w 144"/>
                <a:gd name="T55" fmla="*/ 32 h 87"/>
                <a:gd name="T56" fmla="*/ 13 w 144"/>
                <a:gd name="T57" fmla="*/ 38 h 87"/>
                <a:gd name="T58" fmla="*/ 10 w 144"/>
                <a:gd name="T59" fmla="*/ 45 h 87"/>
                <a:gd name="T60" fmla="*/ 6 w 144"/>
                <a:gd name="T61" fmla="*/ 53 h 87"/>
                <a:gd name="T62" fmla="*/ 4 w 144"/>
                <a:gd name="T63" fmla="*/ 60 h 87"/>
                <a:gd name="T64" fmla="*/ 3 w 144"/>
                <a:gd name="T65" fmla="*/ 69 h 87"/>
                <a:gd name="T66" fmla="*/ 1 w 144"/>
                <a:gd name="T67" fmla="*/ 78 h 87"/>
                <a:gd name="T68" fmla="*/ 1 w 144"/>
                <a:gd name="T69" fmla="*/ 87 h 87"/>
                <a:gd name="T70" fmla="*/ 0 w 144"/>
                <a:gd name="T71" fmla="*/ 87 h 87"/>
                <a:gd name="T72" fmla="*/ 0 w 144"/>
                <a:gd name="T73" fmla="*/ 87 h 87"/>
                <a:gd name="T74" fmla="*/ 1 w 144"/>
                <a:gd name="T75" fmla="*/ 87 h 87"/>
                <a:gd name="T76" fmla="*/ 72 w 144"/>
                <a:gd name="T77" fmla="*/ 87 h 87"/>
                <a:gd name="T78" fmla="*/ 142 w 144"/>
                <a:gd name="T79" fmla="*/ 87 h 87"/>
                <a:gd name="T80" fmla="*/ 142 w 144"/>
                <a:gd name="T8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87">
                  <a:moveTo>
                    <a:pt x="142" y="87"/>
                  </a:moveTo>
                  <a:lnTo>
                    <a:pt x="142" y="87"/>
                  </a:lnTo>
                  <a:lnTo>
                    <a:pt x="144" y="87"/>
                  </a:lnTo>
                  <a:lnTo>
                    <a:pt x="142" y="78"/>
                  </a:lnTo>
                  <a:lnTo>
                    <a:pt x="142" y="69"/>
                  </a:lnTo>
                  <a:lnTo>
                    <a:pt x="140" y="60"/>
                  </a:lnTo>
                  <a:lnTo>
                    <a:pt x="138" y="53"/>
                  </a:lnTo>
                  <a:lnTo>
                    <a:pt x="134" y="45"/>
                  </a:lnTo>
                  <a:lnTo>
                    <a:pt x="131" y="38"/>
                  </a:lnTo>
                  <a:lnTo>
                    <a:pt x="127" y="32"/>
                  </a:lnTo>
                  <a:lnTo>
                    <a:pt x="122" y="26"/>
                  </a:lnTo>
                  <a:lnTo>
                    <a:pt x="118" y="20"/>
                  </a:lnTo>
                  <a:lnTo>
                    <a:pt x="112" y="14"/>
                  </a:lnTo>
                  <a:lnTo>
                    <a:pt x="106" y="11"/>
                  </a:lnTo>
                  <a:lnTo>
                    <a:pt x="100" y="6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6"/>
                  </a:lnTo>
                  <a:lnTo>
                    <a:pt x="38" y="11"/>
                  </a:lnTo>
                  <a:lnTo>
                    <a:pt x="32" y="14"/>
                  </a:lnTo>
                  <a:lnTo>
                    <a:pt x="26" y="20"/>
                  </a:lnTo>
                  <a:lnTo>
                    <a:pt x="21" y="26"/>
                  </a:lnTo>
                  <a:lnTo>
                    <a:pt x="17" y="32"/>
                  </a:lnTo>
                  <a:lnTo>
                    <a:pt x="13" y="38"/>
                  </a:lnTo>
                  <a:lnTo>
                    <a:pt x="10" y="45"/>
                  </a:lnTo>
                  <a:lnTo>
                    <a:pt x="6" y="53"/>
                  </a:lnTo>
                  <a:lnTo>
                    <a:pt x="4" y="60"/>
                  </a:lnTo>
                  <a:lnTo>
                    <a:pt x="3" y="69"/>
                  </a:lnTo>
                  <a:lnTo>
                    <a:pt x="1" y="78"/>
                  </a:lnTo>
                  <a:lnTo>
                    <a:pt x="1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7"/>
                  </a:lnTo>
                  <a:lnTo>
                    <a:pt x="72" y="87"/>
                  </a:lnTo>
                  <a:lnTo>
                    <a:pt x="142" y="87"/>
                  </a:lnTo>
                  <a:lnTo>
                    <a:pt x="142" y="87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905125" y="5106988"/>
              <a:ext cx="228600" cy="138113"/>
            </a:xfrm>
            <a:custGeom>
              <a:avLst/>
              <a:gdLst>
                <a:gd name="T0" fmla="*/ 142 w 144"/>
                <a:gd name="T1" fmla="*/ 87 h 87"/>
                <a:gd name="T2" fmla="*/ 142 w 144"/>
                <a:gd name="T3" fmla="*/ 87 h 87"/>
                <a:gd name="T4" fmla="*/ 144 w 144"/>
                <a:gd name="T5" fmla="*/ 87 h 87"/>
                <a:gd name="T6" fmla="*/ 142 w 144"/>
                <a:gd name="T7" fmla="*/ 78 h 87"/>
                <a:gd name="T8" fmla="*/ 142 w 144"/>
                <a:gd name="T9" fmla="*/ 69 h 87"/>
                <a:gd name="T10" fmla="*/ 140 w 144"/>
                <a:gd name="T11" fmla="*/ 60 h 87"/>
                <a:gd name="T12" fmla="*/ 138 w 144"/>
                <a:gd name="T13" fmla="*/ 53 h 87"/>
                <a:gd name="T14" fmla="*/ 134 w 144"/>
                <a:gd name="T15" fmla="*/ 45 h 87"/>
                <a:gd name="T16" fmla="*/ 131 w 144"/>
                <a:gd name="T17" fmla="*/ 38 h 87"/>
                <a:gd name="T18" fmla="*/ 127 w 144"/>
                <a:gd name="T19" fmla="*/ 32 h 87"/>
                <a:gd name="T20" fmla="*/ 122 w 144"/>
                <a:gd name="T21" fmla="*/ 26 h 87"/>
                <a:gd name="T22" fmla="*/ 118 w 144"/>
                <a:gd name="T23" fmla="*/ 20 h 87"/>
                <a:gd name="T24" fmla="*/ 112 w 144"/>
                <a:gd name="T25" fmla="*/ 14 h 87"/>
                <a:gd name="T26" fmla="*/ 106 w 144"/>
                <a:gd name="T27" fmla="*/ 11 h 87"/>
                <a:gd name="T28" fmla="*/ 100 w 144"/>
                <a:gd name="T29" fmla="*/ 6 h 87"/>
                <a:gd name="T30" fmla="*/ 93 w 144"/>
                <a:gd name="T31" fmla="*/ 3 h 87"/>
                <a:gd name="T32" fmla="*/ 87 w 144"/>
                <a:gd name="T33" fmla="*/ 1 h 87"/>
                <a:gd name="T34" fmla="*/ 80 w 144"/>
                <a:gd name="T35" fmla="*/ 0 h 87"/>
                <a:gd name="T36" fmla="*/ 72 w 144"/>
                <a:gd name="T37" fmla="*/ 0 h 87"/>
                <a:gd name="T38" fmla="*/ 64 w 144"/>
                <a:gd name="T39" fmla="*/ 0 h 87"/>
                <a:gd name="T40" fmla="*/ 57 w 144"/>
                <a:gd name="T41" fmla="*/ 1 h 87"/>
                <a:gd name="T42" fmla="*/ 51 w 144"/>
                <a:gd name="T43" fmla="*/ 3 h 87"/>
                <a:gd name="T44" fmla="*/ 44 w 144"/>
                <a:gd name="T45" fmla="*/ 6 h 87"/>
                <a:gd name="T46" fmla="*/ 38 w 144"/>
                <a:gd name="T47" fmla="*/ 11 h 87"/>
                <a:gd name="T48" fmla="*/ 32 w 144"/>
                <a:gd name="T49" fmla="*/ 14 h 87"/>
                <a:gd name="T50" fmla="*/ 26 w 144"/>
                <a:gd name="T51" fmla="*/ 20 h 87"/>
                <a:gd name="T52" fmla="*/ 21 w 144"/>
                <a:gd name="T53" fmla="*/ 26 h 87"/>
                <a:gd name="T54" fmla="*/ 17 w 144"/>
                <a:gd name="T55" fmla="*/ 32 h 87"/>
                <a:gd name="T56" fmla="*/ 13 w 144"/>
                <a:gd name="T57" fmla="*/ 38 h 87"/>
                <a:gd name="T58" fmla="*/ 10 w 144"/>
                <a:gd name="T59" fmla="*/ 45 h 87"/>
                <a:gd name="T60" fmla="*/ 6 w 144"/>
                <a:gd name="T61" fmla="*/ 53 h 87"/>
                <a:gd name="T62" fmla="*/ 4 w 144"/>
                <a:gd name="T63" fmla="*/ 60 h 87"/>
                <a:gd name="T64" fmla="*/ 3 w 144"/>
                <a:gd name="T65" fmla="*/ 69 h 87"/>
                <a:gd name="T66" fmla="*/ 1 w 144"/>
                <a:gd name="T67" fmla="*/ 78 h 87"/>
                <a:gd name="T68" fmla="*/ 1 w 144"/>
                <a:gd name="T69" fmla="*/ 87 h 87"/>
                <a:gd name="T70" fmla="*/ 0 w 144"/>
                <a:gd name="T71" fmla="*/ 87 h 87"/>
                <a:gd name="T72" fmla="*/ 0 w 144"/>
                <a:gd name="T73" fmla="*/ 87 h 87"/>
                <a:gd name="T74" fmla="*/ 1 w 144"/>
                <a:gd name="T75" fmla="*/ 87 h 87"/>
                <a:gd name="T76" fmla="*/ 72 w 144"/>
                <a:gd name="T77" fmla="*/ 87 h 87"/>
                <a:gd name="T78" fmla="*/ 142 w 144"/>
                <a:gd name="T79" fmla="*/ 87 h 87"/>
                <a:gd name="T80" fmla="*/ 142 w 144"/>
                <a:gd name="T8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87">
                  <a:moveTo>
                    <a:pt x="142" y="87"/>
                  </a:moveTo>
                  <a:lnTo>
                    <a:pt x="142" y="87"/>
                  </a:lnTo>
                  <a:lnTo>
                    <a:pt x="144" y="87"/>
                  </a:lnTo>
                  <a:lnTo>
                    <a:pt x="142" y="78"/>
                  </a:lnTo>
                  <a:lnTo>
                    <a:pt x="142" y="69"/>
                  </a:lnTo>
                  <a:lnTo>
                    <a:pt x="140" y="60"/>
                  </a:lnTo>
                  <a:lnTo>
                    <a:pt x="138" y="53"/>
                  </a:lnTo>
                  <a:lnTo>
                    <a:pt x="134" y="45"/>
                  </a:lnTo>
                  <a:lnTo>
                    <a:pt x="131" y="38"/>
                  </a:lnTo>
                  <a:lnTo>
                    <a:pt x="127" y="32"/>
                  </a:lnTo>
                  <a:lnTo>
                    <a:pt x="122" y="26"/>
                  </a:lnTo>
                  <a:lnTo>
                    <a:pt x="118" y="20"/>
                  </a:lnTo>
                  <a:lnTo>
                    <a:pt x="112" y="14"/>
                  </a:lnTo>
                  <a:lnTo>
                    <a:pt x="106" y="11"/>
                  </a:lnTo>
                  <a:lnTo>
                    <a:pt x="100" y="6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6"/>
                  </a:lnTo>
                  <a:lnTo>
                    <a:pt x="38" y="11"/>
                  </a:lnTo>
                  <a:lnTo>
                    <a:pt x="32" y="14"/>
                  </a:lnTo>
                  <a:lnTo>
                    <a:pt x="26" y="20"/>
                  </a:lnTo>
                  <a:lnTo>
                    <a:pt x="21" y="26"/>
                  </a:lnTo>
                  <a:lnTo>
                    <a:pt x="17" y="32"/>
                  </a:lnTo>
                  <a:lnTo>
                    <a:pt x="13" y="38"/>
                  </a:lnTo>
                  <a:lnTo>
                    <a:pt x="10" y="45"/>
                  </a:lnTo>
                  <a:lnTo>
                    <a:pt x="6" y="53"/>
                  </a:lnTo>
                  <a:lnTo>
                    <a:pt x="4" y="60"/>
                  </a:lnTo>
                  <a:lnTo>
                    <a:pt x="3" y="69"/>
                  </a:lnTo>
                  <a:lnTo>
                    <a:pt x="1" y="78"/>
                  </a:lnTo>
                  <a:lnTo>
                    <a:pt x="1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7"/>
                  </a:lnTo>
                  <a:lnTo>
                    <a:pt x="72" y="87"/>
                  </a:lnTo>
                  <a:lnTo>
                    <a:pt x="142" y="87"/>
                  </a:lnTo>
                  <a:lnTo>
                    <a:pt x="142" y="87"/>
                  </a:lnTo>
                </a:path>
              </a:pathLst>
            </a:custGeom>
            <a:noFill/>
            <a:ln w="79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138363" y="5262563"/>
              <a:ext cx="1106488" cy="15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8966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전선의  종류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628800"/>
            <a:ext cx="8567936" cy="46085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solidFill>
                  <a:schemeClr val="accent2"/>
                </a:solidFill>
                <a:latin typeface="+mn-ea"/>
              </a:rPr>
              <a:t>온난전선의 기상 특징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9366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latin typeface="+mn-ea"/>
              </a:rPr>
              <a:t>기온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전선 통과 후 상승</a:t>
            </a:r>
            <a:endParaRPr lang="en-US" altLang="ko-KR" sz="2400" b="1" dirty="0">
              <a:latin typeface="+mn-ea"/>
            </a:endParaRPr>
          </a:p>
          <a:p>
            <a:pPr marL="0" indent="936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latin typeface="+mn-ea"/>
              </a:rPr>
              <a:t>기압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전선 접근 시까지 하강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전선 통과 후 거의 변화 </a:t>
            </a:r>
            <a:endParaRPr lang="en-US" altLang="ko-KR" sz="2400" b="1" dirty="0">
              <a:latin typeface="+mn-ea"/>
            </a:endParaRPr>
          </a:p>
          <a:p>
            <a:pPr marL="0" indent="936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            </a:t>
            </a:r>
            <a:r>
              <a:rPr lang="ko-KR" altLang="en-US" sz="2400" b="1" dirty="0">
                <a:latin typeface="+mn-ea"/>
              </a:rPr>
              <a:t>없음</a:t>
            </a:r>
            <a:endParaRPr lang="en-US" altLang="ko-KR" sz="2400" b="1" dirty="0">
              <a:latin typeface="+mn-ea"/>
            </a:endParaRPr>
          </a:p>
          <a:p>
            <a:pPr marL="0" indent="9366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latin typeface="+mn-ea"/>
              </a:rPr>
              <a:t>바람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전선 통과 시 가장 강하며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통과 후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감소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  <a:p>
            <a:pPr marL="0" indent="936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            </a:t>
            </a:r>
            <a:r>
              <a:rPr lang="ko-KR" altLang="en-US" sz="2400" b="1" dirty="0">
                <a:latin typeface="+mn-ea"/>
              </a:rPr>
              <a:t>풍향은 </a:t>
            </a:r>
            <a:r>
              <a:rPr lang="en-US" altLang="ko-KR" sz="2400" b="1" dirty="0">
                <a:latin typeface="+mn-ea"/>
              </a:rPr>
              <a:t>E/SE</a:t>
            </a:r>
            <a:r>
              <a:rPr lang="ko-KR" altLang="en-US" sz="2400" b="1" dirty="0">
                <a:latin typeface="+mn-ea"/>
              </a:rPr>
              <a:t>에서 </a:t>
            </a:r>
            <a:r>
              <a:rPr lang="en-US" altLang="ko-KR" sz="2400" b="1" dirty="0">
                <a:latin typeface="+mn-ea"/>
              </a:rPr>
              <a:t>SW</a:t>
            </a:r>
            <a:r>
              <a:rPr lang="ko-KR" altLang="en-US" sz="2400" b="1" dirty="0">
                <a:latin typeface="+mn-ea"/>
              </a:rPr>
              <a:t>로 변함</a:t>
            </a:r>
            <a:endParaRPr lang="en-US" altLang="ko-KR" sz="2400" b="1" dirty="0">
              <a:latin typeface="+mn-ea"/>
            </a:endParaRPr>
          </a:p>
          <a:p>
            <a:pPr marL="0" indent="9366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latin typeface="+mn-ea"/>
              </a:rPr>
              <a:t>강수량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전선 전면에서 지속적인 비가 내리고 광범위함</a:t>
            </a:r>
            <a:endParaRPr lang="en-US" altLang="ko-KR" sz="2400" b="1" dirty="0">
              <a:latin typeface="+mn-ea"/>
            </a:endParaRPr>
          </a:p>
          <a:p>
            <a:pPr marL="0" indent="936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latin typeface="+mn-ea"/>
              </a:rPr>
              <a:t>시정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전선 접근과 함께 매우 불량하며 전선 통과 후 양호</a:t>
            </a:r>
            <a:r>
              <a:rPr lang="en-US" altLang="ko-KR" sz="2400" b="1" dirty="0">
                <a:latin typeface="+mn-ea"/>
              </a:rPr>
              <a:t>        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8915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782960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solidFill>
                  <a:srgbClr val="0000CC"/>
                </a:solidFill>
                <a:latin typeface="+mj-ea"/>
              </a:rPr>
              <a:t>한랭</a:t>
            </a:r>
            <a:r>
              <a:rPr lang="en-US" altLang="ko-KR" sz="4000" b="1" i="1" dirty="0">
                <a:solidFill>
                  <a:srgbClr val="0000CC"/>
                </a:solidFill>
                <a:latin typeface="Univers" panose="020B0503020202020204" pitchFamily="34" charset="0"/>
              </a:rPr>
              <a:t>·</a:t>
            </a:r>
            <a:r>
              <a:rPr lang="ko-KR" altLang="en-US" sz="4000" b="1" i="1" dirty="0">
                <a:solidFill>
                  <a:srgbClr val="0000CC"/>
                </a:solidFill>
                <a:latin typeface="+mj-ea"/>
              </a:rPr>
              <a:t>온난 전선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4FFA1-331F-40C8-B1A3-C94B6D6E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1340768"/>
            <a:ext cx="875347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09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전선의  종류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9696" y="1600200"/>
            <a:ext cx="8686800" cy="406104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폐색전선</a:t>
            </a:r>
            <a:endParaRPr lang="en-US" altLang="ko-KR" sz="2800" b="1" dirty="0">
              <a:latin typeface="+mn-ea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한랭전선과 온난전선이 겹쳐진 전선</a:t>
            </a:r>
            <a:r>
              <a:rPr lang="en-US" altLang="ko-KR" sz="2400" b="1" dirty="0">
                <a:latin typeface="+mn-ea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저기압이 진행함에 따라 한랭전선이 온난전선보다 빨라</a:t>
            </a:r>
            <a:endParaRPr lang="en-US" altLang="ko-KR" sz="2400" b="1" dirty="0">
              <a:latin typeface="+mn-ea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두 전선이 겹쳐 발생</a:t>
            </a:r>
            <a:endParaRPr lang="en-US" altLang="ko-KR" sz="2400" b="1" dirty="0">
              <a:latin typeface="+mn-ea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폐색전선 양측의 한기는 모두 한대 기단이지만 이동 경로가 </a:t>
            </a:r>
            <a:endParaRPr lang="en-US" altLang="ko-KR" sz="2400" b="1" dirty="0">
              <a:latin typeface="+mn-ea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달라 두 종류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한랭형</a:t>
            </a:r>
            <a:r>
              <a:rPr lang="en-US" altLang="ko-KR" sz="2200" b="1" dirty="0">
                <a:latin typeface="Univers" panose="020B0503020202020204" pitchFamily="34" charset="0"/>
              </a:rPr>
              <a:t>·</a:t>
            </a:r>
            <a:r>
              <a:rPr lang="ko-KR" altLang="en-US" sz="2200" b="1" dirty="0">
                <a:latin typeface="+mn-ea"/>
              </a:rPr>
              <a:t>온난형 폐색전선</a:t>
            </a:r>
            <a:r>
              <a:rPr lang="en-US" altLang="ko-KR" sz="22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로 구분</a:t>
            </a:r>
            <a:endParaRPr lang="en-US" altLang="ko-KR" sz="2400" b="1" dirty="0">
              <a:latin typeface="+mn-ea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일기도상 표시는 자색 실선</a:t>
            </a:r>
            <a:r>
              <a:rPr lang="en-US" altLang="ko-KR" sz="2400" b="1" dirty="0">
                <a:latin typeface="+mn-ea"/>
              </a:rPr>
              <a:t>:  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ko-KR" sz="2400" b="1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88024" y="5085184"/>
            <a:ext cx="1363662" cy="363537"/>
            <a:chOff x="5872163" y="4941888"/>
            <a:chExt cx="1363662" cy="363537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872163" y="4941888"/>
              <a:ext cx="1363662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11863" y="5070475"/>
              <a:ext cx="187325" cy="171450"/>
            </a:xfrm>
            <a:custGeom>
              <a:avLst/>
              <a:gdLst>
                <a:gd name="T0" fmla="*/ 118 w 118"/>
                <a:gd name="T1" fmla="*/ 108 h 108"/>
                <a:gd name="T2" fmla="*/ 118 w 118"/>
                <a:gd name="T3" fmla="*/ 108 h 108"/>
                <a:gd name="T4" fmla="*/ 118 w 118"/>
                <a:gd name="T5" fmla="*/ 97 h 108"/>
                <a:gd name="T6" fmla="*/ 117 w 118"/>
                <a:gd name="T7" fmla="*/ 86 h 108"/>
                <a:gd name="T8" fmla="*/ 116 w 118"/>
                <a:gd name="T9" fmla="*/ 77 h 108"/>
                <a:gd name="T10" fmla="*/ 114 w 118"/>
                <a:gd name="T11" fmla="*/ 65 h 108"/>
                <a:gd name="T12" fmla="*/ 111 w 118"/>
                <a:gd name="T13" fmla="*/ 58 h 108"/>
                <a:gd name="T14" fmla="*/ 108 w 118"/>
                <a:gd name="T15" fmla="*/ 48 h 108"/>
                <a:gd name="T16" fmla="*/ 105 w 118"/>
                <a:gd name="T17" fmla="*/ 39 h 108"/>
                <a:gd name="T18" fmla="*/ 101 w 118"/>
                <a:gd name="T19" fmla="*/ 32 h 108"/>
                <a:gd name="T20" fmla="*/ 96 w 118"/>
                <a:gd name="T21" fmla="*/ 24 h 108"/>
                <a:gd name="T22" fmla="*/ 92 w 118"/>
                <a:gd name="T23" fmla="*/ 18 h 108"/>
                <a:gd name="T24" fmla="*/ 87 w 118"/>
                <a:gd name="T25" fmla="*/ 13 h 108"/>
                <a:gd name="T26" fmla="*/ 82 w 118"/>
                <a:gd name="T27" fmla="*/ 7 h 108"/>
                <a:gd name="T28" fmla="*/ 76 w 118"/>
                <a:gd name="T29" fmla="*/ 3 h 108"/>
                <a:gd name="T30" fmla="*/ 71 w 118"/>
                <a:gd name="T31" fmla="*/ 2 h 108"/>
                <a:gd name="T32" fmla="*/ 65 w 118"/>
                <a:gd name="T33" fmla="*/ 0 h 108"/>
                <a:gd name="T34" fmla="*/ 59 w 118"/>
                <a:gd name="T35" fmla="*/ 0 h 108"/>
                <a:gd name="T36" fmla="*/ 53 w 118"/>
                <a:gd name="T37" fmla="*/ 0 h 108"/>
                <a:gd name="T38" fmla="*/ 47 w 118"/>
                <a:gd name="T39" fmla="*/ 2 h 108"/>
                <a:gd name="T40" fmla="*/ 41 w 118"/>
                <a:gd name="T41" fmla="*/ 3 h 108"/>
                <a:gd name="T42" fmla="*/ 36 w 118"/>
                <a:gd name="T43" fmla="*/ 7 h 108"/>
                <a:gd name="T44" fmla="*/ 30 w 118"/>
                <a:gd name="T45" fmla="*/ 13 h 108"/>
                <a:gd name="T46" fmla="*/ 26 w 118"/>
                <a:gd name="T47" fmla="*/ 18 h 108"/>
                <a:gd name="T48" fmla="*/ 22 w 118"/>
                <a:gd name="T49" fmla="*/ 24 h 108"/>
                <a:gd name="T50" fmla="*/ 18 w 118"/>
                <a:gd name="T51" fmla="*/ 32 h 108"/>
                <a:gd name="T52" fmla="*/ 14 w 118"/>
                <a:gd name="T53" fmla="*/ 39 h 108"/>
                <a:gd name="T54" fmla="*/ 10 w 118"/>
                <a:gd name="T55" fmla="*/ 48 h 108"/>
                <a:gd name="T56" fmla="*/ 7 w 118"/>
                <a:gd name="T57" fmla="*/ 58 h 108"/>
                <a:gd name="T58" fmla="*/ 5 w 118"/>
                <a:gd name="T59" fmla="*/ 65 h 108"/>
                <a:gd name="T60" fmla="*/ 3 w 118"/>
                <a:gd name="T61" fmla="*/ 77 h 108"/>
                <a:gd name="T62" fmla="*/ 1 w 118"/>
                <a:gd name="T63" fmla="*/ 86 h 108"/>
                <a:gd name="T64" fmla="*/ 0 w 118"/>
                <a:gd name="T65" fmla="*/ 97 h 108"/>
                <a:gd name="T66" fmla="*/ 0 w 118"/>
                <a:gd name="T67" fmla="*/ 108 h 108"/>
                <a:gd name="T68" fmla="*/ 59 w 118"/>
                <a:gd name="T69" fmla="*/ 108 h 108"/>
                <a:gd name="T70" fmla="*/ 118 w 118"/>
                <a:gd name="T7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" h="108">
                  <a:moveTo>
                    <a:pt x="118" y="108"/>
                  </a:moveTo>
                  <a:lnTo>
                    <a:pt x="118" y="108"/>
                  </a:lnTo>
                  <a:lnTo>
                    <a:pt x="118" y="97"/>
                  </a:lnTo>
                  <a:lnTo>
                    <a:pt x="117" y="86"/>
                  </a:lnTo>
                  <a:lnTo>
                    <a:pt x="116" y="77"/>
                  </a:lnTo>
                  <a:lnTo>
                    <a:pt x="114" y="65"/>
                  </a:lnTo>
                  <a:lnTo>
                    <a:pt x="111" y="58"/>
                  </a:lnTo>
                  <a:lnTo>
                    <a:pt x="108" y="48"/>
                  </a:lnTo>
                  <a:lnTo>
                    <a:pt x="105" y="39"/>
                  </a:lnTo>
                  <a:lnTo>
                    <a:pt x="101" y="32"/>
                  </a:lnTo>
                  <a:lnTo>
                    <a:pt x="96" y="24"/>
                  </a:lnTo>
                  <a:lnTo>
                    <a:pt x="92" y="18"/>
                  </a:lnTo>
                  <a:lnTo>
                    <a:pt x="87" y="13"/>
                  </a:lnTo>
                  <a:lnTo>
                    <a:pt x="82" y="7"/>
                  </a:lnTo>
                  <a:lnTo>
                    <a:pt x="76" y="3"/>
                  </a:lnTo>
                  <a:lnTo>
                    <a:pt x="71" y="2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7"/>
                  </a:lnTo>
                  <a:lnTo>
                    <a:pt x="30" y="13"/>
                  </a:lnTo>
                  <a:lnTo>
                    <a:pt x="26" y="18"/>
                  </a:lnTo>
                  <a:lnTo>
                    <a:pt x="22" y="24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0" y="48"/>
                  </a:lnTo>
                  <a:lnTo>
                    <a:pt x="7" y="58"/>
                  </a:lnTo>
                  <a:lnTo>
                    <a:pt x="5" y="65"/>
                  </a:lnTo>
                  <a:lnTo>
                    <a:pt x="3" y="77"/>
                  </a:lnTo>
                  <a:lnTo>
                    <a:pt x="1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59" y="108"/>
                  </a:lnTo>
                  <a:lnTo>
                    <a:pt x="118" y="108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011863" y="5070475"/>
              <a:ext cx="187325" cy="171450"/>
            </a:xfrm>
            <a:custGeom>
              <a:avLst/>
              <a:gdLst>
                <a:gd name="T0" fmla="*/ 118 w 118"/>
                <a:gd name="T1" fmla="*/ 108 h 108"/>
                <a:gd name="T2" fmla="*/ 118 w 118"/>
                <a:gd name="T3" fmla="*/ 108 h 108"/>
                <a:gd name="T4" fmla="*/ 118 w 118"/>
                <a:gd name="T5" fmla="*/ 97 h 108"/>
                <a:gd name="T6" fmla="*/ 117 w 118"/>
                <a:gd name="T7" fmla="*/ 86 h 108"/>
                <a:gd name="T8" fmla="*/ 116 w 118"/>
                <a:gd name="T9" fmla="*/ 77 h 108"/>
                <a:gd name="T10" fmla="*/ 114 w 118"/>
                <a:gd name="T11" fmla="*/ 65 h 108"/>
                <a:gd name="T12" fmla="*/ 111 w 118"/>
                <a:gd name="T13" fmla="*/ 58 h 108"/>
                <a:gd name="T14" fmla="*/ 108 w 118"/>
                <a:gd name="T15" fmla="*/ 48 h 108"/>
                <a:gd name="T16" fmla="*/ 105 w 118"/>
                <a:gd name="T17" fmla="*/ 39 h 108"/>
                <a:gd name="T18" fmla="*/ 101 w 118"/>
                <a:gd name="T19" fmla="*/ 32 h 108"/>
                <a:gd name="T20" fmla="*/ 96 w 118"/>
                <a:gd name="T21" fmla="*/ 24 h 108"/>
                <a:gd name="T22" fmla="*/ 92 w 118"/>
                <a:gd name="T23" fmla="*/ 18 h 108"/>
                <a:gd name="T24" fmla="*/ 87 w 118"/>
                <a:gd name="T25" fmla="*/ 13 h 108"/>
                <a:gd name="T26" fmla="*/ 82 w 118"/>
                <a:gd name="T27" fmla="*/ 7 h 108"/>
                <a:gd name="T28" fmla="*/ 76 w 118"/>
                <a:gd name="T29" fmla="*/ 3 h 108"/>
                <a:gd name="T30" fmla="*/ 71 w 118"/>
                <a:gd name="T31" fmla="*/ 2 h 108"/>
                <a:gd name="T32" fmla="*/ 65 w 118"/>
                <a:gd name="T33" fmla="*/ 0 h 108"/>
                <a:gd name="T34" fmla="*/ 59 w 118"/>
                <a:gd name="T35" fmla="*/ 0 h 108"/>
                <a:gd name="T36" fmla="*/ 53 w 118"/>
                <a:gd name="T37" fmla="*/ 0 h 108"/>
                <a:gd name="T38" fmla="*/ 47 w 118"/>
                <a:gd name="T39" fmla="*/ 2 h 108"/>
                <a:gd name="T40" fmla="*/ 41 w 118"/>
                <a:gd name="T41" fmla="*/ 3 h 108"/>
                <a:gd name="T42" fmla="*/ 36 w 118"/>
                <a:gd name="T43" fmla="*/ 7 h 108"/>
                <a:gd name="T44" fmla="*/ 30 w 118"/>
                <a:gd name="T45" fmla="*/ 13 h 108"/>
                <a:gd name="T46" fmla="*/ 26 w 118"/>
                <a:gd name="T47" fmla="*/ 18 h 108"/>
                <a:gd name="T48" fmla="*/ 22 w 118"/>
                <a:gd name="T49" fmla="*/ 24 h 108"/>
                <a:gd name="T50" fmla="*/ 18 w 118"/>
                <a:gd name="T51" fmla="*/ 32 h 108"/>
                <a:gd name="T52" fmla="*/ 14 w 118"/>
                <a:gd name="T53" fmla="*/ 39 h 108"/>
                <a:gd name="T54" fmla="*/ 10 w 118"/>
                <a:gd name="T55" fmla="*/ 48 h 108"/>
                <a:gd name="T56" fmla="*/ 7 w 118"/>
                <a:gd name="T57" fmla="*/ 58 h 108"/>
                <a:gd name="T58" fmla="*/ 5 w 118"/>
                <a:gd name="T59" fmla="*/ 65 h 108"/>
                <a:gd name="T60" fmla="*/ 3 w 118"/>
                <a:gd name="T61" fmla="*/ 77 h 108"/>
                <a:gd name="T62" fmla="*/ 1 w 118"/>
                <a:gd name="T63" fmla="*/ 86 h 108"/>
                <a:gd name="T64" fmla="*/ 0 w 118"/>
                <a:gd name="T65" fmla="*/ 97 h 108"/>
                <a:gd name="T66" fmla="*/ 0 w 118"/>
                <a:gd name="T67" fmla="*/ 108 h 108"/>
                <a:gd name="T68" fmla="*/ 59 w 118"/>
                <a:gd name="T69" fmla="*/ 108 h 108"/>
                <a:gd name="T70" fmla="*/ 118 w 118"/>
                <a:gd name="T7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" h="108">
                  <a:moveTo>
                    <a:pt x="118" y="108"/>
                  </a:moveTo>
                  <a:lnTo>
                    <a:pt x="118" y="108"/>
                  </a:lnTo>
                  <a:lnTo>
                    <a:pt x="118" y="97"/>
                  </a:lnTo>
                  <a:lnTo>
                    <a:pt x="117" y="86"/>
                  </a:lnTo>
                  <a:lnTo>
                    <a:pt x="116" y="77"/>
                  </a:lnTo>
                  <a:lnTo>
                    <a:pt x="114" y="65"/>
                  </a:lnTo>
                  <a:lnTo>
                    <a:pt x="111" y="58"/>
                  </a:lnTo>
                  <a:lnTo>
                    <a:pt x="108" y="48"/>
                  </a:lnTo>
                  <a:lnTo>
                    <a:pt x="105" y="39"/>
                  </a:lnTo>
                  <a:lnTo>
                    <a:pt x="101" y="32"/>
                  </a:lnTo>
                  <a:lnTo>
                    <a:pt x="96" y="24"/>
                  </a:lnTo>
                  <a:lnTo>
                    <a:pt x="92" y="18"/>
                  </a:lnTo>
                  <a:lnTo>
                    <a:pt x="87" y="13"/>
                  </a:lnTo>
                  <a:lnTo>
                    <a:pt x="82" y="7"/>
                  </a:lnTo>
                  <a:lnTo>
                    <a:pt x="76" y="3"/>
                  </a:lnTo>
                  <a:lnTo>
                    <a:pt x="71" y="2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7"/>
                  </a:lnTo>
                  <a:lnTo>
                    <a:pt x="30" y="13"/>
                  </a:lnTo>
                  <a:lnTo>
                    <a:pt x="26" y="18"/>
                  </a:lnTo>
                  <a:lnTo>
                    <a:pt x="22" y="24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0" y="48"/>
                  </a:lnTo>
                  <a:lnTo>
                    <a:pt x="7" y="58"/>
                  </a:lnTo>
                  <a:lnTo>
                    <a:pt x="5" y="65"/>
                  </a:lnTo>
                  <a:lnTo>
                    <a:pt x="3" y="77"/>
                  </a:lnTo>
                  <a:lnTo>
                    <a:pt x="1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59" y="108"/>
                  </a:lnTo>
                  <a:lnTo>
                    <a:pt x="118" y="108"/>
                  </a:lnTo>
                </a:path>
              </a:pathLst>
            </a:custGeom>
            <a:noFill/>
            <a:ln w="63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364288" y="5057775"/>
              <a:ext cx="188912" cy="173037"/>
            </a:xfrm>
            <a:custGeom>
              <a:avLst/>
              <a:gdLst>
                <a:gd name="T0" fmla="*/ 118 w 119"/>
                <a:gd name="T1" fmla="*/ 109 h 109"/>
                <a:gd name="T2" fmla="*/ 118 w 119"/>
                <a:gd name="T3" fmla="*/ 109 h 109"/>
                <a:gd name="T4" fmla="*/ 119 w 119"/>
                <a:gd name="T5" fmla="*/ 109 h 109"/>
                <a:gd name="T6" fmla="*/ 118 w 119"/>
                <a:gd name="T7" fmla="*/ 100 h 109"/>
                <a:gd name="T8" fmla="*/ 117 w 119"/>
                <a:gd name="T9" fmla="*/ 86 h 109"/>
                <a:gd name="T10" fmla="*/ 116 w 119"/>
                <a:gd name="T11" fmla="*/ 77 h 109"/>
                <a:gd name="T12" fmla="*/ 114 w 119"/>
                <a:gd name="T13" fmla="*/ 68 h 109"/>
                <a:gd name="T14" fmla="*/ 110 w 119"/>
                <a:gd name="T15" fmla="*/ 56 h 109"/>
                <a:gd name="T16" fmla="*/ 108 w 119"/>
                <a:gd name="T17" fmla="*/ 47 h 109"/>
                <a:gd name="T18" fmla="*/ 105 w 119"/>
                <a:gd name="T19" fmla="*/ 41 h 109"/>
                <a:gd name="T20" fmla="*/ 101 w 119"/>
                <a:gd name="T21" fmla="*/ 34 h 109"/>
                <a:gd name="T22" fmla="*/ 97 w 119"/>
                <a:gd name="T23" fmla="*/ 26 h 109"/>
                <a:gd name="T24" fmla="*/ 92 w 119"/>
                <a:gd name="T25" fmla="*/ 19 h 109"/>
                <a:gd name="T26" fmla="*/ 87 w 119"/>
                <a:gd name="T27" fmla="*/ 15 h 109"/>
                <a:gd name="T28" fmla="*/ 83 w 119"/>
                <a:gd name="T29" fmla="*/ 10 h 109"/>
                <a:gd name="T30" fmla="*/ 77 w 119"/>
                <a:gd name="T31" fmla="*/ 6 h 109"/>
                <a:gd name="T32" fmla="*/ 71 w 119"/>
                <a:gd name="T33" fmla="*/ 4 h 109"/>
                <a:gd name="T34" fmla="*/ 66 w 119"/>
                <a:gd name="T35" fmla="*/ 2 h 109"/>
                <a:gd name="T36" fmla="*/ 59 w 119"/>
                <a:gd name="T37" fmla="*/ 0 h 109"/>
                <a:gd name="T38" fmla="*/ 53 w 119"/>
                <a:gd name="T39" fmla="*/ 2 h 109"/>
                <a:gd name="T40" fmla="*/ 47 w 119"/>
                <a:gd name="T41" fmla="*/ 4 h 109"/>
                <a:gd name="T42" fmla="*/ 41 w 119"/>
                <a:gd name="T43" fmla="*/ 6 h 109"/>
                <a:gd name="T44" fmla="*/ 37 w 119"/>
                <a:gd name="T45" fmla="*/ 10 h 109"/>
                <a:gd name="T46" fmla="*/ 32 w 119"/>
                <a:gd name="T47" fmla="*/ 15 h 109"/>
                <a:gd name="T48" fmla="*/ 27 w 119"/>
                <a:gd name="T49" fmla="*/ 19 h 109"/>
                <a:gd name="T50" fmla="*/ 22 w 119"/>
                <a:gd name="T51" fmla="*/ 26 h 109"/>
                <a:gd name="T52" fmla="*/ 18 w 119"/>
                <a:gd name="T53" fmla="*/ 34 h 109"/>
                <a:gd name="T54" fmla="*/ 14 w 119"/>
                <a:gd name="T55" fmla="*/ 41 h 109"/>
                <a:gd name="T56" fmla="*/ 10 w 119"/>
                <a:gd name="T57" fmla="*/ 47 h 109"/>
                <a:gd name="T58" fmla="*/ 7 w 119"/>
                <a:gd name="T59" fmla="*/ 56 h 109"/>
                <a:gd name="T60" fmla="*/ 5 w 119"/>
                <a:gd name="T61" fmla="*/ 68 h 109"/>
                <a:gd name="T62" fmla="*/ 3 w 119"/>
                <a:gd name="T63" fmla="*/ 77 h 109"/>
                <a:gd name="T64" fmla="*/ 1 w 119"/>
                <a:gd name="T65" fmla="*/ 86 h 109"/>
                <a:gd name="T66" fmla="*/ 1 w 119"/>
                <a:gd name="T67" fmla="*/ 100 h 109"/>
                <a:gd name="T68" fmla="*/ 0 w 119"/>
                <a:gd name="T69" fmla="*/ 109 h 109"/>
                <a:gd name="T70" fmla="*/ 59 w 119"/>
                <a:gd name="T71" fmla="*/ 109 h 109"/>
                <a:gd name="T72" fmla="*/ 118 w 119"/>
                <a:gd name="T7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" h="109">
                  <a:moveTo>
                    <a:pt x="118" y="109"/>
                  </a:moveTo>
                  <a:lnTo>
                    <a:pt x="118" y="109"/>
                  </a:lnTo>
                  <a:lnTo>
                    <a:pt x="119" y="109"/>
                  </a:lnTo>
                  <a:lnTo>
                    <a:pt x="118" y="100"/>
                  </a:lnTo>
                  <a:lnTo>
                    <a:pt x="117" y="86"/>
                  </a:lnTo>
                  <a:lnTo>
                    <a:pt x="116" y="77"/>
                  </a:lnTo>
                  <a:lnTo>
                    <a:pt x="114" y="68"/>
                  </a:lnTo>
                  <a:lnTo>
                    <a:pt x="110" y="56"/>
                  </a:lnTo>
                  <a:lnTo>
                    <a:pt x="108" y="47"/>
                  </a:lnTo>
                  <a:lnTo>
                    <a:pt x="105" y="41"/>
                  </a:lnTo>
                  <a:lnTo>
                    <a:pt x="101" y="34"/>
                  </a:lnTo>
                  <a:lnTo>
                    <a:pt x="97" y="26"/>
                  </a:lnTo>
                  <a:lnTo>
                    <a:pt x="92" y="19"/>
                  </a:lnTo>
                  <a:lnTo>
                    <a:pt x="87" y="15"/>
                  </a:lnTo>
                  <a:lnTo>
                    <a:pt x="83" y="10"/>
                  </a:lnTo>
                  <a:lnTo>
                    <a:pt x="77" y="6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59" y="0"/>
                  </a:lnTo>
                  <a:lnTo>
                    <a:pt x="53" y="2"/>
                  </a:lnTo>
                  <a:lnTo>
                    <a:pt x="47" y="4"/>
                  </a:lnTo>
                  <a:lnTo>
                    <a:pt x="41" y="6"/>
                  </a:lnTo>
                  <a:lnTo>
                    <a:pt x="37" y="10"/>
                  </a:lnTo>
                  <a:lnTo>
                    <a:pt x="32" y="15"/>
                  </a:lnTo>
                  <a:lnTo>
                    <a:pt x="27" y="19"/>
                  </a:lnTo>
                  <a:lnTo>
                    <a:pt x="22" y="26"/>
                  </a:lnTo>
                  <a:lnTo>
                    <a:pt x="18" y="34"/>
                  </a:lnTo>
                  <a:lnTo>
                    <a:pt x="14" y="41"/>
                  </a:lnTo>
                  <a:lnTo>
                    <a:pt x="10" y="47"/>
                  </a:lnTo>
                  <a:lnTo>
                    <a:pt x="7" y="56"/>
                  </a:lnTo>
                  <a:lnTo>
                    <a:pt x="5" y="68"/>
                  </a:lnTo>
                  <a:lnTo>
                    <a:pt x="3" y="77"/>
                  </a:lnTo>
                  <a:lnTo>
                    <a:pt x="1" y="86"/>
                  </a:lnTo>
                  <a:lnTo>
                    <a:pt x="1" y="100"/>
                  </a:lnTo>
                  <a:lnTo>
                    <a:pt x="0" y="109"/>
                  </a:lnTo>
                  <a:lnTo>
                    <a:pt x="59" y="109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64288" y="5057775"/>
              <a:ext cx="188912" cy="173037"/>
            </a:xfrm>
            <a:custGeom>
              <a:avLst/>
              <a:gdLst>
                <a:gd name="T0" fmla="*/ 118 w 119"/>
                <a:gd name="T1" fmla="*/ 109 h 109"/>
                <a:gd name="T2" fmla="*/ 118 w 119"/>
                <a:gd name="T3" fmla="*/ 109 h 109"/>
                <a:gd name="T4" fmla="*/ 119 w 119"/>
                <a:gd name="T5" fmla="*/ 109 h 109"/>
                <a:gd name="T6" fmla="*/ 118 w 119"/>
                <a:gd name="T7" fmla="*/ 100 h 109"/>
                <a:gd name="T8" fmla="*/ 117 w 119"/>
                <a:gd name="T9" fmla="*/ 86 h 109"/>
                <a:gd name="T10" fmla="*/ 116 w 119"/>
                <a:gd name="T11" fmla="*/ 77 h 109"/>
                <a:gd name="T12" fmla="*/ 114 w 119"/>
                <a:gd name="T13" fmla="*/ 68 h 109"/>
                <a:gd name="T14" fmla="*/ 110 w 119"/>
                <a:gd name="T15" fmla="*/ 56 h 109"/>
                <a:gd name="T16" fmla="*/ 108 w 119"/>
                <a:gd name="T17" fmla="*/ 47 h 109"/>
                <a:gd name="T18" fmla="*/ 105 w 119"/>
                <a:gd name="T19" fmla="*/ 41 h 109"/>
                <a:gd name="T20" fmla="*/ 101 w 119"/>
                <a:gd name="T21" fmla="*/ 34 h 109"/>
                <a:gd name="T22" fmla="*/ 97 w 119"/>
                <a:gd name="T23" fmla="*/ 26 h 109"/>
                <a:gd name="T24" fmla="*/ 92 w 119"/>
                <a:gd name="T25" fmla="*/ 19 h 109"/>
                <a:gd name="T26" fmla="*/ 87 w 119"/>
                <a:gd name="T27" fmla="*/ 15 h 109"/>
                <a:gd name="T28" fmla="*/ 83 w 119"/>
                <a:gd name="T29" fmla="*/ 10 h 109"/>
                <a:gd name="T30" fmla="*/ 77 w 119"/>
                <a:gd name="T31" fmla="*/ 6 h 109"/>
                <a:gd name="T32" fmla="*/ 71 w 119"/>
                <a:gd name="T33" fmla="*/ 4 h 109"/>
                <a:gd name="T34" fmla="*/ 66 w 119"/>
                <a:gd name="T35" fmla="*/ 2 h 109"/>
                <a:gd name="T36" fmla="*/ 59 w 119"/>
                <a:gd name="T37" fmla="*/ 0 h 109"/>
                <a:gd name="T38" fmla="*/ 53 w 119"/>
                <a:gd name="T39" fmla="*/ 2 h 109"/>
                <a:gd name="T40" fmla="*/ 47 w 119"/>
                <a:gd name="T41" fmla="*/ 4 h 109"/>
                <a:gd name="T42" fmla="*/ 41 w 119"/>
                <a:gd name="T43" fmla="*/ 6 h 109"/>
                <a:gd name="T44" fmla="*/ 37 w 119"/>
                <a:gd name="T45" fmla="*/ 10 h 109"/>
                <a:gd name="T46" fmla="*/ 32 w 119"/>
                <a:gd name="T47" fmla="*/ 15 h 109"/>
                <a:gd name="T48" fmla="*/ 27 w 119"/>
                <a:gd name="T49" fmla="*/ 19 h 109"/>
                <a:gd name="T50" fmla="*/ 22 w 119"/>
                <a:gd name="T51" fmla="*/ 26 h 109"/>
                <a:gd name="T52" fmla="*/ 18 w 119"/>
                <a:gd name="T53" fmla="*/ 34 h 109"/>
                <a:gd name="T54" fmla="*/ 14 w 119"/>
                <a:gd name="T55" fmla="*/ 41 h 109"/>
                <a:gd name="T56" fmla="*/ 10 w 119"/>
                <a:gd name="T57" fmla="*/ 47 h 109"/>
                <a:gd name="T58" fmla="*/ 7 w 119"/>
                <a:gd name="T59" fmla="*/ 56 h 109"/>
                <a:gd name="T60" fmla="*/ 5 w 119"/>
                <a:gd name="T61" fmla="*/ 68 h 109"/>
                <a:gd name="T62" fmla="*/ 3 w 119"/>
                <a:gd name="T63" fmla="*/ 77 h 109"/>
                <a:gd name="T64" fmla="*/ 1 w 119"/>
                <a:gd name="T65" fmla="*/ 86 h 109"/>
                <a:gd name="T66" fmla="*/ 1 w 119"/>
                <a:gd name="T67" fmla="*/ 100 h 109"/>
                <a:gd name="T68" fmla="*/ 0 w 119"/>
                <a:gd name="T69" fmla="*/ 109 h 109"/>
                <a:gd name="T70" fmla="*/ 59 w 119"/>
                <a:gd name="T71" fmla="*/ 109 h 109"/>
                <a:gd name="T72" fmla="*/ 118 w 119"/>
                <a:gd name="T7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" h="109">
                  <a:moveTo>
                    <a:pt x="118" y="109"/>
                  </a:moveTo>
                  <a:lnTo>
                    <a:pt x="118" y="109"/>
                  </a:lnTo>
                  <a:lnTo>
                    <a:pt x="119" y="109"/>
                  </a:lnTo>
                  <a:lnTo>
                    <a:pt x="118" y="100"/>
                  </a:lnTo>
                  <a:lnTo>
                    <a:pt x="117" y="86"/>
                  </a:lnTo>
                  <a:lnTo>
                    <a:pt x="116" y="77"/>
                  </a:lnTo>
                  <a:lnTo>
                    <a:pt x="114" y="68"/>
                  </a:lnTo>
                  <a:lnTo>
                    <a:pt x="110" y="56"/>
                  </a:lnTo>
                  <a:lnTo>
                    <a:pt x="108" y="47"/>
                  </a:lnTo>
                  <a:lnTo>
                    <a:pt x="105" y="41"/>
                  </a:lnTo>
                  <a:lnTo>
                    <a:pt x="101" y="34"/>
                  </a:lnTo>
                  <a:lnTo>
                    <a:pt x="97" y="26"/>
                  </a:lnTo>
                  <a:lnTo>
                    <a:pt x="92" y="19"/>
                  </a:lnTo>
                  <a:lnTo>
                    <a:pt x="87" y="15"/>
                  </a:lnTo>
                  <a:lnTo>
                    <a:pt x="83" y="10"/>
                  </a:lnTo>
                  <a:lnTo>
                    <a:pt x="77" y="6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59" y="0"/>
                  </a:lnTo>
                  <a:lnTo>
                    <a:pt x="53" y="2"/>
                  </a:lnTo>
                  <a:lnTo>
                    <a:pt x="47" y="4"/>
                  </a:lnTo>
                  <a:lnTo>
                    <a:pt x="41" y="6"/>
                  </a:lnTo>
                  <a:lnTo>
                    <a:pt x="37" y="10"/>
                  </a:lnTo>
                  <a:lnTo>
                    <a:pt x="32" y="15"/>
                  </a:lnTo>
                  <a:lnTo>
                    <a:pt x="27" y="19"/>
                  </a:lnTo>
                  <a:lnTo>
                    <a:pt x="22" y="26"/>
                  </a:lnTo>
                  <a:lnTo>
                    <a:pt x="18" y="34"/>
                  </a:lnTo>
                  <a:lnTo>
                    <a:pt x="14" y="41"/>
                  </a:lnTo>
                  <a:lnTo>
                    <a:pt x="10" y="47"/>
                  </a:lnTo>
                  <a:lnTo>
                    <a:pt x="7" y="56"/>
                  </a:lnTo>
                  <a:lnTo>
                    <a:pt x="5" y="68"/>
                  </a:lnTo>
                  <a:lnTo>
                    <a:pt x="3" y="77"/>
                  </a:lnTo>
                  <a:lnTo>
                    <a:pt x="1" y="86"/>
                  </a:lnTo>
                  <a:lnTo>
                    <a:pt x="1" y="100"/>
                  </a:lnTo>
                  <a:lnTo>
                    <a:pt x="0" y="109"/>
                  </a:lnTo>
                  <a:lnTo>
                    <a:pt x="59" y="109"/>
                  </a:lnTo>
                  <a:lnTo>
                    <a:pt x="118" y="109"/>
                  </a:lnTo>
                </a:path>
              </a:pathLst>
            </a:custGeom>
            <a:solidFill>
              <a:srgbClr val="7030A0"/>
            </a:solidFill>
            <a:ln w="635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719888" y="5057775"/>
              <a:ext cx="187325" cy="173037"/>
            </a:xfrm>
            <a:custGeom>
              <a:avLst/>
              <a:gdLst>
                <a:gd name="T0" fmla="*/ 117 w 118"/>
                <a:gd name="T1" fmla="*/ 109 h 109"/>
                <a:gd name="T2" fmla="*/ 117 w 118"/>
                <a:gd name="T3" fmla="*/ 109 h 109"/>
                <a:gd name="T4" fmla="*/ 118 w 118"/>
                <a:gd name="T5" fmla="*/ 109 h 109"/>
                <a:gd name="T6" fmla="*/ 117 w 118"/>
                <a:gd name="T7" fmla="*/ 100 h 109"/>
                <a:gd name="T8" fmla="*/ 116 w 118"/>
                <a:gd name="T9" fmla="*/ 86 h 109"/>
                <a:gd name="T10" fmla="*/ 115 w 118"/>
                <a:gd name="T11" fmla="*/ 77 h 109"/>
                <a:gd name="T12" fmla="*/ 113 w 118"/>
                <a:gd name="T13" fmla="*/ 68 h 109"/>
                <a:gd name="T14" fmla="*/ 110 w 118"/>
                <a:gd name="T15" fmla="*/ 56 h 109"/>
                <a:gd name="T16" fmla="*/ 107 w 118"/>
                <a:gd name="T17" fmla="*/ 47 h 109"/>
                <a:gd name="T18" fmla="*/ 104 w 118"/>
                <a:gd name="T19" fmla="*/ 41 h 109"/>
                <a:gd name="T20" fmla="*/ 100 w 118"/>
                <a:gd name="T21" fmla="*/ 34 h 109"/>
                <a:gd name="T22" fmla="*/ 96 w 118"/>
                <a:gd name="T23" fmla="*/ 26 h 109"/>
                <a:gd name="T24" fmla="*/ 92 w 118"/>
                <a:gd name="T25" fmla="*/ 19 h 109"/>
                <a:gd name="T26" fmla="*/ 87 w 118"/>
                <a:gd name="T27" fmla="*/ 15 h 109"/>
                <a:gd name="T28" fmla="*/ 82 w 118"/>
                <a:gd name="T29" fmla="*/ 10 h 109"/>
                <a:gd name="T30" fmla="*/ 76 w 118"/>
                <a:gd name="T31" fmla="*/ 6 h 109"/>
                <a:gd name="T32" fmla="*/ 71 w 118"/>
                <a:gd name="T33" fmla="*/ 4 h 109"/>
                <a:gd name="T34" fmla="*/ 65 w 118"/>
                <a:gd name="T35" fmla="*/ 2 h 109"/>
                <a:gd name="T36" fmla="*/ 59 w 118"/>
                <a:gd name="T37" fmla="*/ 0 h 109"/>
                <a:gd name="T38" fmla="*/ 52 w 118"/>
                <a:gd name="T39" fmla="*/ 2 h 109"/>
                <a:gd name="T40" fmla="*/ 47 w 118"/>
                <a:gd name="T41" fmla="*/ 4 h 109"/>
                <a:gd name="T42" fmla="*/ 41 w 118"/>
                <a:gd name="T43" fmla="*/ 6 h 109"/>
                <a:gd name="T44" fmla="*/ 36 w 118"/>
                <a:gd name="T45" fmla="*/ 10 h 109"/>
                <a:gd name="T46" fmla="*/ 31 w 118"/>
                <a:gd name="T47" fmla="*/ 15 h 109"/>
                <a:gd name="T48" fmla="*/ 26 w 118"/>
                <a:gd name="T49" fmla="*/ 19 h 109"/>
                <a:gd name="T50" fmla="*/ 21 w 118"/>
                <a:gd name="T51" fmla="*/ 26 h 109"/>
                <a:gd name="T52" fmla="*/ 17 w 118"/>
                <a:gd name="T53" fmla="*/ 34 h 109"/>
                <a:gd name="T54" fmla="*/ 13 w 118"/>
                <a:gd name="T55" fmla="*/ 41 h 109"/>
                <a:gd name="T56" fmla="*/ 10 w 118"/>
                <a:gd name="T57" fmla="*/ 47 h 109"/>
                <a:gd name="T58" fmla="*/ 7 w 118"/>
                <a:gd name="T59" fmla="*/ 56 h 109"/>
                <a:gd name="T60" fmla="*/ 4 w 118"/>
                <a:gd name="T61" fmla="*/ 68 h 109"/>
                <a:gd name="T62" fmla="*/ 3 w 118"/>
                <a:gd name="T63" fmla="*/ 77 h 109"/>
                <a:gd name="T64" fmla="*/ 2 w 118"/>
                <a:gd name="T65" fmla="*/ 86 h 109"/>
                <a:gd name="T66" fmla="*/ 1 w 118"/>
                <a:gd name="T67" fmla="*/ 100 h 109"/>
                <a:gd name="T68" fmla="*/ 0 w 118"/>
                <a:gd name="T69" fmla="*/ 109 h 109"/>
                <a:gd name="T70" fmla="*/ 59 w 118"/>
                <a:gd name="T71" fmla="*/ 109 h 109"/>
                <a:gd name="T72" fmla="*/ 117 w 118"/>
                <a:gd name="T7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8" h="109">
                  <a:moveTo>
                    <a:pt x="117" y="109"/>
                  </a:moveTo>
                  <a:lnTo>
                    <a:pt x="117" y="109"/>
                  </a:lnTo>
                  <a:lnTo>
                    <a:pt x="118" y="109"/>
                  </a:lnTo>
                  <a:lnTo>
                    <a:pt x="117" y="100"/>
                  </a:lnTo>
                  <a:lnTo>
                    <a:pt x="116" y="86"/>
                  </a:lnTo>
                  <a:lnTo>
                    <a:pt x="115" y="77"/>
                  </a:lnTo>
                  <a:lnTo>
                    <a:pt x="113" y="68"/>
                  </a:lnTo>
                  <a:lnTo>
                    <a:pt x="110" y="56"/>
                  </a:lnTo>
                  <a:lnTo>
                    <a:pt x="107" y="47"/>
                  </a:lnTo>
                  <a:lnTo>
                    <a:pt x="104" y="41"/>
                  </a:lnTo>
                  <a:lnTo>
                    <a:pt x="100" y="34"/>
                  </a:lnTo>
                  <a:lnTo>
                    <a:pt x="96" y="26"/>
                  </a:lnTo>
                  <a:lnTo>
                    <a:pt x="92" y="19"/>
                  </a:lnTo>
                  <a:lnTo>
                    <a:pt x="87" y="15"/>
                  </a:lnTo>
                  <a:lnTo>
                    <a:pt x="82" y="10"/>
                  </a:lnTo>
                  <a:lnTo>
                    <a:pt x="76" y="6"/>
                  </a:lnTo>
                  <a:lnTo>
                    <a:pt x="71" y="4"/>
                  </a:lnTo>
                  <a:lnTo>
                    <a:pt x="65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7" y="4"/>
                  </a:lnTo>
                  <a:lnTo>
                    <a:pt x="41" y="6"/>
                  </a:lnTo>
                  <a:lnTo>
                    <a:pt x="36" y="10"/>
                  </a:lnTo>
                  <a:lnTo>
                    <a:pt x="31" y="15"/>
                  </a:lnTo>
                  <a:lnTo>
                    <a:pt x="26" y="19"/>
                  </a:lnTo>
                  <a:lnTo>
                    <a:pt x="21" y="26"/>
                  </a:lnTo>
                  <a:lnTo>
                    <a:pt x="17" y="34"/>
                  </a:lnTo>
                  <a:lnTo>
                    <a:pt x="13" y="41"/>
                  </a:lnTo>
                  <a:lnTo>
                    <a:pt x="10" y="47"/>
                  </a:lnTo>
                  <a:lnTo>
                    <a:pt x="7" y="56"/>
                  </a:lnTo>
                  <a:lnTo>
                    <a:pt x="4" y="68"/>
                  </a:lnTo>
                  <a:lnTo>
                    <a:pt x="3" y="77"/>
                  </a:lnTo>
                  <a:lnTo>
                    <a:pt x="2" y="86"/>
                  </a:lnTo>
                  <a:lnTo>
                    <a:pt x="1" y="100"/>
                  </a:lnTo>
                  <a:lnTo>
                    <a:pt x="0" y="109"/>
                  </a:lnTo>
                  <a:lnTo>
                    <a:pt x="59" y="109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719888" y="5057775"/>
              <a:ext cx="187325" cy="173037"/>
            </a:xfrm>
            <a:custGeom>
              <a:avLst/>
              <a:gdLst>
                <a:gd name="T0" fmla="*/ 117 w 118"/>
                <a:gd name="T1" fmla="*/ 109 h 109"/>
                <a:gd name="T2" fmla="*/ 117 w 118"/>
                <a:gd name="T3" fmla="*/ 109 h 109"/>
                <a:gd name="T4" fmla="*/ 118 w 118"/>
                <a:gd name="T5" fmla="*/ 109 h 109"/>
                <a:gd name="T6" fmla="*/ 117 w 118"/>
                <a:gd name="T7" fmla="*/ 100 h 109"/>
                <a:gd name="T8" fmla="*/ 116 w 118"/>
                <a:gd name="T9" fmla="*/ 86 h 109"/>
                <a:gd name="T10" fmla="*/ 115 w 118"/>
                <a:gd name="T11" fmla="*/ 77 h 109"/>
                <a:gd name="T12" fmla="*/ 113 w 118"/>
                <a:gd name="T13" fmla="*/ 68 h 109"/>
                <a:gd name="T14" fmla="*/ 110 w 118"/>
                <a:gd name="T15" fmla="*/ 56 h 109"/>
                <a:gd name="T16" fmla="*/ 107 w 118"/>
                <a:gd name="T17" fmla="*/ 47 h 109"/>
                <a:gd name="T18" fmla="*/ 104 w 118"/>
                <a:gd name="T19" fmla="*/ 41 h 109"/>
                <a:gd name="T20" fmla="*/ 100 w 118"/>
                <a:gd name="T21" fmla="*/ 34 h 109"/>
                <a:gd name="T22" fmla="*/ 96 w 118"/>
                <a:gd name="T23" fmla="*/ 26 h 109"/>
                <a:gd name="T24" fmla="*/ 92 w 118"/>
                <a:gd name="T25" fmla="*/ 19 h 109"/>
                <a:gd name="T26" fmla="*/ 87 w 118"/>
                <a:gd name="T27" fmla="*/ 15 h 109"/>
                <a:gd name="T28" fmla="*/ 82 w 118"/>
                <a:gd name="T29" fmla="*/ 10 h 109"/>
                <a:gd name="T30" fmla="*/ 76 w 118"/>
                <a:gd name="T31" fmla="*/ 6 h 109"/>
                <a:gd name="T32" fmla="*/ 71 w 118"/>
                <a:gd name="T33" fmla="*/ 4 h 109"/>
                <a:gd name="T34" fmla="*/ 65 w 118"/>
                <a:gd name="T35" fmla="*/ 2 h 109"/>
                <a:gd name="T36" fmla="*/ 59 w 118"/>
                <a:gd name="T37" fmla="*/ 0 h 109"/>
                <a:gd name="T38" fmla="*/ 52 w 118"/>
                <a:gd name="T39" fmla="*/ 2 h 109"/>
                <a:gd name="T40" fmla="*/ 47 w 118"/>
                <a:gd name="T41" fmla="*/ 4 h 109"/>
                <a:gd name="T42" fmla="*/ 41 w 118"/>
                <a:gd name="T43" fmla="*/ 6 h 109"/>
                <a:gd name="T44" fmla="*/ 36 w 118"/>
                <a:gd name="T45" fmla="*/ 10 h 109"/>
                <a:gd name="T46" fmla="*/ 31 w 118"/>
                <a:gd name="T47" fmla="*/ 15 h 109"/>
                <a:gd name="T48" fmla="*/ 26 w 118"/>
                <a:gd name="T49" fmla="*/ 19 h 109"/>
                <a:gd name="T50" fmla="*/ 21 w 118"/>
                <a:gd name="T51" fmla="*/ 26 h 109"/>
                <a:gd name="T52" fmla="*/ 17 w 118"/>
                <a:gd name="T53" fmla="*/ 34 h 109"/>
                <a:gd name="T54" fmla="*/ 13 w 118"/>
                <a:gd name="T55" fmla="*/ 41 h 109"/>
                <a:gd name="T56" fmla="*/ 10 w 118"/>
                <a:gd name="T57" fmla="*/ 47 h 109"/>
                <a:gd name="T58" fmla="*/ 7 w 118"/>
                <a:gd name="T59" fmla="*/ 56 h 109"/>
                <a:gd name="T60" fmla="*/ 4 w 118"/>
                <a:gd name="T61" fmla="*/ 68 h 109"/>
                <a:gd name="T62" fmla="*/ 3 w 118"/>
                <a:gd name="T63" fmla="*/ 77 h 109"/>
                <a:gd name="T64" fmla="*/ 2 w 118"/>
                <a:gd name="T65" fmla="*/ 86 h 109"/>
                <a:gd name="T66" fmla="*/ 1 w 118"/>
                <a:gd name="T67" fmla="*/ 100 h 109"/>
                <a:gd name="T68" fmla="*/ 0 w 118"/>
                <a:gd name="T69" fmla="*/ 109 h 109"/>
                <a:gd name="T70" fmla="*/ 59 w 118"/>
                <a:gd name="T71" fmla="*/ 109 h 109"/>
                <a:gd name="T72" fmla="*/ 117 w 118"/>
                <a:gd name="T7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8" h="109">
                  <a:moveTo>
                    <a:pt x="117" y="109"/>
                  </a:moveTo>
                  <a:lnTo>
                    <a:pt x="117" y="109"/>
                  </a:lnTo>
                  <a:lnTo>
                    <a:pt x="118" y="109"/>
                  </a:lnTo>
                  <a:lnTo>
                    <a:pt x="117" y="100"/>
                  </a:lnTo>
                  <a:lnTo>
                    <a:pt x="116" y="86"/>
                  </a:lnTo>
                  <a:lnTo>
                    <a:pt x="115" y="77"/>
                  </a:lnTo>
                  <a:lnTo>
                    <a:pt x="113" y="68"/>
                  </a:lnTo>
                  <a:lnTo>
                    <a:pt x="110" y="56"/>
                  </a:lnTo>
                  <a:lnTo>
                    <a:pt x="107" y="47"/>
                  </a:lnTo>
                  <a:lnTo>
                    <a:pt x="104" y="41"/>
                  </a:lnTo>
                  <a:lnTo>
                    <a:pt x="100" y="34"/>
                  </a:lnTo>
                  <a:lnTo>
                    <a:pt x="96" y="26"/>
                  </a:lnTo>
                  <a:lnTo>
                    <a:pt x="92" y="19"/>
                  </a:lnTo>
                  <a:lnTo>
                    <a:pt x="87" y="15"/>
                  </a:lnTo>
                  <a:lnTo>
                    <a:pt x="82" y="10"/>
                  </a:lnTo>
                  <a:lnTo>
                    <a:pt x="76" y="6"/>
                  </a:lnTo>
                  <a:lnTo>
                    <a:pt x="71" y="4"/>
                  </a:lnTo>
                  <a:lnTo>
                    <a:pt x="65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7" y="4"/>
                  </a:lnTo>
                  <a:lnTo>
                    <a:pt x="41" y="6"/>
                  </a:lnTo>
                  <a:lnTo>
                    <a:pt x="36" y="10"/>
                  </a:lnTo>
                  <a:lnTo>
                    <a:pt x="31" y="15"/>
                  </a:lnTo>
                  <a:lnTo>
                    <a:pt x="26" y="19"/>
                  </a:lnTo>
                  <a:lnTo>
                    <a:pt x="21" y="26"/>
                  </a:lnTo>
                  <a:lnTo>
                    <a:pt x="17" y="34"/>
                  </a:lnTo>
                  <a:lnTo>
                    <a:pt x="13" y="41"/>
                  </a:lnTo>
                  <a:lnTo>
                    <a:pt x="10" y="47"/>
                  </a:lnTo>
                  <a:lnTo>
                    <a:pt x="7" y="56"/>
                  </a:lnTo>
                  <a:lnTo>
                    <a:pt x="4" y="68"/>
                  </a:lnTo>
                  <a:lnTo>
                    <a:pt x="3" y="77"/>
                  </a:lnTo>
                  <a:lnTo>
                    <a:pt x="2" y="86"/>
                  </a:lnTo>
                  <a:lnTo>
                    <a:pt x="1" y="100"/>
                  </a:lnTo>
                  <a:lnTo>
                    <a:pt x="0" y="109"/>
                  </a:lnTo>
                  <a:lnTo>
                    <a:pt x="59" y="109"/>
                  </a:lnTo>
                  <a:lnTo>
                    <a:pt x="117" y="109"/>
                  </a:lnTo>
                </a:path>
              </a:pathLst>
            </a:custGeom>
            <a:solidFill>
              <a:srgbClr val="7030A0"/>
            </a:solidFill>
            <a:ln w="635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570663" y="4962525"/>
              <a:ext cx="128587" cy="265112"/>
            </a:xfrm>
            <a:custGeom>
              <a:avLst/>
              <a:gdLst>
                <a:gd name="T0" fmla="*/ 0 w 81"/>
                <a:gd name="T1" fmla="*/ 167 h 167"/>
                <a:gd name="T2" fmla="*/ 40 w 81"/>
                <a:gd name="T3" fmla="*/ 0 h 167"/>
                <a:gd name="T4" fmla="*/ 81 w 81"/>
                <a:gd name="T5" fmla="*/ 167 h 167"/>
                <a:gd name="T6" fmla="*/ 0 w 81"/>
                <a:gd name="T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67">
                  <a:moveTo>
                    <a:pt x="0" y="167"/>
                  </a:moveTo>
                  <a:lnTo>
                    <a:pt x="40" y="0"/>
                  </a:lnTo>
                  <a:lnTo>
                    <a:pt x="81" y="167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570663" y="4962525"/>
              <a:ext cx="128587" cy="265112"/>
            </a:xfrm>
            <a:custGeom>
              <a:avLst/>
              <a:gdLst>
                <a:gd name="T0" fmla="*/ 0 w 81"/>
                <a:gd name="T1" fmla="*/ 167 h 167"/>
                <a:gd name="T2" fmla="*/ 40 w 81"/>
                <a:gd name="T3" fmla="*/ 0 h 167"/>
                <a:gd name="T4" fmla="*/ 81 w 81"/>
                <a:gd name="T5" fmla="*/ 167 h 167"/>
                <a:gd name="T6" fmla="*/ 0 w 81"/>
                <a:gd name="T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67">
                  <a:moveTo>
                    <a:pt x="0" y="167"/>
                  </a:moveTo>
                  <a:lnTo>
                    <a:pt x="40" y="0"/>
                  </a:lnTo>
                  <a:lnTo>
                    <a:pt x="81" y="167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7030A0"/>
            </a:solidFill>
            <a:ln w="635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923088" y="4962525"/>
              <a:ext cx="130175" cy="265112"/>
            </a:xfrm>
            <a:custGeom>
              <a:avLst/>
              <a:gdLst>
                <a:gd name="T0" fmla="*/ 0 w 82"/>
                <a:gd name="T1" fmla="*/ 167 h 167"/>
                <a:gd name="T2" fmla="*/ 42 w 82"/>
                <a:gd name="T3" fmla="*/ 0 h 167"/>
                <a:gd name="T4" fmla="*/ 82 w 82"/>
                <a:gd name="T5" fmla="*/ 167 h 167"/>
                <a:gd name="T6" fmla="*/ 0 w 82"/>
                <a:gd name="T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7">
                  <a:moveTo>
                    <a:pt x="0" y="167"/>
                  </a:moveTo>
                  <a:lnTo>
                    <a:pt x="42" y="0"/>
                  </a:lnTo>
                  <a:lnTo>
                    <a:pt x="82" y="167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6923088" y="4962525"/>
              <a:ext cx="130175" cy="265112"/>
            </a:xfrm>
            <a:custGeom>
              <a:avLst/>
              <a:gdLst>
                <a:gd name="T0" fmla="*/ 0 w 82"/>
                <a:gd name="T1" fmla="*/ 167 h 167"/>
                <a:gd name="T2" fmla="*/ 42 w 82"/>
                <a:gd name="T3" fmla="*/ 0 h 167"/>
                <a:gd name="T4" fmla="*/ 82 w 82"/>
                <a:gd name="T5" fmla="*/ 167 h 167"/>
                <a:gd name="T6" fmla="*/ 0 w 82"/>
                <a:gd name="T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7">
                  <a:moveTo>
                    <a:pt x="0" y="167"/>
                  </a:moveTo>
                  <a:lnTo>
                    <a:pt x="42" y="0"/>
                  </a:lnTo>
                  <a:lnTo>
                    <a:pt x="82" y="167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7030A0"/>
            </a:solidFill>
            <a:ln w="635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218238" y="4962525"/>
              <a:ext cx="127000" cy="265112"/>
            </a:xfrm>
            <a:custGeom>
              <a:avLst/>
              <a:gdLst>
                <a:gd name="T0" fmla="*/ 0 w 80"/>
                <a:gd name="T1" fmla="*/ 167 h 167"/>
                <a:gd name="T2" fmla="*/ 41 w 80"/>
                <a:gd name="T3" fmla="*/ 0 h 167"/>
                <a:gd name="T4" fmla="*/ 80 w 80"/>
                <a:gd name="T5" fmla="*/ 167 h 167"/>
                <a:gd name="T6" fmla="*/ 0 w 80"/>
                <a:gd name="T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67">
                  <a:moveTo>
                    <a:pt x="0" y="167"/>
                  </a:moveTo>
                  <a:lnTo>
                    <a:pt x="41" y="0"/>
                  </a:lnTo>
                  <a:lnTo>
                    <a:pt x="80" y="167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218238" y="4962525"/>
              <a:ext cx="127000" cy="265112"/>
            </a:xfrm>
            <a:custGeom>
              <a:avLst/>
              <a:gdLst>
                <a:gd name="T0" fmla="*/ 0 w 80"/>
                <a:gd name="T1" fmla="*/ 167 h 167"/>
                <a:gd name="T2" fmla="*/ 41 w 80"/>
                <a:gd name="T3" fmla="*/ 0 h 167"/>
                <a:gd name="T4" fmla="*/ 80 w 80"/>
                <a:gd name="T5" fmla="*/ 167 h 167"/>
                <a:gd name="T6" fmla="*/ 0 w 80"/>
                <a:gd name="T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67">
                  <a:moveTo>
                    <a:pt x="0" y="167"/>
                  </a:moveTo>
                  <a:lnTo>
                    <a:pt x="41" y="0"/>
                  </a:lnTo>
                  <a:lnTo>
                    <a:pt x="80" y="167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7030A0"/>
            </a:solidFill>
            <a:ln w="6350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880100" y="5241925"/>
              <a:ext cx="1317625" cy="3175"/>
            </a:xfrm>
            <a:prstGeom prst="line">
              <a:avLst/>
            </a:prstGeom>
            <a:noFill/>
            <a:ln w="20638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552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latin typeface="+mj-ea"/>
              </a:rPr>
              <a:t>폐색전선의  종류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30585" y="1628800"/>
            <a:ext cx="3322712" cy="576064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ko-KR" altLang="en-US" sz="2800" b="1" i="1" dirty="0">
                <a:solidFill>
                  <a:schemeClr val="accent2"/>
                </a:solidFill>
                <a:latin typeface="+mn-ea"/>
              </a:rPr>
              <a:t>한랭형 폐색전선</a:t>
            </a:r>
            <a:r>
              <a:rPr lang="ko-KR" altLang="en-US" sz="2800" b="1" i="1" dirty="0">
                <a:latin typeface="+mn-ea"/>
              </a:rPr>
              <a:t> </a:t>
            </a:r>
            <a:endParaRPr lang="en-US" altLang="ko-KR" sz="2800" b="1" i="1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4176464" cy="342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40944"/>
            <a:ext cx="4500959" cy="340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7DAECEDC-8267-4101-A6A3-B65A7F3E9674}"/>
              </a:ext>
            </a:extLst>
          </p:cNvPr>
          <p:cNvSpPr txBox="1">
            <a:spLocks/>
          </p:cNvSpPr>
          <p:nvPr/>
        </p:nvSpPr>
        <p:spPr bwMode="auto">
          <a:xfrm>
            <a:off x="5464835" y="2764880"/>
            <a:ext cx="2818656" cy="57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ko-KR" altLang="en-US" sz="2800" b="1" i="1" dirty="0">
                <a:solidFill>
                  <a:srgbClr val="C00000"/>
                </a:solidFill>
                <a:latin typeface="+mn-ea"/>
              </a:rPr>
              <a:t>온난형 폐색전선</a:t>
            </a:r>
            <a:endParaRPr lang="en-US" altLang="ko-KR" sz="2800" b="1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38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710952"/>
          </a:xfrm>
        </p:spPr>
        <p:txBody>
          <a:bodyPr>
            <a:normAutofit/>
          </a:bodyPr>
          <a:lstStyle/>
          <a:p>
            <a:r>
              <a:rPr lang="ko-KR" altLang="en-US" sz="4000" b="1" i="1" dirty="0"/>
              <a:t>지구</a:t>
            </a:r>
            <a:r>
              <a:rPr lang="en-US" altLang="ko-KR" sz="4000" b="1" i="1" dirty="0"/>
              <a:t>-</a:t>
            </a:r>
            <a:r>
              <a:rPr lang="ko-KR" altLang="en-US" sz="4000" b="1" i="1" dirty="0"/>
              <a:t>대기 시스템</a:t>
            </a:r>
            <a:endParaRPr lang="ko-KR" altLang="en-US" sz="4000" b="1" i="1" dirty="0">
              <a:latin typeface="+mj-ea"/>
            </a:endParaRPr>
          </a:p>
        </p:txBody>
      </p:sp>
      <p:pic>
        <p:nvPicPr>
          <p:cNvPr id="2" name="Picture 8" descr="http://climateprediction.net/images/sci_images/rotat_earth.jpg">
            <a:extLst>
              <a:ext uri="{FF2B5EF4-FFF2-40B4-BE49-F238E27FC236}">
                <a16:creationId xmlns:a16="http://schemas.microsoft.com/office/drawing/2014/main" id="{157F2383-73FF-41B1-9404-1EFC396A4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556792"/>
            <a:ext cx="511256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40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전선의  종류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484784"/>
            <a:ext cx="8532440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u"/>
            </a:pPr>
            <a:r>
              <a:rPr lang="ko-KR" altLang="en-US" sz="2800" b="1" dirty="0">
                <a:latin typeface="+mn-ea"/>
              </a:rPr>
              <a:t> 정체 전선</a:t>
            </a:r>
            <a:endParaRPr lang="en-US" altLang="ko-KR" sz="28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대부분 중위도에서 발생한 온대성 저기압은 서에서  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동으로 이동하지만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일부 전선은 움직이지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않고 정체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정체전선은 동서 방향보다 남북 방향의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성질이 다른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176213">
              <a:spcBef>
                <a:spcPts val="0"/>
              </a:spcBef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 기단이 만나서 발생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정체 전선 구조와 동반되는 일기 현상은 온난전선과 유사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 err="1">
                <a:latin typeface="+mn-ea"/>
              </a:rPr>
              <a:t>전선면</a:t>
            </a:r>
            <a:r>
              <a:rPr lang="ko-KR" altLang="en-US" sz="2400" b="1" dirty="0">
                <a:latin typeface="+mn-ea"/>
              </a:rPr>
              <a:t> 경사는 온난전선과 같이 완만하며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하층운과 </a:t>
            </a:r>
            <a:r>
              <a:rPr lang="ko-KR" altLang="en-US" sz="2400" b="1" dirty="0" err="1">
                <a:latin typeface="+mn-ea"/>
              </a:rPr>
              <a:t>강수역</a:t>
            </a:r>
            <a:r>
              <a:rPr lang="ko-KR" altLang="en-US" sz="2400" b="1" dirty="0">
                <a:latin typeface="+mn-ea"/>
              </a:rPr>
              <a:t> 폭은 전선 북방 약 </a:t>
            </a:r>
            <a:r>
              <a:rPr lang="en-US" altLang="ko-KR" sz="2400" b="1" dirty="0">
                <a:latin typeface="+mn-ea"/>
              </a:rPr>
              <a:t>300</a:t>
            </a:r>
            <a:r>
              <a:rPr lang="ko-KR" altLang="en-US" sz="2400" b="1" dirty="0">
                <a:latin typeface="+mn-ea"/>
              </a:rPr>
              <a:t>㎞에 달함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강수 동반 시 호우 가능성이 많고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안개가 자주 발생</a:t>
            </a:r>
          </a:p>
          <a:p>
            <a:pPr marL="0" indent="0">
              <a:buNone/>
            </a:pPr>
            <a:endParaRPr lang="en-US" altLang="ko-KR" sz="24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95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latin typeface="+mj-ea"/>
              </a:rPr>
              <a:t>정체 전선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628799"/>
            <a:ext cx="4968552" cy="490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469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15826"/>
            <a:ext cx="8229600" cy="86895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고 기 압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60040" y="1567333"/>
            <a:ext cx="8532440" cy="467484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ko-KR" altLang="en-US" sz="2800" b="1" dirty="0">
                <a:latin typeface="+mn-ea"/>
              </a:rPr>
              <a:t> 정 의</a:t>
            </a:r>
            <a:endParaRPr lang="en-US" altLang="ko-KR" sz="28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일기도상 기압이 주위보다 높은 곳을 고기압이라 함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기압이 높다는 것은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공기가 누르는 압력이 크다는</a:t>
            </a:r>
            <a:r>
              <a:rPr lang="ko-KR" altLang="en-US" sz="24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것이고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공기가 하강하여 압력이 커짐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고기압 중심은 하강기류가 발생하고 맑은 날씨이며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바람이 약함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풍향이 불규칙적이고 국지풍이 자주 발생하며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,</a:t>
            </a:r>
          </a:p>
          <a:p>
            <a:pPr marL="0" indent="17621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북반구에서는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시계 방향으로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불어나감</a:t>
            </a:r>
          </a:p>
          <a:p>
            <a:pPr marL="0" indent="0">
              <a:buNone/>
            </a:pPr>
            <a:endParaRPr lang="ko-KR" altLang="en-US" sz="2400" b="1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0130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latin typeface="+mj-ea"/>
              </a:rPr>
              <a:t>고 기 압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700808"/>
            <a:ext cx="6264696" cy="4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50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고 기 압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16024" y="1600200"/>
            <a:ext cx="8892480" cy="470912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온도에 의한 분류</a:t>
            </a:r>
            <a:endParaRPr lang="en-US" altLang="ko-KR" sz="28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온난 고기압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· </a:t>
            </a:r>
            <a:r>
              <a:rPr lang="ko-KR" altLang="en-US" sz="2400" b="1" dirty="0">
                <a:latin typeface="+mn-ea"/>
              </a:rPr>
              <a:t>대류권 중상층에 공기 축적으로 발생하는 역학적 고기압</a:t>
            </a:r>
            <a:endParaRPr lang="en-US" altLang="ko-KR" sz="2400" b="1" dirty="0"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  · </a:t>
            </a:r>
            <a:r>
              <a:rPr lang="ko-KR" altLang="en-US" sz="2400" b="1" dirty="0">
                <a:latin typeface="+mn-ea"/>
              </a:rPr>
              <a:t>높이가 약 </a:t>
            </a:r>
            <a:r>
              <a:rPr lang="en-US" altLang="ko-KR" sz="2400" b="1" dirty="0">
                <a:latin typeface="+mn-ea"/>
              </a:rPr>
              <a:t>10km </a:t>
            </a:r>
            <a:r>
              <a:rPr lang="ko-KR" altLang="en-US" sz="2400" b="1" dirty="0">
                <a:latin typeface="+mn-ea"/>
              </a:rPr>
              <a:t>이상 되는 큰 고기압으로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1200"/>
              </a:spcAft>
              <a:buNone/>
            </a:pPr>
            <a:r>
              <a:rPr lang="en-US" altLang="ko-KR" sz="2400" b="1" dirty="0">
                <a:latin typeface="+mn-ea"/>
              </a:rPr>
              <a:t>        </a:t>
            </a:r>
            <a:r>
              <a:rPr lang="ko-KR" altLang="en-US" sz="2400" b="1" dirty="0">
                <a:latin typeface="+mn-ea"/>
              </a:rPr>
              <a:t>북태평양 고기압이 대표적임 </a:t>
            </a:r>
            <a:r>
              <a:rPr lang="en-US" altLang="ko-KR" sz="2400" b="1" dirty="0">
                <a:latin typeface="+mn-ea"/>
              </a:rPr>
              <a:t>  </a:t>
            </a: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한랭 고기압 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  · </a:t>
            </a:r>
            <a:r>
              <a:rPr lang="ko-KR" altLang="en-US" sz="2400" b="1" dirty="0">
                <a:latin typeface="+mn-ea"/>
              </a:rPr>
              <a:t>대륙의 복사 냉각으로 지표 부근 공기가 냉각되어 형성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  </a:t>
            </a:r>
            <a:r>
              <a:rPr lang="ko-KR" altLang="en-US" sz="2400" b="1" dirty="0">
                <a:latin typeface="+mn-ea"/>
              </a:rPr>
              <a:t>시베리아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북미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극 고기압은 한랭기압이며 겨울에 발달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1800"/>
              </a:spcAft>
              <a:buNone/>
            </a:pPr>
            <a:r>
              <a:rPr lang="en-US" altLang="ko-KR" sz="2400" b="1" dirty="0">
                <a:latin typeface="+mn-ea"/>
              </a:rPr>
              <a:t>      · </a:t>
            </a:r>
            <a:r>
              <a:rPr lang="ko-KR" altLang="en-US" sz="2400" b="1" dirty="0">
                <a:latin typeface="+mn-ea"/>
              </a:rPr>
              <a:t>높이가 약 </a:t>
            </a:r>
            <a:r>
              <a:rPr lang="en-US" altLang="ko-KR" sz="2400" b="1" dirty="0">
                <a:latin typeface="+mn-ea"/>
              </a:rPr>
              <a:t>3km</a:t>
            </a:r>
            <a:r>
              <a:rPr lang="ko-KR" altLang="en-US" sz="2400" b="1" dirty="0">
                <a:latin typeface="+mn-ea"/>
              </a:rPr>
              <a:t>되는 키 작은 고기압으로 매우 안정적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868958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000CC"/>
                </a:solidFill>
              </a:rPr>
              <a:t>고기압 종류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75784"/>
              </p:ext>
            </p:extLst>
          </p:nvPr>
        </p:nvGraphicFramePr>
        <p:xfrm>
          <a:off x="359533" y="2132856"/>
          <a:ext cx="8424935" cy="31084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6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원 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</a:rPr>
                        <a:t>높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 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중심 기온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온난</a:t>
                      </a:r>
                      <a:endParaRPr lang="en-US" altLang="ko-KR" sz="2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고기압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latin typeface="SMAgoJ-Identity-H"/>
                        </a:rPr>
                        <a:t>대기 대순환에</a:t>
                      </a:r>
                      <a:endParaRPr lang="en-US" altLang="ko-KR" sz="2400" b="1" dirty="0">
                        <a:latin typeface="SMAgoJ-Identity-H"/>
                      </a:endParaRPr>
                    </a:p>
                    <a:p>
                      <a:pPr algn="ctr"/>
                      <a:r>
                        <a:rPr lang="ko-KR" altLang="en-US" sz="2400" b="1" dirty="0">
                          <a:latin typeface="SMAgoJ-Identity-H"/>
                        </a:rPr>
                        <a:t>따른 하강 기류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fontAlgn="base" latinLnBrk="0"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SMAgoJ-Identity-H"/>
                        </a:rPr>
                        <a:t>키 큰</a:t>
                      </a:r>
                    </a:p>
                    <a:p>
                      <a:pPr marL="0" lvl="0" indent="0" algn="ctr" fontAlgn="base" latinLnBrk="0"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SMAgoJ-Identity-H"/>
                        </a:rPr>
                        <a:t>고기압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주변보다 높다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북태평양</a:t>
                      </a:r>
                      <a:endParaRPr lang="en-US" altLang="ko-KR" sz="2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고기압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한랭</a:t>
                      </a:r>
                      <a:endParaRPr lang="en-US" altLang="ko-KR" sz="2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고기압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latin typeface="SMAgoJ-Identity-H"/>
                        </a:rPr>
                        <a:t>지표면의 냉각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latin typeface="SMAgoJ-Identity-H"/>
                        </a:rPr>
                        <a:t>키 작은</a:t>
                      </a:r>
                    </a:p>
                    <a:p>
                      <a:pPr algn="ctr"/>
                      <a:r>
                        <a:rPr lang="ko-KR" altLang="en-US" sz="2400" b="1" dirty="0">
                          <a:latin typeface="SMAgoJ-Identity-H"/>
                        </a:rPr>
                        <a:t>고기압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주변보다 낮다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시베리아</a:t>
                      </a:r>
                      <a:endParaRPr lang="en-US" altLang="ko-KR" sz="2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고기압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765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87835"/>
            <a:ext cx="8229600" cy="868957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고 기 압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32048" y="1816224"/>
            <a:ext cx="8388424" cy="413305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발생지 지표면 성질에 의한 분류</a:t>
            </a:r>
            <a:endParaRPr lang="en-US" altLang="ko-KR" sz="2800" b="1" dirty="0">
              <a:latin typeface="+mn-ea"/>
            </a:endParaRPr>
          </a:p>
          <a:p>
            <a:pPr marL="0" indent="176213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대륙성 고기압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  · </a:t>
            </a:r>
            <a:r>
              <a:rPr lang="ko-KR" altLang="en-US" sz="2400" b="1" dirty="0">
                <a:latin typeface="+mn-ea"/>
              </a:rPr>
              <a:t>시베리아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캐나다 등과 같이 대륙에서 발달하는 고기압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150000"/>
              </a:lnSpc>
              <a:spcAft>
                <a:spcPts val="1800"/>
              </a:spcAft>
              <a:buNone/>
            </a:pPr>
            <a:r>
              <a:rPr lang="en-US" altLang="ko-KR" sz="2400" b="1" dirty="0">
                <a:latin typeface="+mn-ea"/>
              </a:rPr>
              <a:t>      · </a:t>
            </a:r>
            <a:r>
              <a:rPr lang="ko-KR" altLang="en-US" sz="2400" b="1" dirty="0">
                <a:latin typeface="+mn-ea"/>
              </a:rPr>
              <a:t>주로 겨울철에 발생하는 키가 작은 한랭 고기압</a:t>
            </a:r>
            <a:endParaRPr lang="en-US" altLang="ko-KR" sz="2400" b="1" dirty="0"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해양성 고기압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176213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· </a:t>
            </a:r>
            <a:r>
              <a:rPr lang="ko-KR" altLang="en-US" sz="2400" b="1" dirty="0">
                <a:latin typeface="+mn-ea"/>
              </a:rPr>
              <a:t>북태평양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북대서양 같이 키가 큰 아열대 고기압과</a:t>
            </a:r>
            <a:endParaRPr lang="en-US" altLang="ko-KR" sz="2400" b="1" dirty="0"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    </a:t>
            </a:r>
            <a:r>
              <a:rPr lang="ko-KR" altLang="en-US" sz="2400" b="1" dirty="0">
                <a:latin typeface="+mn-ea"/>
              </a:rPr>
              <a:t>한대 고기압인 오호츠크해 고기압 등 해양에서 발달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고 기 압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700808"/>
            <a:ext cx="8532440" cy="475252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이동에 의한 분류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반영구적 고기압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   · </a:t>
            </a:r>
            <a:r>
              <a:rPr lang="ko-KR" altLang="en-US" sz="2400" b="1" dirty="0">
                <a:latin typeface="+mn-ea"/>
              </a:rPr>
              <a:t>한자리에 거의 정체하고 있는 고기압으로 계절에 따라 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   </a:t>
            </a:r>
            <a:r>
              <a:rPr lang="ko-KR" altLang="en-US" sz="2400" b="1" dirty="0">
                <a:latin typeface="+mn-ea"/>
              </a:rPr>
              <a:t>규모나 강도가 변하지만 완전 소멸은 되지 않음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1800"/>
              </a:spcAft>
              <a:buNone/>
            </a:pPr>
            <a:r>
              <a:rPr lang="en-US" altLang="ko-KR" sz="2400" b="1" dirty="0">
                <a:latin typeface="+mn-ea"/>
              </a:rPr>
              <a:t>       · </a:t>
            </a:r>
            <a:r>
              <a:rPr lang="ko-KR" altLang="en-US" sz="2400" b="1" dirty="0">
                <a:latin typeface="+mn-ea"/>
              </a:rPr>
              <a:t>북태평양 고기압이나 시베리아 고기압이 여기에 속함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-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이동성 고기압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   · </a:t>
            </a:r>
            <a:r>
              <a:rPr lang="ko-KR" altLang="en-US" sz="2400" b="1" dirty="0">
                <a:latin typeface="+mn-ea"/>
              </a:rPr>
              <a:t>주로 중위도 지방에서 </a:t>
            </a:r>
            <a:r>
              <a:rPr lang="en-US" altLang="ko-KR" sz="2400" b="1" dirty="0">
                <a:latin typeface="+mn-ea"/>
              </a:rPr>
              <a:t>3∼4 </a:t>
            </a:r>
            <a:r>
              <a:rPr lang="ko-KR" altLang="en-US" sz="2400" b="1" dirty="0">
                <a:latin typeface="+mn-ea"/>
              </a:rPr>
              <a:t>일 주기로 동진하는 비교적</a:t>
            </a:r>
            <a:endParaRPr lang="en-US" altLang="ko-KR" sz="2400" b="1" dirty="0"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     </a:t>
            </a:r>
            <a:r>
              <a:rPr lang="ko-KR" altLang="en-US" sz="2400" b="1" dirty="0">
                <a:latin typeface="+mn-ea"/>
              </a:rPr>
              <a:t>규모가 작고 </a:t>
            </a:r>
            <a:r>
              <a:rPr lang="ko-KR" altLang="en-US" sz="2400" b="1" dirty="0" err="1">
                <a:latin typeface="+mn-ea"/>
              </a:rPr>
              <a:t>단명하는</a:t>
            </a:r>
            <a:r>
              <a:rPr lang="ko-KR" altLang="en-US" sz="2400" b="1" dirty="0">
                <a:latin typeface="+mn-ea"/>
              </a:rPr>
              <a:t> 고기압으로 </a:t>
            </a:r>
            <a:r>
              <a:rPr lang="ko-KR" altLang="en-US" sz="2400" b="1" dirty="0" err="1">
                <a:latin typeface="+mn-ea"/>
              </a:rPr>
              <a:t>양쯔강</a:t>
            </a:r>
            <a:r>
              <a:rPr lang="ko-KR" altLang="en-US" sz="2400" b="1" dirty="0">
                <a:latin typeface="+mn-ea"/>
              </a:rPr>
              <a:t> 고기압이 </a:t>
            </a:r>
            <a:endParaRPr lang="en-US" altLang="ko-KR" sz="2400" b="1" dirty="0"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     </a:t>
            </a:r>
            <a:r>
              <a:rPr lang="ko-KR" altLang="en-US" sz="2400" b="1" dirty="0">
                <a:latin typeface="+mn-ea"/>
              </a:rPr>
              <a:t>대표적임</a:t>
            </a:r>
          </a:p>
        </p:txBody>
      </p:sp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15826"/>
            <a:ext cx="8229600" cy="940966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저 기 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916833"/>
            <a:ext cx="8291264" cy="35283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정   의</a:t>
            </a:r>
            <a:endParaRPr lang="en-US" altLang="ko-KR" sz="2400" b="1" dirty="0">
              <a:latin typeface="+mn-ea"/>
            </a:endParaRPr>
          </a:p>
          <a:p>
            <a:pPr marL="0" indent="9366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latin typeface="+mn-ea"/>
              </a:rPr>
              <a:t>일기도상에 기압이 주위보다 낮은 곳을 저기압이라 함</a:t>
            </a:r>
            <a:endParaRPr lang="en-US" altLang="ko-KR" sz="2400" b="1" dirty="0">
              <a:latin typeface="+mn-ea"/>
            </a:endParaRPr>
          </a:p>
          <a:p>
            <a:pPr marL="0" indent="9366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저기압은 중심으로 갈수록 등압선이 조밀해지며 풍속이 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936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강해지고 구름과 강수 현상으로 악천후의 원인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9366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   -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풍향은 북반구에서 저기압 중심으로 반시계 방향으로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936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 들어감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latin typeface="+mj-ea"/>
              </a:rPr>
              <a:t>저 기 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5472608" cy="461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62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710952"/>
          </a:xfrm>
        </p:spPr>
        <p:txBody>
          <a:bodyPr>
            <a:normAutofit/>
          </a:bodyPr>
          <a:lstStyle/>
          <a:p>
            <a:r>
              <a:rPr lang="ko-KR" altLang="en-US" sz="4000" b="1" i="1" dirty="0"/>
              <a:t>지구</a:t>
            </a:r>
            <a:r>
              <a:rPr lang="en-US" altLang="ko-KR" sz="4000" b="1" i="1" dirty="0"/>
              <a:t>-</a:t>
            </a:r>
            <a:r>
              <a:rPr lang="ko-KR" altLang="en-US" sz="4000" b="1" i="1" dirty="0"/>
              <a:t>대기 시스템</a:t>
            </a:r>
            <a:endParaRPr lang="ko-KR" altLang="en-US" sz="4000" b="1" i="1" dirty="0">
              <a:latin typeface="+mj-ea"/>
            </a:endParaRPr>
          </a:p>
        </p:txBody>
      </p:sp>
      <p:pic>
        <p:nvPicPr>
          <p:cNvPr id="2" name="Picture 6" descr="http://sailjamehra.files.wordpress.com/2009/06/3.png">
            <a:extLst>
              <a:ext uri="{FF2B5EF4-FFF2-40B4-BE49-F238E27FC236}">
                <a16:creationId xmlns:a16="http://schemas.microsoft.com/office/drawing/2014/main" id="{4BC8E448-8331-415D-98F3-A682EC03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02" y="1556791"/>
            <a:ext cx="5364596" cy="506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04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저 기 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542526"/>
            <a:ext cx="8686800" cy="505482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전선 유무에 의한 분류</a:t>
            </a:r>
            <a:endParaRPr lang="en-US" altLang="ko-KR" sz="2800" b="1" dirty="0">
              <a:latin typeface="+mn-ea"/>
            </a:endParaRPr>
          </a:p>
          <a:p>
            <a:pPr marL="0" indent="1762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b="1" dirty="0">
                <a:solidFill>
                  <a:schemeClr val="accent2"/>
                </a:solidFill>
                <a:latin typeface="+mn-ea"/>
              </a:rPr>
              <a:t>    - </a:t>
            </a:r>
            <a:r>
              <a:rPr lang="ko-KR" altLang="en-US" sz="2600" b="1" dirty="0">
                <a:solidFill>
                  <a:schemeClr val="accent2"/>
                </a:solidFill>
                <a:latin typeface="+mn-ea"/>
              </a:rPr>
              <a:t>전선 저기압 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온대 저기압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)</a:t>
            </a:r>
            <a:r>
              <a:rPr lang="en-US" altLang="ko-KR" sz="2400" b="1" dirty="0">
                <a:latin typeface="+mn-ea"/>
              </a:rPr>
              <a:t>: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전선을 동반한 저기압으로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</a:t>
            </a:r>
            <a:r>
              <a:rPr lang="ko-KR" altLang="en-US" sz="2400" b="1" dirty="0">
                <a:latin typeface="+mn-ea"/>
              </a:rPr>
              <a:t>                     기온 기울기가 큰 온대</a:t>
            </a:r>
            <a:r>
              <a:rPr lang="en-US" altLang="ko-KR" sz="2400" b="1" dirty="0">
                <a:latin typeface="+mn-ea"/>
              </a:rPr>
              <a:t>/</a:t>
            </a:r>
            <a:r>
              <a:rPr lang="ko-KR" altLang="en-US" sz="2400" b="1" dirty="0">
                <a:latin typeface="+mn-ea"/>
              </a:rPr>
              <a:t>한대 지방에서 발생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600" b="1" dirty="0">
                <a:latin typeface="+mn-ea"/>
              </a:rPr>
              <a:t>    </a:t>
            </a:r>
            <a:r>
              <a:rPr lang="en-US" altLang="ko-KR" sz="26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ko-KR" altLang="en-US" sz="2600" b="1" dirty="0">
                <a:solidFill>
                  <a:schemeClr val="accent2"/>
                </a:solidFill>
                <a:latin typeface="+mn-ea"/>
              </a:rPr>
              <a:t>비전선 저기압</a:t>
            </a:r>
            <a:endParaRPr lang="en-US" altLang="ko-KR" sz="2600" b="1" dirty="0">
              <a:solidFill>
                <a:schemeClr val="accent2"/>
              </a:solidFill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· </a:t>
            </a:r>
            <a:r>
              <a:rPr lang="ko-KR" altLang="en-US" sz="2400" b="1" dirty="0">
                <a:latin typeface="+mn-ea"/>
              </a:rPr>
              <a:t>열대 저기압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태풍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허리케인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사이클론 등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· </a:t>
            </a:r>
            <a:r>
              <a:rPr lang="ko-KR" altLang="en-US" sz="2400" b="1" dirty="0">
                <a:latin typeface="+mn-ea"/>
              </a:rPr>
              <a:t>국지 저기압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여름철 분지가 국지적으로 가열될 때 발생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                   </a:t>
            </a:r>
            <a:r>
              <a:rPr lang="en-US" altLang="ko-KR" sz="2400" b="1" spc="-150" dirty="0">
                <a:latin typeface="+mn-ea"/>
              </a:rPr>
              <a:t>       </a:t>
            </a:r>
            <a:r>
              <a:rPr lang="ko-KR" altLang="en-US" sz="2400" b="1" dirty="0">
                <a:latin typeface="+mn-ea"/>
              </a:rPr>
              <a:t>뇌우 돌풍의 원인</a:t>
            </a:r>
            <a:r>
              <a:rPr lang="en-US" altLang="ko-KR" sz="2400" b="1" dirty="0">
                <a:latin typeface="+mn-ea"/>
              </a:rPr>
              <a:t> </a:t>
            </a:r>
          </a:p>
          <a:p>
            <a:pPr marL="0" indent="1762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· </a:t>
            </a:r>
            <a:r>
              <a:rPr lang="ko-KR" altLang="en-US" sz="2400" b="1" dirty="0">
                <a:latin typeface="+mn-ea"/>
              </a:rPr>
              <a:t>지형성 저기압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산맥이나 반도에서 풍하 측으로 바람이</a:t>
            </a:r>
            <a:endParaRPr lang="en-US" altLang="ko-KR" sz="2400" b="1" dirty="0">
              <a:latin typeface="+mn-ea"/>
            </a:endParaRPr>
          </a:p>
          <a:p>
            <a:pPr marL="0" indent="17621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                           </a:t>
            </a:r>
            <a:r>
              <a:rPr lang="ko-KR" altLang="en-US" sz="2400" b="1" dirty="0">
                <a:latin typeface="+mn-ea"/>
              </a:rPr>
              <a:t> 불 때 기압이 하강하여 발생   </a:t>
            </a:r>
            <a:endParaRPr lang="en-US" altLang="ko-KR" sz="2400" b="1" dirty="0">
              <a:latin typeface="+mn-ea"/>
            </a:endParaRPr>
          </a:p>
          <a:p>
            <a:pPr marL="0" indent="1762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                             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대만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캄차카 반도에서 자주 발생</a:t>
            </a:r>
            <a:r>
              <a:rPr lang="en-US" altLang="ko-KR" sz="2200" b="1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61337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54968"/>
          </a:xfrm>
        </p:spPr>
        <p:txBody>
          <a:bodyPr/>
          <a:lstStyle/>
          <a:p>
            <a:r>
              <a:rPr lang="ko-KR" altLang="en-US" sz="4000" b="1" i="1" dirty="0">
                <a:solidFill>
                  <a:srgbClr val="0000CC"/>
                </a:solidFill>
              </a:rPr>
              <a:t>저기압 종류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11148"/>
              </p:ext>
            </p:extLst>
          </p:nvPr>
        </p:nvGraphicFramePr>
        <p:xfrm>
          <a:off x="251520" y="2132857"/>
          <a:ext cx="8496944" cy="29523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4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발생 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이동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에너지원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온대저기압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한대 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서→동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위치</a:t>
                      </a:r>
                      <a:endParaRPr lang="en-US" altLang="ko-KR" sz="2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에너지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열대저기압</a:t>
                      </a:r>
                      <a:endParaRPr lang="en-US" altLang="ko-KR" sz="2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태풍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열대 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없다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북서→북동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latin typeface="+mn-ea"/>
                          <a:ea typeface="+mn-ea"/>
                        </a:rPr>
                        <a:t>잠열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87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5" y="2095493"/>
            <a:ext cx="8892951" cy="270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782960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solidFill>
                  <a:srgbClr val="0000CC"/>
                </a:solidFill>
                <a:latin typeface="+mj-ea"/>
              </a:rPr>
              <a:t>온대 저기압 일생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154190" y="4872423"/>
            <a:ext cx="7864286" cy="6448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정체전선                   </a:t>
            </a:r>
            <a:r>
              <a:rPr lang="ko-KR" altLang="en-US" b="1" dirty="0">
                <a:latin typeface="+mn-ea"/>
              </a:rPr>
              <a:t>전선상에서 파동과 저기압성        </a:t>
            </a:r>
            <a:r>
              <a:rPr lang="ko-KR" altLang="en-US" b="1" dirty="0"/>
              <a:t>온난 및 한랭 전선의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                      </a:t>
            </a:r>
            <a:r>
              <a:rPr lang="ko-KR" altLang="en-US" b="1" dirty="0">
                <a:latin typeface="+mn-ea"/>
              </a:rPr>
              <a:t>         회전 발생                                      </a:t>
            </a:r>
            <a:r>
              <a:rPr lang="ko-KR" altLang="en-US" b="1" dirty="0"/>
              <a:t>발달과 저기압의 발생</a:t>
            </a:r>
            <a:r>
              <a:rPr lang="en-US" altLang="ko-KR" b="1" dirty="0"/>
              <a:t>                          </a:t>
            </a:r>
            <a:r>
              <a:rPr lang="ko-KR" altLang="en-US" b="1" dirty="0"/>
              <a:t> 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095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782960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solidFill>
                  <a:srgbClr val="0000CC"/>
                </a:solidFill>
                <a:latin typeface="+mj-ea"/>
              </a:rPr>
              <a:t>온대 저기압 일생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" y="1988840"/>
            <a:ext cx="89367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 bwMode="auto">
          <a:xfrm>
            <a:off x="251520" y="4941168"/>
            <a:ext cx="8604448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b="1" dirty="0">
                <a:latin typeface="+mn-ea"/>
              </a:rPr>
              <a:t>한랭 전선이 온난 전선보다 빨리        폐색 과정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저기압은                      저기압 소멸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이동함으로써 추적하는 과정             최대로 발달 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004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15826"/>
            <a:ext cx="8229600" cy="86895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저 기 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711349"/>
            <a:ext cx="8229600" cy="45259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온도에 의한 분류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b="1" dirty="0">
                <a:solidFill>
                  <a:schemeClr val="accent2"/>
                </a:solidFill>
                <a:latin typeface="+mn-ea"/>
              </a:rPr>
              <a:t>     - </a:t>
            </a:r>
            <a:r>
              <a:rPr lang="ko-KR" altLang="en-US" sz="2600" b="1" dirty="0">
                <a:solidFill>
                  <a:schemeClr val="accent2"/>
                </a:solidFill>
                <a:latin typeface="+mn-ea"/>
              </a:rPr>
              <a:t>한랭 저기압</a:t>
            </a:r>
            <a:endParaRPr lang="en-US" altLang="ko-KR" sz="2600" b="1" dirty="0">
              <a:solidFill>
                <a:schemeClr val="accent2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    · </a:t>
            </a:r>
            <a:r>
              <a:rPr lang="ko-KR" altLang="en-US" sz="2400" b="1" dirty="0">
                <a:latin typeface="+mn-ea"/>
              </a:rPr>
              <a:t>중심이 주위보다 한랭한 저기압으로 기압의 수직적 </a:t>
            </a:r>
            <a:endParaRPr lang="en-US" altLang="ko-KR" sz="2400" b="1" dirty="0">
              <a:latin typeface="+mn-ea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400" b="1" dirty="0">
                <a:latin typeface="+mn-ea"/>
              </a:rPr>
              <a:t>          </a:t>
            </a:r>
            <a:r>
              <a:rPr lang="ko-KR" altLang="en-US" sz="2400" b="1" dirty="0">
                <a:latin typeface="+mn-ea"/>
              </a:rPr>
              <a:t>감소율이 주위보다 크며 높은 고도까지 발달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600" b="1" dirty="0">
                <a:solidFill>
                  <a:srgbClr val="FF0000"/>
                </a:solidFill>
                <a:latin typeface="+mn-ea"/>
              </a:rPr>
              <a:t>     - </a:t>
            </a:r>
            <a:r>
              <a:rPr lang="ko-KR" altLang="en-US" sz="2600" b="1" dirty="0">
                <a:solidFill>
                  <a:srgbClr val="FF0000"/>
                </a:solidFill>
                <a:latin typeface="+mn-ea"/>
              </a:rPr>
              <a:t>온난 저기압</a:t>
            </a:r>
            <a:endParaRPr lang="en-US" altLang="ko-KR" sz="2600" b="1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    · </a:t>
            </a:r>
            <a:r>
              <a:rPr lang="ko-KR" altLang="en-US" sz="2400" b="1" dirty="0">
                <a:latin typeface="+mn-ea"/>
              </a:rPr>
              <a:t>중심이 주위보다 따뜻한 저기압으로 상층으로 갈수록</a:t>
            </a:r>
            <a:endParaRPr lang="en-US" altLang="ko-KR" sz="2400" b="1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400" b="1" dirty="0">
                <a:latin typeface="+mn-ea"/>
              </a:rPr>
              <a:t>          </a:t>
            </a:r>
            <a:r>
              <a:rPr lang="ko-KR" altLang="en-US" sz="2400" b="1" dirty="0">
                <a:latin typeface="+mn-ea"/>
              </a:rPr>
              <a:t>저기압 순환이 감소하여 일정고도에서 소멸</a:t>
            </a:r>
            <a:endParaRPr lang="en-US" altLang="ko-KR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006600"/>
                </a:solidFill>
                <a:latin typeface="+mn-ea"/>
              </a:rPr>
              <a:t>           * </a:t>
            </a:r>
            <a:r>
              <a:rPr lang="ko-KR" altLang="en-US" sz="2400" b="1" dirty="0">
                <a:solidFill>
                  <a:srgbClr val="006600"/>
                </a:solidFill>
                <a:latin typeface="+mn-ea"/>
              </a:rPr>
              <a:t>키가 작은 저기압</a:t>
            </a: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0956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저 기 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639341"/>
            <a:ext cx="8820472" cy="4525963"/>
          </a:xfrm>
          <a:ln>
            <a:noFill/>
          </a:ln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저기압 발달의 특징</a:t>
            </a:r>
            <a:endParaRPr lang="en-US" altLang="ko-KR" sz="2800" b="1" dirty="0">
              <a:latin typeface="+mn-ea"/>
            </a:endParaRPr>
          </a:p>
          <a:p>
            <a:pPr marL="0" indent="176213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대륙에서 발달하여 이동 동안에는 크게 발달하지 않음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   - 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해상에서 일반적으로 발달하고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육지에 상륙하면 약해짐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176213"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   - 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온난한 해면위로 이동하면 발달</a:t>
            </a: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,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 한랭한 면으로 이동하면 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n-ea"/>
              </a:rPr>
              <a:t>       </a:t>
            </a:r>
            <a:r>
              <a:rPr lang="ko-KR" altLang="en-US" sz="2400" b="1" dirty="0">
                <a:solidFill>
                  <a:schemeClr val="accent2"/>
                </a:solidFill>
                <a:latin typeface="+mn-ea"/>
              </a:rPr>
              <a:t>약해짐 </a:t>
            </a:r>
            <a:endParaRPr lang="en-US" altLang="ko-KR" sz="2400" b="1" dirty="0">
              <a:solidFill>
                <a:schemeClr val="accent2"/>
              </a:solidFill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저기압의 전방에서 기압 하강이 급할수록 발달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주위의 고기압이 발달하면 저기압도 상대적으로 발달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저기압의 상층에 기압골이 접근하여 올 때 발달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상층 높은 고도까지 남풍이 불 때 발달</a:t>
            </a:r>
          </a:p>
        </p:txBody>
      </p:sp>
    </p:spTree>
    <p:extLst>
      <p:ext uri="{BB962C8B-B14F-4D97-AF65-F5344CB8AC3E}">
        <p14:creationId xmlns:p14="http://schemas.microsoft.com/office/powerpoint/2010/main" val="829332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j-ea"/>
              </a:rPr>
              <a:t>저 기 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536" y="1484784"/>
            <a:ext cx="8604448" cy="506916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u"/>
            </a:pP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이동에 관한 특징</a:t>
            </a:r>
            <a:endParaRPr lang="en-US" altLang="ko-KR" sz="2800" b="1" dirty="0">
              <a:latin typeface="+mn-ea"/>
            </a:endParaRP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원형 저기압은 기압 하강이 가장 큰 방향으로 진행</a:t>
            </a:r>
            <a:r>
              <a:rPr lang="en-US" altLang="ko-KR" sz="2400" b="1" dirty="0">
                <a:latin typeface="+mn-ea"/>
              </a:rPr>
              <a:t>, </a:t>
            </a:r>
          </a:p>
          <a:p>
            <a:pPr marL="0" indent="176213">
              <a:buNone/>
            </a:pPr>
            <a:r>
              <a:rPr lang="en-US" altLang="ko-KR" sz="2400" b="1" dirty="0">
                <a:latin typeface="+mn-ea"/>
              </a:rPr>
              <a:t>       </a:t>
            </a:r>
            <a:r>
              <a:rPr lang="ko-KR" altLang="en-US" sz="2400" b="1" dirty="0">
                <a:latin typeface="+mn-ea"/>
              </a:rPr>
              <a:t>타원형 저기압은 </a:t>
            </a:r>
            <a:r>
              <a:rPr lang="ko-KR" altLang="en-US" sz="2400" b="1" dirty="0" err="1">
                <a:latin typeface="+mn-ea"/>
              </a:rPr>
              <a:t>장축과</a:t>
            </a:r>
            <a:r>
              <a:rPr lang="ko-KR" altLang="en-US" sz="2400" b="1" dirty="0">
                <a:latin typeface="+mn-ea"/>
              </a:rPr>
              <a:t> 기압 하강이 가장 큰 방향 중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장축에</a:t>
            </a:r>
            <a:r>
              <a:rPr lang="ko-KR" altLang="en-US" sz="2400" b="1" dirty="0">
                <a:latin typeface="+mn-ea"/>
              </a:rPr>
              <a:t> 가까운 방향으로 진행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강수 구역이 길게 뻗친 방향으로 진행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이동 속도는 </a:t>
            </a:r>
            <a:r>
              <a:rPr lang="ko-KR" altLang="en-US" sz="2400" b="1" dirty="0" err="1">
                <a:latin typeface="+mn-ea"/>
              </a:rPr>
              <a:t>난역의</a:t>
            </a:r>
            <a:r>
              <a:rPr lang="ko-KR" altLang="en-US" sz="2400" b="1" dirty="0">
                <a:latin typeface="+mn-ea"/>
              </a:rPr>
              <a:t> 풍속에 거의 비례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진로를 바꿀 때는 감속하며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등압선 곡률이 작을수록 빠름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저기압 전방에 기압 하강이 클수록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후방에 기압 상승이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   </a:t>
            </a:r>
            <a:r>
              <a:rPr lang="ko-KR" altLang="en-US" sz="2400" b="1" dirty="0">
                <a:latin typeface="+mn-ea"/>
              </a:rPr>
              <a:t>클수록 이동이 빠름</a:t>
            </a:r>
            <a:endParaRPr lang="en-US" altLang="ko-KR" sz="2400" b="1" dirty="0">
              <a:latin typeface="+mn-ea"/>
            </a:endParaRPr>
          </a:p>
          <a:p>
            <a:pPr marL="0" indent="176213">
              <a:spcAft>
                <a:spcPts val="600"/>
              </a:spcAft>
              <a:buNone/>
            </a:pPr>
            <a:r>
              <a:rPr lang="en-US" altLang="ko-KR" sz="2400" b="1" dirty="0">
                <a:latin typeface="+mn-ea"/>
              </a:rPr>
              <a:t>    -  </a:t>
            </a:r>
            <a:r>
              <a:rPr lang="ko-KR" altLang="en-US" sz="2400" b="1" dirty="0">
                <a:latin typeface="+mn-ea"/>
              </a:rPr>
              <a:t>저기압은 </a:t>
            </a:r>
            <a:r>
              <a:rPr lang="ko-KR" altLang="en-US" sz="2400" b="1" dirty="0" err="1">
                <a:latin typeface="+mn-ea"/>
              </a:rPr>
              <a:t>전선대를</a:t>
            </a:r>
            <a:r>
              <a:rPr lang="ko-KR" altLang="en-US" sz="2400" b="1" dirty="0">
                <a:latin typeface="+mn-ea"/>
              </a:rPr>
              <a:t> 타면 현저하게 빨라짐</a:t>
            </a: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  </a:t>
            </a: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29332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latin typeface="+mj-ea"/>
              </a:rPr>
              <a:t>북반구에서 고 </a:t>
            </a:r>
            <a:r>
              <a:rPr lang="en-US" altLang="ko-KR" sz="4000" b="1" i="1" dirty="0">
                <a:latin typeface="+mj-ea"/>
              </a:rPr>
              <a:t>/ </a:t>
            </a:r>
            <a:r>
              <a:rPr lang="ko-KR" altLang="en-US" sz="4000" b="1" i="1" dirty="0">
                <a:latin typeface="+mj-ea"/>
              </a:rPr>
              <a:t>저기압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71153"/>
            <a:ext cx="7632848" cy="502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9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65620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ko-KR" altLang="en-US" sz="2800" b="1" dirty="0">
                <a:latin typeface="+mn-ea"/>
              </a:rPr>
              <a:t> 대기의 순환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119203"/>
            <a:ext cx="813690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-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복사 에너지 분포의 불균형</a:t>
            </a:r>
            <a:endParaRPr lang="en-US" altLang="ko-KR" sz="2400" b="1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    · </a:t>
            </a:r>
            <a:r>
              <a:rPr lang="ko-KR" altLang="en-US" sz="2400" b="1" dirty="0">
                <a:latin typeface="+mn-ea"/>
              </a:rPr>
              <a:t>고위도 지역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에너지 부족 </a:t>
            </a:r>
            <a:r>
              <a:rPr lang="en-US" altLang="ko-KR" sz="2400" b="1" dirty="0">
                <a:latin typeface="+mn-ea"/>
              </a:rPr>
              <a:t>/ </a:t>
            </a:r>
            <a:r>
              <a:rPr lang="ko-KR" altLang="en-US" sz="2400" b="1" dirty="0">
                <a:latin typeface="+mn-ea"/>
              </a:rPr>
              <a:t>저위도 지역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solidFill>
                  <a:srgbClr val="0000CC"/>
                </a:solidFill>
                <a:latin typeface="+mn-ea"/>
              </a:rPr>
              <a:t>에너지 초과</a:t>
            </a:r>
            <a:endParaRPr lang="en-US" altLang="ko-KR" sz="2400" b="1" dirty="0">
              <a:solidFill>
                <a:srgbClr val="0000CC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      *</a:t>
            </a:r>
            <a:r>
              <a:rPr lang="en-US" altLang="ko-KR" sz="2300" b="1" dirty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sz="2300" b="1" spc="-150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고위도 지역으로 갈수록 유입되는 복사 에너지보다 유출되</a:t>
            </a:r>
            <a:r>
              <a:rPr lang="ko-KR" altLang="en-US" sz="23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는 </a:t>
            </a:r>
            <a:endParaRPr lang="en-US" altLang="ko-KR" sz="2300" b="1" dirty="0">
              <a:solidFill>
                <a:srgbClr val="0066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3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        </a:t>
            </a:r>
            <a:r>
              <a:rPr lang="ko-KR" altLang="en-US" sz="23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복사 에너지가 많아 복사 에너지의 부족이 발생하는 반면 </a:t>
            </a:r>
            <a:endParaRPr lang="en-US" altLang="ko-KR" sz="2300" b="1" dirty="0">
              <a:solidFill>
                <a:srgbClr val="006600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ts val="3600"/>
              </a:lnSpc>
            </a:pPr>
            <a:r>
              <a:rPr lang="en-US" altLang="ko-KR" sz="23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        </a:t>
            </a:r>
            <a:r>
              <a:rPr lang="ko-KR" altLang="en-US" sz="2300" b="1" dirty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저위도에서는 에너지의 초과가 발생</a:t>
            </a:r>
            <a:endParaRPr lang="en-US" altLang="ko-KR" sz="2300" b="1" dirty="0">
              <a:solidFill>
                <a:srgbClr val="006600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400" b="1" dirty="0"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ko-KR" sz="2400" b="1" dirty="0">
                <a:latin typeface="+mn-ea"/>
              </a:rPr>
              <a:t>· </a:t>
            </a:r>
            <a:r>
              <a:rPr lang="ko-KR" altLang="en-US" sz="2400" b="1" dirty="0">
                <a:latin typeface="+mn-ea"/>
              </a:rPr>
              <a:t>에너지 균형을 위해 저위도 지역에서 고위도 지역으로 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      </a:t>
            </a:r>
            <a:r>
              <a:rPr lang="ko-KR" altLang="en-US" sz="2400" b="1" dirty="0">
                <a:latin typeface="+mn-ea"/>
              </a:rPr>
              <a:t>에너지 공급 필요</a:t>
            </a:r>
            <a:endParaRPr lang="en-US" altLang="ko-KR" sz="2400" b="1" dirty="0">
              <a:latin typeface="+mn-ea"/>
            </a:endParaRPr>
          </a:p>
          <a:p>
            <a:pPr>
              <a:lnSpc>
                <a:spcPts val="4800"/>
              </a:lnSpc>
            </a:pPr>
            <a:r>
              <a:rPr lang="en-US" altLang="ko-KR" sz="2300" b="1" dirty="0">
                <a:latin typeface="+mn-ea"/>
                <a:sym typeface="Wingdings" panose="05000000000000000000" pitchFamily="2" charset="2"/>
              </a:rPr>
              <a:t>       </a:t>
            </a:r>
            <a:r>
              <a:rPr lang="en-US" altLang="ko-KR" sz="2300" b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300" b="1" spc="-150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바람 및 해류에 의한 대류 </a:t>
            </a:r>
            <a:r>
              <a:rPr lang="en-US" altLang="ko-KR" sz="2200" b="1" spc="-150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2200" b="1" spc="-150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수평대류</a:t>
            </a:r>
            <a:r>
              <a:rPr lang="en-US" altLang="ko-KR" sz="2200" b="1" spc="-150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2300" b="1" spc="-150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를 통해서 지구 규모</a:t>
            </a:r>
            <a:r>
              <a:rPr lang="ko-KR" altLang="en-US" sz="2300" b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의 </a:t>
            </a:r>
            <a:endParaRPr lang="en-US" altLang="ko-KR" sz="2300" b="1" dirty="0">
              <a:solidFill>
                <a:srgbClr val="0000CC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300" b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           </a:t>
            </a:r>
            <a:r>
              <a:rPr lang="ko-KR" altLang="en-US" sz="2300" b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에너지 이송</a:t>
            </a:r>
            <a:endParaRPr lang="en-US" altLang="ko-KR" sz="2300" b="1" dirty="0">
              <a:solidFill>
                <a:srgbClr val="0000CC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29516"/>
            <a:ext cx="8229600" cy="88326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지구</a:t>
            </a:r>
            <a:r>
              <a:rPr lang="en-US" altLang="ko-KR" b="1" dirty="0"/>
              <a:t>-</a:t>
            </a:r>
            <a:r>
              <a:rPr lang="ko-KR" altLang="en-US" b="1" dirty="0"/>
              <a:t>대기 시스템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080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848" y="167962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대기의 순환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912" y="2276872"/>
            <a:ext cx="7581528" cy="341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-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대기 순환의 원인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·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열적인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원인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복사 에너지 분포의 불균형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30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·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지구의 회전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: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편향력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corliolis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force)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*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지구의 자전에 의해 기단이 우측으로 이동하는 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것처럼 보임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북반구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/>
                <a:ea typeface="HY견고딕"/>
                <a:cs typeface="+mn-cs"/>
              </a:rPr>
              <a:t>→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편향 효과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·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지구의 압력 분포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75365"/>
            <a:ext cx="8229600" cy="76540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지구</a:t>
            </a:r>
            <a:r>
              <a:rPr lang="en-US" altLang="ko-KR" b="1" dirty="0"/>
              <a:t>-</a:t>
            </a:r>
            <a:r>
              <a:rPr lang="ko-KR" altLang="en-US" b="1" dirty="0"/>
              <a:t>대기 시스템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326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575365"/>
            <a:ext cx="8229600" cy="765403"/>
          </a:xfrm>
        </p:spPr>
        <p:txBody>
          <a:bodyPr>
            <a:normAutofit/>
          </a:bodyPr>
          <a:lstStyle/>
          <a:p>
            <a:r>
              <a:rPr lang="ko-KR" altLang="en-US" sz="4000" b="1" i="1" dirty="0">
                <a:latin typeface="+mj-ea"/>
              </a:rPr>
              <a:t>복사 에너지 불균형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55D872-9196-4A35-BA40-748716D791D6}"/>
              </a:ext>
            </a:extLst>
          </p:cNvPr>
          <p:cNvGrpSpPr/>
          <p:nvPr/>
        </p:nvGrpSpPr>
        <p:grpSpPr>
          <a:xfrm>
            <a:off x="395536" y="1583010"/>
            <a:ext cx="8310314" cy="5086350"/>
            <a:chOff x="395536" y="1583010"/>
            <a:chExt cx="8310314" cy="50863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C210C18-0A94-4D34-BA17-E7B5EA6EA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1583010"/>
              <a:ext cx="8267700" cy="50863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B58D2E2-1DFB-4433-81BF-56CB187B5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583010"/>
              <a:ext cx="221932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372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07704" y="1844824"/>
            <a:ext cx="5328592" cy="4464496"/>
            <a:chOff x="2051844" y="1624012"/>
            <a:chExt cx="5040312" cy="3609975"/>
          </a:xfrm>
        </p:grpSpPr>
        <p:pic>
          <p:nvPicPr>
            <p:cNvPr id="8" name="Picture 2" descr="http://edutac.com/ftp_data/view/2005_seowool_snsi_53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844" y="1624012"/>
              <a:ext cx="5040312" cy="360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자유형 8"/>
            <p:cNvSpPr/>
            <p:nvPr/>
          </p:nvSpPr>
          <p:spPr>
            <a:xfrm>
              <a:off x="3066018" y="1812652"/>
              <a:ext cx="3954463" cy="1776412"/>
            </a:xfrm>
            <a:custGeom>
              <a:avLst/>
              <a:gdLst>
                <a:gd name="connsiteX0" fmla="*/ 0 w 3955143"/>
                <a:gd name="connsiteY0" fmla="*/ 1763485 h 1775580"/>
                <a:gd name="connsiteX1" fmla="*/ 362857 w 3955143"/>
                <a:gd name="connsiteY1" fmla="*/ 1429656 h 1775580"/>
                <a:gd name="connsiteX2" fmla="*/ 653143 w 3955143"/>
                <a:gd name="connsiteY2" fmla="*/ 1110342 h 1775580"/>
                <a:gd name="connsiteX3" fmla="*/ 1059543 w 3955143"/>
                <a:gd name="connsiteY3" fmla="*/ 544285 h 1775580"/>
                <a:gd name="connsiteX4" fmla="*/ 1393371 w 3955143"/>
                <a:gd name="connsiteY4" fmla="*/ 181428 h 1775580"/>
                <a:gd name="connsiteX5" fmla="*/ 1785257 w 3955143"/>
                <a:gd name="connsiteY5" fmla="*/ 21771 h 1775580"/>
                <a:gd name="connsiteX6" fmla="*/ 1785257 w 3955143"/>
                <a:gd name="connsiteY6" fmla="*/ 50799 h 1775580"/>
                <a:gd name="connsiteX7" fmla="*/ 2002971 w 3955143"/>
                <a:gd name="connsiteY7" fmla="*/ 108856 h 1775580"/>
                <a:gd name="connsiteX8" fmla="*/ 2206171 w 3955143"/>
                <a:gd name="connsiteY8" fmla="*/ 137885 h 1775580"/>
                <a:gd name="connsiteX9" fmla="*/ 2569029 w 3955143"/>
                <a:gd name="connsiteY9" fmla="*/ 355599 h 1775580"/>
                <a:gd name="connsiteX10" fmla="*/ 3164114 w 3955143"/>
                <a:gd name="connsiteY10" fmla="*/ 1066799 h 1775580"/>
                <a:gd name="connsiteX11" fmla="*/ 3846286 w 3955143"/>
                <a:gd name="connsiteY11" fmla="*/ 1676399 h 1775580"/>
                <a:gd name="connsiteX12" fmla="*/ 3817257 w 3955143"/>
                <a:gd name="connsiteY12" fmla="*/ 1661885 h 177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55143" h="1775580">
                  <a:moveTo>
                    <a:pt x="0" y="1763485"/>
                  </a:moveTo>
                  <a:cubicBezTo>
                    <a:pt x="127000" y="1650999"/>
                    <a:pt x="254000" y="1538513"/>
                    <a:pt x="362857" y="1429656"/>
                  </a:cubicBezTo>
                  <a:cubicBezTo>
                    <a:pt x="471714" y="1320799"/>
                    <a:pt x="537029" y="1257904"/>
                    <a:pt x="653143" y="1110342"/>
                  </a:cubicBezTo>
                  <a:cubicBezTo>
                    <a:pt x="769257" y="962780"/>
                    <a:pt x="936172" y="699104"/>
                    <a:pt x="1059543" y="544285"/>
                  </a:cubicBezTo>
                  <a:cubicBezTo>
                    <a:pt x="1182914" y="389466"/>
                    <a:pt x="1272419" y="268514"/>
                    <a:pt x="1393371" y="181428"/>
                  </a:cubicBezTo>
                  <a:cubicBezTo>
                    <a:pt x="1514323" y="94342"/>
                    <a:pt x="1719943" y="43542"/>
                    <a:pt x="1785257" y="21771"/>
                  </a:cubicBezTo>
                  <a:cubicBezTo>
                    <a:pt x="1850571" y="0"/>
                    <a:pt x="1748972" y="36285"/>
                    <a:pt x="1785257" y="50799"/>
                  </a:cubicBezTo>
                  <a:cubicBezTo>
                    <a:pt x="1821542" y="65313"/>
                    <a:pt x="1932819" y="94342"/>
                    <a:pt x="2002971" y="108856"/>
                  </a:cubicBezTo>
                  <a:cubicBezTo>
                    <a:pt x="2073123" y="123370"/>
                    <a:pt x="2111828" y="96761"/>
                    <a:pt x="2206171" y="137885"/>
                  </a:cubicBezTo>
                  <a:cubicBezTo>
                    <a:pt x="2300514" y="179009"/>
                    <a:pt x="2409372" y="200780"/>
                    <a:pt x="2569029" y="355599"/>
                  </a:cubicBezTo>
                  <a:cubicBezTo>
                    <a:pt x="2728686" y="510418"/>
                    <a:pt x="2951238" y="846666"/>
                    <a:pt x="3164114" y="1066799"/>
                  </a:cubicBezTo>
                  <a:cubicBezTo>
                    <a:pt x="3376990" y="1286932"/>
                    <a:pt x="3737429" y="1577218"/>
                    <a:pt x="3846286" y="1676399"/>
                  </a:cubicBezTo>
                  <a:cubicBezTo>
                    <a:pt x="3955143" y="1775580"/>
                    <a:pt x="3886200" y="1718732"/>
                    <a:pt x="3817257" y="1661885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돋움"/>
                <a:cs typeface="+mn-cs"/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3080306" y="2191668"/>
              <a:ext cx="3787775" cy="773112"/>
            </a:xfrm>
            <a:custGeom>
              <a:avLst/>
              <a:gdLst>
                <a:gd name="connsiteX0" fmla="*/ 0 w 3788229"/>
                <a:gd name="connsiteY0" fmla="*/ 774095 h 774095"/>
                <a:gd name="connsiteX1" fmla="*/ 261257 w 3788229"/>
                <a:gd name="connsiteY1" fmla="*/ 599923 h 774095"/>
                <a:gd name="connsiteX2" fmla="*/ 551543 w 3788229"/>
                <a:gd name="connsiteY2" fmla="*/ 425752 h 774095"/>
                <a:gd name="connsiteX3" fmla="*/ 827315 w 3788229"/>
                <a:gd name="connsiteY3" fmla="*/ 295123 h 774095"/>
                <a:gd name="connsiteX4" fmla="*/ 1146629 w 3788229"/>
                <a:gd name="connsiteY4" fmla="*/ 135466 h 774095"/>
                <a:gd name="connsiteX5" fmla="*/ 1306286 w 3788229"/>
                <a:gd name="connsiteY5" fmla="*/ 48380 h 774095"/>
                <a:gd name="connsiteX6" fmla="*/ 1567543 w 3788229"/>
                <a:gd name="connsiteY6" fmla="*/ 19352 h 774095"/>
                <a:gd name="connsiteX7" fmla="*/ 1988457 w 3788229"/>
                <a:gd name="connsiteY7" fmla="*/ 149980 h 774095"/>
                <a:gd name="connsiteX8" fmla="*/ 2322286 w 3788229"/>
                <a:gd name="connsiteY8" fmla="*/ 19352 h 774095"/>
                <a:gd name="connsiteX9" fmla="*/ 2467429 w 3788229"/>
                <a:gd name="connsiteY9" fmla="*/ 33866 h 774095"/>
                <a:gd name="connsiteX10" fmla="*/ 2786743 w 3788229"/>
                <a:gd name="connsiteY10" fmla="*/ 164495 h 774095"/>
                <a:gd name="connsiteX11" fmla="*/ 3222172 w 3788229"/>
                <a:gd name="connsiteY11" fmla="*/ 367695 h 774095"/>
                <a:gd name="connsiteX12" fmla="*/ 3788229 w 3788229"/>
                <a:gd name="connsiteY12" fmla="*/ 454780 h 774095"/>
                <a:gd name="connsiteX13" fmla="*/ 3788229 w 3788229"/>
                <a:gd name="connsiteY13" fmla="*/ 454780 h 77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88229" h="774095">
                  <a:moveTo>
                    <a:pt x="0" y="774095"/>
                  </a:moveTo>
                  <a:cubicBezTo>
                    <a:pt x="84666" y="716037"/>
                    <a:pt x="169333" y="657980"/>
                    <a:pt x="261257" y="599923"/>
                  </a:cubicBezTo>
                  <a:cubicBezTo>
                    <a:pt x="353181" y="541866"/>
                    <a:pt x="457200" y="476552"/>
                    <a:pt x="551543" y="425752"/>
                  </a:cubicBezTo>
                  <a:cubicBezTo>
                    <a:pt x="645886" y="374952"/>
                    <a:pt x="728134" y="343504"/>
                    <a:pt x="827315" y="295123"/>
                  </a:cubicBezTo>
                  <a:cubicBezTo>
                    <a:pt x="926496" y="246742"/>
                    <a:pt x="1066801" y="176590"/>
                    <a:pt x="1146629" y="135466"/>
                  </a:cubicBezTo>
                  <a:cubicBezTo>
                    <a:pt x="1226458" y="94342"/>
                    <a:pt x="1236134" y="67732"/>
                    <a:pt x="1306286" y="48380"/>
                  </a:cubicBezTo>
                  <a:cubicBezTo>
                    <a:pt x="1376438" y="29028"/>
                    <a:pt x="1453848" y="2419"/>
                    <a:pt x="1567543" y="19352"/>
                  </a:cubicBezTo>
                  <a:cubicBezTo>
                    <a:pt x="1681238" y="36285"/>
                    <a:pt x="1862667" y="149980"/>
                    <a:pt x="1988457" y="149980"/>
                  </a:cubicBezTo>
                  <a:cubicBezTo>
                    <a:pt x="2114247" y="149980"/>
                    <a:pt x="2242457" y="38704"/>
                    <a:pt x="2322286" y="19352"/>
                  </a:cubicBezTo>
                  <a:cubicBezTo>
                    <a:pt x="2402115" y="0"/>
                    <a:pt x="2390019" y="9675"/>
                    <a:pt x="2467429" y="33866"/>
                  </a:cubicBezTo>
                  <a:cubicBezTo>
                    <a:pt x="2544839" y="58057"/>
                    <a:pt x="2660953" y="108857"/>
                    <a:pt x="2786743" y="164495"/>
                  </a:cubicBezTo>
                  <a:cubicBezTo>
                    <a:pt x="2912533" y="220133"/>
                    <a:pt x="3055258" y="319314"/>
                    <a:pt x="3222172" y="367695"/>
                  </a:cubicBezTo>
                  <a:cubicBezTo>
                    <a:pt x="3389086" y="416076"/>
                    <a:pt x="3788229" y="454780"/>
                    <a:pt x="3788229" y="454780"/>
                  </a:cubicBezTo>
                  <a:lnTo>
                    <a:pt x="3788229" y="454780"/>
                  </a:lnTo>
                </a:path>
              </a:pathLst>
            </a:custGeom>
            <a:noFill/>
            <a:ln w="76200" cap="flat" cmpd="sng" algn="ctr">
              <a:solidFill>
                <a:srgbClr val="006CEE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돋움"/>
                <a:cs typeface="+mn-c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30918" y="975229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b="1" i="1" dirty="0">
                <a:solidFill>
                  <a:srgbClr val="0000CC"/>
                </a:solidFill>
                <a:latin typeface="HY견고딕"/>
                <a:ea typeface="HY견고딕"/>
              </a:rPr>
              <a:t>※</a:t>
            </a:r>
            <a:r>
              <a:rPr lang="en-US" altLang="ko-KR" sz="2800" b="1" i="1" dirty="0">
                <a:solidFill>
                  <a:srgbClr val="0000CC"/>
                </a:solidFill>
                <a:latin typeface="+mn-ea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복사 에너지 분포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5412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1919</Words>
  <Application>Microsoft Office PowerPoint</Application>
  <PresentationFormat>화면 슬라이드 쇼(4:3)</PresentationFormat>
  <Paragraphs>359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6" baseType="lpstr">
      <vt:lpstr>HY견고딕</vt:lpstr>
      <vt:lpstr>HY헤드라인M</vt:lpstr>
      <vt:lpstr>SMAgoJ-Identity-H</vt:lpstr>
      <vt:lpstr>굴림</vt:lpstr>
      <vt:lpstr>맑은 고딕</vt:lpstr>
      <vt:lpstr>Arial</vt:lpstr>
      <vt:lpstr>Univers</vt:lpstr>
      <vt:lpstr>Wingdings</vt:lpstr>
      <vt:lpstr>Default Design</vt:lpstr>
      <vt:lpstr>대 기 의  운 동</vt:lpstr>
      <vt:lpstr>지구-대기 시스템</vt:lpstr>
      <vt:lpstr>지구-대기 시스템</vt:lpstr>
      <vt:lpstr>지구-대기 시스템</vt:lpstr>
      <vt:lpstr>지구-대기 시스템</vt:lpstr>
      <vt:lpstr>지구-대기 시스템</vt:lpstr>
      <vt:lpstr>지구-대기 시스템</vt:lpstr>
      <vt:lpstr>복사 에너지 불균형</vt:lpstr>
      <vt:lpstr>PowerPoint 프레젠테이션</vt:lpstr>
      <vt:lpstr>대기의 팽창·압축</vt:lpstr>
      <vt:lpstr>지구-대기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극전선과 제트류 </vt:lpstr>
      <vt:lpstr>극전선과 제트류 </vt:lpstr>
      <vt:lpstr>극전선과 제트류 </vt:lpstr>
      <vt:lpstr>극전선과 제트류 </vt:lpstr>
      <vt:lpstr>극전선과 제트류 </vt:lpstr>
      <vt:lpstr>극전선과 제트류 </vt:lpstr>
      <vt:lpstr>기  단(Air mass)</vt:lpstr>
      <vt:lpstr>기  단(Air mass)</vt:lpstr>
      <vt:lpstr>기  단(Air mass)</vt:lpstr>
      <vt:lpstr>기  단(Air mass)</vt:lpstr>
      <vt:lpstr>기  단(Air mass)</vt:lpstr>
      <vt:lpstr>기단의 이동과 변질</vt:lpstr>
      <vt:lpstr>기단의 이동과 변질</vt:lpstr>
      <vt:lpstr>전선(Front)</vt:lpstr>
      <vt:lpstr>전선의  종류</vt:lpstr>
      <vt:lpstr>전선의  종류</vt:lpstr>
      <vt:lpstr>전선의  종류</vt:lpstr>
      <vt:lpstr>전선의  종류</vt:lpstr>
      <vt:lpstr>한랭·온난 전선 비교</vt:lpstr>
      <vt:lpstr>전선의  종류</vt:lpstr>
      <vt:lpstr>폐색전선의  종류</vt:lpstr>
      <vt:lpstr>전선의  종류</vt:lpstr>
      <vt:lpstr>정체 전선</vt:lpstr>
      <vt:lpstr>고 기 압 </vt:lpstr>
      <vt:lpstr>고 기 압 </vt:lpstr>
      <vt:lpstr>고 기 압 </vt:lpstr>
      <vt:lpstr>고기압 종류</vt:lpstr>
      <vt:lpstr>고 기 압 </vt:lpstr>
      <vt:lpstr>고 기 압 </vt:lpstr>
      <vt:lpstr>저 기 압</vt:lpstr>
      <vt:lpstr>저 기 압</vt:lpstr>
      <vt:lpstr>저 기 압</vt:lpstr>
      <vt:lpstr>저기압 종류</vt:lpstr>
      <vt:lpstr>온대 저기압 일생</vt:lpstr>
      <vt:lpstr>온대 저기압 일생</vt:lpstr>
      <vt:lpstr>저 기 압</vt:lpstr>
      <vt:lpstr>저 기 압</vt:lpstr>
      <vt:lpstr>저 기 압</vt:lpstr>
      <vt:lpstr>북반구에서 고 / 저기압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조조영삼</cp:lastModifiedBy>
  <cp:revision>469</cp:revision>
  <dcterms:created xsi:type="dcterms:W3CDTF">2014-03-02T03:11:27Z</dcterms:created>
  <dcterms:modified xsi:type="dcterms:W3CDTF">2020-08-05T05:52:28Z</dcterms:modified>
</cp:coreProperties>
</file>