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69" r:id="rId7"/>
    <p:sldId id="264" r:id="rId8"/>
    <p:sldId id="268" r:id="rId9"/>
    <p:sldId id="261" r:id="rId10"/>
    <p:sldId id="270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8957A-75E3-4AA1-8BEB-E09722B40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577194-836F-4BFB-8106-800AE77FD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CF79C-2F00-4CA1-9B2F-20A36695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B0AB-0E61-45C8-9CF2-3C84EDC05E4D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EABDB-3782-4ECC-9E74-D2B00C00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A7F19-5DD0-496F-89A7-0FB96611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00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4DC90-45E0-45F4-9037-18493ECB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E3BFF0-0898-4AF0-887A-5013A783F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95183-22CD-41A1-8478-518FE058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B0AB-0E61-45C8-9CF2-3C84EDC05E4D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2C999-23E3-4CCA-A333-8C4CE179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93AAB-9F67-4DCA-9B15-C5905A68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9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CB56C7-79E1-4FDB-B15B-FE0ECF58B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18C6D6-04C0-4F57-B52C-92E0AEDCF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51BBF-02F6-4C3B-83A7-ACFA1D14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B0AB-0E61-45C8-9CF2-3C84EDC05E4D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6DDC4-5B5C-499A-9F08-ABEEDDE8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775D6-EF2D-4FC6-A0C1-2C3BC99A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40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025E4-8B64-463B-8D7B-DCCF4CBD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97DDC-5FC9-42F5-9EC7-410711BF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6F869-BC44-4827-9D31-5F8DAABD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B0AB-0E61-45C8-9CF2-3C84EDC05E4D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7B0E1-87CF-445C-9B51-3295CE29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7DB1-B47A-41E5-9787-DA3E84AC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8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C620-009D-4809-92E5-2BDD01E9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4A9778-2797-40F1-BF91-6D60A809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A614D-CA89-45EB-9CBA-D319AC7D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B0AB-0E61-45C8-9CF2-3C84EDC05E4D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D5A60-F03D-4D2B-AD3E-39482EFE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29347-D4B3-41E2-96C8-AC556C5C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8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C599-E3F5-47F1-A8A5-BD489D67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D38758-EC4A-48C7-9E4A-DB67658CD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2833F1-4CE2-496C-A17B-2AF33EBCC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E2AF1-767C-4B07-9E26-F20192A3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B0AB-0E61-45C8-9CF2-3C84EDC05E4D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36059-5B99-4470-BB32-CCCB8B70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5776E-F3FF-4139-9107-C0AFC5FD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52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FE5A4-2E5B-4099-B370-AF6FD34D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EAA5AE-A39D-4402-9947-821C184C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02CAA-4C0C-4F54-8EFC-800ADBDFE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3FEDAB-E1FA-4E94-BFAD-40D70113E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DEEF28-1B4D-4F80-8A8B-BBDFBFCD7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A08460-65AE-4E97-B96F-20B2F3A9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B0AB-0E61-45C8-9CF2-3C84EDC05E4D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E4D951-7A63-47DC-9164-846C469D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767EE9-C02D-4C2F-83A3-1785D8AB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7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0638F-923A-4F47-A2B6-4F0A8553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AC755F-0FB1-4F88-9B97-E259ADBA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B0AB-0E61-45C8-9CF2-3C84EDC05E4D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EC3952-B0B0-4227-B727-88DDEF35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C616F-1CFC-4B34-B32C-C7896117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56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AD8409-A695-4BE3-911E-3E6A7A22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B0AB-0E61-45C8-9CF2-3C84EDC05E4D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9B3116-1E5D-4A4C-8F06-A9528A9D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6B801D-7A7D-4C02-8A2F-A7A1E807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0F88D-9EDB-49CA-8C0B-C20A4A3F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5D8BE-7366-499B-821D-F2ED4A581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198DB5-3B9C-4ACB-AC40-FEF4A92D8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426409-999A-40A8-BF5C-C57E488C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B0AB-0E61-45C8-9CF2-3C84EDC05E4D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1E6202-1871-4E17-B015-33BDB24A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A7472-2DEF-4C07-9B98-5A698692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7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A6A2B-BFEE-4260-AAFC-92874DD0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2F3B2D-DD7A-4ACF-891F-98A0E6482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2EDB19-A8A5-4807-AA4B-0B7B2FAA8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76835-6C6C-4A5F-827A-C0F47060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B0AB-0E61-45C8-9CF2-3C84EDC05E4D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C2F10-2D99-48F6-8C82-A2B5CF37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A7893-E9D6-446C-8665-23D67ED2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88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88ED8C-F3B3-49DF-B7D9-39CBF66B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B02119-C05C-412F-9FA9-CA2F8659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51320-5CB3-4335-82BF-0CDFC2C45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6B0AB-0E61-45C8-9CF2-3C84EDC05E4D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918F6-7476-45C7-8302-413DDEE3C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1955F-B1F5-4E2B-BD41-0154422EB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89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DDD17-638B-4537-A666-EE52CE77C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SONAR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 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C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언어 스터디 </a:t>
            </a:r>
            <a:b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</a:br>
            <a:r>
              <a:rPr lang="en-US" altLang="ko-KR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&lt;</a:t>
            </a:r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함수</a:t>
            </a:r>
            <a:r>
              <a:rPr lang="en-US" altLang="ko-KR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&gt;</a:t>
            </a:r>
            <a:endParaRPr lang="ko-KR" altLang="en-US" dirty="0">
              <a:solidFill>
                <a:schemeClr val="accent1"/>
              </a:solidFill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D1FA9E-BB3B-457A-82AC-2A838A256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2020032306 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송민경</a:t>
            </a:r>
          </a:p>
        </p:txBody>
      </p:sp>
    </p:spTree>
    <p:extLst>
      <p:ext uri="{BB962C8B-B14F-4D97-AF65-F5344CB8AC3E}">
        <p14:creationId xmlns:p14="http://schemas.microsoft.com/office/powerpoint/2010/main" val="229450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4DD51-0024-42AD-A1D2-38108A4C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함수 원형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A7BFD18-84BF-4974-8BA0-CE959647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9916" y="518894"/>
            <a:ext cx="6112042" cy="5973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942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D3B92-0AA7-41B4-8E69-EA058395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010" y="2197768"/>
            <a:ext cx="6412831" cy="2230897"/>
          </a:xfrm>
        </p:spPr>
        <p:txBody>
          <a:bodyPr/>
          <a:lstStyle/>
          <a:p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THANKS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  <a:sym typeface="Wingdings" panose="05000000000000000000" pitchFamily="2" charset="2"/>
              </a:rPr>
              <a:t></a:t>
            </a:r>
            <a:endParaRPr lang="ko-KR" altLang="en-US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62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4407B-35BF-4FEE-848D-D1AE221E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함수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(function)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란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?</a:t>
            </a:r>
            <a:endParaRPr lang="ko-KR" altLang="en-US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B3E98-947F-4129-9283-6C8390E2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함수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: 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특정한 작업을 수행하는 독립적인 부분</a:t>
            </a:r>
            <a:endParaRPr lang="en-US" altLang="ko-KR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함수 호출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: 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함수를 호출하여 사용하는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A712AC-9E01-45FD-820D-50B12D49F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489" y="3128211"/>
            <a:ext cx="4393109" cy="336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4407B-35BF-4FEE-848D-D1AE221E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함수를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B3E98-947F-4129-9283-6C8390E2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코드의 </a:t>
            </a:r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중복을 </a:t>
            </a:r>
            <a:r>
              <a:rPr lang="ko-KR" altLang="en-US" dirty="0" err="1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없애준다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. </a:t>
            </a:r>
          </a:p>
          <a:p>
            <a:pPr>
              <a:buFontTx/>
              <a:buChar char="-"/>
            </a:pP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한 번 만들어진 함수를 </a:t>
            </a:r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여러 번 호출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하여 사용할 수 있다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복잡한 문제를 </a:t>
            </a:r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단순하게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 할 수 있다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185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4407B-35BF-4FEE-848D-D1AE221E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B3E98-947F-4129-9283-6C8390E2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라이브러리 함수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: C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언어에서 기본으로 제공하는 함수</a:t>
            </a:r>
            <a:endParaRPr lang="en-US" altLang="ko-KR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                  ex)</a:t>
            </a:r>
            <a:r>
              <a:rPr lang="ko-KR" altLang="en-US" sz="2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 제곱근</a:t>
            </a:r>
            <a:r>
              <a:rPr lang="en-US" altLang="ko-KR" sz="2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, </a:t>
            </a:r>
            <a:r>
              <a:rPr lang="ko-KR" altLang="en-US" sz="2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로그</a:t>
            </a:r>
            <a:r>
              <a:rPr lang="en-US" altLang="ko-KR" sz="2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, </a:t>
            </a:r>
            <a:r>
              <a:rPr lang="ko-KR" altLang="en-US" sz="2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삼각함수</a:t>
            </a:r>
            <a:r>
              <a:rPr lang="en-US" altLang="ko-KR" sz="2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, </a:t>
            </a:r>
            <a:r>
              <a:rPr lang="ko-KR" altLang="en-US" sz="2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문자열 비교</a:t>
            </a:r>
            <a:r>
              <a:rPr lang="en-US" altLang="ko-KR" sz="2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, </a:t>
            </a:r>
            <a:r>
              <a:rPr lang="ko-KR" altLang="en-US" sz="2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입출력 등</a:t>
            </a:r>
            <a:endParaRPr lang="en-US" altLang="ko-KR" sz="2400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사용자 정의 함수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: 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필요에 따라 직접 정의한 함수</a:t>
            </a:r>
          </a:p>
        </p:txBody>
      </p:sp>
    </p:spTree>
    <p:extLst>
      <p:ext uri="{BB962C8B-B14F-4D97-AF65-F5344CB8AC3E}">
        <p14:creationId xmlns:p14="http://schemas.microsoft.com/office/powerpoint/2010/main" val="338779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29965-65CF-4EDF-924E-A2F9B3EE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함수의 구조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32F7500-0BC7-4799-B2AE-CFC5AF08B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5392" y="2037347"/>
            <a:ext cx="8988647" cy="354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396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884AB6-43EB-409F-BC9E-C649DC48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233" y="4100221"/>
            <a:ext cx="6499630" cy="22116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924407B-35BF-4FEE-848D-D1AE221E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인수와 매개변수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, </a:t>
            </a:r>
            <a:r>
              <a:rPr lang="ko-KR" altLang="en-US" dirty="0" err="1">
                <a:latin typeface="1훈정글북 R" panose="02020603020101020101" pitchFamily="18" charset="-127"/>
                <a:ea typeface="1훈정글북 R" panose="02020603020101020101" pitchFamily="18" charset="-127"/>
              </a:rPr>
              <a:t>반환값</a:t>
            </a:r>
            <a:endParaRPr lang="ko-KR" altLang="en-US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B3E98-947F-4129-9283-6C8390E2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인수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: </a:t>
            </a:r>
            <a:r>
              <a:rPr lang="ko-KR" altLang="en-US" dirty="0" err="1">
                <a:latin typeface="1훈정글북 R" panose="02020603020101020101" pitchFamily="18" charset="-127"/>
                <a:ea typeface="1훈정글북 R" panose="02020603020101020101" pitchFamily="18" charset="-127"/>
              </a:rPr>
              <a:t>입력값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,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 여러 개 일 수 있다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매개변수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: 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인수를 저장하는 변수</a:t>
            </a:r>
            <a:endParaRPr lang="en-US" altLang="ko-KR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 err="1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반환값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: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 </a:t>
            </a:r>
            <a:r>
              <a:rPr lang="ko-KR" altLang="en-US" dirty="0" err="1">
                <a:latin typeface="1훈정글북 R" panose="02020603020101020101" pitchFamily="18" charset="-127"/>
                <a:ea typeface="1훈정글북 R" panose="02020603020101020101" pitchFamily="18" charset="-127"/>
              </a:rPr>
              <a:t>출력값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, 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하나만 가능하다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.</a:t>
            </a:r>
            <a:endParaRPr lang="ko-KR" altLang="en-US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21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4DD51-0024-42AD-A1D2-38108A4C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함수 사용 예제 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- 1</a:t>
            </a:r>
            <a:endParaRPr lang="ko-KR" altLang="en-US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2D19A-3277-4971-9A54-8DE4196F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888"/>
            <a:ext cx="10515600" cy="4351338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정수의 </a:t>
            </a:r>
            <a:r>
              <a:rPr lang="ko-KR" altLang="en-US" dirty="0" err="1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제곱값을</a:t>
            </a:r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 계산하는 함수</a:t>
            </a:r>
            <a:endParaRPr lang="en-US" altLang="ko-KR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B04EA8-4ABD-49CC-BD09-768CBED54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314" y="3237707"/>
            <a:ext cx="3372897" cy="154601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800" dirty="0" err="1">
                <a:latin typeface="1훈정글북 R" panose="02020603020101020101" pitchFamily="18" charset="-127"/>
                <a:ea typeface="1훈정글북 R" panose="02020603020101020101" pitchFamily="18" charset="-127"/>
              </a:rPr>
              <a:t>반환값</a:t>
            </a:r>
            <a:r>
              <a:rPr kumimoji="1" lang="en-US" altLang="ko-KR" sz="28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: </a:t>
            </a:r>
            <a:r>
              <a:rPr kumimoji="1" lang="en-US" altLang="ko-KR" sz="2800" dirty="0">
                <a:solidFill>
                  <a:schemeClr val="tx2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int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8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함수 이름</a:t>
            </a:r>
            <a:r>
              <a:rPr kumimoji="1" lang="en-US" altLang="ko-KR" sz="28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:</a:t>
            </a:r>
            <a:r>
              <a:rPr kumimoji="1" lang="en-US" altLang="ko-KR" sz="2800" dirty="0">
                <a:solidFill>
                  <a:schemeClr val="tx2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 square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8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매개 변수</a:t>
            </a:r>
            <a:r>
              <a:rPr kumimoji="1" lang="en-US" altLang="ko-KR" sz="28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: </a:t>
            </a:r>
            <a:r>
              <a:rPr kumimoji="1" lang="en-US" altLang="ko-KR" sz="2800" dirty="0">
                <a:solidFill>
                  <a:schemeClr val="tx2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int n</a:t>
            </a:r>
            <a:r>
              <a:rPr kumimoji="1" lang="en-US" altLang="ko-KR" sz="28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 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29A42CF7-8BCF-406C-AEEE-3C61BA45F58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67840" y="3670697"/>
            <a:ext cx="776287" cy="680034"/>
          </a:xfrm>
          <a:prstGeom prst="downArrow">
            <a:avLst>
              <a:gd name="adj1" fmla="val 50000"/>
              <a:gd name="adj2" fmla="val 46231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16878BF-7DC8-437C-AEAC-65AC49A02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2910430"/>
            <a:ext cx="4548187" cy="220056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 err="1">
                <a:solidFill>
                  <a:srgbClr val="0000FF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int</a:t>
            </a:r>
            <a:r>
              <a:rPr kumimoji="1" lang="en-US" altLang="ko-KR" sz="2800" dirty="0">
                <a:solidFill>
                  <a:srgbClr val="0000FF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 </a:t>
            </a:r>
            <a:r>
              <a:rPr kumimoji="1" lang="en-US" altLang="ko-KR" sz="2800" dirty="0">
                <a:solidFill>
                  <a:srgbClr val="000000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square(</a:t>
            </a:r>
            <a:r>
              <a:rPr kumimoji="1" lang="en-US" altLang="ko-KR" sz="2800" dirty="0" err="1">
                <a:solidFill>
                  <a:srgbClr val="0000FF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int</a:t>
            </a:r>
            <a:r>
              <a:rPr kumimoji="1" lang="en-US" altLang="ko-KR" sz="2800" dirty="0">
                <a:solidFill>
                  <a:srgbClr val="000000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 n)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>
                <a:solidFill>
                  <a:srgbClr val="000000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>
                <a:solidFill>
                  <a:srgbClr val="000000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  return(n*n);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>
                <a:solidFill>
                  <a:srgbClr val="000000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3941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4DD51-0024-42AD-A1D2-38108A4C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함수 사용 예제 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- 2</a:t>
            </a:r>
            <a:endParaRPr lang="ko-KR" altLang="en-US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2D19A-3277-4971-9A54-8DE4196F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888"/>
            <a:ext cx="10515600" cy="4351338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두 개의 정수 중 큰 수를 반환하는 함수</a:t>
            </a:r>
            <a:endParaRPr lang="en-US" altLang="ko-KR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B04EA8-4ABD-49CC-BD09-768CBED54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314" y="3237707"/>
            <a:ext cx="3372897" cy="154601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800" dirty="0" err="1">
                <a:latin typeface="1훈정글북 R" panose="02020603020101020101" pitchFamily="18" charset="-127"/>
                <a:ea typeface="1훈정글북 R" panose="02020603020101020101" pitchFamily="18" charset="-127"/>
              </a:rPr>
              <a:t>반환값</a:t>
            </a:r>
            <a:r>
              <a:rPr kumimoji="1" lang="en-US" altLang="ko-KR" sz="28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: </a:t>
            </a:r>
            <a:r>
              <a:rPr kumimoji="1" lang="en-US" altLang="ko-KR" sz="2800" dirty="0">
                <a:solidFill>
                  <a:schemeClr val="tx2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int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8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함수 이름</a:t>
            </a:r>
            <a:r>
              <a:rPr kumimoji="1" lang="en-US" altLang="ko-KR" sz="28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:</a:t>
            </a:r>
            <a:r>
              <a:rPr kumimoji="1" lang="en-US" altLang="ko-KR" sz="2800" dirty="0">
                <a:solidFill>
                  <a:schemeClr val="tx2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 </a:t>
            </a:r>
            <a:r>
              <a:rPr kumimoji="1" lang="en-US" altLang="ko-KR" sz="2800" dirty="0" err="1">
                <a:solidFill>
                  <a:schemeClr val="tx2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get_max</a:t>
            </a:r>
            <a:r>
              <a:rPr kumimoji="1" lang="en-US" altLang="ko-KR" sz="2800" dirty="0">
                <a:solidFill>
                  <a:schemeClr val="tx2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8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매개 변수</a:t>
            </a:r>
            <a:r>
              <a:rPr kumimoji="1" lang="en-US" altLang="ko-KR" sz="28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: </a:t>
            </a:r>
            <a:r>
              <a:rPr kumimoji="1" lang="en-US" altLang="ko-KR" sz="2800" dirty="0">
                <a:solidFill>
                  <a:schemeClr val="tx2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int x, int y</a:t>
            </a:r>
            <a:r>
              <a:rPr kumimoji="1" lang="en-US" altLang="ko-KR" sz="28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 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29A42CF7-8BCF-406C-AEEE-3C61BA45F58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67840" y="3670697"/>
            <a:ext cx="776287" cy="680034"/>
          </a:xfrm>
          <a:prstGeom prst="downArrow">
            <a:avLst>
              <a:gd name="adj1" fmla="val 50000"/>
              <a:gd name="adj2" fmla="val 46231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16878BF-7DC8-437C-AEAC-65AC49A02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2910430"/>
            <a:ext cx="4548187" cy="26080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>
                <a:solidFill>
                  <a:srgbClr val="0000FF"/>
                </a:solidFill>
                <a:latin typeface="1훈정글북 R" panose="02020603020101020101" pitchFamily="18" charset="-127"/>
                <a:ea typeface="1훈정글북 R" panose="02020603020101020101" pitchFamily="18" charset="-127"/>
                <a:cs typeface="휴먼명조"/>
              </a:rPr>
              <a:t>int</a:t>
            </a:r>
            <a:r>
              <a:rPr kumimoji="1" lang="en-US" altLang="ko-KR" sz="2800" dirty="0">
                <a:solidFill>
                  <a:srgbClr val="000000"/>
                </a:solidFill>
                <a:latin typeface="1훈정글북 R" panose="02020603020101020101" pitchFamily="18" charset="-127"/>
                <a:ea typeface="1훈정글북 R" panose="02020603020101020101" pitchFamily="18" charset="-127"/>
                <a:cs typeface="휴먼명조"/>
              </a:rPr>
              <a:t> </a:t>
            </a:r>
            <a:r>
              <a:rPr kumimoji="1" lang="en-US" altLang="ko-KR" sz="2800" dirty="0" err="1">
                <a:solidFill>
                  <a:srgbClr val="000000"/>
                </a:solidFill>
                <a:latin typeface="1훈정글북 R" panose="02020603020101020101" pitchFamily="18" charset="-127"/>
                <a:ea typeface="1훈정글북 R" panose="02020603020101020101" pitchFamily="18" charset="-127"/>
                <a:cs typeface="휴먼명조"/>
              </a:rPr>
              <a:t>get_max</a:t>
            </a:r>
            <a:r>
              <a:rPr kumimoji="1" lang="en-US" altLang="ko-KR" sz="2800" dirty="0">
                <a:solidFill>
                  <a:srgbClr val="000000"/>
                </a:solidFill>
                <a:latin typeface="1훈정글북 R" panose="02020603020101020101" pitchFamily="18" charset="-127"/>
                <a:ea typeface="1훈정글북 R" panose="02020603020101020101" pitchFamily="18" charset="-127"/>
                <a:cs typeface="휴먼명조"/>
              </a:rPr>
              <a:t>(</a:t>
            </a:r>
            <a:r>
              <a:rPr kumimoji="1" lang="en-US" altLang="ko-KR" sz="2800" dirty="0">
                <a:solidFill>
                  <a:srgbClr val="0000FF"/>
                </a:solidFill>
                <a:latin typeface="1훈정글북 R" panose="02020603020101020101" pitchFamily="18" charset="-127"/>
                <a:ea typeface="1훈정글북 R" panose="02020603020101020101" pitchFamily="18" charset="-127"/>
                <a:cs typeface="휴먼명조"/>
              </a:rPr>
              <a:t>int</a:t>
            </a:r>
            <a:r>
              <a:rPr kumimoji="1" lang="en-US" altLang="ko-KR" sz="2800" dirty="0">
                <a:solidFill>
                  <a:srgbClr val="000000"/>
                </a:solidFill>
                <a:latin typeface="1훈정글북 R" panose="02020603020101020101" pitchFamily="18" charset="-127"/>
                <a:ea typeface="1훈정글북 R" panose="02020603020101020101" pitchFamily="18" charset="-127"/>
                <a:cs typeface="휴먼명조"/>
              </a:rPr>
              <a:t> x, </a:t>
            </a:r>
            <a:r>
              <a:rPr kumimoji="1" lang="en-US" altLang="ko-KR" sz="2800" dirty="0">
                <a:solidFill>
                  <a:srgbClr val="0000FF"/>
                </a:solidFill>
                <a:latin typeface="1훈정글북 R" panose="02020603020101020101" pitchFamily="18" charset="-127"/>
                <a:ea typeface="1훈정글북 R" panose="02020603020101020101" pitchFamily="18" charset="-127"/>
                <a:cs typeface="휴먼명조"/>
              </a:rPr>
              <a:t>int</a:t>
            </a:r>
            <a:r>
              <a:rPr kumimoji="1" lang="en-US" altLang="ko-KR" sz="2800" dirty="0">
                <a:solidFill>
                  <a:srgbClr val="000000"/>
                </a:solidFill>
                <a:latin typeface="1훈정글북 R" panose="02020603020101020101" pitchFamily="18" charset="-127"/>
                <a:ea typeface="1훈정글북 R" panose="02020603020101020101" pitchFamily="18" charset="-127"/>
                <a:cs typeface="휴먼명조"/>
              </a:rPr>
              <a:t> y)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>
                <a:solidFill>
                  <a:srgbClr val="000000"/>
                </a:solidFill>
                <a:latin typeface="1훈정글북 R" panose="02020603020101020101" pitchFamily="18" charset="-127"/>
                <a:ea typeface="1훈정글북 R" panose="02020603020101020101" pitchFamily="18" charset="-127"/>
                <a:cs typeface="휴먼명조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>
                <a:solidFill>
                  <a:srgbClr val="000000"/>
                </a:solidFill>
                <a:latin typeface="1훈정글북 R" panose="02020603020101020101" pitchFamily="18" charset="-127"/>
                <a:ea typeface="1훈정글북 R" panose="02020603020101020101" pitchFamily="18" charset="-127"/>
                <a:cs typeface="휴먼명조"/>
              </a:rPr>
              <a:t>  </a:t>
            </a:r>
            <a:r>
              <a:rPr kumimoji="1" lang="en-US" altLang="ko-KR" sz="2800" dirty="0">
                <a:solidFill>
                  <a:srgbClr val="0000FF"/>
                </a:solidFill>
                <a:latin typeface="1훈정글북 R" panose="02020603020101020101" pitchFamily="18" charset="-127"/>
                <a:ea typeface="1훈정글북 R" panose="02020603020101020101" pitchFamily="18" charset="-127"/>
                <a:cs typeface="휴먼명조"/>
              </a:rPr>
              <a:t>if</a:t>
            </a:r>
            <a:r>
              <a:rPr kumimoji="1" lang="en-US" altLang="ko-KR" sz="2800" dirty="0">
                <a:solidFill>
                  <a:srgbClr val="000000"/>
                </a:solidFill>
                <a:latin typeface="1훈정글북 R" panose="02020603020101020101" pitchFamily="18" charset="-127"/>
                <a:ea typeface="1훈정글북 R" panose="02020603020101020101" pitchFamily="18" charset="-127"/>
                <a:cs typeface="휴먼명조"/>
              </a:rPr>
              <a:t>( x &gt; y ) </a:t>
            </a:r>
            <a:r>
              <a:rPr kumimoji="1" lang="en-US" altLang="ko-KR" sz="2800" dirty="0">
                <a:solidFill>
                  <a:srgbClr val="0000FF"/>
                </a:solidFill>
                <a:latin typeface="1훈정글북 R" panose="02020603020101020101" pitchFamily="18" charset="-127"/>
                <a:ea typeface="1훈정글북 R" panose="02020603020101020101" pitchFamily="18" charset="-127"/>
                <a:cs typeface="휴먼명조"/>
              </a:rPr>
              <a:t>return</a:t>
            </a:r>
            <a:r>
              <a:rPr kumimoji="1" lang="en-US" altLang="ko-KR" sz="2800" dirty="0">
                <a:solidFill>
                  <a:srgbClr val="000000"/>
                </a:solidFill>
                <a:latin typeface="1훈정글북 R" panose="02020603020101020101" pitchFamily="18" charset="-127"/>
                <a:ea typeface="1훈정글북 R" panose="02020603020101020101" pitchFamily="18" charset="-127"/>
                <a:cs typeface="휴먼명조"/>
              </a:rPr>
              <a:t>(x);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>
                <a:solidFill>
                  <a:srgbClr val="000000"/>
                </a:solidFill>
                <a:latin typeface="1훈정글북 R" panose="02020603020101020101" pitchFamily="18" charset="-127"/>
                <a:ea typeface="1훈정글북 R" panose="02020603020101020101" pitchFamily="18" charset="-127"/>
                <a:cs typeface="휴먼명조"/>
              </a:rPr>
              <a:t>  else </a:t>
            </a:r>
            <a:r>
              <a:rPr kumimoji="1" lang="en-US" altLang="ko-KR" sz="2800" dirty="0">
                <a:solidFill>
                  <a:srgbClr val="0000FF"/>
                </a:solidFill>
                <a:latin typeface="1훈정글북 R" panose="02020603020101020101" pitchFamily="18" charset="-127"/>
                <a:ea typeface="1훈정글북 R" panose="02020603020101020101" pitchFamily="18" charset="-127"/>
                <a:cs typeface="휴먼명조"/>
              </a:rPr>
              <a:t>return</a:t>
            </a:r>
            <a:r>
              <a:rPr kumimoji="1" lang="en-US" altLang="ko-KR" sz="2800" dirty="0">
                <a:solidFill>
                  <a:srgbClr val="000000"/>
                </a:solidFill>
                <a:latin typeface="1훈정글북 R" panose="02020603020101020101" pitchFamily="18" charset="-127"/>
                <a:ea typeface="1훈정글북 R" panose="02020603020101020101" pitchFamily="18" charset="-127"/>
                <a:cs typeface="휴먼명조"/>
              </a:rPr>
              <a:t>(y);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>
                <a:solidFill>
                  <a:srgbClr val="000000"/>
                </a:solidFill>
                <a:latin typeface="1훈정글북 R" panose="02020603020101020101" pitchFamily="18" charset="-127"/>
                <a:ea typeface="1훈정글북 R" panose="02020603020101020101" pitchFamily="18" charset="-127"/>
                <a:cs typeface="휴먼명조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2597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4DD51-0024-42AD-A1D2-38108A4C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함수 원형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2D19A-3277-4971-9A54-8DE4196F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888"/>
            <a:ext cx="10515600" cy="4351338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컴파일러에게 함수에 대하여 미리 알리는 것으로</a:t>
            </a:r>
            <a:r>
              <a:rPr lang="en-US" altLang="ko-KR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프로그램의 가독성을 위해 사용한다</a:t>
            </a:r>
            <a:r>
              <a:rPr lang="en-US" altLang="ko-KR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62BF995-6122-4407-83C5-59082EDDE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336" y="2866524"/>
            <a:ext cx="7734300" cy="56247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8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반환형    </a:t>
            </a:r>
            <a:r>
              <a:rPr kumimoji="1" lang="ko-KR" altLang="en-US" sz="2800" dirty="0">
                <a:solidFill>
                  <a:srgbClr val="FF0000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함수이름</a:t>
            </a:r>
            <a:r>
              <a:rPr kumimoji="1" lang="en-US" altLang="ko-KR" sz="28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(</a:t>
            </a:r>
            <a:r>
              <a:rPr kumimoji="1" lang="ko-KR" altLang="en-US" sz="28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매개변수</a:t>
            </a:r>
            <a:r>
              <a:rPr kumimoji="1" lang="en-US" altLang="ko-KR" sz="28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1,   </a:t>
            </a:r>
            <a:r>
              <a:rPr kumimoji="1" lang="ko-KR" altLang="en-US" sz="28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매개변수</a:t>
            </a:r>
            <a:r>
              <a:rPr kumimoji="1" lang="en-US" altLang="ko-KR" sz="28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2, ... );</a:t>
            </a:r>
          </a:p>
        </p:txBody>
      </p:sp>
    </p:spTree>
    <p:extLst>
      <p:ext uri="{BB962C8B-B14F-4D97-AF65-F5344CB8AC3E}">
        <p14:creationId xmlns:p14="http://schemas.microsoft.com/office/powerpoint/2010/main" val="343538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244</Words>
  <Application>Microsoft Office PowerPoint</Application>
  <PresentationFormat>와이드스크린</PresentationFormat>
  <Paragraphs>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1훈정글북 R</vt:lpstr>
      <vt:lpstr>맑은 고딕</vt:lpstr>
      <vt:lpstr>Arial</vt:lpstr>
      <vt:lpstr>Symbol</vt:lpstr>
      <vt:lpstr>Office 테마</vt:lpstr>
      <vt:lpstr>SONAR C언어 스터디  &lt;함수&gt;</vt:lpstr>
      <vt:lpstr>함수(function)란?</vt:lpstr>
      <vt:lpstr>함수를 사용하는 이유</vt:lpstr>
      <vt:lpstr>함수의 종류</vt:lpstr>
      <vt:lpstr>함수의 구조</vt:lpstr>
      <vt:lpstr>인수와 매개변수, 반환값</vt:lpstr>
      <vt:lpstr>함수 사용 예제 - 1</vt:lpstr>
      <vt:lpstr>함수 사용 예제 - 2</vt:lpstr>
      <vt:lpstr>함수 원형</vt:lpstr>
      <vt:lpstr>함수 원형</vt:lpstr>
      <vt:lpstr>THANKS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 C언어 스터디  &lt;3주차-배열&gt;</dc:title>
  <dc:creator>송 민경</dc:creator>
  <cp:lastModifiedBy>송 민경</cp:lastModifiedBy>
  <cp:revision>7</cp:revision>
  <dcterms:created xsi:type="dcterms:W3CDTF">2021-06-23T04:19:03Z</dcterms:created>
  <dcterms:modified xsi:type="dcterms:W3CDTF">2021-06-30T02:19:29Z</dcterms:modified>
</cp:coreProperties>
</file>