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1" r:id="rId3"/>
    <p:sldId id="323" r:id="rId4"/>
    <p:sldId id="324" r:id="rId5"/>
    <p:sldId id="333" r:id="rId6"/>
    <p:sldId id="334" r:id="rId7"/>
    <p:sldId id="335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17. 9. 6.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17. 9. 6.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17. 9. 6.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ngwoonjeon@hanyang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1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Introduction to Statistics 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and Data Analysis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err="1" smtClean="0">
                <a:solidFill>
                  <a:schemeClr val="tx1"/>
                </a:solidFill>
                <a:latin typeface="Calibri"/>
                <a:cs typeface="Calibri"/>
              </a:rPr>
              <a:t>Matlab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 introduction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Calibri"/>
                <a:cs typeface="Calibri"/>
              </a:rPr>
              <a:t>Matlab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 examples</a:t>
            </a:r>
          </a:p>
          <a:p>
            <a:endParaRPr lang="en-US" altLang="ko-KR" sz="15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latin typeface="Calibri"/>
                <a:cs typeface="Calibri"/>
              </a:rPr>
              <a:t>Matlab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accent1"/>
                </a:solidFill>
                <a:latin typeface="Calibri"/>
                <a:cs typeface="Calibri"/>
              </a:rPr>
              <a:t>Advantages </a:t>
            </a:r>
            <a:endParaRPr lang="en-US" sz="28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Easy to program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Easy to plot various figures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Provides many powerful packages</a:t>
            </a:r>
          </a:p>
          <a:p>
            <a:r>
              <a:rPr lang="en-US" sz="2800" b="1" dirty="0" smtClean="0">
                <a:solidFill>
                  <a:schemeClr val="accent2"/>
                </a:solidFill>
                <a:latin typeface="Calibri"/>
                <a:cs typeface="Calibri"/>
              </a:rPr>
              <a:t>In this class</a:t>
            </a:r>
          </a:p>
          <a:p>
            <a:pPr marL="742950" lvl="2" indent="-342900"/>
            <a:r>
              <a:rPr lang="en-US" sz="2000" dirty="0" smtClean="0">
                <a:latin typeface="Calibri"/>
                <a:cs typeface="Calibri"/>
              </a:rPr>
              <a:t>Generation of random variables</a:t>
            </a:r>
          </a:p>
          <a:p>
            <a:pPr marL="742950" lvl="2" indent="-342900"/>
            <a:r>
              <a:rPr lang="en-US" sz="2000" dirty="0" smtClean="0">
                <a:latin typeface="Calibri"/>
                <a:cs typeface="Calibri"/>
              </a:rPr>
              <a:t>Calculation of sample statistics </a:t>
            </a:r>
          </a:p>
          <a:p>
            <a:pPr marL="742950" lvl="2" indent="-342900"/>
            <a:r>
              <a:rPr lang="en-US" sz="2000" dirty="0" smtClean="0">
                <a:latin typeface="Calibri"/>
                <a:cs typeface="Calibri"/>
              </a:rPr>
              <a:t>Plotting figures  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04" y="923748"/>
            <a:ext cx="1962964" cy="1962964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4" y="4063297"/>
            <a:ext cx="3810000" cy="2133600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2" y="4387800"/>
            <a:ext cx="3642918" cy="20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606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Interface</a:t>
            </a:r>
            <a:endParaRPr lang="ko-KR" altLang="en-US" sz="4000" dirty="0">
              <a:latin typeface="Calibri"/>
              <a:cs typeface="Calibri"/>
            </a:endParaRPr>
          </a:p>
        </p:txBody>
      </p:sp>
      <p:pic>
        <p:nvPicPr>
          <p:cNvPr id="2" name="Picture 1" descr="R2012bDesktop1_Desk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9" y="907251"/>
            <a:ext cx="7191494" cy="53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770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Help &amp; Search box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/>
                <a:cs typeface="Calibri"/>
              </a:rPr>
              <a:t>Type a specific function </a:t>
            </a:r>
            <a:r>
              <a:rPr lang="en-US" sz="2400" b="1" dirty="0" smtClean="0">
                <a:solidFill>
                  <a:srgbClr val="C0504D"/>
                </a:solidFill>
                <a:latin typeface="Calibri"/>
                <a:cs typeface="Calibri"/>
              </a:rPr>
              <a:t>at the commend window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Type related words </a:t>
            </a:r>
            <a:r>
              <a:rPr lang="en-US" sz="2400" b="1" dirty="0" smtClean="0">
                <a:solidFill>
                  <a:srgbClr val="C0504D"/>
                </a:solidFill>
                <a:latin typeface="Calibri"/>
                <a:cs typeface="Calibri"/>
              </a:rPr>
              <a:t>at the search box</a:t>
            </a:r>
            <a:endParaRPr lang="en-US" sz="2400" b="1" dirty="0">
              <a:solidFill>
                <a:srgbClr val="C0504D"/>
              </a:solidFill>
              <a:latin typeface="Calibri"/>
              <a:cs typeface="Calibri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Googling</a:t>
            </a:r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Ex) ‘rand’ function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endParaRPr lang="en-US" sz="1800" dirty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</a:rPr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798" y="2721753"/>
            <a:ext cx="3727701" cy="355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&gt;&gt; help rand</a:t>
            </a:r>
          </a:p>
          <a:p>
            <a:r>
              <a:rPr lang="en-US" sz="900" dirty="0"/>
              <a:t>rand - Uniformly distributed pseudorandom numbers</a:t>
            </a:r>
          </a:p>
          <a:p>
            <a:endParaRPr lang="en-US" sz="900" dirty="0"/>
          </a:p>
          <a:p>
            <a:r>
              <a:rPr lang="en-US" sz="900" dirty="0"/>
              <a:t>    This MATLAB function returns a pseudorandom scalar drawn from the standard</a:t>
            </a:r>
          </a:p>
          <a:p>
            <a:r>
              <a:rPr lang="en-US" sz="900" dirty="0"/>
              <a:t>    uniform distribution on the open interval (0,1).</a:t>
            </a:r>
          </a:p>
          <a:p>
            <a:endParaRPr lang="en-US" sz="900" dirty="0"/>
          </a:p>
          <a:p>
            <a:r>
              <a:rPr lang="en-US" sz="900" dirty="0"/>
              <a:t>    r = rand</a:t>
            </a:r>
          </a:p>
          <a:p>
            <a:r>
              <a:rPr lang="en-US" sz="900" dirty="0"/>
              <a:t>    r = rand(n)</a:t>
            </a:r>
          </a:p>
          <a:p>
            <a:r>
              <a:rPr lang="en-US" sz="900" dirty="0"/>
              <a:t>    r = rand(sz1,...,</a:t>
            </a:r>
            <a:r>
              <a:rPr lang="en-US" sz="900" dirty="0" err="1"/>
              <a:t>szN</a:t>
            </a:r>
            <a:r>
              <a:rPr lang="en-US" sz="900" dirty="0"/>
              <a:t>)</a:t>
            </a:r>
          </a:p>
          <a:p>
            <a:r>
              <a:rPr lang="en-US" sz="900" dirty="0"/>
              <a:t>    r = rand(</a:t>
            </a:r>
            <a:r>
              <a:rPr lang="en-US" sz="900" dirty="0" err="1"/>
              <a:t>sz</a:t>
            </a:r>
            <a:r>
              <a:rPr lang="en-US" sz="900" dirty="0"/>
              <a:t>)</a:t>
            </a:r>
          </a:p>
          <a:p>
            <a:r>
              <a:rPr lang="en-US" sz="900" dirty="0"/>
              <a:t>   </a:t>
            </a:r>
          </a:p>
          <a:p>
            <a:r>
              <a:rPr lang="en-US" sz="900" dirty="0" smtClean="0"/>
              <a:t>   </a:t>
            </a:r>
            <a:r>
              <a:rPr lang="mr-IN" sz="900" dirty="0" smtClean="0"/>
              <a:t>…</a:t>
            </a:r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/>
              <a:t> </a:t>
            </a:r>
            <a:r>
              <a:rPr lang="en-US" sz="900" dirty="0" smtClean="0"/>
              <a:t>   r </a:t>
            </a:r>
            <a:r>
              <a:rPr lang="en-US" sz="900" dirty="0"/>
              <a:t>= rand(sz1,...,</a:t>
            </a:r>
            <a:r>
              <a:rPr lang="en-US" sz="900" dirty="0" err="1"/>
              <a:t>szN</a:t>
            </a:r>
            <a:r>
              <a:rPr lang="en-US" sz="900" dirty="0"/>
              <a:t>,'</a:t>
            </a:r>
            <a:r>
              <a:rPr lang="en-US" sz="900" dirty="0" err="1"/>
              <a:t>like',p</a:t>
            </a:r>
            <a:r>
              <a:rPr lang="en-US" sz="900" dirty="0"/>
              <a:t>)</a:t>
            </a:r>
          </a:p>
          <a:p>
            <a:r>
              <a:rPr lang="en-US" sz="900" dirty="0"/>
              <a:t>    r = rand(</a:t>
            </a:r>
            <a:r>
              <a:rPr lang="en-US" sz="900" dirty="0" err="1"/>
              <a:t>sz</a:t>
            </a:r>
            <a:r>
              <a:rPr lang="en-US" sz="900" dirty="0"/>
              <a:t>,'</a:t>
            </a:r>
            <a:r>
              <a:rPr lang="en-US" sz="900" dirty="0" err="1"/>
              <a:t>like',p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rand에</a:t>
            </a:r>
            <a:r>
              <a:rPr lang="en-US" sz="900" dirty="0"/>
              <a:t> 대한 참조 페이지</a:t>
            </a:r>
          </a:p>
          <a:p>
            <a:endParaRPr lang="en-US" sz="900" dirty="0"/>
          </a:p>
          <a:p>
            <a:r>
              <a:rPr lang="en-US" sz="900" dirty="0"/>
              <a:t>    참고 항목 @</a:t>
            </a:r>
            <a:r>
              <a:rPr lang="en-US" sz="900" dirty="0" err="1"/>
              <a:t>RandStream</a:t>
            </a:r>
            <a:r>
              <a:rPr lang="en-US" sz="900" dirty="0"/>
              <a:t>, rand (</a:t>
            </a:r>
            <a:r>
              <a:rPr lang="en-US" sz="900" dirty="0" err="1"/>
              <a:t>RandStream</a:t>
            </a:r>
            <a:r>
              <a:rPr lang="en-US" sz="900" dirty="0"/>
              <a:t>), </a:t>
            </a:r>
            <a:r>
              <a:rPr lang="en-US" sz="900" dirty="0" err="1"/>
              <a:t>randi</a:t>
            </a:r>
            <a:r>
              <a:rPr lang="en-US" sz="900" dirty="0"/>
              <a:t>, </a:t>
            </a:r>
            <a:r>
              <a:rPr lang="en-US" sz="900" dirty="0" err="1"/>
              <a:t>randn</a:t>
            </a:r>
            <a:r>
              <a:rPr lang="en-US" sz="900" dirty="0"/>
              <a:t>, </a:t>
            </a:r>
            <a:r>
              <a:rPr lang="en-US" sz="900" dirty="0" err="1"/>
              <a:t>randperm</a:t>
            </a:r>
            <a:r>
              <a:rPr lang="en-US" sz="900" dirty="0"/>
              <a:t>, </a:t>
            </a:r>
            <a:r>
              <a:rPr lang="en-US" sz="900" dirty="0" err="1"/>
              <a:t>rng</a:t>
            </a:r>
            <a:r>
              <a:rPr lang="en-US" sz="900" dirty="0"/>
              <a:t>, </a:t>
            </a:r>
            <a:r>
              <a:rPr lang="en-US" sz="900" dirty="0" err="1"/>
              <a:t>sprand</a:t>
            </a:r>
            <a:r>
              <a:rPr lang="en-US" sz="900" dirty="0"/>
              <a:t>, 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sprandn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rand 이름의 다른 함수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distcomp</a:t>
            </a:r>
            <a:r>
              <a:rPr lang="en-US" sz="900" dirty="0"/>
              <a:t>/rand, </a:t>
            </a:r>
            <a:r>
              <a:rPr lang="en-US" sz="900" dirty="0" err="1"/>
              <a:t>matlab</a:t>
            </a:r>
            <a:r>
              <a:rPr lang="en-US" sz="900" dirty="0"/>
              <a:t>/rand (</a:t>
            </a:r>
            <a:r>
              <a:rPr lang="en-US" sz="900" dirty="0" err="1"/>
              <a:t>RandStream</a:t>
            </a:r>
            <a:r>
              <a:rPr lang="en-US" sz="9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0277" y="2709208"/>
            <a:ext cx="3727701" cy="3139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Rand</a:t>
            </a:r>
          </a:p>
          <a:p>
            <a:r>
              <a:rPr lang="en-US" sz="900" dirty="0" smtClean="0"/>
              <a:t>Uniformly </a:t>
            </a:r>
            <a:r>
              <a:rPr lang="en-US" sz="900" dirty="0"/>
              <a:t>distributed pseudorandom </a:t>
            </a:r>
            <a:r>
              <a:rPr lang="en-US" sz="900" dirty="0" smtClean="0"/>
              <a:t>number</a:t>
            </a:r>
            <a:endParaRPr lang="en-US" sz="900" dirty="0"/>
          </a:p>
          <a:p>
            <a:r>
              <a:rPr lang="en-US" sz="900" dirty="0" smtClean="0"/>
              <a:t>Syntax</a:t>
            </a:r>
          </a:p>
          <a:p>
            <a:r>
              <a:rPr lang="en-US" sz="900" dirty="0" smtClean="0"/>
              <a:t>r </a:t>
            </a:r>
            <a:r>
              <a:rPr lang="en-US" sz="900" dirty="0"/>
              <a:t>= </a:t>
            </a:r>
            <a:r>
              <a:rPr lang="en-US" sz="900" dirty="0" smtClean="0"/>
              <a:t>rand</a:t>
            </a:r>
          </a:p>
          <a:p>
            <a:r>
              <a:rPr lang="en-US" sz="900" dirty="0" smtClean="0"/>
              <a:t>r </a:t>
            </a:r>
            <a:r>
              <a:rPr lang="en-US" sz="900" dirty="0"/>
              <a:t>= rand(n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r </a:t>
            </a:r>
            <a:r>
              <a:rPr lang="en-US" sz="900" dirty="0"/>
              <a:t>= rand(sz1,...,</a:t>
            </a:r>
            <a:r>
              <a:rPr lang="en-US" sz="900" dirty="0" err="1"/>
              <a:t>szN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r </a:t>
            </a:r>
            <a:r>
              <a:rPr lang="en-US" sz="900" dirty="0"/>
              <a:t>= rand(</a:t>
            </a:r>
            <a:r>
              <a:rPr lang="en-US" sz="900" dirty="0" err="1"/>
              <a:t>sz</a:t>
            </a:r>
            <a:r>
              <a:rPr lang="en-US" sz="900" dirty="0" smtClean="0"/>
              <a:t>)</a:t>
            </a:r>
          </a:p>
          <a:p>
            <a:endParaRPr lang="en-US" sz="900" dirty="0" smtClean="0"/>
          </a:p>
          <a:p>
            <a:r>
              <a:rPr lang="mr-IN" sz="900" dirty="0" smtClean="0"/>
              <a:t>…</a:t>
            </a:r>
            <a:endParaRPr lang="en-US" sz="900" dirty="0" smtClean="0"/>
          </a:p>
          <a:p>
            <a:endParaRPr lang="en-US" sz="900" dirty="0"/>
          </a:p>
          <a:p>
            <a:r>
              <a:rPr lang="en-US" sz="900" dirty="0"/>
              <a:t>Example 1 </a:t>
            </a:r>
            <a:endParaRPr lang="en-US" sz="900" dirty="0" smtClean="0"/>
          </a:p>
          <a:p>
            <a:r>
              <a:rPr lang="en-US" sz="900" dirty="0" smtClean="0"/>
              <a:t>Generate </a:t>
            </a:r>
            <a:r>
              <a:rPr lang="en-US" sz="900" dirty="0"/>
              <a:t>values from the uniform distribution on the interval [a,</a:t>
            </a:r>
          </a:p>
          <a:p>
            <a:r>
              <a:rPr lang="en-US" sz="900" dirty="0"/>
              <a:t>b]</a:t>
            </a:r>
            <a:r>
              <a:rPr lang="en-US" sz="900" dirty="0" smtClean="0"/>
              <a:t>:</a:t>
            </a:r>
          </a:p>
          <a:p>
            <a:r>
              <a:rPr lang="en-US" sz="900" dirty="0" smtClean="0"/>
              <a:t>r </a:t>
            </a:r>
            <a:r>
              <a:rPr lang="en-US" sz="900" dirty="0"/>
              <a:t>= a + (b-a).*rand(100,1)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Example 2</a:t>
            </a:r>
          </a:p>
          <a:p>
            <a:r>
              <a:rPr lang="en-US" sz="900" dirty="0" smtClean="0"/>
              <a:t>Use </a:t>
            </a:r>
            <a:r>
              <a:rPr lang="en-US" sz="900" dirty="0"/>
              <a:t>the </a:t>
            </a:r>
            <a:r>
              <a:rPr lang="en-US" sz="900" dirty="0" err="1"/>
              <a:t>randi</a:t>
            </a:r>
            <a:r>
              <a:rPr lang="en-US" sz="900" dirty="0"/>
              <a:t> function,</a:t>
            </a:r>
          </a:p>
          <a:p>
            <a:r>
              <a:rPr lang="en-US" sz="900" dirty="0"/>
              <a:t>instead of rand, to generate integer values from</a:t>
            </a:r>
          </a:p>
          <a:p>
            <a:r>
              <a:rPr lang="en-US" sz="900" dirty="0"/>
              <a:t>the uniform distribution on the set 1:100</a:t>
            </a:r>
            <a:r>
              <a:rPr lang="en-US" sz="900" dirty="0" smtClean="0"/>
              <a:t>:</a:t>
            </a:r>
          </a:p>
          <a:p>
            <a:r>
              <a:rPr lang="en-US" sz="900" dirty="0" smtClean="0"/>
              <a:t>r </a:t>
            </a:r>
            <a:r>
              <a:rPr lang="en-US" sz="900" dirty="0"/>
              <a:t>= </a:t>
            </a:r>
            <a:r>
              <a:rPr lang="en-US" sz="900" dirty="0" err="1"/>
              <a:t>randi</a:t>
            </a:r>
            <a:r>
              <a:rPr lang="en-US" sz="900" dirty="0"/>
              <a:t>(100,1,5)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mr-IN" sz="900" dirty="0" smtClean="0"/>
              <a:t>…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3528580" y="1987730"/>
            <a:ext cx="18320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alibri"/>
                <a:cs typeface="Calibri"/>
              </a:rPr>
              <a:t>Commend window</a:t>
            </a:r>
            <a:endParaRPr lang="en-US" sz="1500" b="1" dirty="0">
              <a:latin typeface="Calibri"/>
              <a:cs typeface="Calibr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62551" y="2292873"/>
            <a:ext cx="510494" cy="42433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3218" y="1991670"/>
            <a:ext cx="14322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alibri"/>
                <a:cs typeface="Calibri"/>
              </a:rPr>
              <a:t>Search box</a:t>
            </a:r>
            <a:endParaRPr lang="en-US" sz="1500" b="1" dirty="0">
              <a:latin typeface="Calibri"/>
              <a:cs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212767" y="2296813"/>
            <a:ext cx="510494" cy="42433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126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Calibri"/>
                <a:cs typeface="Calibri"/>
              </a:rPr>
              <a:t>Plot figures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/>
                <a:cs typeface="Calibri"/>
              </a:rPr>
              <a:t>Usually use `</a:t>
            </a:r>
            <a:r>
              <a:rPr lang="en-US" sz="2400" b="1" dirty="0" smtClean="0">
                <a:solidFill>
                  <a:srgbClr val="4F81BD"/>
                </a:solidFill>
                <a:latin typeface="Calibri"/>
                <a:cs typeface="Calibri"/>
              </a:rPr>
              <a:t>plot(</a:t>
            </a:r>
            <a:r>
              <a:rPr lang="en-US" sz="2400" b="1" dirty="0" err="1" smtClean="0">
                <a:solidFill>
                  <a:srgbClr val="4F81BD"/>
                </a:solidFill>
                <a:latin typeface="Calibri"/>
                <a:cs typeface="Calibri"/>
              </a:rPr>
              <a:t>x,y</a:t>
            </a:r>
            <a:r>
              <a:rPr lang="en-US" sz="2400" b="1" dirty="0" smtClean="0">
                <a:solidFill>
                  <a:srgbClr val="4F81BD"/>
                </a:solidFill>
                <a:latin typeface="Calibri"/>
                <a:cs typeface="Calibri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’ function</a:t>
            </a:r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Ex) Sine function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endParaRPr lang="en-US" sz="1800" dirty="0">
              <a:latin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>
                <a:latin typeface="Calibri"/>
                <a:cs typeface="Calibri"/>
              </a:rPr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2016" y="1814517"/>
            <a:ext cx="22432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/>
              <a:t>x = 0:pi/100:2*pi;</a:t>
            </a:r>
          </a:p>
          <a:p>
            <a:r>
              <a:rPr lang="mr-IN" dirty="0"/>
              <a:t>y = sin(x)</a:t>
            </a:r>
            <a:r>
              <a:rPr lang="mr-IN" dirty="0" smtClean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3" name="Picture 2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2" y="3656122"/>
            <a:ext cx="3717391" cy="2783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1380" y="1785466"/>
            <a:ext cx="387614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dirty="0"/>
              <a:t>x = 0:pi/10:2*pi;</a:t>
            </a:r>
          </a:p>
          <a:p>
            <a:r>
              <a:rPr lang="mr-IN" dirty="0"/>
              <a:t>y1 = sin(x);</a:t>
            </a:r>
          </a:p>
          <a:p>
            <a:r>
              <a:rPr lang="mr-IN" dirty="0"/>
              <a:t>y2 = sin(x-0.25);</a:t>
            </a:r>
          </a:p>
          <a:p>
            <a:r>
              <a:rPr lang="mr-IN" dirty="0"/>
              <a:t>y3 = sin(x-0.5);</a:t>
            </a:r>
          </a:p>
          <a:p>
            <a:endParaRPr lang="mr-IN" dirty="0"/>
          </a:p>
          <a:p>
            <a:r>
              <a:rPr lang="mr-IN" dirty="0" smtClean="0"/>
              <a:t>plot</a:t>
            </a:r>
            <a:r>
              <a:rPr lang="mr-IN" dirty="0"/>
              <a:t>(x,y1</a:t>
            </a:r>
            <a:r>
              <a:rPr lang="mr-IN" dirty="0" smtClean="0"/>
              <a:t>,</a:t>
            </a:r>
            <a:r>
              <a:rPr lang="en-US" dirty="0" smtClean="0"/>
              <a:t>’g’</a:t>
            </a:r>
            <a:r>
              <a:rPr lang="mr-IN" dirty="0" smtClean="0"/>
              <a:t>,</a:t>
            </a:r>
            <a:r>
              <a:rPr lang="mr-IN" dirty="0"/>
              <a:t>x,y2</a:t>
            </a:r>
            <a:r>
              <a:rPr lang="mr-IN" dirty="0" smtClean="0"/>
              <a:t>,</a:t>
            </a:r>
            <a:r>
              <a:rPr lang="en-US" dirty="0" smtClean="0"/>
              <a:t>’b--o’</a:t>
            </a:r>
            <a:r>
              <a:rPr lang="mr-IN" dirty="0" smtClean="0"/>
              <a:t>,</a:t>
            </a:r>
            <a:r>
              <a:rPr lang="mr-IN" dirty="0"/>
              <a:t>x,y3</a:t>
            </a:r>
            <a:r>
              <a:rPr lang="mr-IN" dirty="0" smtClean="0"/>
              <a:t>,</a:t>
            </a:r>
            <a:r>
              <a:rPr lang="en-US" dirty="0" smtClean="0"/>
              <a:t>’c*’</a:t>
            </a:r>
            <a:r>
              <a:rPr lang="mr-IN" dirty="0" smtClean="0"/>
              <a:t>)</a:t>
            </a:r>
            <a:endParaRPr lang="en-US" dirty="0"/>
          </a:p>
        </p:txBody>
      </p:sp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06" y="3666779"/>
            <a:ext cx="3744195" cy="28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4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Histogram: Binomial distribution</a:t>
            </a:r>
            <a:endParaRPr lang="ko-KR" altLang="en-US" sz="40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45" y="2036269"/>
            <a:ext cx="4578153" cy="173522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4F81BD"/>
                </a:solidFill>
                <a:latin typeface="Calibri"/>
                <a:cs typeface="Calibri"/>
              </a:rPr>
              <a:t>Binomial distribution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Number of independent trials: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Each trial will be successful with probability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Then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probability of getting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successes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trials follows 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Mean and variance 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Plot histogram, sample mean, and sample variance for 100, 1000, 10000 samples for the following two cases</a:t>
            </a:r>
            <a:r>
              <a:rPr lang="ko-KR" alt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1: n = 10, p = 0.5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2: n = 10, p = 0.3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Compare the results with the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probability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distribution, mean, and variance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8" y="4066418"/>
            <a:ext cx="999172" cy="275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615" y="4042298"/>
            <a:ext cx="1845688" cy="3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68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Histogram: Gaussian distribution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rgbClr val="4F81BD"/>
                </a:solidFill>
                <a:latin typeface="Calibri"/>
                <a:cs typeface="Calibri"/>
              </a:rPr>
              <a:t>Gaussian</a:t>
            </a:r>
            <a:r>
              <a:rPr lang="ko-KR" altLang="en-US" sz="2200" b="1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US" altLang="ko-KR" sz="2200" b="1" dirty="0" smtClean="0">
                <a:solidFill>
                  <a:srgbClr val="4F81BD"/>
                </a:solidFill>
                <a:latin typeface="Calibri"/>
                <a:cs typeface="Calibri"/>
              </a:rPr>
              <a:t>(normal)</a:t>
            </a:r>
            <a:r>
              <a:rPr lang="en-US" sz="2200" b="1" dirty="0" smtClean="0">
                <a:solidFill>
                  <a:srgbClr val="4F81BD"/>
                </a:solidFill>
                <a:latin typeface="Calibri"/>
                <a:cs typeface="Calibri"/>
              </a:rPr>
              <a:t> distribution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The probability density function 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Mean and variance 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b="1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r>
              <a:rPr lang="en-US" sz="2200" b="1" dirty="0" smtClean="0">
                <a:solidFill>
                  <a:schemeClr val="accent2"/>
                </a:solidFill>
                <a:latin typeface="Calibri"/>
                <a:cs typeface="Calibri"/>
              </a:rPr>
              <a:t>Homework (Due </a:t>
            </a:r>
            <a:r>
              <a:rPr lang="en-US" sz="2200" b="1" dirty="0">
                <a:solidFill>
                  <a:schemeClr val="accent2"/>
                </a:solidFill>
                <a:latin typeface="Calibri"/>
                <a:cs typeface="Calibri"/>
              </a:rPr>
              <a:t>1</a:t>
            </a:r>
            <a:r>
              <a:rPr lang="en-US" sz="2200" b="1" dirty="0" smtClean="0">
                <a:solidFill>
                  <a:schemeClr val="accent2"/>
                </a:solidFill>
                <a:latin typeface="Calibri"/>
                <a:cs typeface="Calibri"/>
              </a:rPr>
              <a:t>9 Sept. pm 11:00)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Plot the histogram, sample mean, and sample variance for 100, 1000, 10000 samples for the following two cases</a:t>
            </a:r>
            <a:r>
              <a:rPr lang="ko-KR" alt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1:     = 0,      = 1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2:     = 1,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    = 2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Compare the results with the probability distribution, mean, and variance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Hint) use ‘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randn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’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function in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matlab</a:t>
            </a: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48" y="1565679"/>
            <a:ext cx="3759183" cy="953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280" y="2986666"/>
            <a:ext cx="2906710" cy="26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391" y="2894910"/>
            <a:ext cx="1795691" cy="391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644" y="4646654"/>
            <a:ext cx="211389" cy="238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806" y="4586303"/>
            <a:ext cx="280237" cy="306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518" y="4946723"/>
            <a:ext cx="211389" cy="238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685" y="4886370"/>
            <a:ext cx="280237" cy="3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9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638</Words>
  <Application>Microsoft Macintosh PowerPoint</Application>
  <PresentationFormat>On-screen Show (4:3)</PresentationFormat>
  <Paragraphs>129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PowerPoint Presentation</vt:lpstr>
      <vt:lpstr>Matlab</vt:lpstr>
      <vt:lpstr>Interface</vt:lpstr>
      <vt:lpstr>Help &amp; Search box</vt:lpstr>
      <vt:lpstr>Plot figures</vt:lpstr>
      <vt:lpstr>Histogram: Binomial distribution</vt:lpstr>
      <vt:lpstr>Histogram: Gaussian distribution</vt:lpstr>
    </vt:vector>
  </TitlesOfParts>
  <Company>한양대학교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Sang-Woon Jeon</cp:lastModifiedBy>
  <cp:revision>455</cp:revision>
  <cp:lastPrinted>2014-10-20T01:57:09Z</cp:lastPrinted>
  <dcterms:created xsi:type="dcterms:W3CDTF">2011-12-15T05:20:41Z</dcterms:created>
  <dcterms:modified xsi:type="dcterms:W3CDTF">2017-09-06T08:30:05Z</dcterms:modified>
</cp:coreProperties>
</file>