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33" r:id="rId3"/>
    <p:sldId id="321" r:id="rId4"/>
    <p:sldId id="323" r:id="rId5"/>
    <p:sldId id="334" r:id="rId6"/>
    <p:sldId id="335" r:id="rId7"/>
    <p:sldId id="324" r:id="rId8"/>
    <p:sldId id="336" r:id="rId9"/>
    <p:sldId id="337" r:id="rId10"/>
    <p:sldId id="338" r:id="rId1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00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-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-2480" y="-10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550FA-EEB0-4164-B9BB-6E9F7FA80167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ADB46-7A79-4451-B1AA-D8BCC70FC5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9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99EFC-A59D-46CC-9992-51D49869AFF2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A1FDD-B5A8-4FCF-997B-7D4D810CEA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3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49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line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9144000" y="5337414"/>
            <a:ext cx="9144000" cy="1331946"/>
          </a:xfrm>
          <a:prstGeom prst="rect">
            <a:avLst/>
          </a:prstGeom>
        </p:spPr>
      </p:pic>
      <p:pic>
        <p:nvPicPr>
          <p:cNvPr id="7" name="그림 6" descr="lion_cov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144000" y="1713508"/>
            <a:ext cx="3674566" cy="5157192"/>
          </a:xfrm>
          <a:prstGeom prst="rect">
            <a:avLst/>
          </a:prstGeom>
        </p:spPr>
      </p:pic>
      <p:pic>
        <p:nvPicPr>
          <p:cNvPr id="9" name="그림 8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6136" y="6640580"/>
            <a:ext cx="1763869" cy="141220"/>
          </a:xfrm>
          <a:prstGeom prst="rect">
            <a:avLst/>
          </a:prstGeom>
        </p:spPr>
      </p:pic>
      <p:pic>
        <p:nvPicPr>
          <p:cNvPr id="10" name="그림 9" descr="한양대학교UI로고_big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-63500" y="50800"/>
            <a:ext cx="2514600" cy="25146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11200" y="2590800"/>
            <a:ext cx="561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457200" y="2128838"/>
            <a:ext cx="6464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000" b="1" spc="-15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457200" y="3302000"/>
            <a:ext cx="6489700" cy="558800"/>
          </a:xfrm>
        </p:spPr>
        <p:txBody>
          <a:bodyPr>
            <a:normAutofit/>
          </a:bodyPr>
          <a:lstStyle>
            <a:lvl1pPr marL="0" indent="0" algn="l">
              <a:buNone/>
              <a:defRPr sz="25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1 -1.48148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94444E-6 -4.44444E-6 L -0.39722 -4.44444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lines_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142424"/>
            <a:ext cx="9144000" cy="516751"/>
          </a:xfrm>
          <a:prstGeom prst="rect">
            <a:avLst/>
          </a:prstGeom>
        </p:spPr>
      </p:pic>
      <p:pic>
        <p:nvPicPr>
          <p:cNvPr id="7" name="그림 6" descr="lion_norma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17288" y="1714500"/>
            <a:ext cx="3664811" cy="5143500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6136" y="6640580"/>
            <a:ext cx="1763869" cy="14122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633538"/>
            <a:ext cx="8229600" cy="1143000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rgbClr val="004C8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2794000"/>
            <a:ext cx="8229600" cy="3230563"/>
          </a:xfrm>
        </p:spPr>
        <p:txBody>
          <a:bodyPr>
            <a:normAutofit/>
          </a:bodyPr>
          <a:lstStyle>
            <a:lvl1pPr>
              <a:defRPr sz="2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top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1" y="6640580"/>
            <a:ext cx="1763869" cy="141220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15900" y="63500"/>
            <a:ext cx="5321300" cy="850900"/>
          </a:xfrm>
        </p:spPr>
        <p:txBody>
          <a:bodyPr>
            <a:normAutofit/>
          </a:bodyPr>
          <a:lstStyle>
            <a:lvl1pPr algn="l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500" b="0" spc="-15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1"/>
            <a:ext cx="9144000" cy="6840697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1" y="6640580"/>
            <a:ext cx="1763869" cy="141220"/>
          </a:xfrm>
          <a:prstGeom prst="rect">
            <a:avLst/>
          </a:prstGeom>
        </p:spPr>
      </p:pic>
      <p:pic>
        <p:nvPicPr>
          <p:cNvPr id="6" name="그림 5" descr="top_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5900" y="63500"/>
            <a:ext cx="5321300" cy="850900"/>
          </a:xfrm>
        </p:spPr>
        <p:txBody>
          <a:bodyPr>
            <a:normAutofit/>
          </a:bodyPr>
          <a:lstStyle>
            <a:lvl1pPr algn="l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500" b="0" spc="-15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1"/>
            <a:ext cx="9144000" cy="6840697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1" y="6640580"/>
            <a:ext cx="1763869" cy="141220"/>
          </a:xfrm>
          <a:prstGeom prst="rect">
            <a:avLst/>
          </a:prstGeom>
        </p:spPr>
      </p:pic>
      <p:pic>
        <p:nvPicPr>
          <p:cNvPr id="6" name="그림 5" descr="top__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15900" y="63500"/>
            <a:ext cx="5321300" cy="850900"/>
          </a:xfrm>
        </p:spPr>
        <p:txBody>
          <a:bodyPr>
            <a:normAutofit/>
          </a:bodyPr>
          <a:lstStyle>
            <a:lvl1pPr algn="l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500" b="0" spc="-15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end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02015" y="1354089"/>
            <a:ext cx="3235285" cy="3346242"/>
          </a:xfrm>
          <a:prstGeom prst="rect">
            <a:avLst/>
          </a:prstGeom>
        </p:spPr>
      </p:pic>
      <p:pic>
        <p:nvPicPr>
          <p:cNvPr id="8" name="그림 7" descr="lines__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494724"/>
            <a:ext cx="9144000" cy="516751"/>
          </a:xfrm>
          <a:prstGeom prst="rect">
            <a:avLst/>
          </a:prstGeom>
        </p:spPr>
      </p:pic>
      <p:pic>
        <p:nvPicPr>
          <p:cNvPr id="10" name="그림 11" descr="last_HY_logo.png"/>
          <p:cNvPicPr>
            <a:picLocks noChangeAspect="1"/>
          </p:cNvPicPr>
          <p:nvPr userDrawn="1"/>
        </p:nvPicPr>
        <p:blipFill>
          <a:blip r:embed="rId4" cstate="print">
            <a:lum bright="-40000"/>
          </a:blip>
          <a:srcRect/>
          <a:stretch>
            <a:fillRect/>
          </a:stretch>
        </p:blipFill>
        <p:spPr bwMode="auto">
          <a:xfrm>
            <a:off x="6718686" y="6105525"/>
            <a:ext cx="2145914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직선 연결선 11"/>
          <p:cNvCxnSpPr/>
          <p:nvPr userDrawn="1"/>
        </p:nvCxnSpPr>
        <p:spPr>
          <a:xfrm>
            <a:off x="6724650" y="6346825"/>
            <a:ext cx="21399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572250" y="6373861"/>
            <a:ext cx="2382544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end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02015" y="1354089"/>
            <a:ext cx="3235285" cy="3346242"/>
          </a:xfrm>
          <a:prstGeom prst="rect">
            <a:avLst/>
          </a:prstGeom>
        </p:spPr>
      </p:pic>
      <p:pic>
        <p:nvPicPr>
          <p:cNvPr id="8" name="그림 7" descr="lines__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494724"/>
            <a:ext cx="9144000" cy="516751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6724650" y="6346825"/>
            <a:ext cx="21399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572250" y="6373861"/>
            <a:ext cx="2382544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1" name="그림 12" descr="HYE_logo_KOR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4649" y="6104348"/>
            <a:ext cx="2105025" cy="19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17A9-1FA0-4FAB-92EF-3E6F3BDE73AE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24EA-AB9A-4AAE-A7D6-B5534FF001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xmlns:p14="http://schemas.microsoft.com/office/powerpoint/2010/main"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angwoonjeon@hanyang.ac.k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646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500" b="1" kern="1200">
                <a:solidFill>
                  <a:srgbClr val="00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Chapter </a:t>
            </a:r>
            <a:r>
              <a:rPr lang="en-US" dirty="0" smtClean="0">
                <a:solidFill>
                  <a:schemeClr val="accent2"/>
                </a:solidFill>
                <a:latin typeface="Calibri"/>
                <a:cs typeface="Calibri"/>
              </a:rPr>
              <a:t>2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algn="ctr"/>
            <a:r>
              <a:rPr lang="en-US" dirty="0" smtClean="0">
                <a:solidFill>
                  <a:schemeClr val="accent1"/>
                </a:solidFill>
                <a:latin typeface="Calibri"/>
                <a:cs typeface="Calibri"/>
              </a:rPr>
              <a:t>Probability</a:t>
            </a:r>
            <a:endParaRPr lang="en-SG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418" y="4578963"/>
            <a:ext cx="3876487" cy="1621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500" b="1" kern="1200">
                <a:solidFill>
                  <a:srgbClr val="004C8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Instructor: Sang-Woon Jeon</a:t>
            </a:r>
          </a:p>
          <a:p>
            <a:r>
              <a:rPr lang="en-US" sz="1600" b="0" dirty="0" err="1">
                <a:solidFill>
                  <a:schemeClr val="tx1"/>
                </a:solidFill>
                <a:latin typeface="Calibri"/>
                <a:cs typeface="Calibri"/>
              </a:rPr>
              <a:t>CourseWeb</a:t>
            </a:r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: https://</a:t>
            </a:r>
            <a:r>
              <a:rPr lang="en-US" sz="1600" b="0" dirty="0" err="1">
                <a:solidFill>
                  <a:schemeClr val="tx1"/>
                </a:solidFill>
                <a:latin typeface="Calibri"/>
                <a:cs typeface="Calibri"/>
              </a:rPr>
              <a:t>portal.hanyang.ac.kr</a:t>
            </a:r>
            <a:endParaRPr lang="en-US" sz="1600" b="0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Office: 502</a:t>
            </a:r>
            <a:r>
              <a:rPr lang="ko-KR" altLang="en-US" sz="1600" b="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altLang="ko-KR" sz="1600" b="0" dirty="0">
                <a:solidFill>
                  <a:schemeClr val="tx1"/>
                </a:solidFill>
                <a:latin typeface="Calibri"/>
                <a:cs typeface="Calibri"/>
              </a:rPr>
              <a:t>engineering building V</a:t>
            </a:r>
          </a:p>
          <a:p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Email: </a:t>
            </a:r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  <a:hlinkClick r:id="rId3"/>
              </a:rPr>
              <a:t>sangwoonjeon@hanyang.ac.kr</a:t>
            </a:r>
            <a:endParaRPr lang="en-US" sz="1600" b="0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Phone: 031-400-5918</a:t>
            </a:r>
            <a:endParaRPr lang="en-SG" sz="1600" b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2276495"/>
            <a:ext cx="6400800" cy="197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>
                <a:solidFill>
                  <a:schemeClr val="tx1"/>
                </a:solidFill>
                <a:latin typeface="Calibri"/>
                <a:cs typeface="Calibri"/>
              </a:rPr>
              <a:t>Ch</a:t>
            </a:r>
            <a:r>
              <a:rPr lang="en-US" altLang="ko-KR" sz="1500" dirty="0" smtClean="0">
                <a:solidFill>
                  <a:schemeClr val="tx1"/>
                </a:solidFill>
                <a:latin typeface="Calibri"/>
                <a:cs typeface="Calibri"/>
              </a:rPr>
              <a:t>.2.1</a:t>
            </a:r>
            <a:r>
              <a:rPr lang="en-US" altLang="ko-KR" sz="1500" dirty="0">
                <a:solidFill>
                  <a:schemeClr val="tx1"/>
                </a:solidFill>
                <a:latin typeface="Calibri"/>
                <a:cs typeface="Calibri"/>
              </a:rPr>
              <a:t>. </a:t>
            </a:r>
            <a:r>
              <a:rPr lang="en-US" altLang="ko-KR" sz="1500" dirty="0" smtClean="0">
                <a:solidFill>
                  <a:schemeClr val="tx1"/>
                </a:solidFill>
                <a:latin typeface="Calibri"/>
                <a:cs typeface="Calibri"/>
              </a:rPr>
              <a:t>Sample Space</a:t>
            </a:r>
            <a:endParaRPr lang="en-US" altLang="ko-KR" sz="1500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alibri"/>
                <a:cs typeface="Calibri"/>
              </a:rPr>
              <a:t>Ch</a:t>
            </a:r>
            <a:r>
              <a:rPr lang="en-US" altLang="ko-KR" sz="1500" dirty="0" smtClean="0">
                <a:solidFill>
                  <a:schemeClr val="tx1"/>
                </a:solidFill>
                <a:latin typeface="Calibri"/>
                <a:cs typeface="Calibri"/>
              </a:rPr>
              <a:t>.2.2. Events</a:t>
            </a:r>
            <a:endParaRPr lang="en-US" altLang="ko-KR" sz="1500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alibri"/>
                <a:cs typeface="Calibri"/>
              </a:rPr>
              <a:t>Ch</a:t>
            </a:r>
            <a:r>
              <a:rPr lang="en-US" altLang="ko-KR" sz="1500" dirty="0" smtClean="0">
                <a:solidFill>
                  <a:schemeClr val="tx1"/>
                </a:solidFill>
                <a:latin typeface="Calibri"/>
                <a:cs typeface="Calibri"/>
              </a:rPr>
              <a:t>.2.3. Counting Sample Points</a:t>
            </a:r>
            <a:endParaRPr lang="en-US" altLang="ko-KR" sz="15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Partition, Combination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.2.</a:t>
            </a:r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60296" y="2861287"/>
            <a:ext cx="2565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Theorem 2.5 </a:t>
            </a:r>
            <a:r>
              <a:rPr lang="en-US" sz="1000" dirty="0"/>
              <a:t>of the textbook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35825" y="5351977"/>
            <a:ext cx="2565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Theorem 2.6 </a:t>
            </a:r>
            <a:r>
              <a:rPr lang="en-US" sz="1000" dirty="0"/>
              <a:t>of the textbook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18" y="999809"/>
            <a:ext cx="78232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90" y="4062378"/>
            <a:ext cx="77978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34003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Sample Space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Statistical (or probabilistic, random) experiment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Experiment that produces a different outcome at each trial</a:t>
            </a:r>
            <a:endParaRPr lang="en-US" sz="2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Uncertainty for the expected outcome</a:t>
            </a:r>
            <a:endParaRPr lang="en-US" sz="2800" b="1" dirty="0" smtClean="0">
              <a:solidFill>
                <a:srgbClr val="C0504D"/>
              </a:solidFill>
              <a:latin typeface="Calibri"/>
              <a:cs typeface="Calibri"/>
            </a:endParaRPr>
          </a:p>
          <a:p>
            <a:r>
              <a:rPr lang="en-US" sz="2800" b="1" dirty="0" smtClean="0">
                <a:solidFill>
                  <a:srgbClr val="C0504D"/>
                </a:solidFill>
                <a:latin typeface="Calibri"/>
                <a:cs typeface="Calibri"/>
              </a:rPr>
              <a:t>Definition: Sample Space</a:t>
            </a:r>
          </a:p>
          <a:p>
            <a:endParaRPr lang="en-US" sz="2800" b="1" dirty="0" smtClean="0">
              <a:solidFill>
                <a:srgbClr val="C0504D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Each </a:t>
            </a:r>
            <a:r>
              <a:rPr lang="en-US" sz="2400" dirty="0">
                <a:latin typeface="Calibri"/>
                <a:cs typeface="Calibri"/>
              </a:rPr>
              <a:t>outcome in a sample space is called an </a:t>
            </a:r>
            <a:r>
              <a:rPr lang="en-US" sz="2400" b="1" dirty="0">
                <a:solidFill>
                  <a:srgbClr val="4F81BD"/>
                </a:solidFill>
                <a:latin typeface="Calibri"/>
                <a:cs typeface="Calibri"/>
              </a:rPr>
              <a:t>element</a:t>
            </a:r>
            <a:r>
              <a:rPr lang="en-US" sz="2400" dirty="0">
                <a:latin typeface="Calibri"/>
                <a:cs typeface="Calibri"/>
              </a:rPr>
              <a:t>  or a </a:t>
            </a:r>
            <a:r>
              <a:rPr lang="en-US" sz="2400" b="1" dirty="0" smtClean="0">
                <a:solidFill>
                  <a:srgbClr val="4F81BD"/>
                </a:solidFill>
                <a:latin typeface="Calibri"/>
                <a:cs typeface="Calibri"/>
              </a:rPr>
              <a:t>member</a:t>
            </a:r>
            <a:r>
              <a:rPr lang="en-US" sz="240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of </a:t>
            </a:r>
            <a:r>
              <a:rPr lang="en-US" sz="2400" dirty="0" smtClean="0">
                <a:latin typeface="Calibri"/>
                <a:cs typeface="Calibri"/>
              </a:rPr>
              <a:t>the sample space (or a </a:t>
            </a:r>
            <a:r>
              <a:rPr lang="en-US" sz="2400" b="1" dirty="0" smtClean="0">
                <a:solidFill>
                  <a:schemeClr val="accent1"/>
                </a:solidFill>
                <a:latin typeface="Calibri"/>
                <a:cs typeface="Calibri"/>
              </a:rPr>
              <a:t>sample point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Ex) Flipping a coin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Ex) Tossing a die</a:t>
            </a:r>
          </a:p>
          <a:p>
            <a:pPr lvl="2"/>
            <a:r>
              <a:rPr lang="en-US" sz="2000" dirty="0" smtClean="0">
                <a:latin typeface="Calibri"/>
                <a:cs typeface="Calibri"/>
              </a:rPr>
              <a:t>Interested in the number on the top face</a:t>
            </a:r>
          </a:p>
          <a:p>
            <a:pPr lvl="2"/>
            <a:r>
              <a:rPr lang="en-US" sz="2000" dirty="0" smtClean="0">
                <a:latin typeface="Calibri"/>
                <a:cs typeface="Calibri"/>
              </a:rPr>
              <a:t>Interested in whether the number is even or odd</a:t>
            </a:r>
            <a:endParaRPr lang="en-US" sz="2000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.2.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20" y="2834281"/>
            <a:ext cx="7785100" cy="723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7520" y="3475489"/>
            <a:ext cx="231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Definition 2.1 </a:t>
            </a:r>
            <a:r>
              <a:rPr lang="en-US" sz="1000" dirty="0"/>
              <a:t>of the textbook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962" y="4691368"/>
            <a:ext cx="1104900" cy="33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357" y="5488781"/>
            <a:ext cx="1981200" cy="33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487" y="5817787"/>
            <a:ext cx="1663700" cy="3683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647753" y="4725531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005544" y="5547365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812874" y="5891925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40592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Sample Space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>
                <a:latin typeface="Calibri"/>
                <a:cs typeface="Calibri"/>
              </a:rPr>
              <a:t>Ex) Flipping </a:t>
            </a:r>
            <a:r>
              <a:rPr lang="en-US" sz="2400" dirty="0">
                <a:latin typeface="Calibri"/>
                <a:cs typeface="Calibri"/>
              </a:rPr>
              <a:t>a coin and then flipping it a second time if </a:t>
            </a:r>
            <a:r>
              <a:rPr lang="en-US" sz="2400" dirty="0" smtClean="0">
                <a:latin typeface="Calibri"/>
                <a:cs typeface="Calibri"/>
              </a:rPr>
              <a:t>a head </a:t>
            </a:r>
            <a:r>
              <a:rPr lang="en-US" sz="2400" dirty="0">
                <a:latin typeface="Calibri"/>
                <a:cs typeface="Calibri"/>
              </a:rPr>
              <a:t>occurs. If a tail occurs on the first flip, then a die is tossed </a:t>
            </a:r>
            <a:r>
              <a:rPr lang="en-US" sz="2400" dirty="0" smtClean="0">
                <a:latin typeface="Calibri"/>
                <a:cs typeface="Calibri"/>
              </a:rPr>
              <a:t>once</a:t>
            </a:r>
          </a:p>
          <a:p>
            <a:pPr lvl="1"/>
            <a:endParaRPr lang="en-US" sz="2400" dirty="0">
              <a:latin typeface="Calibri"/>
              <a:cs typeface="Calibri"/>
            </a:endParaRPr>
          </a:p>
          <a:p>
            <a:pPr lvl="1"/>
            <a:endParaRPr lang="en-US" sz="2400" dirty="0" smtClean="0">
              <a:latin typeface="Calibri"/>
              <a:cs typeface="Calibri"/>
            </a:endParaRPr>
          </a:p>
          <a:p>
            <a:pPr lvl="1"/>
            <a:endParaRPr lang="en-US" sz="2400" dirty="0">
              <a:latin typeface="Calibri"/>
              <a:cs typeface="Calibri"/>
            </a:endParaRPr>
          </a:p>
          <a:p>
            <a:pPr lvl="1"/>
            <a:endParaRPr lang="en-US" sz="2400" dirty="0" smtClean="0">
              <a:latin typeface="Calibri"/>
              <a:cs typeface="Calibri"/>
            </a:endParaRPr>
          </a:p>
          <a:p>
            <a:pPr lvl="1"/>
            <a:endParaRPr lang="en-US" sz="2400" dirty="0">
              <a:latin typeface="Calibri"/>
              <a:cs typeface="Calibri"/>
            </a:endParaRPr>
          </a:p>
          <a:p>
            <a:pPr marL="457200" lvl="1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Sample </a:t>
            </a:r>
            <a:r>
              <a:rPr lang="en-US" sz="2400" dirty="0">
                <a:latin typeface="Calibri"/>
                <a:cs typeface="Calibri"/>
              </a:rPr>
              <a:t>spaces with a large or infinite number of sample points are best </a:t>
            </a:r>
            <a:r>
              <a:rPr lang="en-US" sz="2400" dirty="0" smtClean="0">
                <a:solidFill>
                  <a:schemeClr val="accent1"/>
                </a:solidFill>
                <a:latin typeface="Calibri"/>
                <a:cs typeface="Calibri"/>
              </a:rPr>
              <a:t>described by </a:t>
            </a:r>
            <a:r>
              <a:rPr lang="en-US" sz="2400" dirty="0">
                <a:solidFill>
                  <a:schemeClr val="accent1"/>
                </a:solidFill>
                <a:latin typeface="Calibri"/>
                <a:cs typeface="Calibri"/>
              </a:rPr>
              <a:t>a statement or rule </a:t>
            </a:r>
            <a:r>
              <a:rPr lang="en-US" sz="2400" dirty="0" smtClean="0">
                <a:solidFill>
                  <a:schemeClr val="accent1"/>
                </a:solidFill>
                <a:latin typeface="Calibri"/>
                <a:cs typeface="Calibri"/>
              </a:rPr>
              <a:t>method</a:t>
            </a:r>
          </a:p>
          <a:p>
            <a:pPr marL="0" indent="0">
              <a:buNone/>
            </a:pPr>
            <a:endParaRPr lang="en-US" sz="2800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.2.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13703" y="4292591"/>
            <a:ext cx="231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Figure 2.1 </a:t>
            </a:r>
            <a:r>
              <a:rPr lang="en-US" sz="1000" dirty="0"/>
              <a:t>of the textbook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492" y="1965689"/>
            <a:ext cx="4673600" cy="40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243" y="2432546"/>
            <a:ext cx="2648434" cy="21612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002" y="5588507"/>
            <a:ext cx="5715000" cy="3937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2072474" y="2047798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865719" y="5650924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60668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Event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.2.</a:t>
            </a: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Calibri"/>
                <a:cs typeface="Calibri"/>
              </a:rPr>
              <a:t>We may </a:t>
            </a:r>
            <a:r>
              <a:rPr lang="en-US" sz="2800" dirty="0">
                <a:latin typeface="Calibri"/>
                <a:cs typeface="Calibri"/>
              </a:rPr>
              <a:t>be interested in the </a:t>
            </a:r>
            <a:r>
              <a:rPr lang="en-US" sz="2800" b="1" dirty="0">
                <a:solidFill>
                  <a:schemeClr val="accent1"/>
                </a:solidFill>
                <a:latin typeface="Calibri"/>
                <a:cs typeface="Calibri"/>
              </a:rPr>
              <a:t>occurrence of certain </a:t>
            </a:r>
            <a:r>
              <a:rPr lang="en-US" sz="2800" b="1" dirty="0" smtClean="0">
                <a:solidFill>
                  <a:schemeClr val="accent1"/>
                </a:solidFill>
                <a:latin typeface="Calibri"/>
                <a:cs typeface="Calibri"/>
              </a:rPr>
              <a:t>events</a:t>
            </a:r>
            <a:r>
              <a:rPr lang="en-US" sz="2800" dirty="0" smtClean="0">
                <a:latin typeface="Calibri"/>
                <a:cs typeface="Calibri"/>
              </a:rPr>
              <a:t> rather </a:t>
            </a:r>
            <a:r>
              <a:rPr lang="en-US" sz="2800" dirty="0">
                <a:latin typeface="Calibri"/>
                <a:cs typeface="Calibri"/>
              </a:rPr>
              <a:t>than in the occurrence of a specific </a:t>
            </a:r>
            <a:r>
              <a:rPr lang="en-US" sz="2800" dirty="0" smtClean="0">
                <a:latin typeface="Calibri"/>
                <a:cs typeface="Calibri"/>
              </a:rPr>
              <a:t>element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To each event we assign a collection of sample points, which constitute a </a:t>
            </a:r>
            <a:r>
              <a:rPr lang="en-US" sz="2400" dirty="0" smtClean="0">
                <a:latin typeface="Calibri"/>
                <a:cs typeface="Calibri"/>
              </a:rPr>
              <a:t>subset of </a:t>
            </a:r>
            <a:r>
              <a:rPr lang="en-US" sz="2400" dirty="0">
                <a:latin typeface="Calibri"/>
                <a:cs typeface="Calibri"/>
              </a:rPr>
              <a:t>the sample space</a:t>
            </a:r>
            <a:endParaRPr lang="en-US" sz="2400" dirty="0" smtClean="0">
              <a:latin typeface="Calibri"/>
              <a:cs typeface="Calibri"/>
            </a:endParaRPr>
          </a:p>
          <a:p>
            <a:pPr lvl="2"/>
            <a:r>
              <a:rPr lang="en-US" sz="2000" dirty="0" smtClean="0">
                <a:latin typeface="Calibri"/>
                <a:cs typeface="Calibri"/>
              </a:rPr>
              <a:t>Ex) Event      </a:t>
            </a:r>
            <a:r>
              <a:rPr lang="en-US" sz="2000" dirty="0" smtClean="0">
                <a:latin typeface="Calibri"/>
                <a:cs typeface="Calibri"/>
              </a:rPr>
              <a:t>that </a:t>
            </a:r>
            <a:r>
              <a:rPr lang="en-US" sz="2000" dirty="0">
                <a:latin typeface="Calibri"/>
                <a:cs typeface="Calibri"/>
              </a:rPr>
              <a:t>the outcome when a die is tossed </a:t>
            </a:r>
            <a:r>
              <a:rPr lang="en-US" sz="2000" dirty="0" smtClean="0">
                <a:latin typeface="Calibri"/>
                <a:cs typeface="Calibri"/>
              </a:rPr>
              <a:t>is divisible </a:t>
            </a:r>
            <a:r>
              <a:rPr lang="en-US" sz="2000" dirty="0">
                <a:latin typeface="Calibri"/>
                <a:cs typeface="Calibri"/>
              </a:rPr>
              <a:t>by </a:t>
            </a:r>
            <a:r>
              <a:rPr lang="en-US" sz="2000" dirty="0" smtClean="0">
                <a:latin typeface="Calibri"/>
                <a:cs typeface="Calibri"/>
              </a:rPr>
              <a:t>3</a:t>
            </a:r>
          </a:p>
          <a:p>
            <a:pPr lvl="2"/>
            <a:endParaRPr lang="en-US" sz="2000" dirty="0" smtClean="0">
              <a:latin typeface="Calibri"/>
              <a:cs typeface="Calibri"/>
            </a:endParaRPr>
          </a:p>
          <a:p>
            <a:r>
              <a:rPr lang="en-US" sz="2800" b="1" dirty="0" smtClean="0">
                <a:solidFill>
                  <a:srgbClr val="C0504D"/>
                </a:solidFill>
                <a:latin typeface="Calibri"/>
                <a:cs typeface="Calibri"/>
              </a:rPr>
              <a:t>Definition</a:t>
            </a:r>
            <a:r>
              <a:rPr lang="en-US" sz="2800" b="1" dirty="0">
                <a:solidFill>
                  <a:srgbClr val="C0504D"/>
                </a:solidFill>
                <a:latin typeface="Calibri"/>
                <a:cs typeface="Calibri"/>
              </a:rPr>
              <a:t>: </a:t>
            </a:r>
            <a:r>
              <a:rPr lang="en-US" sz="2800" b="1" dirty="0" smtClean="0">
                <a:solidFill>
                  <a:srgbClr val="C0504D"/>
                </a:solidFill>
                <a:latin typeface="Calibri"/>
                <a:cs typeface="Calibri"/>
              </a:rPr>
              <a:t>Event</a:t>
            </a:r>
            <a:endParaRPr lang="en-US" sz="2800" b="1" dirty="0">
              <a:solidFill>
                <a:srgbClr val="C0504D"/>
              </a:solidFill>
              <a:latin typeface="Calibri"/>
              <a:cs typeface="Calibri"/>
            </a:endParaRPr>
          </a:p>
          <a:p>
            <a:endParaRPr lang="en-US" b="1" dirty="0">
              <a:solidFill>
                <a:srgbClr val="C0504D"/>
              </a:solidFill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975" y="3061044"/>
            <a:ext cx="275520" cy="275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905" y="3387748"/>
            <a:ext cx="1104900" cy="2794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249693" y="3386665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637" y="4142627"/>
            <a:ext cx="7759700" cy="469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7829" y="4538707"/>
            <a:ext cx="231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Definition 2.2 </a:t>
            </a:r>
            <a:r>
              <a:rPr lang="en-US" sz="1000" dirty="0"/>
              <a:t>of the textbook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028" y="5112513"/>
            <a:ext cx="7747000" cy="7747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51614" y="5783857"/>
            <a:ext cx="231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Example 2.4 </a:t>
            </a:r>
            <a:r>
              <a:rPr lang="en-US" sz="1000" dirty="0"/>
              <a:t>of the textbook</a:t>
            </a:r>
          </a:p>
        </p:txBody>
      </p:sp>
    </p:spTree>
    <p:extLst>
      <p:ext uri="{BB962C8B-B14F-4D97-AF65-F5344CB8AC3E}">
        <p14:creationId xmlns:p14="http://schemas.microsoft.com/office/powerpoint/2010/main" val="3074077003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Operation for Events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.2.</a:t>
            </a: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59837" y="1811751"/>
            <a:ext cx="231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Definition 2.3 </a:t>
            </a:r>
            <a:r>
              <a:rPr lang="en-US" sz="1000" dirty="0"/>
              <a:t>of the textbook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91" y="1183235"/>
            <a:ext cx="7759700" cy="69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36" y="2502413"/>
            <a:ext cx="7785100" cy="698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91" y="3789201"/>
            <a:ext cx="7797800" cy="736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391" y="5014065"/>
            <a:ext cx="7848600" cy="787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23628" y="3145504"/>
            <a:ext cx="231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Definition 2.4 </a:t>
            </a:r>
            <a:r>
              <a:rPr lang="en-US" sz="1000" dirty="0"/>
              <a:t>of the textbook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03936" y="4425304"/>
            <a:ext cx="231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Definition 2.5 </a:t>
            </a:r>
            <a:r>
              <a:rPr lang="en-US" sz="1000" dirty="0"/>
              <a:t>of the textbook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98808" y="5749212"/>
            <a:ext cx="231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Definition 2.6 </a:t>
            </a:r>
            <a:r>
              <a:rPr lang="en-US" sz="1000" dirty="0"/>
              <a:t>of the textbook</a:t>
            </a:r>
          </a:p>
        </p:txBody>
      </p:sp>
    </p:spTree>
    <p:extLst>
      <p:ext uri="{BB962C8B-B14F-4D97-AF65-F5344CB8AC3E}">
        <p14:creationId xmlns:p14="http://schemas.microsoft.com/office/powerpoint/2010/main" val="4267162504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Venn diagrams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.2.</a:t>
            </a: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84369" y="3760985"/>
            <a:ext cx="231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Figure 2.3 </a:t>
            </a:r>
            <a:r>
              <a:rPr lang="en-US" sz="1000" dirty="0"/>
              <a:t>of the textbook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487" y="1116238"/>
            <a:ext cx="3689126" cy="26739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739" y="4254071"/>
            <a:ext cx="2730500" cy="279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439" y="4556399"/>
            <a:ext cx="2717800" cy="30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386" y="4950183"/>
            <a:ext cx="3924300" cy="30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0803" y="5289034"/>
            <a:ext cx="2794000" cy="342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3157" y="5649150"/>
            <a:ext cx="2400300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3534" y="1935346"/>
            <a:ext cx="1854200" cy="172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5736" y="3577818"/>
            <a:ext cx="26035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40325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Counting Sample Points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.2.</a:t>
            </a:r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Calibri"/>
                <a:cs typeface="Calibri"/>
              </a:rPr>
              <a:t>In many cases, counting the number of points in the sample space is </a:t>
            </a:r>
            <a:r>
              <a:rPr lang="en-US" sz="2800" dirty="0">
                <a:latin typeface="Calibri"/>
                <a:cs typeface="Calibri"/>
              </a:rPr>
              <a:t>required </a:t>
            </a:r>
            <a:r>
              <a:rPr lang="en-US" sz="2800" i="1" dirty="0" smtClean="0">
                <a:latin typeface="Calibri"/>
                <a:cs typeface="Calibri"/>
              </a:rPr>
              <a:t>without actually </a:t>
            </a:r>
            <a:r>
              <a:rPr lang="en-US" sz="2800" i="1" dirty="0">
                <a:latin typeface="Calibri"/>
                <a:cs typeface="Calibri"/>
              </a:rPr>
              <a:t>listing each </a:t>
            </a:r>
            <a:r>
              <a:rPr lang="en-US" sz="2800" i="1" dirty="0" smtClean="0">
                <a:latin typeface="Calibri"/>
                <a:cs typeface="Calibri"/>
              </a:rPr>
              <a:t>element</a:t>
            </a:r>
            <a:endParaRPr lang="en-US" sz="1800" dirty="0">
              <a:latin typeface="Calibri"/>
              <a:cs typeface="Calibri"/>
            </a:endParaRPr>
          </a:p>
          <a:p>
            <a:r>
              <a:rPr lang="en-US" sz="2800" b="1" dirty="0" smtClean="0">
                <a:solidFill>
                  <a:schemeClr val="accent2"/>
                </a:solidFill>
                <a:latin typeface="Calibri"/>
                <a:cs typeface="Calibri"/>
              </a:rPr>
              <a:t>Multiplication rule</a:t>
            </a:r>
          </a:p>
          <a:p>
            <a:endParaRPr lang="en-US" sz="2800" b="1" dirty="0">
              <a:solidFill>
                <a:schemeClr val="accent2"/>
              </a:solidFill>
              <a:latin typeface="Calibri"/>
              <a:cs typeface="Calibri"/>
            </a:endParaRPr>
          </a:p>
          <a:p>
            <a:endParaRPr lang="en-US" sz="2800" b="1" dirty="0" smtClean="0">
              <a:solidFill>
                <a:schemeClr val="accent2"/>
              </a:solidFill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Ex</a:t>
            </a:r>
            <a:r>
              <a:rPr lang="en-US" sz="2400" dirty="0">
                <a:latin typeface="Calibri"/>
                <a:cs typeface="Calibri"/>
              </a:rPr>
              <a:t>) </a:t>
            </a:r>
            <a:r>
              <a:rPr lang="en-US" sz="2400" dirty="0" smtClean="0">
                <a:latin typeface="Calibri"/>
                <a:cs typeface="Calibri"/>
              </a:rPr>
              <a:t>How </a:t>
            </a:r>
            <a:r>
              <a:rPr lang="en-US" sz="2400" dirty="0">
                <a:latin typeface="Calibri"/>
                <a:cs typeface="Calibri"/>
              </a:rPr>
              <a:t>many sample points are there in the sample space when a pair of dice </a:t>
            </a:r>
            <a:r>
              <a:rPr lang="en-US" sz="2400" dirty="0" smtClean="0">
                <a:latin typeface="Calibri"/>
                <a:cs typeface="Calibri"/>
              </a:rPr>
              <a:t>is thrown </a:t>
            </a:r>
            <a:r>
              <a:rPr lang="en-US" sz="2400" dirty="0">
                <a:latin typeface="Calibri"/>
                <a:cs typeface="Calibri"/>
              </a:rPr>
              <a:t>once</a:t>
            </a:r>
            <a:r>
              <a:rPr lang="en-US" sz="2400" dirty="0" smtClean="0">
                <a:latin typeface="Calibri"/>
                <a:cs typeface="Calibri"/>
              </a:rPr>
              <a:t>?</a:t>
            </a:r>
          </a:p>
          <a:p>
            <a:pPr lvl="2"/>
            <a:r>
              <a:rPr lang="en-US" sz="2000" dirty="0" smtClean="0">
                <a:latin typeface="Calibri"/>
                <a:cs typeface="Calibri"/>
              </a:rPr>
              <a:t>                                     sample points</a:t>
            </a:r>
          </a:p>
          <a:p>
            <a:pPr lvl="2"/>
            <a:endParaRPr lang="en-US" sz="1800" dirty="0">
              <a:latin typeface="Calibri"/>
              <a:cs typeface="Calibri"/>
            </a:endParaRPr>
          </a:p>
          <a:p>
            <a:pPr marL="914400" lvl="2" indent="0">
              <a:buNone/>
            </a:pPr>
            <a:r>
              <a:rPr lang="en-US" dirty="0">
                <a:latin typeface="Calibri"/>
                <a:cs typeface="Calibri"/>
              </a:rPr>
              <a:t>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00" y="2726953"/>
            <a:ext cx="7785100" cy="977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78875" y="3613874"/>
            <a:ext cx="2565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Rule 2.1 </a:t>
            </a:r>
            <a:r>
              <a:rPr lang="en-US" sz="1000" dirty="0"/>
              <a:t>of the textbook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109" y="4625299"/>
            <a:ext cx="20701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391" y="5002044"/>
            <a:ext cx="7823200" cy="12319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98565" y="6128979"/>
            <a:ext cx="2565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Rule 2.2 </a:t>
            </a:r>
            <a:r>
              <a:rPr lang="en-US" sz="1000" dirty="0"/>
              <a:t>of the textbook</a:t>
            </a:r>
          </a:p>
        </p:txBody>
      </p:sp>
    </p:spTree>
    <p:extLst>
      <p:ext uri="{BB962C8B-B14F-4D97-AF65-F5344CB8AC3E}">
        <p14:creationId xmlns:p14="http://schemas.microsoft.com/office/powerpoint/2010/main" val="1080212607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Permutation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.2.</a:t>
            </a:r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accent2"/>
                </a:solidFill>
                <a:latin typeface="Calibri"/>
                <a:cs typeface="Calibri"/>
              </a:rPr>
              <a:t>Definition: Permutation</a:t>
            </a:r>
          </a:p>
          <a:p>
            <a:pPr marL="0" indent="0">
              <a:buNone/>
            </a:pPr>
            <a:endParaRPr lang="en-US" sz="2800" b="1" dirty="0" smtClean="0">
              <a:solidFill>
                <a:schemeClr val="accent2"/>
              </a:solidFill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Ex) Consider </a:t>
            </a:r>
            <a:r>
              <a:rPr lang="en-US" sz="2400" dirty="0">
                <a:latin typeface="Calibri"/>
                <a:cs typeface="Calibri"/>
              </a:rPr>
              <a:t>the three letters a, b, and c. The possible permutations are </a:t>
            </a:r>
            <a:r>
              <a:rPr lang="en-US" sz="2400" dirty="0" err="1">
                <a:latin typeface="Calibri"/>
                <a:cs typeface="Calibri"/>
              </a:rPr>
              <a:t>abc</a:t>
            </a:r>
            <a:r>
              <a:rPr lang="en-US" sz="2400" dirty="0">
                <a:latin typeface="Calibri"/>
                <a:cs typeface="Calibri"/>
              </a:rPr>
              <a:t>, </a:t>
            </a:r>
            <a:r>
              <a:rPr lang="en-US" sz="2400" dirty="0" err="1">
                <a:latin typeface="Calibri"/>
                <a:cs typeface="Calibri"/>
              </a:rPr>
              <a:t>acb</a:t>
            </a:r>
            <a:r>
              <a:rPr lang="en-US" sz="2400" dirty="0" smtClean="0">
                <a:latin typeface="Calibri"/>
                <a:cs typeface="Calibri"/>
              </a:rPr>
              <a:t>, </a:t>
            </a:r>
            <a:r>
              <a:rPr lang="en-US" sz="2400" dirty="0" err="1" smtClean="0">
                <a:latin typeface="Calibri"/>
                <a:cs typeface="Calibri"/>
              </a:rPr>
              <a:t>bac</a:t>
            </a:r>
            <a:r>
              <a:rPr lang="en-US" sz="2400" dirty="0">
                <a:latin typeface="Calibri"/>
                <a:cs typeface="Calibri"/>
              </a:rPr>
              <a:t>, </a:t>
            </a:r>
            <a:r>
              <a:rPr lang="en-US" sz="2400" dirty="0" err="1">
                <a:latin typeface="Calibri"/>
                <a:cs typeface="Calibri"/>
              </a:rPr>
              <a:t>bca</a:t>
            </a:r>
            <a:r>
              <a:rPr lang="en-US" sz="2400" dirty="0">
                <a:latin typeface="Calibri"/>
                <a:cs typeface="Calibri"/>
              </a:rPr>
              <a:t>, cab, and </a:t>
            </a:r>
            <a:r>
              <a:rPr lang="en-US" sz="2400" dirty="0" err="1" smtClean="0">
                <a:latin typeface="Calibri"/>
                <a:cs typeface="Calibri"/>
              </a:rPr>
              <a:t>cba</a:t>
            </a:r>
            <a:endParaRPr lang="en-US" sz="1800" dirty="0">
              <a:latin typeface="Calibri"/>
              <a:cs typeface="Calibri"/>
            </a:endParaRPr>
          </a:p>
          <a:p>
            <a:pPr marL="914400" lvl="2" indent="0">
              <a:buNone/>
            </a:pPr>
            <a:r>
              <a:rPr lang="en-US" dirty="0">
                <a:latin typeface="Calibri"/>
                <a:cs typeface="Calibri"/>
              </a:rPr>
              <a:t> 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4128" y="1743398"/>
            <a:ext cx="2565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Definition 2.7 </a:t>
            </a:r>
            <a:r>
              <a:rPr lang="en-US" sz="1000" dirty="0"/>
              <a:t>of the textbook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73" y="1349614"/>
            <a:ext cx="77343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527" y="2722448"/>
            <a:ext cx="2540000" cy="3302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007797" y="2805834"/>
            <a:ext cx="369208" cy="24231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18" y="3427985"/>
            <a:ext cx="7772400" cy="1447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155" y="5347950"/>
            <a:ext cx="7835900" cy="4572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39000" y="4764808"/>
            <a:ext cx="2565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Definition 2.8 </a:t>
            </a:r>
            <a:r>
              <a:rPr lang="en-US" sz="1000" dirty="0"/>
              <a:t>of the textbook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03255" y="5731210"/>
            <a:ext cx="2565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Theorem 2.1 </a:t>
            </a:r>
            <a:r>
              <a:rPr lang="en-US" sz="1000" dirty="0"/>
              <a:t>of the textbook</a:t>
            </a:r>
          </a:p>
        </p:txBody>
      </p:sp>
    </p:spTree>
    <p:extLst>
      <p:ext uri="{BB962C8B-B14F-4D97-AF65-F5344CB8AC3E}">
        <p14:creationId xmlns:p14="http://schemas.microsoft.com/office/powerpoint/2010/main" val="296996314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Permutation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8773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.2.</a:t>
            </a:r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55573" y="2354484"/>
            <a:ext cx="2565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Theorem 2.2 </a:t>
            </a:r>
            <a:r>
              <a:rPr lang="en-US" sz="1000" dirty="0"/>
              <a:t>of the textbook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77" y="1052424"/>
            <a:ext cx="7848600" cy="1371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" y="3162300"/>
            <a:ext cx="7861300" cy="520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36" y="4400929"/>
            <a:ext cx="7810500" cy="1600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79987" y="3599633"/>
            <a:ext cx="2565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Theorem 2.3 </a:t>
            </a:r>
            <a:r>
              <a:rPr lang="en-US" sz="1000" dirty="0"/>
              <a:t>of the textbook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14589" y="5922964"/>
            <a:ext cx="2565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[Source] </a:t>
            </a:r>
            <a:r>
              <a:rPr lang="en-US" sz="1000" dirty="0" smtClean="0"/>
              <a:t>Theorem 2.4 </a:t>
            </a:r>
            <a:r>
              <a:rPr lang="en-US" sz="1000" dirty="0"/>
              <a:t>of the textbook</a:t>
            </a:r>
          </a:p>
        </p:txBody>
      </p:sp>
    </p:spTree>
    <p:extLst>
      <p:ext uri="{BB962C8B-B14F-4D97-AF65-F5344CB8AC3E}">
        <p14:creationId xmlns:p14="http://schemas.microsoft.com/office/powerpoint/2010/main" val="3525006650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5516</TotalTime>
  <Words>523</Words>
  <Application>Microsoft Macintosh PowerPoint</Application>
  <PresentationFormat>On-screen Show (4:3)</PresentationFormat>
  <Paragraphs>93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테마</vt:lpstr>
      <vt:lpstr>PowerPoint Presentation</vt:lpstr>
      <vt:lpstr>Sample Space</vt:lpstr>
      <vt:lpstr>Sample Space</vt:lpstr>
      <vt:lpstr>Event</vt:lpstr>
      <vt:lpstr>Operation for Events</vt:lpstr>
      <vt:lpstr>Venn diagrams</vt:lpstr>
      <vt:lpstr>Counting Sample Points</vt:lpstr>
      <vt:lpstr>Permutation</vt:lpstr>
      <vt:lpstr>Permutation</vt:lpstr>
      <vt:lpstr>Partition, Combination</vt:lpstr>
    </vt:vector>
  </TitlesOfParts>
  <Company>한양대학교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hyupc</dc:creator>
  <cp:lastModifiedBy>Jeon_macpro</cp:lastModifiedBy>
  <cp:revision>454</cp:revision>
  <cp:lastPrinted>2014-10-20T01:57:09Z</cp:lastPrinted>
  <dcterms:created xsi:type="dcterms:W3CDTF">2011-12-15T05:20:41Z</dcterms:created>
  <dcterms:modified xsi:type="dcterms:W3CDTF">2017-09-09T07:30:59Z</dcterms:modified>
</cp:coreProperties>
</file>