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3" r:id="rId3"/>
    <p:sldId id="340" r:id="rId4"/>
    <p:sldId id="321" r:id="rId5"/>
    <p:sldId id="341" r:id="rId6"/>
    <p:sldId id="342" r:id="rId7"/>
    <p:sldId id="349" r:id="rId8"/>
    <p:sldId id="343" r:id="rId9"/>
    <p:sldId id="344" r:id="rId10"/>
    <p:sldId id="352" r:id="rId11"/>
    <p:sldId id="351" r:id="rId12"/>
    <p:sldId id="350" r:id="rId13"/>
    <p:sldId id="353" r:id="rId14"/>
    <p:sldId id="354" r:id="rId15"/>
    <p:sldId id="355" r:id="rId16"/>
    <p:sldId id="356" r:id="rId17"/>
    <p:sldId id="357" r:id="rId1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96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-2480" y="-10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550FA-EEB0-4164-B9BB-6E9F7FA80167}" type="datetimeFigureOut">
              <a:rPr lang="ko-KR" altLang="en-US" smtClean="0"/>
              <a:pPr/>
              <a:t>17. 10. 11.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DB46-7A79-4451-B1AA-D8BCC70FC5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9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9EFC-A59D-46CC-9992-51D49869AFF2}" type="datetimeFigureOut">
              <a:rPr lang="ko-KR" altLang="en-US" smtClean="0"/>
              <a:pPr/>
              <a:t>17. 10. 11.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A1FDD-B5A8-4FCF-997B-7D4D810CEA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3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4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0" y="2590800"/>
            <a:ext cx="56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0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1" spc="-15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25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4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88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0"/>
            <a:ext cx="8229600" cy="3230563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6" y="6105525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48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/>
              <a:pPr/>
              <a:t>17. 10. 11.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xmlns:p14="http://schemas.microsoft.com/office/powerpoint/2010/main"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angwoonjeon@hanyang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646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Chapter </a:t>
            </a: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2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  <a:latin typeface="Calibri"/>
                <a:cs typeface="Calibri"/>
              </a:rPr>
              <a:t>Probability</a:t>
            </a:r>
            <a:endParaRPr lang="en-SG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418" y="4578963"/>
            <a:ext cx="3876487" cy="1621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Instructor: Sang-Woon Jeon</a:t>
            </a:r>
          </a:p>
          <a:p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CourseWeb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: https://</a:t>
            </a:r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portal.hanyang.ac.kr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Office: 502</a:t>
            </a:r>
            <a:r>
              <a:rPr lang="ko-KR" altLang="en-US" sz="1600" b="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alibri"/>
                <a:cs typeface="Calibri"/>
              </a:rPr>
              <a:t>engineering building V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Email: 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  <a:hlinkClick r:id="rId3"/>
              </a:rPr>
              <a:t>sangwoonjeon@hanyang.ac.kr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Phone: 031-400-5918</a:t>
            </a:r>
            <a:endParaRPr lang="en-SG" sz="1600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276495"/>
            <a:ext cx="6400800" cy="19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Ch</a:t>
            </a:r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.2.4. Probability of an Event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Ch.2.5. Additive Rules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Ch.2.6. Conditional Probability, Independence, and Product </a:t>
            </a:r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Rule</a:t>
            </a:r>
            <a:endParaRPr lang="en-US" altLang="ko-KR" sz="15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Ch. 2.7</a:t>
            </a:r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. Bayes’ Rule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Product Rule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latin typeface="Calibri"/>
                <a:cs typeface="Calibri"/>
              </a:rPr>
              <a:t>Ex)</a:t>
            </a:r>
            <a:r>
              <a:rPr lang="en-US" sz="2400" dirty="0">
                <a:latin typeface="Calibri"/>
                <a:cs typeface="Calibri"/>
              </a:rPr>
              <a:t> One bag contains 4 white balls and 3 black balls, and a second bag contains 3 </a:t>
            </a:r>
            <a:r>
              <a:rPr lang="en-US" sz="2400" dirty="0" smtClean="0">
                <a:latin typeface="Calibri"/>
                <a:cs typeface="Calibri"/>
              </a:rPr>
              <a:t>white balls </a:t>
            </a:r>
            <a:r>
              <a:rPr lang="en-US" sz="2400" dirty="0">
                <a:latin typeface="Calibri"/>
                <a:cs typeface="Calibri"/>
              </a:rPr>
              <a:t>and 5 black balls. One ball is drawn from the first bag and placed unseen </a:t>
            </a:r>
            <a:r>
              <a:rPr lang="en-US" sz="2400" dirty="0" smtClean="0">
                <a:latin typeface="Calibri"/>
                <a:cs typeface="Calibri"/>
              </a:rPr>
              <a:t>in the </a:t>
            </a:r>
            <a:r>
              <a:rPr lang="en-US" sz="2400" dirty="0">
                <a:latin typeface="Calibri"/>
                <a:cs typeface="Calibri"/>
              </a:rPr>
              <a:t>second bag. What is the probability that a ball now drawn from the </a:t>
            </a:r>
            <a:r>
              <a:rPr lang="en-US" sz="2400" dirty="0" smtClean="0">
                <a:latin typeface="Calibri"/>
                <a:cs typeface="Calibri"/>
              </a:rPr>
              <a:t>second bag </a:t>
            </a:r>
            <a:r>
              <a:rPr lang="en-US" sz="2400" dirty="0">
                <a:latin typeface="Calibri"/>
                <a:cs typeface="Calibri"/>
              </a:rPr>
              <a:t>is black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pPr lvl="2"/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: drawing a black ball from bag 1</a:t>
            </a:r>
          </a:p>
          <a:p>
            <a:pPr lvl="2"/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: </a:t>
            </a:r>
            <a:r>
              <a:rPr lang="en-US" sz="2000" dirty="0">
                <a:latin typeface="Calibri"/>
                <a:cs typeface="Calibri"/>
              </a:rPr>
              <a:t>drawing a black ball from bag 2</a:t>
            </a:r>
            <a:endParaRPr lang="en-US" sz="2000" dirty="0" smtClean="0">
              <a:latin typeface="Calibri"/>
              <a:cs typeface="Calibri"/>
            </a:endParaRPr>
          </a:p>
          <a:p>
            <a:pPr lvl="2"/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: </a:t>
            </a:r>
            <a:r>
              <a:rPr lang="en-US" sz="2000" dirty="0">
                <a:latin typeface="Calibri"/>
                <a:cs typeface="Calibri"/>
              </a:rPr>
              <a:t>drawing a </a:t>
            </a:r>
            <a:r>
              <a:rPr lang="en-US" sz="2000" dirty="0" smtClean="0">
                <a:latin typeface="Calibri"/>
                <a:cs typeface="Calibri"/>
              </a:rPr>
              <a:t>white ball </a:t>
            </a:r>
            <a:r>
              <a:rPr lang="en-US" sz="2000" dirty="0">
                <a:latin typeface="Calibri"/>
                <a:cs typeface="Calibri"/>
              </a:rPr>
              <a:t>from bag </a:t>
            </a:r>
            <a:r>
              <a:rPr lang="en-US" sz="2000" dirty="0" smtClean="0">
                <a:latin typeface="Calibri"/>
                <a:cs typeface="Calibri"/>
              </a:rPr>
              <a:t>1</a:t>
            </a: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Interested in the event                 or</a:t>
            </a:r>
          </a:p>
          <a:p>
            <a:pPr lvl="2"/>
            <a:endParaRPr lang="en-US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524" y="2821966"/>
            <a:ext cx="292100" cy="25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923" y="3149290"/>
            <a:ext cx="254000" cy="26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824" y="3536619"/>
            <a:ext cx="330200" cy="292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599" y="3919346"/>
            <a:ext cx="812800" cy="266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2933" y="3929348"/>
            <a:ext cx="825500" cy="266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105" y="4418719"/>
            <a:ext cx="6261100" cy="1320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2" y="4911805"/>
            <a:ext cx="812800" cy="266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252" y="4931806"/>
            <a:ext cx="825500" cy="266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35986" y="4845958"/>
            <a:ext cx="5644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a</a:t>
            </a:r>
            <a:r>
              <a:rPr lang="en-US" dirty="0" smtClean="0">
                <a:latin typeface="Calibri"/>
                <a:cs typeface="Calibri"/>
              </a:rPr>
              <a:t>re                  mutually exclusive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88431" y="5188371"/>
            <a:ext cx="4211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p</a:t>
            </a:r>
            <a:r>
              <a:rPr lang="en-US" dirty="0" smtClean="0">
                <a:latin typeface="Calibri"/>
                <a:cs typeface="Calibri"/>
              </a:rPr>
              <a:t>roduct rule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340110" y="4720344"/>
            <a:ext cx="330009" cy="330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22505" y="5102761"/>
            <a:ext cx="330009" cy="330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59983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Product Rule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C0504D"/>
                </a:solidFill>
                <a:latin typeface="Calibri"/>
                <a:cs typeface="Calibri"/>
              </a:rPr>
              <a:t>General product rule</a:t>
            </a:r>
            <a:endParaRPr lang="en-US" sz="2800" b="1" dirty="0">
              <a:solidFill>
                <a:srgbClr val="C0504D"/>
              </a:solidFill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lvl="2"/>
            <a:endParaRPr lang="en-US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3003" y="3599901"/>
            <a:ext cx="2747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Theorem 2.12 of </a:t>
            </a:r>
            <a:r>
              <a:rPr lang="en-US" sz="1000" dirty="0"/>
              <a:t>the textbook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02" y="1330532"/>
            <a:ext cx="779780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1" y="4404118"/>
            <a:ext cx="7797800" cy="127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55397" y="5562433"/>
            <a:ext cx="2747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2.12 of </a:t>
            </a:r>
            <a:r>
              <a:rPr lang="en-US" sz="1000" dirty="0"/>
              <a:t>the textbook</a:t>
            </a:r>
          </a:p>
        </p:txBody>
      </p:sp>
    </p:spTree>
    <p:extLst>
      <p:ext uri="{BB962C8B-B14F-4D97-AF65-F5344CB8AC3E}">
        <p14:creationId xmlns:p14="http://schemas.microsoft.com/office/powerpoint/2010/main" val="1002303272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Product Rule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latin typeface="Calibri"/>
                <a:cs typeface="Calibri"/>
              </a:rPr>
              <a:t>Ex)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The system </a:t>
            </a:r>
            <a:r>
              <a:rPr lang="en-US" sz="2400" dirty="0">
                <a:latin typeface="Calibri"/>
                <a:cs typeface="Calibri"/>
              </a:rPr>
              <a:t>works if components A and B work and either of the components C or </a:t>
            </a:r>
            <a:r>
              <a:rPr lang="en-US" sz="2400" dirty="0" smtClean="0">
                <a:latin typeface="Calibri"/>
                <a:cs typeface="Calibri"/>
              </a:rPr>
              <a:t>D works</a:t>
            </a:r>
            <a:r>
              <a:rPr lang="en-US" sz="2400" dirty="0">
                <a:latin typeface="Calibri"/>
                <a:cs typeface="Calibri"/>
              </a:rPr>
              <a:t>. The reliability (probability of working) of each component is also </a:t>
            </a:r>
            <a:r>
              <a:rPr lang="en-US" sz="2400" dirty="0" smtClean="0">
                <a:latin typeface="Calibri"/>
                <a:cs typeface="Calibri"/>
              </a:rPr>
              <a:t>shown in </a:t>
            </a:r>
            <a:r>
              <a:rPr lang="en-US" sz="2400" dirty="0">
                <a:latin typeface="Calibri"/>
                <a:cs typeface="Calibri"/>
              </a:rPr>
              <a:t>Figure 2.9. Assume that </a:t>
            </a:r>
            <a:r>
              <a:rPr lang="en-US" sz="2400" dirty="0" smtClean="0">
                <a:latin typeface="Calibri"/>
                <a:cs typeface="Calibri"/>
              </a:rPr>
              <a:t>the four </a:t>
            </a:r>
            <a:r>
              <a:rPr lang="en-US" sz="2400" dirty="0">
                <a:latin typeface="Calibri"/>
                <a:cs typeface="Calibri"/>
              </a:rPr>
              <a:t>components work independently.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2"/>
            <a:r>
              <a:rPr lang="en-US" sz="1600" dirty="0" smtClean="0">
                <a:latin typeface="Calibri"/>
                <a:cs typeface="Calibri"/>
              </a:rPr>
              <a:t>(a) </a:t>
            </a:r>
            <a:r>
              <a:rPr lang="en-US" sz="1600" dirty="0"/>
              <a:t>the probability </a:t>
            </a:r>
            <a:r>
              <a:rPr lang="en-US" sz="1600" dirty="0" smtClean="0"/>
              <a:t>that </a:t>
            </a:r>
            <a:r>
              <a:rPr lang="en-US" sz="1600" dirty="0"/>
              <a:t> the entire system </a:t>
            </a:r>
            <a:r>
              <a:rPr lang="en-US" sz="1600" dirty="0" smtClean="0"/>
              <a:t>works</a:t>
            </a:r>
          </a:p>
          <a:p>
            <a:pPr lvl="2"/>
            <a:r>
              <a:rPr lang="en-US" sz="1600" dirty="0" smtClean="0">
                <a:latin typeface="Calibri"/>
                <a:cs typeface="Calibri"/>
              </a:rPr>
              <a:t>(b) </a:t>
            </a:r>
            <a:r>
              <a:rPr lang="en-US" sz="1600" dirty="0" smtClean="0"/>
              <a:t>the probability </a:t>
            </a:r>
            <a:r>
              <a:rPr lang="en-US" sz="1600" dirty="0"/>
              <a:t>that </a:t>
            </a:r>
            <a:r>
              <a:rPr lang="en-US" sz="1600" dirty="0" smtClean="0"/>
              <a:t>the component </a:t>
            </a:r>
            <a:r>
              <a:rPr lang="en-US" sz="1600" dirty="0"/>
              <a:t>C does not work, given that the entire system works</a:t>
            </a:r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593" y="2882250"/>
            <a:ext cx="4436579" cy="19294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842992" y="4169955"/>
            <a:ext cx="2747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Figure 2.9 of </a:t>
            </a:r>
            <a:r>
              <a:rPr lang="en-US" sz="1000" dirty="0"/>
              <a:t>the textbook</a:t>
            </a:r>
          </a:p>
        </p:txBody>
      </p:sp>
    </p:spTree>
    <p:extLst>
      <p:ext uri="{BB962C8B-B14F-4D97-AF65-F5344CB8AC3E}">
        <p14:creationId xmlns:p14="http://schemas.microsoft.com/office/powerpoint/2010/main" val="3828190689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Product Rule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2"/>
            <a:r>
              <a:rPr lang="en-US" sz="1600" dirty="0" smtClean="0">
                <a:latin typeface="Calibri"/>
                <a:cs typeface="Calibri"/>
              </a:rPr>
              <a:t>(a) </a:t>
            </a:r>
            <a:r>
              <a:rPr lang="en-US" sz="1600" dirty="0"/>
              <a:t>the probability </a:t>
            </a:r>
            <a:r>
              <a:rPr lang="en-US" sz="1600" dirty="0" smtClean="0"/>
              <a:t>that </a:t>
            </a:r>
            <a:r>
              <a:rPr lang="en-US" sz="1600" dirty="0"/>
              <a:t> the entire system </a:t>
            </a:r>
            <a:r>
              <a:rPr lang="en-US" sz="1600" dirty="0" smtClean="0"/>
              <a:t>works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r>
              <a:rPr lang="en-US" sz="1600" dirty="0" smtClean="0">
                <a:latin typeface="Calibri"/>
                <a:cs typeface="Calibri"/>
              </a:rPr>
              <a:t>(b) </a:t>
            </a:r>
            <a:r>
              <a:rPr lang="en-US" sz="1600" dirty="0" smtClean="0"/>
              <a:t>the probability </a:t>
            </a:r>
            <a:r>
              <a:rPr lang="en-US" sz="1600" dirty="0"/>
              <a:t>that </a:t>
            </a:r>
            <a:r>
              <a:rPr lang="en-US" sz="1600" dirty="0" smtClean="0"/>
              <a:t>the component </a:t>
            </a:r>
            <a:r>
              <a:rPr lang="en-US" sz="1600" dirty="0"/>
              <a:t>C does not work, given that the entire system works</a:t>
            </a:r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87" y="1052117"/>
            <a:ext cx="4436579" cy="19294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682986" y="2339822"/>
            <a:ext cx="2747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Figure 2.9 of </a:t>
            </a:r>
            <a:r>
              <a:rPr lang="en-US" sz="1000" dirty="0"/>
              <a:t>the textbook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122" y="3428335"/>
            <a:ext cx="703580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908" y="5054167"/>
            <a:ext cx="6172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41864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Total Probability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.2.7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297" y="1655841"/>
            <a:ext cx="4505435" cy="556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79" y="1025712"/>
            <a:ext cx="2707112" cy="15730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54631" y="2512209"/>
            <a:ext cx="245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Figure 2.12 of </a:t>
            </a:r>
            <a:r>
              <a:rPr lang="en-US" sz="1000" dirty="0"/>
              <a:t>the textbook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59" y="3031759"/>
            <a:ext cx="7823200" cy="1663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805" y="4817838"/>
            <a:ext cx="2522483" cy="16467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34477" y="4587185"/>
            <a:ext cx="245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Theorem 2.13 of </a:t>
            </a:r>
            <a:r>
              <a:rPr lang="en-US" sz="1000" dirty="0"/>
              <a:t>the textbook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52740" y="6183452"/>
            <a:ext cx="245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Figure 2.14 of </a:t>
            </a:r>
            <a:r>
              <a:rPr lang="en-US" sz="1000" dirty="0"/>
              <a:t>the textbook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623953" y="1677418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3682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Total Probability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smtClean="0">
                <a:latin typeface="Calibri"/>
                <a:cs typeface="Calibri"/>
              </a:rPr>
              <a:t>Ex) </a:t>
            </a:r>
            <a:r>
              <a:rPr lang="en-US" sz="2000" dirty="0">
                <a:latin typeface="Calibri"/>
                <a:cs typeface="Calibri"/>
              </a:rPr>
              <a:t>In a certain assembly plant, three machines, B1, B2, and B3, make 30%, 45%, </a:t>
            </a:r>
            <a:r>
              <a:rPr lang="en-US" sz="2000" dirty="0" smtClean="0">
                <a:latin typeface="Calibri"/>
                <a:cs typeface="Calibri"/>
              </a:rPr>
              <a:t>and 25</a:t>
            </a:r>
            <a:r>
              <a:rPr lang="en-US" sz="2000" dirty="0">
                <a:latin typeface="Calibri"/>
                <a:cs typeface="Calibri"/>
              </a:rPr>
              <a:t>%, respectively, of the products. It is known from past experience that 2%, 3%</a:t>
            </a:r>
            <a:r>
              <a:rPr lang="en-US" sz="2000" dirty="0" smtClean="0">
                <a:latin typeface="Calibri"/>
                <a:cs typeface="Calibri"/>
              </a:rPr>
              <a:t>, and </a:t>
            </a:r>
            <a:r>
              <a:rPr lang="en-US" sz="2000" dirty="0">
                <a:latin typeface="Calibri"/>
                <a:cs typeface="Calibri"/>
              </a:rPr>
              <a:t>2% of the products made by each machine, respectively, </a:t>
            </a:r>
            <a:r>
              <a:rPr lang="en-US" sz="2000" dirty="0" smtClean="0">
                <a:latin typeface="Calibri"/>
                <a:cs typeface="Calibri"/>
              </a:rPr>
              <a:t>are defective</a:t>
            </a:r>
            <a:r>
              <a:rPr lang="en-US" sz="2000" dirty="0">
                <a:latin typeface="Calibri"/>
                <a:cs typeface="Calibri"/>
              </a:rPr>
              <a:t>. </a:t>
            </a:r>
            <a:r>
              <a:rPr lang="en-US" sz="2000" dirty="0" smtClean="0">
                <a:latin typeface="Calibri"/>
                <a:cs typeface="Calibri"/>
              </a:rPr>
              <a:t>What </a:t>
            </a:r>
            <a:r>
              <a:rPr lang="en-US" sz="2000" dirty="0">
                <a:latin typeface="Calibri"/>
                <a:cs typeface="Calibri"/>
              </a:rPr>
              <a:t>is the probability </a:t>
            </a:r>
            <a:r>
              <a:rPr lang="en-US" sz="2000" dirty="0" smtClean="0">
                <a:latin typeface="Calibri"/>
                <a:cs typeface="Calibri"/>
              </a:rPr>
              <a:t>that it </a:t>
            </a:r>
            <a:r>
              <a:rPr lang="en-US" sz="2000" dirty="0">
                <a:latin typeface="Calibri"/>
                <a:cs typeface="Calibri"/>
              </a:rPr>
              <a:t>is defective</a:t>
            </a:r>
            <a:r>
              <a:rPr lang="en-US" sz="2000" dirty="0" smtClean="0">
                <a:latin typeface="Calibri"/>
                <a:cs typeface="Calibri"/>
              </a:rPr>
              <a:t>?</a:t>
            </a:r>
          </a:p>
          <a:p>
            <a:pPr lvl="2"/>
            <a:endParaRPr lang="en-US" sz="1600" dirty="0">
              <a:latin typeface="Calibri"/>
              <a:cs typeface="Calibri"/>
            </a:endParaRPr>
          </a:p>
          <a:p>
            <a:pPr lvl="2"/>
            <a:r>
              <a:rPr lang="en-US" sz="1600" dirty="0" smtClean="0">
                <a:latin typeface="Calibri"/>
                <a:cs typeface="Calibri"/>
              </a:rPr>
              <a:t>     : 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smtClean="0">
                <a:latin typeface="Calibri"/>
                <a:cs typeface="Calibri"/>
              </a:rPr>
              <a:t> the </a:t>
            </a:r>
            <a:r>
              <a:rPr lang="en-US" sz="1600" dirty="0">
                <a:latin typeface="Calibri"/>
                <a:cs typeface="Calibri"/>
              </a:rPr>
              <a:t>product is </a:t>
            </a:r>
            <a:r>
              <a:rPr lang="en-US" sz="1600" dirty="0" smtClean="0">
                <a:latin typeface="Calibri"/>
                <a:cs typeface="Calibri"/>
              </a:rPr>
              <a:t>defective</a:t>
            </a:r>
          </a:p>
          <a:p>
            <a:pPr lvl="2"/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smtClean="0">
                <a:latin typeface="Calibri"/>
                <a:cs typeface="Calibri"/>
              </a:rPr>
              <a:t>    :  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smtClean="0">
                <a:latin typeface="Calibri"/>
                <a:cs typeface="Calibri"/>
              </a:rPr>
              <a:t>the </a:t>
            </a:r>
            <a:r>
              <a:rPr lang="en-US" sz="1600" dirty="0">
                <a:latin typeface="Calibri"/>
                <a:cs typeface="Calibri"/>
              </a:rPr>
              <a:t>product is made by machine </a:t>
            </a:r>
            <a:endParaRPr lang="en-US" sz="1600" dirty="0" smtClean="0">
              <a:latin typeface="Calibri"/>
              <a:cs typeface="Calibri"/>
            </a:endParaRPr>
          </a:p>
          <a:p>
            <a:pPr lvl="2"/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smtClean="0">
                <a:latin typeface="Calibri"/>
                <a:cs typeface="Calibri"/>
              </a:rPr>
              <a:t>    :   the </a:t>
            </a:r>
            <a:r>
              <a:rPr lang="en-US" sz="1600" dirty="0">
                <a:latin typeface="Calibri"/>
                <a:cs typeface="Calibri"/>
              </a:rPr>
              <a:t>product is made by machine </a:t>
            </a:r>
            <a:endParaRPr lang="en-US" sz="1600" dirty="0" smtClean="0">
              <a:latin typeface="Calibri"/>
              <a:cs typeface="Calibri"/>
            </a:endParaRPr>
          </a:p>
          <a:p>
            <a:pPr lvl="2"/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smtClean="0">
                <a:latin typeface="Calibri"/>
                <a:cs typeface="Calibri"/>
              </a:rPr>
              <a:t>    :   </a:t>
            </a:r>
            <a:r>
              <a:rPr lang="en-US" sz="1600" dirty="0">
                <a:latin typeface="Calibri"/>
                <a:cs typeface="Calibri"/>
              </a:rPr>
              <a:t>the product is made by machine </a:t>
            </a:r>
            <a:endParaRPr lang="en-US" sz="1600" dirty="0" smtClean="0">
              <a:latin typeface="Calibri"/>
              <a:cs typeface="Calibri"/>
            </a:endParaRPr>
          </a:p>
          <a:p>
            <a:pPr marL="914400" lvl="2" indent="0">
              <a:buNone/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81" y="2460299"/>
            <a:ext cx="177800" cy="266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521" y="2768970"/>
            <a:ext cx="2921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561" y="2981687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881" y="3337276"/>
            <a:ext cx="304800" cy="241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497" y="2789082"/>
            <a:ext cx="292100" cy="266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716" y="2975342"/>
            <a:ext cx="2413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677" y="3348570"/>
            <a:ext cx="304800" cy="241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960" y="3952852"/>
            <a:ext cx="56388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0634" y="4442834"/>
            <a:ext cx="3873500" cy="1041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259" y="5796056"/>
            <a:ext cx="3784600" cy="381000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2327432" y="5857700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94786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Bayes’ Rule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.2.7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00" y="1111642"/>
            <a:ext cx="7848600" cy="200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05" y="3213066"/>
            <a:ext cx="70866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24914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Bayes’ Rule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smtClean="0">
                <a:latin typeface="Calibri"/>
                <a:cs typeface="Calibri"/>
              </a:rPr>
              <a:t>Ex) From the previous example</a:t>
            </a:r>
            <a:r>
              <a:rPr lang="en-US" sz="2000" dirty="0">
                <a:latin typeface="Calibri"/>
                <a:cs typeface="Calibri"/>
              </a:rPr>
              <a:t>, if a product was chosen randomly and found </a:t>
            </a:r>
            <a:r>
              <a:rPr lang="en-US" sz="2000" dirty="0" smtClean="0">
                <a:latin typeface="Calibri"/>
                <a:cs typeface="Calibri"/>
              </a:rPr>
              <a:t>to be </a:t>
            </a:r>
            <a:r>
              <a:rPr lang="en-US" sz="2000" dirty="0">
                <a:latin typeface="Calibri"/>
                <a:cs typeface="Calibri"/>
              </a:rPr>
              <a:t>defective, what is the probability that it was made by machine B3?</a:t>
            </a: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20" y="2128692"/>
            <a:ext cx="5930900" cy="66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0" y="3098800"/>
            <a:ext cx="4775200" cy="6477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1771781" y="3326601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25166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Probability of an Event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Probability of an event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Sum of all probabilities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assigned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to the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sample points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lvl="1"/>
            <a:r>
              <a:rPr lang="en-US" sz="2400" b="1" dirty="0" smtClean="0">
                <a:solidFill>
                  <a:srgbClr val="C0504D"/>
                </a:solidFill>
                <a:latin typeface="Calibri"/>
                <a:cs typeface="Calibri"/>
              </a:rPr>
              <a:t>Definition</a:t>
            </a:r>
            <a:r>
              <a:rPr lang="ko-KR" altLang="en-US" sz="2400" b="1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lang="en-US" altLang="ko-KR" sz="2400" b="1" dirty="0" smtClean="0">
                <a:solidFill>
                  <a:srgbClr val="C0504D"/>
                </a:solidFill>
                <a:latin typeface="Calibri"/>
                <a:cs typeface="Calibri"/>
              </a:rPr>
              <a:t>(Axiom)</a:t>
            </a:r>
            <a:r>
              <a:rPr lang="en-US" sz="2400" b="1" dirty="0" smtClean="0">
                <a:solidFill>
                  <a:srgbClr val="C0504D"/>
                </a:solidFill>
                <a:latin typeface="Calibri"/>
                <a:cs typeface="Calibri"/>
              </a:rPr>
              <a:t>: Probability</a:t>
            </a:r>
          </a:p>
          <a:p>
            <a:endParaRPr lang="en-US" sz="2800" b="1" dirty="0" smtClean="0">
              <a:solidFill>
                <a:srgbClr val="C0504D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Ex) Flipping a coin twice. The probability that at least one head occurs ?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</a:t>
            </a:r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954" y="968827"/>
            <a:ext cx="256654" cy="3208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226" y="1424226"/>
            <a:ext cx="242524" cy="3031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18" y="2336800"/>
            <a:ext cx="7772400" cy="218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58292" y="4391037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2.9 of </a:t>
            </a:r>
            <a:r>
              <a:rPr lang="en-US" sz="1000" dirty="0"/>
              <a:t>the textbook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337" y="5640584"/>
            <a:ext cx="2400300" cy="368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18" y="6011824"/>
            <a:ext cx="1981200" cy="406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802" y="5832746"/>
            <a:ext cx="2260600" cy="673100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440996" y="6084087"/>
            <a:ext cx="6645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40592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Probability of an Event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 smtClean="0">
              <a:solidFill>
                <a:srgbClr val="C0504D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Ex) </a:t>
            </a:r>
            <a:r>
              <a:rPr lang="en-US" sz="2400" dirty="0">
                <a:latin typeface="Calibri"/>
                <a:cs typeface="Calibri"/>
              </a:rPr>
              <a:t>In a poker hand consisting of 5 cards, find the probability of holding 2 aces and </a:t>
            </a:r>
            <a:r>
              <a:rPr lang="en-US" sz="2400" dirty="0" smtClean="0">
                <a:latin typeface="Calibri"/>
                <a:cs typeface="Calibri"/>
              </a:rPr>
              <a:t>3 jacks.</a:t>
            </a: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Number of ways of being dealt 2 aces</a:t>
            </a: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Number of ways of being dealt 3 jacks</a:t>
            </a: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By the multiplication rule,                       hands with 2 aces and 3 jacks</a:t>
            </a: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Total number of 5-card poker hands</a:t>
            </a:r>
          </a:p>
          <a:p>
            <a:pPr lvl="2"/>
            <a:endParaRPr lang="en-US" sz="2000" dirty="0">
              <a:latin typeface="Calibri"/>
              <a:cs typeface="Calibri"/>
            </a:endParaRP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Hence, the probability of getting 2 aces and 3 jacks 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</a:t>
            </a:r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37" y="914362"/>
            <a:ext cx="7810500" cy="1701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27287" y="2525291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Rule 2.3 of </a:t>
            </a:r>
            <a:r>
              <a:rPr lang="en-US" sz="1000" dirty="0"/>
              <a:t>the textbook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651312" y="3711537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724947" y="4070674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532755" y="4794061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239233" y="5989989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835" y="3623718"/>
            <a:ext cx="955918" cy="389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142" y="3994958"/>
            <a:ext cx="893992" cy="398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571" y="4720602"/>
            <a:ext cx="1801520" cy="4182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832" y="5875277"/>
            <a:ext cx="1549400" cy="48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7313" y="4426683"/>
            <a:ext cx="1252841" cy="2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4505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Additive Rules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</a:t>
            </a:r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28" y="998443"/>
            <a:ext cx="7861300" cy="104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0" y="3788588"/>
            <a:ext cx="7810500" cy="1092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36" y="2231271"/>
            <a:ext cx="78232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58292" y="1939728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Theorem 2.7 of </a:t>
            </a:r>
            <a:r>
              <a:rPr lang="en-US" sz="1000" dirty="0"/>
              <a:t>the textbook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63011" y="3499899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Theorem 2.8 of </a:t>
            </a:r>
            <a:r>
              <a:rPr lang="en-US" sz="1000" dirty="0"/>
              <a:t>the textbook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08658" y="4794263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Corollary 2.2 of </a:t>
            </a:r>
            <a:r>
              <a:rPr lang="en-US" sz="1000" dirty="0"/>
              <a:t>the textbook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563" y="5106499"/>
            <a:ext cx="7797800" cy="10033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23216" y="6029568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Theorem </a:t>
            </a:r>
            <a:r>
              <a:rPr lang="en-US" sz="1000" dirty="0" smtClean="0"/>
              <a:t>2.9 </a:t>
            </a:r>
            <a:r>
              <a:rPr lang="en-US" sz="1000" dirty="0"/>
              <a:t>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1904960668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Additive Rules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latin typeface="Calibri"/>
                <a:cs typeface="Calibri"/>
              </a:rPr>
              <a:t>Ex) </a:t>
            </a:r>
            <a:r>
              <a:rPr lang="en-US" sz="2400" dirty="0">
                <a:latin typeface="Calibri"/>
                <a:cs typeface="Calibri"/>
              </a:rPr>
              <a:t>What is the probability of getting a total of 7 or 11 when a pair of fair dice </a:t>
            </a:r>
            <a:r>
              <a:rPr lang="en-US" sz="2400" dirty="0" smtClean="0">
                <a:latin typeface="Calibri"/>
                <a:cs typeface="Calibri"/>
              </a:rPr>
              <a:t>is</a:t>
            </a:r>
            <a:r>
              <a:rPr lang="ko-KR" altLang="en-US" sz="240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tossed?</a:t>
            </a:r>
          </a:p>
          <a:p>
            <a:pPr lvl="2"/>
            <a:r>
              <a:rPr lang="en-US" sz="2000" dirty="0">
                <a:latin typeface="Calibri"/>
                <a:cs typeface="Calibri"/>
              </a:rPr>
              <a:t>Let  </a:t>
            </a:r>
            <a:r>
              <a:rPr lang="en-US" sz="2000" dirty="0" smtClean="0">
                <a:latin typeface="Calibri"/>
                <a:cs typeface="Calibri"/>
              </a:rPr>
              <a:t>   be </a:t>
            </a:r>
            <a:r>
              <a:rPr lang="en-US" sz="2000" dirty="0">
                <a:latin typeface="Calibri"/>
                <a:cs typeface="Calibri"/>
              </a:rPr>
              <a:t>the event that 7 occurs and </a:t>
            </a:r>
            <a:r>
              <a:rPr lang="en-US" sz="2000" dirty="0" smtClean="0">
                <a:latin typeface="Calibri"/>
                <a:cs typeface="Calibri"/>
              </a:rPr>
              <a:t>    </a:t>
            </a:r>
            <a:r>
              <a:rPr lang="en-US" sz="2000" dirty="0">
                <a:latin typeface="Calibri"/>
                <a:cs typeface="Calibri"/>
              </a:rPr>
              <a:t>the event that 11 occurs </a:t>
            </a:r>
            <a:endParaRPr lang="en-US" sz="2000" dirty="0" smtClean="0">
              <a:latin typeface="Calibri"/>
              <a:cs typeface="Calibri"/>
            </a:endParaRPr>
          </a:p>
          <a:p>
            <a:pPr lvl="2"/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 consists of 6 sample points out of 36 sample points  </a:t>
            </a:r>
          </a:p>
          <a:p>
            <a:pPr lvl="2"/>
            <a:r>
              <a:rPr lang="en-US" sz="2000" dirty="0">
                <a:latin typeface="Calibri"/>
                <a:cs typeface="Calibri"/>
              </a:rPr>
              <a:t>     consists of </a:t>
            </a:r>
            <a:r>
              <a:rPr lang="en-US" sz="2000" dirty="0" smtClean="0">
                <a:latin typeface="Calibri"/>
                <a:cs typeface="Calibri"/>
              </a:rPr>
              <a:t>2 </a:t>
            </a:r>
            <a:r>
              <a:rPr lang="en-US" sz="2000" dirty="0">
                <a:latin typeface="Calibri"/>
                <a:cs typeface="Calibri"/>
              </a:rPr>
              <a:t>sample points out of 36 sample points </a:t>
            </a:r>
            <a:endParaRPr lang="en-US" sz="2000" dirty="0" smtClean="0">
              <a:latin typeface="Calibri"/>
              <a:cs typeface="Calibri"/>
            </a:endParaRP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lvl="2"/>
            <a:endParaRPr lang="en-US" sz="2000" dirty="0" smtClean="0">
              <a:latin typeface="Calibri"/>
              <a:cs typeface="Calibri"/>
            </a:endParaRP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This </a:t>
            </a:r>
            <a:r>
              <a:rPr lang="en-US" sz="2000" dirty="0">
                <a:latin typeface="Calibri"/>
                <a:cs typeface="Calibri"/>
              </a:rPr>
              <a:t>result could also have been obtained by counting the total number of </a:t>
            </a:r>
            <a:r>
              <a:rPr lang="en-US" sz="2000" dirty="0" smtClean="0">
                <a:latin typeface="Calibri"/>
                <a:cs typeface="Calibri"/>
              </a:rPr>
              <a:t>points for </a:t>
            </a:r>
            <a:r>
              <a:rPr lang="en-US" sz="2000" dirty="0">
                <a:latin typeface="Calibri"/>
                <a:cs typeface="Calibri"/>
              </a:rPr>
              <a:t>the event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</a:t>
            </a:r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634" y="1699185"/>
            <a:ext cx="215900" cy="266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028" y="1699185"/>
            <a:ext cx="241300" cy="27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19" y="2081601"/>
            <a:ext cx="215900" cy="26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19" y="2441628"/>
            <a:ext cx="241300" cy="2794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939225" y="3139781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795" y="2956887"/>
            <a:ext cx="3962400" cy="58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6575" y="4818934"/>
            <a:ext cx="2590800" cy="66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7220" y="4306685"/>
            <a:ext cx="609600" cy="3048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951622" y="5022316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2260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Conditional Probability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C0504D"/>
                </a:solidFill>
                <a:latin typeface="Calibri"/>
                <a:cs typeface="Calibri"/>
              </a:rPr>
              <a:t>Conditional probability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cs typeface="Calibri"/>
              </a:rPr>
              <a:t>The probability of an event </a:t>
            </a:r>
            <a:r>
              <a:rPr lang="en-US" sz="2400" dirty="0" smtClean="0">
                <a:latin typeface="Calibri"/>
                <a:cs typeface="Calibri"/>
              </a:rPr>
              <a:t>    occurring </a:t>
            </a:r>
            <a:r>
              <a:rPr lang="en-US" sz="2400" dirty="0">
                <a:latin typeface="Calibri"/>
                <a:cs typeface="Calibri"/>
              </a:rPr>
              <a:t>when it is known that some event </a:t>
            </a:r>
            <a:r>
              <a:rPr lang="en-US" sz="2400" dirty="0" smtClean="0">
                <a:latin typeface="Calibri"/>
                <a:cs typeface="Calibri"/>
              </a:rPr>
              <a:t>    has occurred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Denoted by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308" y="1413765"/>
            <a:ext cx="266700" cy="31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671" y="1806493"/>
            <a:ext cx="2159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164" y="2201124"/>
            <a:ext cx="850900" cy="3556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659218" y="2749752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45993" y="2685804"/>
            <a:ext cx="5644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 “the probability that      occurs given that      occurs”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2189" y="3134325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“the probability of </a:t>
            </a:r>
            <a:r>
              <a:rPr lang="en-US" dirty="0" smtClean="0">
                <a:latin typeface="Calibri"/>
                <a:cs typeface="Calibri"/>
              </a:rPr>
              <a:t>     , </a:t>
            </a:r>
            <a:r>
              <a:rPr lang="en-US" dirty="0">
                <a:latin typeface="Calibri"/>
                <a:cs typeface="Calibri"/>
              </a:rPr>
              <a:t>given </a:t>
            </a:r>
            <a:r>
              <a:rPr lang="en-US" dirty="0" smtClean="0">
                <a:latin typeface="Calibri"/>
                <a:cs typeface="Calibri"/>
              </a:rPr>
              <a:t>    ”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61614" y="3202173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691" y="2696247"/>
            <a:ext cx="266700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147" y="2708947"/>
            <a:ext cx="215900" cy="292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081" y="3148669"/>
            <a:ext cx="266700" cy="317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506" y="3161369"/>
            <a:ext cx="215900" cy="292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98" y="3712164"/>
            <a:ext cx="7759700" cy="1193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53003" y="4829995"/>
            <a:ext cx="245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2.10 of </a:t>
            </a:r>
            <a:r>
              <a:rPr lang="en-US" sz="1000" dirty="0"/>
              <a:t>the textbook</a:t>
            </a:r>
          </a:p>
        </p:txBody>
      </p:sp>
    </p:spTree>
    <p:extLst>
      <p:ext uri="{BB962C8B-B14F-4D97-AF65-F5344CB8AC3E}">
        <p14:creationId xmlns:p14="http://schemas.microsoft.com/office/powerpoint/2010/main" val="74922260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Conditional Probability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latin typeface="Calibri"/>
                <a:cs typeface="Calibri"/>
              </a:rPr>
              <a:t>Ex)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marL="914400" lvl="2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lvl="2"/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: a man is chosen</a:t>
            </a:r>
          </a:p>
          <a:p>
            <a:pPr lvl="2"/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: the one chosen is employed</a:t>
            </a:r>
          </a:p>
          <a:p>
            <a:pPr lvl="2"/>
            <a:endParaRPr lang="en-US" sz="2000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01" y="1148477"/>
            <a:ext cx="5105400" cy="13081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82973" y="2359810"/>
            <a:ext cx="245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Table 2.1 of </a:t>
            </a:r>
            <a:r>
              <a:rPr lang="en-US" sz="1000" dirty="0"/>
              <a:t>the textbook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924" y="2701946"/>
            <a:ext cx="241300" cy="254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023" y="3081972"/>
            <a:ext cx="177800" cy="241300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779222" y="3689808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464" y="3506915"/>
            <a:ext cx="2159000" cy="584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5663" y="4236171"/>
            <a:ext cx="1752600" cy="685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429" y="4176166"/>
            <a:ext cx="2235200" cy="685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7754" y="5093224"/>
            <a:ext cx="1155700" cy="4191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1791619" y="4432251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1288" y="4953523"/>
            <a:ext cx="1028700" cy="711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8123" y="4943523"/>
            <a:ext cx="1435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3698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Independent Events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                        implies that                         and conversely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Ex) </a:t>
            </a:r>
            <a:r>
              <a:rPr lang="en-US" sz="2400" dirty="0">
                <a:latin typeface="Calibri"/>
                <a:cs typeface="Calibri"/>
              </a:rPr>
              <a:t>2 cards are drawn in succession from </a:t>
            </a:r>
            <a:r>
              <a:rPr lang="en-US" sz="2400" dirty="0" smtClean="0">
                <a:latin typeface="Calibri"/>
                <a:cs typeface="Calibri"/>
              </a:rPr>
              <a:t>an ordinary </a:t>
            </a:r>
            <a:r>
              <a:rPr lang="en-US" sz="2400" dirty="0">
                <a:latin typeface="Calibri"/>
                <a:cs typeface="Calibri"/>
              </a:rPr>
              <a:t>deck, with </a:t>
            </a:r>
            <a:r>
              <a:rPr lang="en-US" sz="2400" dirty="0" smtClean="0">
                <a:latin typeface="Calibri"/>
                <a:cs typeface="Calibri"/>
              </a:rPr>
              <a:t>replacement</a:t>
            </a:r>
            <a:endParaRPr lang="en-US" sz="2400" dirty="0">
              <a:latin typeface="Calibri"/>
              <a:cs typeface="Calibri"/>
            </a:endParaRPr>
          </a:p>
          <a:p>
            <a:pPr lvl="2"/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: the first card is an ace</a:t>
            </a:r>
            <a:endParaRPr lang="en-US" sz="2000" dirty="0">
              <a:latin typeface="Calibri"/>
              <a:cs typeface="Calibri"/>
            </a:endParaRP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  </a:t>
            </a:r>
            <a:r>
              <a:rPr lang="en-US" sz="2000" dirty="0">
                <a:latin typeface="Calibri"/>
                <a:cs typeface="Calibri"/>
              </a:rPr>
              <a:t>: the </a:t>
            </a:r>
            <a:r>
              <a:rPr lang="en-US" sz="2000" dirty="0" smtClean="0">
                <a:latin typeface="Calibri"/>
                <a:cs typeface="Calibri"/>
              </a:rPr>
              <a:t>second card is a spade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endParaRPr lang="en-US" sz="2400" dirty="0" smtClean="0">
              <a:solidFill>
                <a:schemeClr val="accent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8" y="880675"/>
            <a:ext cx="7759700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533" y="3146603"/>
            <a:ext cx="1574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318" y="3146602"/>
            <a:ext cx="15367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320" y="4397491"/>
            <a:ext cx="190500" cy="20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320" y="4719417"/>
            <a:ext cx="203200" cy="26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2159" y="5046255"/>
            <a:ext cx="1866900" cy="68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4626" y="5101656"/>
            <a:ext cx="1574800" cy="6350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701617" y="5792356"/>
            <a:ext cx="383973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15997" y="5736033"/>
            <a:ext cx="5644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    and      are independent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2735" y="5829979"/>
            <a:ext cx="190500" cy="20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2753" y="5791878"/>
            <a:ext cx="203200" cy="266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78292" y="2520901"/>
            <a:ext cx="2781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2.11 of </a:t>
            </a:r>
            <a:r>
              <a:rPr lang="en-US" sz="1000" dirty="0"/>
              <a:t>the textbook</a:t>
            </a:r>
          </a:p>
        </p:txBody>
      </p:sp>
    </p:spTree>
    <p:extLst>
      <p:ext uri="{BB962C8B-B14F-4D97-AF65-F5344CB8AC3E}">
        <p14:creationId xmlns:p14="http://schemas.microsoft.com/office/powerpoint/2010/main" val="74922260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Product Rule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C0504D"/>
                </a:solidFill>
                <a:latin typeface="Calibri"/>
                <a:cs typeface="Calibri"/>
              </a:rPr>
              <a:t>Product or multiplicative rule</a:t>
            </a:r>
            <a:endParaRPr lang="en-US" sz="2800" b="1" dirty="0">
              <a:solidFill>
                <a:srgbClr val="C0504D"/>
              </a:solidFill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We can also use</a:t>
            </a:r>
            <a:endParaRPr lang="en-US" sz="2400" dirty="0">
              <a:solidFill>
                <a:schemeClr val="accent1"/>
              </a:solidFill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Revisit independency</a:t>
            </a:r>
          </a:p>
          <a:p>
            <a:pPr lvl="2"/>
            <a:endParaRPr lang="en-US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1" y="1615197"/>
            <a:ext cx="7848600" cy="7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819" y="2763877"/>
            <a:ext cx="3708400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99" y="3708185"/>
            <a:ext cx="7848600" cy="1701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63001" y="2349810"/>
            <a:ext cx="2747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Theorem 2.10 of </a:t>
            </a:r>
            <a:r>
              <a:rPr lang="en-US" sz="1000" dirty="0"/>
              <a:t>the textbook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55398" y="5302415"/>
            <a:ext cx="2747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Theorem 2.11 of </a:t>
            </a:r>
            <a:r>
              <a:rPr lang="en-US" sz="1000" dirty="0"/>
              <a:t>the textbook</a:t>
            </a:r>
          </a:p>
        </p:txBody>
      </p:sp>
    </p:spTree>
    <p:extLst>
      <p:ext uri="{BB962C8B-B14F-4D97-AF65-F5344CB8AC3E}">
        <p14:creationId xmlns:p14="http://schemas.microsoft.com/office/powerpoint/2010/main" val="7492226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6124</TotalTime>
  <Words>932</Words>
  <Application>Microsoft Macintosh PowerPoint</Application>
  <PresentationFormat>On-screen Show (4:3)</PresentationFormat>
  <Paragraphs>173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테마</vt:lpstr>
      <vt:lpstr>PowerPoint Presentation</vt:lpstr>
      <vt:lpstr>Probability of an Event</vt:lpstr>
      <vt:lpstr>Probability of an Event</vt:lpstr>
      <vt:lpstr>Additive Rules</vt:lpstr>
      <vt:lpstr>Additive Rules</vt:lpstr>
      <vt:lpstr>Conditional Probability</vt:lpstr>
      <vt:lpstr>Conditional Probability</vt:lpstr>
      <vt:lpstr>Independent Events</vt:lpstr>
      <vt:lpstr>Product Rule</vt:lpstr>
      <vt:lpstr>Product Rule</vt:lpstr>
      <vt:lpstr>Product Rule</vt:lpstr>
      <vt:lpstr>Product Rule</vt:lpstr>
      <vt:lpstr>Product Rule</vt:lpstr>
      <vt:lpstr>Total Probability</vt:lpstr>
      <vt:lpstr>Total Probability</vt:lpstr>
      <vt:lpstr>Bayes’ Rule</vt:lpstr>
      <vt:lpstr>Bayes’ Rule</vt:lpstr>
    </vt:vector>
  </TitlesOfParts>
  <Company>한양대학교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hyupc</dc:creator>
  <cp:lastModifiedBy>Jeon_macpro</cp:lastModifiedBy>
  <cp:revision>485</cp:revision>
  <cp:lastPrinted>2014-10-20T01:57:09Z</cp:lastPrinted>
  <dcterms:created xsi:type="dcterms:W3CDTF">2011-12-15T05:20:41Z</dcterms:created>
  <dcterms:modified xsi:type="dcterms:W3CDTF">2017-10-11T03:57:56Z</dcterms:modified>
</cp:coreProperties>
</file>