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9" r:id="rId4"/>
    <p:sldId id="340" r:id="rId5"/>
    <p:sldId id="341" r:id="rId6"/>
    <p:sldId id="342" r:id="rId7"/>
    <p:sldId id="343" r:id="rId8"/>
    <p:sldId id="346" r:id="rId9"/>
    <p:sldId id="345" r:id="rId10"/>
    <p:sldId id="347" r:id="rId11"/>
    <p:sldId id="348" r:id="rId12"/>
    <p:sldId id="349" r:id="rId13"/>
    <p:sldId id="350" r:id="rId14"/>
    <p:sldId id="351" r:id="rId15"/>
    <p:sldId id="352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17. 9. 21.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17. 9. 21.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17. 9. 21.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ngwoonjeon@hanyang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3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Random Variables and </a:t>
            </a:r>
            <a:endParaRPr lang="en-US" dirty="0" smtClean="0">
              <a:solidFill>
                <a:schemeClr val="accent1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Calibri"/>
                <a:cs typeface="Calibri"/>
              </a:rPr>
              <a:t>Probability Distributions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.3.1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Concept of a Random Variable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Ch.3.2. Discrete Probability Distributions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Ch.3.3. 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Continuous Probability Distributions</a:t>
            </a:r>
            <a:endParaRPr lang="en-US" altLang="ko-KR" sz="15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Examples 3.9 and 3.10)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CDF can be attained from PMF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PMF can be attained from CDF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9" y="1871503"/>
            <a:ext cx="4185621" cy="2684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30" y="1893227"/>
            <a:ext cx="3934602" cy="2673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846" y="4433679"/>
            <a:ext cx="317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Probability mass function (PMF)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0222" y="4441261"/>
            <a:ext cx="40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Cumulative distribution function (CDF)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81241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Continuous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A continuous </a:t>
            </a:r>
            <a:r>
              <a:rPr lang="en-US" sz="2400" dirty="0" smtClean="0">
                <a:latin typeface="Calibri"/>
                <a:cs typeface="Calibri"/>
              </a:rPr>
              <a:t>RV has </a:t>
            </a:r>
            <a:r>
              <a:rPr lang="en-US" sz="2400" dirty="0">
                <a:latin typeface="Calibri"/>
                <a:cs typeface="Calibri"/>
              </a:rPr>
              <a:t>a probability of </a:t>
            </a:r>
            <a:r>
              <a:rPr lang="en-US" sz="2400" dirty="0" smtClean="0">
                <a:latin typeface="Calibri"/>
                <a:cs typeface="Calibri"/>
              </a:rPr>
              <a:t>zero </a:t>
            </a:r>
            <a:r>
              <a:rPr lang="en-US" sz="2400" dirty="0">
                <a:latin typeface="Calibri"/>
                <a:cs typeface="Calibri"/>
              </a:rPr>
              <a:t>of assuming exactly any of </a:t>
            </a:r>
            <a:r>
              <a:rPr lang="en-US" sz="2400" dirty="0" smtClean="0">
                <a:latin typeface="Calibri"/>
                <a:cs typeface="Calibri"/>
              </a:rPr>
              <a:t>its values</a:t>
            </a:r>
          </a:p>
          <a:p>
            <a:r>
              <a:rPr lang="en-US" sz="2400" dirty="0" smtClean="0">
                <a:latin typeface="Calibri"/>
                <a:cs typeface="Calibri"/>
              </a:rPr>
              <a:t>The probability that a continuous RV belongs to a certain range is non-zero</a:t>
            </a:r>
          </a:p>
          <a:p>
            <a:r>
              <a:rPr lang="en-US" sz="2400" dirty="0">
                <a:latin typeface="Calibri"/>
                <a:cs typeface="Calibri"/>
              </a:rPr>
              <a:t>Its probability distribution cannot be given in tabular form</a:t>
            </a:r>
          </a:p>
          <a:p>
            <a:r>
              <a:rPr lang="en-US" sz="2400" dirty="0" smtClean="0">
                <a:latin typeface="Calibri"/>
                <a:cs typeface="Calibri"/>
              </a:rPr>
              <a:t>Concept of the</a:t>
            </a:r>
            <a:r>
              <a:rPr lang="en-US" sz="2400" b="1" dirty="0" smtClean="0">
                <a:solidFill>
                  <a:schemeClr val="accent2"/>
                </a:solidFill>
                <a:latin typeface="Calibri"/>
                <a:cs typeface="Calibri"/>
              </a:rPr>
              <a:t> probability density function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88" y="3444056"/>
            <a:ext cx="4399139" cy="26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5924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Continuous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Relation between PDF and CDF</a:t>
            </a:r>
            <a:endParaRPr lang="en-US" sz="28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9" y="890174"/>
            <a:ext cx="7759700" cy="215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8804" y="2989223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3.6 </a:t>
            </a:r>
            <a:r>
              <a:rPr lang="en-US" sz="1000" dirty="0"/>
              <a:t>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9" y="3357673"/>
            <a:ext cx="78105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44089" y="4779189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3.7 </a:t>
            </a:r>
            <a:r>
              <a:rPr lang="en-US" sz="1000" dirty="0"/>
              <a:t>of the textbook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97" y="5730936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3326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Continuous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Example 3.12)</a:t>
            </a:r>
            <a:r>
              <a:rPr lang="en-US" sz="2400" dirty="0" smtClean="0">
                <a:latin typeface="Calibri"/>
                <a:cs typeface="Calibri"/>
              </a:rPr>
              <a:t>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54" y="1763791"/>
            <a:ext cx="27305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25" y="1344937"/>
            <a:ext cx="7073900" cy="55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7" y="2701735"/>
            <a:ext cx="6972300" cy="259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446" y="5495438"/>
            <a:ext cx="4102100" cy="635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622778" y="464753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121432" y="570582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2878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Continuous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Example 3.13)</a:t>
            </a:r>
            <a:r>
              <a:rPr lang="en-US" sz="2400" dirty="0" smtClean="0">
                <a:latin typeface="Calibri"/>
                <a:cs typeface="Calibri"/>
              </a:rPr>
              <a:t>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040751" y="4859191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02" y="1318196"/>
            <a:ext cx="27686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58" y="2295606"/>
            <a:ext cx="54102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61" y="3753641"/>
            <a:ext cx="4214052" cy="2484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459" y="4421765"/>
            <a:ext cx="3162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413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Summary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Discrete RVs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Probability </a:t>
            </a:r>
            <a:r>
              <a:rPr lang="en-US" sz="2000" dirty="0">
                <a:latin typeface="Calibri"/>
                <a:cs typeface="Calibri"/>
              </a:rPr>
              <a:t>mass function (PMF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Cumulative </a:t>
            </a:r>
            <a:r>
              <a:rPr lang="en-US" sz="2000" dirty="0">
                <a:latin typeface="Calibri"/>
                <a:cs typeface="Calibri"/>
              </a:rPr>
              <a:t>distribution function (CDF)</a:t>
            </a: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Continuous </a:t>
            </a:r>
            <a:r>
              <a:rPr lang="en-US" sz="2800" dirty="0">
                <a:latin typeface="Calibri"/>
                <a:cs typeface="Calibri"/>
              </a:rPr>
              <a:t>RVs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Probability </a:t>
            </a:r>
            <a:r>
              <a:rPr lang="en-US" sz="2000" dirty="0" smtClean="0">
                <a:latin typeface="Calibri"/>
                <a:cs typeface="Calibri"/>
              </a:rPr>
              <a:t>density </a:t>
            </a:r>
            <a:r>
              <a:rPr lang="en-US" sz="2000" dirty="0">
                <a:latin typeface="Calibri"/>
                <a:cs typeface="Calibri"/>
              </a:rPr>
              <a:t>function (</a:t>
            </a:r>
            <a:r>
              <a:rPr lang="en-US" sz="2000" dirty="0" smtClean="0">
                <a:latin typeface="Calibri"/>
                <a:cs typeface="Calibri"/>
              </a:rPr>
              <a:t>PDF)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Cumulative distribution function (CDF)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149324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 &amp; 3.4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3" y="4923835"/>
            <a:ext cx="1739075" cy="1274680"/>
          </a:xfrm>
          <a:prstGeom prst="rect">
            <a:avLst/>
          </a:prstGeom>
        </p:spPr>
      </p:pic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73" y="4856995"/>
            <a:ext cx="2027294" cy="127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81" y="2091879"/>
            <a:ext cx="2244209" cy="1439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81" y="2153287"/>
            <a:ext cx="2061108" cy="140034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504038" y="2410213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31632" y="2440073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56168" y="5024531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94902" y="5032112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2237" y="2436816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266" y="2444398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9679" y="5047576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7822" y="5021738"/>
            <a:ext cx="1813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robability</a:t>
            </a:r>
          </a:p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density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29099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Random Variable (RV)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Statistical (or probabilistic, random) experiment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Experiment that produces a different outcome at each trial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Uncertainty for the expected outcome</a:t>
            </a:r>
            <a:endParaRPr lang="en-US" sz="2800" b="1" dirty="0" smtClean="0">
              <a:solidFill>
                <a:srgbClr val="C0504D"/>
              </a:solidFill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</a:t>
            </a:r>
            <a:r>
              <a:rPr lang="en-US" sz="2400" dirty="0" smtClean="0">
                <a:latin typeface="Calibri"/>
                <a:cs typeface="Calibri"/>
              </a:rPr>
              <a:t>) Flipping a coin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Tossing a die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Interested in the number on the top face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Interested in whether the number is even or odd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962" y="2775288"/>
            <a:ext cx="11049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357" y="3572701"/>
            <a:ext cx="19812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487" y="3901707"/>
            <a:ext cx="1663700" cy="368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47753" y="2809451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005544" y="363128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12874" y="397584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529607"/>
            <a:ext cx="77724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36523" y="5172643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3.1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42734059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Random Variable (RV)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Example 3.1)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Example 3.3)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56" y="1375455"/>
            <a:ext cx="7721600" cy="77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38" y="2200684"/>
            <a:ext cx="2324100" cy="149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69" y="4436902"/>
            <a:ext cx="774700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950" y="6174534"/>
            <a:ext cx="2857500" cy="2667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33919" y="2854011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519816" y="6184840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127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Random Variable (RV)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Example 3.5)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3" y="1311271"/>
            <a:ext cx="7772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9949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VS Continuous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accent1"/>
                </a:solidFill>
                <a:latin typeface="Calibri"/>
                <a:cs typeface="Calibri"/>
              </a:rPr>
              <a:t>Discrete RV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Discrete RV if its set of possible outcomes is </a:t>
            </a:r>
            <a:r>
              <a:rPr lang="en-US" sz="2400" b="1" dirty="0" smtClean="0">
                <a:solidFill>
                  <a:schemeClr val="accent2"/>
                </a:solidFill>
                <a:latin typeface="Calibri"/>
                <a:cs typeface="Calibri"/>
              </a:rPr>
              <a:t>countable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b="1" dirty="0" smtClean="0">
                <a:solidFill>
                  <a:srgbClr val="4F81BD"/>
                </a:solidFill>
                <a:latin typeface="Calibri"/>
                <a:cs typeface="Calibri"/>
              </a:rPr>
              <a:t>Continuous RV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Continuous RV if its set of possible outcomes is </a:t>
            </a:r>
            <a:r>
              <a:rPr 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uncountable many</a:t>
            </a:r>
            <a:endParaRPr lang="en-US" sz="24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6" y="1372555"/>
            <a:ext cx="77597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351368"/>
            <a:ext cx="7759700" cy="74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5652" y="2309689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</a:t>
            </a:r>
            <a:r>
              <a:rPr lang="en-US" sz="1000" dirty="0" smtClean="0"/>
              <a:t>3</a:t>
            </a:r>
            <a:r>
              <a:rPr lang="en-US" sz="1000" dirty="0" smtClean="0"/>
              <a:t>.2 </a:t>
            </a:r>
            <a:r>
              <a:rPr lang="en-US" sz="1000" dirty="0"/>
              <a:t>of the textbook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5232" y="5001985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</a:t>
            </a:r>
            <a:r>
              <a:rPr lang="en-US" sz="1000" dirty="0" smtClean="0"/>
              <a:t>3</a:t>
            </a:r>
            <a:r>
              <a:rPr lang="en-US" sz="1000" dirty="0" smtClean="0"/>
              <a:t>.3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4000286763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Probability distributions associated with discrete RVs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Mathematical definition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7" y="2467577"/>
            <a:ext cx="7759700" cy="241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4511" y="4816167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</a:t>
            </a:r>
            <a:r>
              <a:rPr lang="en-US" sz="1000" dirty="0" smtClean="0"/>
              <a:t>3</a:t>
            </a:r>
            <a:r>
              <a:rPr lang="en-US" sz="1000" dirty="0" smtClean="0"/>
              <a:t>.4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52365844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Example 3.8)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Let X be a random variable whose values x </a:t>
            </a:r>
            <a:r>
              <a:rPr lang="en-US" sz="2400" dirty="0">
                <a:latin typeface="Calibri"/>
                <a:cs typeface="Calibri"/>
              </a:rPr>
              <a:t>are the possible numbers of </a:t>
            </a:r>
            <a:r>
              <a:rPr lang="en-US" sz="2400" dirty="0" smtClean="0">
                <a:latin typeface="Calibri"/>
                <a:cs typeface="Calibri"/>
              </a:rPr>
              <a:t>defective computers </a:t>
            </a:r>
            <a:r>
              <a:rPr lang="en-US" sz="2400" dirty="0">
                <a:latin typeface="Calibri"/>
                <a:cs typeface="Calibri"/>
              </a:rPr>
              <a:t>purchased by the school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Then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Hence the probability distribution of X is 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2" y="1461454"/>
            <a:ext cx="7708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90" y="3564432"/>
            <a:ext cx="6819900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426" y="5514598"/>
            <a:ext cx="2489200" cy="6731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723048" y="567240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2647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Example 3.9)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Let X be the number of cars with side airbags among the next 4 cars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Probability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of selling an automobile with side airbags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= 0.5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Points in the sample space = 16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3" y="1372335"/>
            <a:ext cx="77851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97" y="4500868"/>
            <a:ext cx="3492500" cy="6731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121432" y="4725514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346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Discrete Probability Distributions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Example 3.10)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7" y="916475"/>
            <a:ext cx="7734300" cy="154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2" y="2960217"/>
            <a:ext cx="7747000" cy="546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51" y="3631027"/>
            <a:ext cx="3542820" cy="20391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473" y="3803927"/>
            <a:ext cx="2862167" cy="188856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338497" y="465867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9073" y="6028882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168" y="5877314"/>
            <a:ext cx="2932717" cy="5090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03099" y="2387668"/>
            <a:ext cx="2720596" cy="25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3.5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489305406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505</Words>
  <Application>Microsoft Macintosh PowerPoint</Application>
  <PresentationFormat>On-screen Show (4:3)</PresentationFormat>
  <Paragraphs>180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Random Variable (RV)</vt:lpstr>
      <vt:lpstr>Random Variable (RV)</vt:lpstr>
      <vt:lpstr>Random Variable (RV)</vt:lpstr>
      <vt:lpstr>Discrete VS Continuous</vt:lpstr>
      <vt:lpstr>Discrete Probability Distributions</vt:lpstr>
      <vt:lpstr>Discrete Probability Distributions</vt:lpstr>
      <vt:lpstr>Discrete Probability Distributions</vt:lpstr>
      <vt:lpstr>Discrete Probability Distributions</vt:lpstr>
      <vt:lpstr>Discrete Probability Distributions</vt:lpstr>
      <vt:lpstr>Continuous Probability Distributions</vt:lpstr>
      <vt:lpstr>Continuous Probability Distributions</vt:lpstr>
      <vt:lpstr>Continuous Probability Distributions</vt:lpstr>
      <vt:lpstr>Continuous Probability Distributions</vt:lpstr>
      <vt:lpstr>Summary</vt:lpstr>
    </vt:vector>
  </TitlesOfParts>
  <Company>한양대학교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Jeon_macpro</cp:lastModifiedBy>
  <cp:revision>470</cp:revision>
  <cp:lastPrinted>2014-10-20T01:57:09Z</cp:lastPrinted>
  <dcterms:created xsi:type="dcterms:W3CDTF">2011-12-15T05:20:41Z</dcterms:created>
  <dcterms:modified xsi:type="dcterms:W3CDTF">2017-09-21T05:47:25Z</dcterms:modified>
</cp:coreProperties>
</file>