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52" r:id="rId3"/>
    <p:sldId id="353" r:id="rId4"/>
    <p:sldId id="355" r:id="rId5"/>
    <p:sldId id="356" r:id="rId6"/>
    <p:sldId id="357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9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-24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24" Type="http://schemas.microsoft.com/office/2015/10/relationships/revisionInfo" Target="revisionInfo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550FA-EEB0-4164-B9BB-6E9F7FA80167}" type="datetimeFigureOut">
              <a:rPr lang="ko-KR" altLang="en-US" smtClean="0"/>
              <a:pPr/>
              <a:t>17. 9. 28.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DB46-7A79-4451-B1AA-D8BCC70FC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9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99EFC-A59D-46CC-9992-51D49869AFF2}" type="datetimeFigureOut">
              <a:rPr lang="ko-KR" altLang="en-US" smtClean="0"/>
              <a:pPr/>
              <a:t>17. 9. 28.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1FDD-B5A8-4FCF-997B-7D4D810CEA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3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4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A1FDD-B5A8-4FCF-997B-7D4D810CEAF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lin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144000" y="5337414"/>
            <a:ext cx="9144000" cy="1331946"/>
          </a:xfrm>
          <a:prstGeom prst="rect">
            <a:avLst/>
          </a:prstGeom>
        </p:spPr>
      </p:pic>
      <p:pic>
        <p:nvPicPr>
          <p:cNvPr id="7" name="그림 6" descr="lion_cov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144000" y="1713508"/>
            <a:ext cx="3674566" cy="5157192"/>
          </a:xfrm>
          <a:prstGeom prst="rect">
            <a:avLst/>
          </a:prstGeom>
        </p:spPr>
      </p:pic>
      <p:pic>
        <p:nvPicPr>
          <p:cNvPr id="9" name="그림 8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pic>
        <p:nvPicPr>
          <p:cNvPr id="10" name="그림 9" descr="한양대학교UI로고_big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-63500" y="50800"/>
            <a:ext cx="25146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11200" y="2590800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457200" y="2128838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 spc="-15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57200" y="3302000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5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1 -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94444E-6 -4.44444E-6 L -0.39722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lines_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42424"/>
            <a:ext cx="9144000" cy="516751"/>
          </a:xfrm>
          <a:prstGeom prst="rect">
            <a:avLst/>
          </a:prstGeom>
        </p:spPr>
      </p:pic>
      <p:pic>
        <p:nvPicPr>
          <p:cNvPr id="7" name="그림 6" descr="lion_norm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7288" y="1714500"/>
            <a:ext cx="3664811" cy="5143500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6136" y="6640580"/>
            <a:ext cx="1763869" cy="14122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633538"/>
            <a:ext cx="8229600" cy="1143000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rgbClr val="004C8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2794000"/>
            <a:ext cx="8229600" cy="3230563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t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651"/>
            <a:ext cx="9144000" cy="6840697"/>
          </a:xfrm>
          <a:prstGeom prst="rect">
            <a:avLst/>
          </a:prstGeom>
        </p:spPr>
      </p:pic>
      <p:pic>
        <p:nvPicPr>
          <p:cNvPr id="9" name="그림 8" descr="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16819"/>
            <a:ext cx="9144000" cy="238732"/>
          </a:xfrm>
          <a:prstGeom prst="rect">
            <a:avLst/>
          </a:prstGeom>
        </p:spPr>
      </p:pic>
      <p:pic>
        <p:nvPicPr>
          <p:cNvPr id="11" name="그림 10" descr="hy_eng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25441" y="6640580"/>
            <a:ext cx="1763869" cy="141220"/>
          </a:xfrm>
          <a:prstGeom prst="rect">
            <a:avLst/>
          </a:prstGeom>
        </p:spPr>
      </p:pic>
      <p:pic>
        <p:nvPicPr>
          <p:cNvPr id="6" name="그림 5" descr="top__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87046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15900" y="63500"/>
            <a:ext cx="5321300" cy="850900"/>
          </a:xfrm>
        </p:spPr>
        <p:txBody>
          <a:bodyPr>
            <a:normAutofit/>
          </a:bodyPr>
          <a:lstStyle>
            <a:lvl1pPr algn="l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537200" y="304800"/>
            <a:ext cx="3454400" cy="368300"/>
          </a:xfrm>
        </p:spPr>
        <p:txBody>
          <a:bodyPr>
            <a:normAutofit/>
          </a:bodyPr>
          <a:lstStyle>
            <a:lvl1pPr marL="0" indent="0" algn="r">
              <a:buNone/>
              <a:defRPr sz="1500" b="0" spc="-15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pic>
        <p:nvPicPr>
          <p:cNvPr id="10" name="그림 11" descr="last_HY_logo.png"/>
          <p:cNvPicPr>
            <a:picLocks noChangeAspect="1"/>
          </p:cNvPicPr>
          <p:nvPr userDrawn="1"/>
        </p:nvPicPr>
        <p:blipFill>
          <a:blip r:embed="rId4" cstate="print">
            <a:lum bright="-40000"/>
          </a:blip>
          <a:srcRect/>
          <a:stretch>
            <a:fillRect/>
          </a:stretch>
        </p:blipFill>
        <p:spPr bwMode="auto">
          <a:xfrm>
            <a:off x="6718686" y="6105525"/>
            <a:ext cx="2145914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end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02015" y="1354089"/>
            <a:ext cx="3235285" cy="3346242"/>
          </a:xfrm>
          <a:prstGeom prst="rect">
            <a:avLst/>
          </a:prstGeom>
        </p:spPr>
      </p:pic>
      <p:pic>
        <p:nvPicPr>
          <p:cNvPr id="8" name="그림 7" descr="lines__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494724"/>
            <a:ext cx="9144000" cy="516751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6724650" y="6346825"/>
            <a:ext cx="213995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6572250" y="6373861"/>
            <a:ext cx="238254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2" descr="HYE_logo_KOR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4649" y="6104348"/>
            <a:ext cx="2105025" cy="19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17. 9. 28.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ngwoonjeon@hanyang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646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Chapter 3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Random Variables and </a:t>
            </a:r>
            <a:endParaRPr lang="en-US" dirty="0" smtClean="0">
              <a:solidFill>
                <a:schemeClr val="accent1"/>
              </a:solidFill>
              <a:latin typeface="Calibri"/>
              <a:cs typeface="Calibri"/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  <a:latin typeface="Calibri"/>
                <a:cs typeface="Calibri"/>
              </a:rPr>
              <a:t>Probability Distributions</a:t>
            </a:r>
            <a:endParaRPr lang="en-SG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18" y="4578963"/>
            <a:ext cx="3876487" cy="1621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b="1" kern="1200">
                <a:solidFill>
                  <a:srgbClr val="004C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Instructor: Sang-Woon Jeon</a:t>
            </a:r>
          </a:p>
          <a:p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CourseWeb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: https://</a:t>
            </a:r>
            <a:r>
              <a:rPr lang="en-US" sz="1600" b="0" dirty="0" err="1">
                <a:solidFill>
                  <a:schemeClr val="tx1"/>
                </a:solidFill>
                <a:latin typeface="Calibri"/>
                <a:cs typeface="Calibri"/>
              </a:rPr>
              <a:t>portal.hanyang.ac.kr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Office: 502</a:t>
            </a:r>
            <a:r>
              <a:rPr lang="ko-KR" altLang="en-US" sz="1600" b="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altLang="ko-KR" sz="1600" b="0" dirty="0">
                <a:solidFill>
                  <a:schemeClr val="tx1"/>
                </a:solidFill>
                <a:latin typeface="Calibri"/>
                <a:cs typeface="Calibri"/>
              </a:rPr>
              <a:t>engineering building V</a:t>
            </a: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Email: </a:t>
            </a:r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  <a:hlinkClick r:id="rId3"/>
              </a:rPr>
              <a:t>sangwoonjeon@hanyang.ac.kr</a:t>
            </a:r>
            <a:endParaRPr lang="en-US" sz="1600" b="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600" b="0" dirty="0">
                <a:solidFill>
                  <a:schemeClr val="tx1"/>
                </a:solidFill>
                <a:latin typeface="Calibri"/>
                <a:cs typeface="Calibri"/>
              </a:rPr>
              <a:t>Phone: 031-400-5918</a:t>
            </a:r>
            <a:endParaRPr lang="en-SG" sz="16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76495"/>
            <a:ext cx="6400800" cy="19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Ch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.3.1</a:t>
            </a:r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. </a:t>
            </a:r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Concept of a Random Variable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Ch.3.2. Discrete Probability Distributions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Calibri"/>
                <a:cs typeface="Calibri"/>
              </a:rPr>
              <a:t>Ch.3.3. </a:t>
            </a:r>
            <a:r>
              <a:rPr lang="en-US" altLang="ko-KR" sz="1500" dirty="0">
                <a:solidFill>
                  <a:schemeClr val="tx1"/>
                </a:solidFill>
                <a:latin typeface="Calibri"/>
                <a:cs typeface="Calibri"/>
              </a:rPr>
              <a:t>Continuous Probability Distributions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Recap: Summary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Discrete RVs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Probability </a:t>
            </a:r>
            <a:r>
              <a:rPr lang="en-US" sz="2000" dirty="0">
                <a:latin typeface="Calibri"/>
                <a:cs typeface="Calibri"/>
              </a:rPr>
              <a:t>mass function (PMF</a:t>
            </a:r>
            <a:r>
              <a:rPr lang="en-US" sz="2000" dirty="0" smtClean="0">
                <a:latin typeface="Calibri"/>
                <a:cs typeface="Calibri"/>
              </a:rPr>
              <a:t>)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Cumulative </a:t>
            </a:r>
            <a:r>
              <a:rPr lang="en-US" sz="2000" dirty="0">
                <a:latin typeface="Calibri"/>
                <a:cs typeface="Calibri"/>
              </a:rPr>
              <a:t>distribution function (CDF)</a:t>
            </a: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Continuous </a:t>
            </a:r>
            <a:r>
              <a:rPr lang="en-US" sz="2800" dirty="0">
                <a:latin typeface="Calibri"/>
                <a:cs typeface="Calibri"/>
              </a:rPr>
              <a:t>RVs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Probability </a:t>
            </a:r>
            <a:r>
              <a:rPr lang="en-US" sz="2000" dirty="0" smtClean="0">
                <a:latin typeface="Calibri"/>
                <a:cs typeface="Calibri"/>
              </a:rPr>
              <a:t>density </a:t>
            </a:r>
            <a:r>
              <a:rPr lang="en-US" sz="2000" dirty="0">
                <a:latin typeface="Calibri"/>
                <a:cs typeface="Calibri"/>
              </a:rPr>
              <a:t>function (</a:t>
            </a:r>
            <a:r>
              <a:rPr lang="en-US" sz="2000" dirty="0" smtClean="0">
                <a:latin typeface="Calibri"/>
                <a:cs typeface="Calibri"/>
              </a:rPr>
              <a:t>PDF)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Cumulative distribution function (CDF)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11152" y="11728"/>
            <a:ext cx="149324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</a:t>
            </a:r>
            <a:r>
              <a:rPr lang="en-US" b="1" dirty="0" smtClean="0">
                <a:solidFill>
                  <a:schemeClr val="bg1"/>
                </a:solidFill>
              </a:rPr>
              <a:t>.3.3 &amp; 3.4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3" y="4923835"/>
            <a:ext cx="1739075" cy="1274680"/>
          </a:xfrm>
          <a:prstGeom prst="rect">
            <a:avLst/>
          </a:prstGeom>
        </p:spPr>
      </p:pic>
      <p:pic>
        <p:nvPicPr>
          <p:cNvPr id="9" name="Picture 8" descr="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73" y="4856995"/>
            <a:ext cx="2027294" cy="1275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81" y="2091879"/>
            <a:ext cx="2244209" cy="14394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181" y="2153287"/>
            <a:ext cx="2061108" cy="140034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1504038" y="2410213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31632" y="2440073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56168" y="5024531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94902" y="5032112"/>
            <a:ext cx="284775" cy="5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2237" y="2436816"/>
            <a:ext cx="181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probability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266" y="2444398"/>
            <a:ext cx="181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probability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9679" y="5047576"/>
            <a:ext cx="1813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probability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7822" y="5021738"/>
            <a:ext cx="1813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Calibri"/>
                <a:cs typeface="Calibri"/>
              </a:rPr>
              <a:t>p</a:t>
            </a:r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robability</a:t>
            </a:r>
          </a:p>
          <a:p>
            <a:r>
              <a:rPr lang="en-US" dirty="0" smtClean="0">
                <a:solidFill>
                  <a:srgbClr val="C0504D"/>
                </a:solidFill>
                <a:latin typeface="Calibri"/>
                <a:cs typeface="Calibri"/>
              </a:rPr>
              <a:t>density</a:t>
            </a:r>
            <a:endParaRPr lang="en-US" dirty="0">
              <a:solidFill>
                <a:srgbClr val="C0504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4290991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“Hybrid” </a:t>
            </a:r>
            <a:r>
              <a:rPr lang="en-US" altLang="ko-KR" sz="4000" dirty="0">
                <a:latin typeface="Calibri"/>
                <a:cs typeface="Calibri"/>
              </a:rPr>
              <a:t>R</a:t>
            </a:r>
            <a:r>
              <a:rPr lang="en-US" altLang="ko-KR" sz="4000" dirty="0" smtClean="0">
                <a:latin typeface="Calibri"/>
                <a:cs typeface="Calibri"/>
              </a:rPr>
              <a:t>andom Variables 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7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Ex) Consider a random variable 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Let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Uniformly distributed for the rest of the regime  </a:t>
            </a:r>
          </a:p>
          <a:p>
            <a:pPr lvl="1"/>
            <a:endParaRPr lang="en-US" sz="20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Q) How to describe the probability distribution of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A) </a:t>
            </a:r>
            <a:r>
              <a:rPr lang="en-US" sz="2000" b="1" dirty="0" smtClean="0">
                <a:solidFill>
                  <a:schemeClr val="accent2"/>
                </a:solidFill>
                <a:latin typeface="Calibri"/>
                <a:cs typeface="Calibri"/>
              </a:rPr>
              <a:t>PDF with impulse functions </a:t>
            </a:r>
            <a:r>
              <a:rPr lang="en-US" sz="2000" dirty="0" smtClean="0">
                <a:latin typeface="Calibri"/>
                <a:cs typeface="Calibri"/>
              </a:rPr>
              <a:t>or CDF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    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549" y="1030530"/>
            <a:ext cx="254000" cy="203200"/>
          </a:xfrm>
          <a:prstGeom prst="rect">
            <a:avLst/>
          </a:prstGeom>
        </p:spPr>
      </p:pic>
      <p:pic>
        <p:nvPicPr>
          <p:cNvPr id="5" name="Picture 4" descr="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3" y="1409399"/>
            <a:ext cx="1066800" cy="292100"/>
          </a:xfrm>
          <a:prstGeom prst="rect">
            <a:avLst/>
          </a:prstGeom>
        </p:spPr>
      </p:pic>
      <p:pic>
        <p:nvPicPr>
          <p:cNvPr id="24" name="Picture 23" descr="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20" y="2886048"/>
            <a:ext cx="254000" cy="203200"/>
          </a:xfrm>
          <a:prstGeom prst="rect">
            <a:avLst/>
          </a:prstGeom>
        </p:spPr>
      </p:pic>
      <p:pic>
        <p:nvPicPr>
          <p:cNvPr id="11" name="Picture 10" descr="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54" y="3849154"/>
            <a:ext cx="3213100" cy="2146300"/>
          </a:xfrm>
          <a:prstGeom prst="rect">
            <a:avLst/>
          </a:prstGeom>
        </p:spPr>
      </p:pic>
      <p:pic>
        <p:nvPicPr>
          <p:cNvPr id="15" name="Picture 14" descr="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85" y="3627204"/>
            <a:ext cx="3263900" cy="2413000"/>
          </a:xfrm>
          <a:prstGeom prst="rect">
            <a:avLst/>
          </a:prstGeom>
        </p:spPr>
      </p:pic>
      <p:pic>
        <p:nvPicPr>
          <p:cNvPr id="2" name="Picture 1" descr="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4" y="1782198"/>
            <a:ext cx="2115487" cy="2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00717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Impulse Function</a:t>
            </a:r>
            <a:endParaRPr lang="ko-KR" altLang="en-US" sz="4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0" y="956786"/>
            <a:ext cx="7315200" cy="54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2829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Histogram: Binomial distribution</a:t>
            </a:r>
            <a:endParaRPr lang="ko-KR" altLang="en-US" sz="40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45" y="2036269"/>
            <a:ext cx="4578153" cy="1735224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4F81BD"/>
                </a:solidFill>
                <a:latin typeface="Calibri"/>
                <a:cs typeface="Calibri"/>
              </a:rPr>
              <a:t>Binomial distribution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Number of independent trials: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Each trial will be successful with probability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Then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probability of getting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k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successes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Times"/>
                <a:cs typeface="Times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trials follows 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Mean and variance 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Plot histogram, sample mean, and sample variance for 100, 1000, 10000 samples for the following two cases</a:t>
            </a:r>
            <a:r>
              <a:rPr lang="ko-KR" alt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1: n = 10, p = 0.5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2: n = 10, p = 0.3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Compare the results with the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probability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distribution, mean, and variance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8" y="4066418"/>
            <a:ext cx="999172" cy="275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615" y="4042298"/>
            <a:ext cx="1845688" cy="3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27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5900" y="63500"/>
            <a:ext cx="8866554" cy="850900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Calibri"/>
                <a:cs typeface="Calibri"/>
              </a:rPr>
              <a:t>Histogram: Gaussian distribution</a:t>
            </a:r>
            <a:endParaRPr lang="ko-KR" altLang="en-US" sz="4000" dirty="0">
              <a:latin typeface="Calibri"/>
              <a:cs typeface="Calibri"/>
            </a:endParaRPr>
          </a:p>
        </p:txBody>
      </p:sp>
      <p:sp>
        <p:nvSpPr>
          <p:cNvPr id="16" name="내용 개체 틀 2"/>
          <p:cNvSpPr>
            <a:spLocks noGrp="1"/>
          </p:cNvSpPr>
          <p:nvPr/>
        </p:nvSpPr>
        <p:spPr>
          <a:xfrm>
            <a:off x="457201" y="844983"/>
            <a:ext cx="8366158" cy="5502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solidFill>
                  <a:srgbClr val="4F81BD"/>
                </a:solidFill>
                <a:latin typeface="Calibri"/>
                <a:cs typeface="Calibri"/>
              </a:rPr>
              <a:t>Gaussian</a:t>
            </a:r>
            <a:r>
              <a:rPr lang="ko-KR" altLang="en-US" sz="2200" b="1" dirty="0" smtClean="0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lang="en-US" altLang="ko-KR" sz="2200" b="1" dirty="0" smtClean="0">
                <a:solidFill>
                  <a:srgbClr val="4F81BD"/>
                </a:solidFill>
                <a:latin typeface="Calibri"/>
                <a:cs typeface="Calibri"/>
              </a:rPr>
              <a:t>(normal)</a:t>
            </a:r>
            <a:r>
              <a:rPr lang="en-US" sz="2200" b="1" dirty="0" smtClean="0">
                <a:solidFill>
                  <a:srgbClr val="4F81BD"/>
                </a:solidFill>
                <a:latin typeface="Calibri"/>
                <a:cs typeface="Calibri"/>
              </a:rPr>
              <a:t> distribution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The probability density function 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Mean and variance 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 b="1" dirty="0" smtClean="0">
              <a:solidFill>
                <a:schemeClr val="accent2"/>
              </a:solidFill>
              <a:latin typeface="Calibri"/>
              <a:cs typeface="Calibri"/>
            </a:endParaRPr>
          </a:p>
          <a:p>
            <a:r>
              <a:rPr lang="en-US" sz="2200" b="1" dirty="0" smtClean="0">
                <a:solidFill>
                  <a:schemeClr val="accent2"/>
                </a:solidFill>
                <a:latin typeface="Calibri"/>
                <a:cs typeface="Calibri"/>
              </a:rPr>
              <a:t>Homework (Due </a:t>
            </a:r>
            <a:r>
              <a:rPr lang="en-US" sz="2200" b="1" dirty="0">
                <a:solidFill>
                  <a:schemeClr val="accent2"/>
                </a:solidFill>
                <a:latin typeface="Calibri"/>
                <a:cs typeface="Calibri"/>
              </a:rPr>
              <a:t>1</a:t>
            </a:r>
            <a:r>
              <a:rPr lang="en-US" sz="2200" b="1" dirty="0" smtClean="0">
                <a:solidFill>
                  <a:schemeClr val="accent2"/>
                </a:solidFill>
                <a:latin typeface="Calibri"/>
                <a:cs typeface="Calibri"/>
              </a:rPr>
              <a:t>9 Sept. pm 11:00)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Plot the histogram, sample mean, and sample variance for 100, 1000, 10000 samples for the following two cases</a:t>
            </a:r>
            <a:r>
              <a:rPr lang="ko-KR" alt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1:     = 0,      = 1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Case 2:     = 1, 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    = 2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Compare the results with the probability distribution, mean, and variance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Hint) use ‘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randn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’ function in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matlab</a:t>
            </a:r>
            <a:endParaRPr lang="en-US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48" y="1565679"/>
            <a:ext cx="3759183" cy="953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280" y="2986666"/>
            <a:ext cx="2906710" cy="269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391" y="2894910"/>
            <a:ext cx="1795691" cy="391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644" y="4646654"/>
            <a:ext cx="211389" cy="238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806" y="4586303"/>
            <a:ext cx="280237" cy="306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518" y="4946723"/>
            <a:ext cx="211389" cy="2386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685" y="4886370"/>
            <a:ext cx="280237" cy="3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04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324</Words>
  <Application>Microsoft Macintosh PowerPoint</Application>
  <PresentationFormat>On-screen Show (4:3)</PresentationFormat>
  <Paragraphs>77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Recap: Summary</vt:lpstr>
      <vt:lpstr>“Hybrid” Random Variables </vt:lpstr>
      <vt:lpstr>Impulse Function</vt:lpstr>
      <vt:lpstr>Histogram: Binomial distribution</vt:lpstr>
      <vt:lpstr>Histogram: Gaussian distribution</vt:lpstr>
    </vt:vector>
  </TitlesOfParts>
  <Company>한양대학교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Jeon_macpro</cp:lastModifiedBy>
  <cp:revision>474</cp:revision>
  <cp:lastPrinted>2014-10-20T01:57:09Z</cp:lastPrinted>
  <dcterms:created xsi:type="dcterms:W3CDTF">2011-12-15T05:20:41Z</dcterms:created>
  <dcterms:modified xsi:type="dcterms:W3CDTF">2017-09-28T05:18:18Z</dcterms:modified>
</cp:coreProperties>
</file>