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33" r:id="rId3"/>
    <p:sldId id="357" r:id="rId4"/>
    <p:sldId id="353" r:id="rId5"/>
    <p:sldId id="358" r:id="rId6"/>
    <p:sldId id="354" r:id="rId7"/>
    <p:sldId id="359" r:id="rId8"/>
    <p:sldId id="360" r:id="rId9"/>
    <p:sldId id="355" r:id="rId10"/>
    <p:sldId id="361" r:id="rId11"/>
    <p:sldId id="362" r:id="rId12"/>
    <p:sldId id="356" r:id="rId13"/>
    <p:sldId id="363" r:id="rId1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37" d="100"/>
          <a:sy n="37" d="100"/>
        </p:scale>
        <p:origin x="-2480" y="-10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550FA-EEB0-4164-B9BB-6E9F7FA80167}" type="datetimeFigureOut">
              <a:rPr lang="ko-KR" altLang="en-US" smtClean="0"/>
              <a:pPr/>
              <a:t>2017-09-28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ADB46-7A79-4451-B1AA-D8BCC70FC5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9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99EFC-A59D-46CC-9992-51D49869AFF2}" type="datetimeFigureOut">
              <a:rPr lang="ko-KR" altLang="en-US" smtClean="0"/>
              <a:pPr/>
              <a:t>2017-09-28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A1FDD-B5A8-4FCF-997B-7D4D810CEA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34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49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line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9144000" y="5337414"/>
            <a:ext cx="9144000" cy="1331946"/>
          </a:xfrm>
          <a:prstGeom prst="rect">
            <a:avLst/>
          </a:prstGeom>
        </p:spPr>
      </p:pic>
      <p:pic>
        <p:nvPicPr>
          <p:cNvPr id="7" name="그림 6" descr="lion_cove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144000" y="1713508"/>
            <a:ext cx="3674566" cy="5157192"/>
          </a:xfrm>
          <a:prstGeom prst="rect">
            <a:avLst/>
          </a:prstGeom>
        </p:spPr>
      </p:pic>
      <p:pic>
        <p:nvPicPr>
          <p:cNvPr id="9" name="그림 8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796136" y="6640580"/>
            <a:ext cx="1763869" cy="141220"/>
          </a:xfrm>
          <a:prstGeom prst="rect">
            <a:avLst/>
          </a:prstGeom>
        </p:spPr>
      </p:pic>
      <p:pic>
        <p:nvPicPr>
          <p:cNvPr id="10" name="그림 9" descr="한양대학교UI로고_big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-63500" y="50800"/>
            <a:ext cx="2514600" cy="25146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711200" y="2590800"/>
            <a:ext cx="561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제목 개체 틀 1"/>
          <p:cNvSpPr>
            <a:spLocks noGrp="1"/>
          </p:cNvSpPr>
          <p:nvPr>
            <p:ph type="title"/>
          </p:nvPr>
        </p:nvSpPr>
        <p:spPr>
          <a:xfrm>
            <a:off x="457200" y="2128838"/>
            <a:ext cx="6464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000" b="1" spc="-15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457200" y="3302000"/>
            <a:ext cx="6489700" cy="558800"/>
          </a:xfrm>
        </p:spPr>
        <p:txBody>
          <a:bodyPr>
            <a:normAutofit/>
          </a:bodyPr>
          <a:lstStyle>
            <a:lvl1pPr marL="0" indent="0" algn="l">
              <a:buNone/>
              <a:defRPr sz="25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1 -1.48148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94444E-6 -4.44444E-6 L -0.39722 -4.44444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lines_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142424"/>
            <a:ext cx="9144000" cy="516751"/>
          </a:xfrm>
          <a:prstGeom prst="rect">
            <a:avLst/>
          </a:prstGeom>
        </p:spPr>
      </p:pic>
      <p:pic>
        <p:nvPicPr>
          <p:cNvPr id="7" name="그림 6" descr="lion_norma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17288" y="1714500"/>
            <a:ext cx="3664811" cy="5143500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796136" y="6640580"/>
            <a:ext cx="1763869" cy="14122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633538"/>
            <a:ext cx="8229600" cy="1143000"/>
          </a:xfrm>
        </p:spPr>
        <p:txBody>
          <a:bodyPr>
            <a:normAutofit/>
          </a:bodyPr>
          <a:lstStyle>
            <a:lvl1pPr algn="l">
              <a:defRPr sz="3500" b="1">
                <a:solidFill>
                  <a:srgbClr val="004C8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2794000"/>
            <a:ext cx="8229600" cy="3230563"/>
          </a:xfrm>
        </p:spPr>
        <p:txBody>
          <a:bodyPr>
            <a:normAutofit/>
          </a:bodyPr>
          <a:lstStyle>
            <a:lvl1pPr>
              <a:defRPr sz="2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top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870462"/>
          </a:xfrm>
          <a:prstGeom prst="rect">
            <a:avLst/>
          </a:prstGeom>
        </p:spPr>
      </p:pic>
      <p:pic>
        <p:nvPicPr>
          <p:cNvPr id="9" name="그림 8" descr="lin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16819"/>
            <a:ext cx="9144000" cy="238732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25441" y="6640580"/>
            <a:ext cx="1763869" cy="141220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215900" y="63500"/>
            <a:ext cx="5321300" cy="850900"/>
          </a:xfrm>
        </p:spPr>
        <p:txBody>
          <a:bodyPr>
            <a:normAutofit/>
          </a:bodyPr>
          <a:lstStyle>
            <a:lvl1pPr algn="l">
              <a:defRPr sz="2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부제목 2"/>
          <p:cNvSpPr>
            <a:spLocks noGrp="1"/>
          </p:cNvSpPr>
          <p:nvPr>
            <p:ph type="subTitle" idx="1"/>
          </p:nvPr>
        </p:nvSpPr>
        <p:spPr>
          <a:xfrm>
            <a:off x="5537200" y="304800"/>
            <a:ext cx="3454400" cy="368300"/>
          </a:xfrm>
        </p:spPr>
        <p:txBody>
          <a:bodyPr>
            <a:normAutofit/>
          </a:bodyPr>
          <a:lstStyle>
            <a:lvl1pPr marL="0" indent="0" algn="r">
              <a:buNone/>
              <a:defRPr sz="1500" b="0" spc="-15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8651"/>
            <a:ext cx="9144000" cy="6840697"/>
          </a:xfrm>
          <a:prstGeom prst="rect">
            <a:avLst/>
          </a:prstGeom>
        </p:spPr>
      </p:pic>
      <p:pic>
        <p:nvPicPr>
          <p:cNvPr id="9" name="그림 8" descr="lin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16819"/>
            <a:ext cx="9144000" cy="238732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25441" y="6640580"/>
            <a:ext cx="1763869" cy="141220"/>
          </a:xfrm>
          <a:prstGeom prst="rect">
            <a:avLst/>
          </a:prstGeom>
        </p:spPr>
      </p:pic>
      <p:pic>
        <p:nvPicPr>
          <p:cNvPr id="6" name="그림 5" descr="top_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870462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15900" y="63500"/>
            <a:ext cx="5321300" cy="850900"/>
          </a:xfrm>
        </p:spPr>
        <p:txBody>
          <a:bodyPr>
            <a:normAutofit/>
          </a:bodyPr>
          <a:lstStyle>
            <a:lvl1pPr algn="l">
              <a:defRPr sz="2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5537200" y="304800"/>
            <a:ext cx="3454400" cy="368300"/>
          </a:xfrm>
        </p:spPr>
        <p:txBody>
          <a:bodyPr>
            <a:normAutofit/>
          </a:bodyPr>
          <a:lstStyle>
            <a:lvl1pPr marL="0" indent="0" algn="r">
              <a:buNone/>
              <a:defRPr sz="1500" b="0" spc="-15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8651"/>
            <a:ext cx="9144000" cy="6840697"/>
          </a:xfrm>
          <a:prstGeom prst="rect">
            <a:avLst/>
          </a:prstGeom>
        </p:spPr>
      </p:pic>
      <p:pic>
        <p:nvPicPr>
          <p:cNvPr id="9" name="그림 8" descr="lin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16819"/>
            <a:ext cx="9144000" cy="238732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25441" y="6640580"/>
            <a:ext cx="1763869" cy="141220"/>
          </a:xfrm>
          <a:prstGeom prst="rect">
            <a:avLst/>
          </a:prstGeom>
        </p:spPr>
      </p:pic>
      <p:pic>
        <p:nvPicPr>
          <p:cNvPr id="6" name="그림 5" descr="top__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870462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15900" y="63500"/>
            <a:ext cx="5321300" cy="850900"/>
          </a:xfrm>
        </p:spPr>
        <p:txBody>
          <a:bodyPr>
            <a:normAutofit/>
          </a:bodyPr>
          <a:lstStyle>
            <a:lvl1pPr algn="l">
              <a:defRPr sz="2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537200" y="304800"/>
            <a:ext cx="3454400" cy="368300"/>
          </a:xfrm>
        </p:spPr>
        <p:txBody>
          <a:bodyPr>
            <a:normAutofit/>
          </a:bodyPr>
          <a:lstStyle>
            <a:lvl1pPr marL="0" indent="0" algn="r">
              <a:buNone/>
              <a:defRPr sz="1500" b="0" spc="-15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end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02015" y="1354089"/>
            <a:ext cx="3235285" cy="3346242"/>
          </a:xfrm>
          <a:prstGeom prst="rect">
            <a:avLst/>
          </a:prstGeom>
        </p:spPr>
      </p:pic>
      <p:pic>
        <p:nvPicPr>
          <p:cNvPr id="8" name="그림 7" descr="lines__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494724"/>
            <a:ext cx="9144000" cy="516751"/>
          </a:xfrm>
          <a:prstGeom prst="rect">
            <a:avLst/>
          </a:prstGeom>
        </p:spPr>
      </p:pic>
      <p:pic>
        <p:nvPicPr>
          <p:cNvPr id="10" name="그림 11" descr="last_HY_logo.png"/>
          <p:cNvPicPr>
            <a:picLocks noChangeAspect="1"/>
          </p:cNvPicPr>
          <p:nvPr userDrawn="1"/>
        </p:nvPicPr>
        <p:blipFill>
          <a:blip r:embed="rId4" cstate="print">
            <a:lum bright="-40000"/>
          </a:blip>
          <a:srcRect/>
          <a:stretch>
            <a:fillRect/>
          </a:stretch>
        </p:blipFill>
        <p:spPr bwMode="auto">
          <a:xfrm>
            <a:off x="6718686" y="6105525"/>
            <a:ext cx="2145914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직선 연결선 11"/>
          <p:cNvCxnSpPr/>
          <p:nvPr userDrawn="1"/>
        </p:nvCxnSpPr>
        <p:spPr>
          <a:xfrm>
            <a:off x="6724650" y="6346825"/>
            <a:ext cx="21399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6572250" y="6373861"/>
            <a:ext cx="2382544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end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02015" y="1354089"/>
            <a:ext cx="3235285" cy="3346242"/>
          </a:xfrm>
          <a:prstGeom prst="rect">
            <a:avLst/>
          </a:prstGeom>
        </p:spPr>
      </p:pic>
      <p:pic>
        <p:nvPicPr>
          <p:cNvPr id="8" name="그림 7" descr="lines__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494724"/>
            <a:ext cx="9144000" cy="516751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6724650" y="6346825"/>
            <a:ext cx="21399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6572250" y="6373861"/>
            <a:ext cx="2382544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1" name="그림 12" descr="HYE_logo_KOR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4649" y="6104348"/>
            <a:ext cx="2105025" cy="19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17A9-1FA0-4FAB-92EF-3E6F3BDE73AE}" type="datetimeFigureOut">
              <a:rPr lang="ko-KR" altLang="en-US" smtClean="0"/>
              <a:pPr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24EA-AB9A-4AAE-A7D6-B5534FF001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ngwoonjeon@hanyang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646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500" b="1" kern="1200">
                <a:solidFill>
                  <a:srgbClr val="00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Chapter 3</a:t>
            </a:r>
          </a:p>
          <a:p>
            <a:pPr algn="ctr"/>
            <a:r>
              <a:rPr lang="en-US" dirty="0">
                <a:solidFill>
                  <a:schemeClr val="accent1"/>
                </a:solidFill>
                <a:latin typeface="Calibri"/>
                <a:cs typeface="Calibri"/>
              </a:rPr>
              <a:t>Random Variables and </a:t>
            </a:r>
          </a:p>
          <a:p>
            <a:pPr algn="ctr"/>
            <a:r>
              <a:rPr lang="en-US" dirty="0">
                <a:solidFill>
                  <a:schemeClr val="accent1"/>
                </a:solidFill>
                <a:latin typeface="Calibri"/>
                <a:cs typeface="Calibri"/>
              </a:rPr>
              <a:t>Probability Distributions</a:t>
            </a:r>
            <a:endParaRPr lang="en-SG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418" y="4578963"/>
            <a:ext cx="3876487" cy="1621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500" b="1" kern="1200">
                <a:solidFill>
                  <a:srgbClr val="004C8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0" dirty="0">
                <a:solidFill>
                  <a:schemeClr val="tx1"/>
                </a:solidFill>
                <a:latin typeface="Calibri"/>
                <a:cs typeface="Calibri"/>
              </a:rPr>
              <a:t>Instructor: Sang-Woon Jeon</a:t>
            </a:r>
          </a:p>
          <a:p>
            <a:r>
              <a:rPr lang="en-US" sz="1600" b="0" dirty="0" err="1">
                <a:solidFill>
                  <a:schemeClr val="tx1"/>
                </a:solidFill>
                <a:latin typeface="Calibri"/>
                <a:cs typeface="Calibri"/>
              </a:rPr>
              <a:t>CourseWeb</a:t>
            </a:r>
            <a:r>
              <a:rPr lang="en-US" sz="1600" b="0" dirty="0">
                <a:solidFill>
                  <a:schemeClr val="tx1"/>
                </a:solidFill>
                <a:latin typeface="Calibri"/>
                <a:cs typeface="Calibri"/>
              </a:rPr>
              <a:t>: https://</a:t>
            </a:r>
            <a:r>
              <a:rPr lang="en-US" sz="1600" b="0" dirty="0" err="1">
                <a:solidFill>
                  <a:schemeClr val="tx1"/>
                </a:solidFill>
                <a:latin typeface="Calibri"/>
                <a:cs typeface="Calibri"/>
              </a:rPr>
              <a:t>portal.hanyang.ac.kr</a:t>
            </a:r>
            <a:endParaRPr lang="en-US" sz="1600" b="0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sz="1600" b="0" dirty="0">
                <a:solidFill>
                  <a:schemeClr val="tx1"/>
                </a:solidFill>
                <a:latin typeface="Calibri"/>
                <a:cs typeface="Calibri"/>
              </a:rPr>
              <a:t>Office: 502</a:t>
            </a:r>
            <a:r>
              <a:rPr lang="ko-KR" altLang="en-US" sz="1600" b="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altLang="ko-KR" sz="1600" b="0" dirty="0">
                <a:solidFill>
                  <a:schemeClr val="tx1"/>
                </a:solidFill>
                <a:latin typeface="Calibri"/>
                <a:cs typeface="Calibri"/>
              </a:rPr>
              <a:t>engineering building V</a:t>
            </a:r>
          </a:p>
          <a:p>
            <a:r>
              <a:rPr lang="en-US" sz="1600" b="0" dirty="0">
                <a:solidFill>
                  <a:schemeClr val="tx1"/>
                </a:solidFill>
                <a:latin typeface="Calibri"/>
                <a:cs typeface="Calibri"/>
              </a:rPr>
              <a:t>Email: </a:t>
            </a:r>
            <a:r>
              <a:rPr lang="en-US" sz="1600" b="0" dirty="0">
                <a:solidFill>
                  <a:schemeClr val="tx1"/>
                </a:solidFill>
                <a:latin typeface="Calibri"/>
                <a:cs typeface="Calibri"/>
                <a:hlinkClick r:id="rId3"/>
              </a:rPr>
              <a:t>sangwoonjeon@hanyang.ac.kr</a:t>
            </a:r>
            <a:endParaRPr lang="en-US" sz="1600" b="0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sz="1600" b="0" dirty="0">
                <a:solidFill>
                  <a:schemeClr val="tx1"/>
                </a:solidFill>
                <a:latin typeface="Calibri"/>
                <a:cs typeface="Calibri"/>
              </a:rPr>
              <a:t>Phone: 031-400-5918</a:t>
            </a:r>
            <a:endParaRPr lang="en-SG" sz="1600" b="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2276495"/>
            <a:ext cx="6400800" cy="197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dirty="0">
                <a:solidFill>
                  <a:schemeClr val="tx1"/>
                </a:solidFill>
                <a:latin typeface="Calibri"/>
                <a:cs typeface="Calibri"/>
              </a:rPr>
              <a:t>Ch.3.4. Joint Probability Distributions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Calibri"/>
                <a:cs typeface="Calibri"/>
              </a:rPr>
              <a:t>Conditional Distributions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Example 3.18)</a:t>
            </a:r>
          </a:p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Ch.3.4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485" y="1358900"/>
            <a:ext cx="7785100" cy="584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453" y="1904999"/>
            <a:ext cx="3568700" cy="762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8392" y="2645508"/>
            <a:ext cx="4279900" cy="609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5277" y="3453424"/>
            <a:ext cx="2133600" cy="635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3840" y="4631594"/>
            <a:ext cx="3060700" cy="584200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2135277" y="3605763"/>
            <a:ext cx="369208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180215" y="4813240"/>
            <a:ext cx="369208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900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Calibri"/>
                <a:cs typeface="Calibri"/>
              </a:rPr>
              <a:t>Conditional Distributions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Example 3.20)</a:t>
            </a:r>
          </a:p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Ch.3.4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409" y="870571"/>
            <a:ext cx="4229100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238" y="1561123"/>
            <a:ext cx="6070600" cy="35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361" y="2035907"/>
            <a:ext cx="4102100" cy="1320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8523" y="2936631"/>
            <a:ext cx="1295400" cy="190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2828" y="3548185"/>
            <a:ext cx="4076700" cy="1384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4266" y="4325815"/>
            <a:ext cx="1282700" cy="2667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31903" y="4819162"/>
            <a:ext cx="3568700" cy="736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5753" y="3276600"/>
            <a:ext cx="1295400" cy="2921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6223" y="5067787"/>
            <a:ext cx="1295400" cy="2921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48513" y="5529384"/>
            <a:ext cx="4356100" cy="7620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>
            <a:off x="1842192" y="2286917"/>
            <a:ext cx="369208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851961" y="3763048"/>
            <a:ext cx="369208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1891037" y="5129764"/>
            <a:ext cx="369208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1910576" y="5803840"/>
            <a:ext cx="369208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8811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Calibri"/>
                <a:cs typeface="Calibri"/>
              </a:rPr>
              <a:t>Statistical Independency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lvl="1"/>
            <a:endParaRPr lang="en-US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Ch.3.4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92" y="949568"/>
            <a:ext cx="7785100" cy="218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0" y="3733806"/>
            <a:ext cx="7785100" cy="2184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80649" y="3057589"/>
            <a:ext cx="2720596" cy="252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Definition 3.12 of the textbook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9726" y="5861359"/>
            <a:ext cx="2720596" cy="252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Definition 3.13 of the textbook</a:t>
            </a:r>
          </a:p>
        </p:txBody>
      </p:sp>
    </p:spTree>
    <p:extLst>
      <p:ext uri="{BB962C8B-B14F-4D97-AF65-F5344CB8AC3E}">
        <p14:creationId xmlns:p14="http://schemas.microsoft.com/office/powerpoint/2010/main" val="12406320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Calibri"/>
                <a:cs typeface="Calibri"/>
              </a:rPr>
              <a:t>Statistical Independency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lvl="1"/>
            <a:endParaRPr lang="en-US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Ch.3.4</a:t>
            </a:r>
          </a:p>
        </p:txBody>
      </p:sp>
      <p:sp>
        <p:nvSpPr>
          <p:cNvPr id="9" name="내용 개체 틀 2"/>
          <p:cNvSpPr>
            <a:spLocks noGrp="1"/>
          </p:cNvSpPr>
          <p:nvPr/>
        </p:nvSpPr>
        <p:spPr>
          <a:xfrm>
            <a:off x="609601" y="9973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Example 3.21)</a:t>
            </a:r>
          </a:p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15" y="1527907"/>
            <a:ext cx="7721600" cy="29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562" y="2172676"/>
            <a:ext cx="1181100" cy="55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7746" y="3640016"/>
            <a:ext cx="3886200" cy="698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0216" y="2835031"/>
            <a:ext cx="3606800" cy="647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7700" y="4657969"/>
            <a:ext cx="1739900" cy="34290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2789807" y="4719455"/>
            <a:ext cx="369208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8656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Calibri"/>
                <a:cs typeface="Calibri"/>
              </a:rPr>
              <a:t>Joint Probability Distributions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accent1"/>
                </a:solidFill>
                <a:latin typeface="Calibri"/>
                <a:cs typeface="Calibri"/>
              </a:rPr>
              <a:t>Joint probability mass function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Let X and Y are two discrete random variables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The probability distribution for their simultaneous occurrence: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endParaRPr lang="en-US" sz="2400" dirty="0">
              <a:latin typeface="Calibri"/>
              <a:cs typeface="Calibri"/>
            </a:endParaRPr>
          </a:p>
          <a:p>
            <a:pPr lvl="1"/>
            <a:r>
              <a:rPr lang="en-US" sz="2400" dirty="0">
                <a:latin typeface="Calibri"/>
                <a:cs typeface="Calibri"/>
              </a:rPr>
              <a:t>Mathematical definition</a:t>
            </a: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Ch.3.4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916" y="2257669"/>
            <a:ext cx="2552700" cy="31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84" y="3445611"/>
            <a:ext cx="7772400" cy="28067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17419" y="6164219"/>
            <a:ext cx="2720596" cy="252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Definition 3.8 of the textbook</a:t>
            </a:r>
          </a:p>
        </p:txBody>
      </p:sp>
    </p:spTree>
    <p:extLst>
      <p:ext uri="{BB962C8B-B14F-4D97-AF65-F5344CB8AC3E}">
        <p14:creationId xmlns:p14="http://schemas.microsoft.com/office/powerpoint/2010/main" val="14273405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Calibri"/>
                <a:cs typeface="Calibri"/>
              </a:rPr>
              <a:t>Joint Probability Distributions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Example 3.14)</a:t>
            </a:r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Ch.3.4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1371600"/>
            <a:ext cx="7696200" cy="156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208" y="3094892"/>
            <a:ext cx="2349500" cy="850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501" y="3413368"/>
            <a:ext cx="4445000" cy="29210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1500277" y="3478763"/>
            <a:ext cx="369208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9536" y="3918439"/>
            <a:ext cx="3048001" cy="15811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5007" y="5545991"/>
            <a:ext cx="5011615" cy="884403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1515910" y="5624085"/>
            <a:ext cx="369208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641034" y="5197073"/>
            <a:ext cx="2720596" cy="252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Table 3.1 of the textbook</a:t>
            </a:r>
          </a:p>
        </p:txBody>
      </p:sp>
    </p:spTree>
    <p:extLst>
      <p:ext uri="{BB962C8B-B14F-4D97-AF65-F5344CB8AC3E}">
        <p14:creationId xmlns:p14="http://schemas.microsoft.com/office/powerpoint/2010/main" val="27240102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Calibri"/>
                <a:cs typeface="Calibri"/>
              </a:rPr>
              <a:t>Joint Probability Distributions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accent1"/>
                </a:solidFill>
                <a:latin typeface="Calibri"/>
                <a:cs typeface="Calibri"/>
              </a:rPr>
              <a:t>Joint probability density function</a:t>
            </a:r>
          </a:p>
          <a:p>
            <a:pPr marL="457200" lvl="1" indent="0">
              <a:buNone/>
            </a:pP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Ch.3.4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39265" y="3927073"/>
            <a:ext cx="2720596" cy="252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Definition 3.9 of the textbook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23" y="1886447"/>
            <a:ext cx="7823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3509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Calibri"/>
                <a:cs typeface="Calibri"/>
              </a:rPr>
              <a:t>Joint Probability Distributions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Ch.3.4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39" y="1213588"/>
            <a:ext cx="6959600" cy="179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668" y="2870209"/>
            <a:ext cx="5371380" cy="1540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0062" y="4348515"/>
            <a:ext cx="4248296" cy="2140240"/>
          </a:xfrm>
          <a:prstGeom prst="rect">
            <a:avLst/>
          </a:prstGeom>
        </p:spPr>
      </p:pic>
      <p:sp>
        <p:nvSpPr>
          <p:cNvPr id="7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Example 3.15)</a:t>
            </a:r>
          </a:p>
          <a:p>
            <a:pPr marL="457200" lvl="1" indent="0">
              <a:buNone/>
            </a:pP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861739" y="3029379"/>
            <a:ext cx="369208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900816" y="4455686"/>
            <a:ext cx="369208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7093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Calibri"/>
                <a:cs typeface="Calibri"/>
              </a:rPr>
              <a:t>Marginal Distributions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accent1"/>
                </a:solidFill>
                <a:latin typeface="Calibri"/>
                <a:cs typeface="Calibri"/>
              </a:rPr>
              <a:t>Marginal distributions</a:t>
            </a:r>
          </a:p>
          <a:p>
            <a:pPr lvl="1"/>
            <a:endParaRPr lang="en-US" sz="24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lvl="1"/>
            <a:endParaRPr lang="en-US" sz="24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lvl="1"/>
            <a:endParaRPr lang="en-US" sz="24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lvl="1"/>
            <a:endParaRPr lang="en-US" sz="24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lvl="1"/>
            <a:endParaRPr lang="en-US" sz="24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lvl="1"/>
            <a:endParaRPr lang="en-US" sz="24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457200" lvl="1" indent="0">
              <a:buNone/>
            </a:pPr>
            <a:endParaRPr lang="en-US" sz="12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lvl="1"/>
            <a:r>
              <a:rPr lang="en-US" sz="2400" dirty="0">
                <a:latin typeface="Calibri"/>
                <a:cs typeface="Calibri"/>
              </a:rPr>
              <a:t>Marginal distributions are indeed probability distributions</a:t>
            </a: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Ch.3.4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39265" y="4054066"/>
            <a:ext cx="2720596" cy="252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Definition 3.10 of the textbook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1328617"/>
            <a:ext cx="7797800" cy="278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904" y="4682396"/>
            <a:ext cx="4102100" cy="723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2246" y="5340839"/>
            <a:ext cx="5029200" cy="10287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490508" y="4905071"/>
            <a:ext cx="369208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490508" y="5413072"/>
            <a:ext cx="369208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1874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Calibri"/>
                <a:cs typeface="Calibri"/>
              </a:rPr>
              <a:t>Marginal Distributions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Example 3.16)</a:t>
            </a:r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Ch.3.4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54" y="1345223"/>
            <a:ext cx="7797800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177" y="4561255"/>
            <a:ext cx="4749800" cy="673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359" y="2140439"/>
            <a:ext cx="5181600" cy="584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6674" y="2814515"/>
            <a:ext cx="5143500" cy="584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4489" y="3393830"/>
            <a:ext cx="5003800" cy="558800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1842200" y="4748763"/>
            <a:ext cx="369208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351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Calibri"/>
                <a:cs typeface="Calibri"/>
              </a:rPr>
              <a:t>Marginal Distributions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Example 3.17)</a:t>
            </a:r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Ch.3.4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31" y="1407747"/>
            <a:ext cx="6337300" cy="31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715" y="2044700"/>
            <a:ext cx="7327900" cy="736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254" y="2776415"/>
            <a:ext cx="3721100" cy="393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4461" y="3672254"/>
            <a:ext cx="5575300" cy="685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9454" y="4458675"/>
            <a:ext cx="3822700" cy="292100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1138816" y="2316225"/>
            <a:ext cx="369208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1213063" y="3875395"/>
            <a:ext cx="369208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5994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Calibri"/>
                <a:cs typeface="Calibri"/>
              </a:rPr>
              <a:t>Conditional Distributions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Recall                                            in Section 2.6</a:t>
            </a:r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r>
              <a:rPr lang="en-US" sz="2800" b="1" dirty="0">
                <a:solidFill>
                  <a:schemeClr val="accent1"/>
                </a:solidFill>
                <a:latin typeface="Calibri"/>
                <a:cs typeface="Calibri"/>
              </a:rPr>
              <a:t>Conditional distributions</a:t>
            </a:r>
          </a:p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endParaRPr lang="en-US" sz="2800" b="1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Ch.3.4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61111" y="4464358"/>
            <a:ext cx="2720596" cy="252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Definition 3.11 of the textbook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24" y="1938202"/>
            <a:ext cx="7861300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760" y="4782048"/>
            <a:ext cx="35814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285" y="5473707"/>
            <a:ext cx="3619500" cy="736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0346" y="871416"/>
            <a:ext cx="3302804" cy="545123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1490508" y="4914840"/>
            <a:ext cx="369208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510046" y="5715918"/>
            <a:ext cx="369208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563041" y="4843897"/>
            <a:ext cx="272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for discrete random variables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94791" y="5667385"/>
            <a:ext cx="3081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for continuous 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348093978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5948</TotalTime>
  <Words>250</Words>
  <Application>Microsoft Office PowerPoint</Application>
  <PresentationFormat>화면 슬라이드 쇼(4:3)</PresentationFormat>
  <Paragraphs>114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Calibri</vt:lpstr>
      <vt:lpstr>Office 테마</vt:lpstr>
      <vt:lpstr>PowerPoint 프레젠테이션</vt:lpstr>
      <vt:lpstr>Joint Probability Distributions</vt:lpstr>
      <vt:lpstr>Joint Probability Distributions</vt:lpstr>
      <vt:lpstr>Joint Probability Distributions</vt:lpstr>
      <vt:lpstr>Joint Probability Distributions</vt:lpstr>
      <vt:lpstr>Marginal Distributions</vt:lpstr>
      <vt:lpstr>Marginal Distributions</vt:lpstr>
      <vt:lpstr>Marginal Distributions</vt:lpstr>
      <vt:lpstr>Conditional Distributions</vt:lpstr>
      <vt:lpstr>Conditional Distributions</vt:lpstr>
      <vt:lpstr>Conditional Distributions</vt:lpstr>
      <vt:lpstr>Statistical Independency</vt:lpstr>
      <vt:lpstr>Statistical Independency</vt:lpstr>
    </vt:vector>
  </TitlesOfParts>
  <Company>한양대학교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hyupc</dc:creator>
  <cp:lastModifiedBy>jeonsangwoon</cp:lastModifiedBy>
  <cp:revision>482</cp:revision>
  <cp:lastPrinted>2014-10-20T01:57:09Z</cp:lastPrinted>
  <dcterms:created xsi:type="dcterms:W3CDTF">2011-12-15T05:20:41Z</dcterms:created>
  <dcterms:modified xsi:type="dcterms:W3CDTF">2017-09-28T06:53:42Z</dcterms:modified>
</cp:coreProperties>
</file>