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57e51f6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57e51f6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57e51f63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57e51f6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57e51f6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7e51f6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57e51f6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57e51f6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b="1" lang="en" sz="1800">
                <a:solidFill>
                  <a:srgbClr val="000000"/>
                </a:solidFill>
                <a:latin typeface="Times New Roman"/>
                <a:ea typeface="Times New Roman"/>
                <a:cs typeface="Times New Roman"/>
                <a:sym typeface="Times New Roman"/>
              </a:rPr>
              <a:t>Programming Project: Blockchain-Based Safe Sharing of Population Descriptors</a:t>
            </a:r>
            <a:endParaRPr b="1" sz="18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400">
                <a:solidFill>
                  <a:srgbClr val="000000"/>
                </a:solidFill>
                <a:latin typeface="Times New Roman"/>
                <a:ea typeface="Times New Roman"/>
                <a:cs typeface="Times New Roman"/>
                <a:sym typeface="Times New Roman"/>
              </a:rPr>
              <a:t>Team 3 Members: Sasan Hakimzadeh, Pradyumna Rao, Nithyasree Natarajan, Jack Dulin, Shruthi Sureshkrishnan, Nithya Kandappan, Breanna Higgins, Sean Kearns</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Overview </a:t>
            </a:r>
            <a:endParaRPr/>
          </a:p>
        </p:txBody>
      </p:sp>
      <p:sp>
        <p:nvSpPr>
          <p:cNvPr id="70" name="Google Shape;70;p14"/>
          <p:cNvSpPr txBox="1"/>
          <p:nvPr>
            <p:ph idx="2" type="body"/>
          </p:nvPr>
        </p:nvSpPr>
        <p:spPr>
          <a:xfrm>
            <a:off x="633525" y="1505700"/>
            <a:ext cx="81987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product is a block-chain based application which allows users to compare their health data to general population descriptors based on demographic.</a:t>
            </a:r>
            <a:endParaRPr sz="1400"/>
          </a:p>
          <a:p>
            <a:pPr indent="-304800" lvl="1" marL="914400" rtl="0" algn="l">
              <a:spcBef>
                <a:spcPts val="0"/>
              </a:spcBef>
              <a:spcAft>
                <a:spcPts val="0"/>
              </a:spcAft>
              <a:buSzPts val="1200"/>
              <a:buChar char="○"/>
            </a:pPr>
            <a:r>
              <a:rPr lang="en" sz="1200"/>
              <a:t>Users input data such as their name, date of birth, gender, height, and weight to their personal profiles. Daily inputs of their total steps, miles walked, calories burned, and average heart rate are also documented.</a:t>
            </a:r>
            <a:endParaRPr sz="1200"/>
          </a:p>
          <a:p>
            <a:pPr indent="-304800" lvl="1" marL="914400" rtl="0" algn="l">
              <a:spcBef>
                <a:spcPts val="0"/>
              </a:spcBef>
              <a:spcAft>
                <a:spcPts val="0"/>
              </a:spcAft>
              <a:buSzPts val="1200"/>
              <a:buChar char="○"/>
            </a:pPr>
            <a:r>
              <a:rPr lang="en" sz="1200"/>
              <a:t>Each entry is a block in the block-chain which is associated with a user profile in order to keep the data secure and private. Users will not have access to other user data this way.</a:t>
            </a:r>
            <a:endParaRPr sz="1200"/>
          </a:p>
          <a:p>
            <a:pPr indent="-317500" lvl="0" marL="457200" rtl="0" algn="l">
              <a:spcBef>
                <a:spcPts val="0"/>
              </a:spcBef>
              <a:spcAft>
                <a:spcPts val="0"/>
              </a:spcAft>
              <a:buSzPts val="1400"/>
              <a:buChar char="●"/>
            </a:pPr>
            <a:r>
              <a:rPr lang="en" sz="1400"/>
              <a:t>Users want an application that is easily navigated and simple to use every day in order to maintain consistency with their data.</a:t>
            </a:r>
            <a:endParaRPr sz="1400"/>
          </a:p>
          <a:p>
            <a:pPr indent="-304800" lvl="1" marL="914400" rtl="0" algn="l">
              <a:spcBef>
                <a:spcPts val="0"/>
              </a:spcBef>
              <a:spcAft>
                <a:spcPts val="0"/>
              </a:spcAft>
              <a:buSzPts val="1200"/>
              <a:buChar char="○"/>
            </a:pPr>
            <a:r>
              <a:rPr lang="en" sz="1200"/>
              <a:t>Consistency is key as users will ideally be able to track their weekly/monthly progress, set goals for themselves, and maintain their health levels.</a:t>
            </a:r>
            <a:endParaRPr sz="1200"/>
          </a:p>
          <a:p>
            <a:pPr indent="-304800" lvl="1" marL="914400" rtl="0" algn="l">
              <a:spcBef>
                <a:spcPts val="0"/>
              </a:spcBef>
              <a:spcAft>
                <a:spcPts val="0"/>
              </a:spcAft>
              <a:buSzPts val="1200"/>
              <a:buChar char="○"/>
            </a:pPr>
            <a:r>
              <a:rPr lang="en" sz="1200"/>
              <a:t>This application is for anyone trying to track their health metrics, set fitness goals, or just maintain general health overall.</a:t>
            </a:r>
            <a:endParaRPr sz="1200"/>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Use Cases</a:t>
            </a:r>
            <a:endParaRPr/>
          </a:p>
        </p:txBody>
      </p:sp>
      <p:pic>
        <p:nvPicPr>
          <p:cNvPr id="76" name="Google Shape;76;p15"/>
          <p:cNvPicPr preferRelativeResize="0"/>
          <p:nvPr/>
        </p:nvPicPr>
        <p:blipFill>
          <a:blip r:embed="rId3">
            <a:alphaModFix/>
          </a:blip>
          <a:stretch>
            <a:fillRect/>
          </a:stretch>
        </p:blipFill>
        <p:spPr>
          <a:xfrm>
            <a:off x="0" y="1298350"/>
            <a:ext cx="3048000" cy="3845150"/>
          </a:xfrm>
          <a:prstGeom prst="rect">
            <a:avLst/>
          </a:prstGeom>
          <a:noFill/>
          <a:ln>
            <a:noFill/>
          </a:ln>
        </p:spPr>
      </p:pic>
      <p:pic>
        <p:nvPicPr>
          <p:cNvPr id="77" name="Google Shape;77;p15"/>
          <p:cNvPicPr preferRelativeResize="0"/>
          <p:nvPr/>
        </p:nvPicPr>
        <p:blipFill>
          <a:blip r:embed="rId4">
            <a:alphaModFix/>
          </a:blip>
          <a:stretch>
            <a:fillRect/>
          </a:stretch>
        </p:blipFill>
        <p:spPr>
          <a:xfrm>
            <a:off x="3048000" y="1298350"/>
            <a:ext cx="3048001" cy="3845150"/>
          </a:xfrm>
          <a:prstGeom prst="rect">
            <a:avLst/>
          </a:prstGeom>
          <a:noFill/>
          <a:ln>
            <a:noFill/>
          </a:ln>
        </p:spPr>
      </p:pic>
      <p:pic>
        <p:nvPicPr>
          <p:cNvPr id="78" name="Google Shape;78;p15"/>
          <p:cNvPicPr preferRelativeResize="0"/>
          <p:nvPr/>
        </p:nvPicPr>
        <p:blipFill>
          <a:blip r:embed="rId5">
            <a:alphaModFix/>
          </a:blip>
          <a:stretch>
            <a:fillRect/>
          </a:stretch>
        </p:blipFill>
        <p:spPr>
          <a:xfrm>
            <a:off x="6096000" y="1277025"/>
            <a:ext cx="3048000" cy="3845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Features</a:t>
            </a:r>
            <a:endParaRPr/>
          </a:p>
        </p:txBody>
      </p:sp>
      <p:sp>
        <p:nvSpPr>
          <p:cNvPr id="84" name="Google Shape;84;p16"/>
          <p:cNvSpPr/>
          <p:nvPr/>
        </p:nvSpPr>
        <p:spPr>
          <a:xfrm>
            <a:off x="3991225" y="2333701"/>
            <a:ext cx="1161600" cy="13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818325" y="3133550"/>
            <a:ext cx="340800" cy="336300"/>
          </a:xfrm>
          <a:prstGeom prst="downArrow">
            <a:avLst>
              <a:gd fmla="val 16306"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rot="1275832">
            <a:off x="3872651" y="3393065"/>
            <a:ext cx="1199459" cy="12947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6"/>
          <p:cNvPicPr preferRelativeResize="0"/>
          <p:nvPr/>
        </p:nvPicPr>
        <p:blipFill>
          <a:blip r:embed="rId3">
            <a:alphaModFix/>
          </a:blip>
          <a:stretch>
            <a:fillRect/>
          </a:stretch>
        </p:blipFill>
        <p:spPr>
          <a:xfrm>
            <a:off x="777074" y="1536613"/>
            <a:ext cx="2529963" cy="1521250"/>
          </a:xfrm>
          <a:prstGeom prst="rect">
            <a:avLst/>
          </a:prstGeom>
          <a:noFill/>
          <a:ln>
            <a:noFill/>
          </a:ln>
        </p:spPr>
      </p:pic>
      <p:sp>
        <p:nvSpPr>
          <p:cNvPr id="88" name="Google Shape;88;p16"/>
          <p:cNvSpPr txBox="1"/>
          <p:nvPr/>
        </p:nvSpPr>
        <p:spPr>
          <a:xfrm>
            <a:off x="1146500" y="129835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 Home Page</a:t>
            </a:r>
            <a:endParaRPr>
              <a:latin typeface="Roboto"/>
              <a:ea typeface="Roboto"/>
              <a:cs typeface="Roboto"/>
              <a:sym typeface="Roboto"/>
            </a:endParaRPr>
          </a:p>
        </p:txBody>
      </p:sp>
      <p:pic>
        <p:nvPicPr>
          <p:cNvPr id="89" name="Google Shape;89;p16"/>
          <p:cNvPicPr preferRelativeResize="0"/>
          <p:nvPr/>
        </p:nvPicPr>
        <p:blipFill>
          <a:blip r:embed="rId4">
            <a:alphaModFix/>
          </a:blip>
          <a:stretch>
            <a:fillRect/>
          </a:stretch>
        </p:blipFill>
        <p:spPr>
          <a:xfrm>
            <a:off x="1211086" y="3735600"/>
            <a:ext cx="1555280" cy="1331176"/>
          </a:xfrm>
          <a:prstGeom prst="rect">
            <a:avLst/>
          </a:prstGeom>
          <a:noFill/>
          <a:ln>
            <a:noFill/>
          </a:ln>
        </p:spPr>
      </p:pic>
      <p:sp>
        <p:nvSpPr>
          <p:cNvPr id="90" name="Google Shape;90;p16"/>
          <p:cNvSpPr txBox="1"/>
          <p:nvPr/>
        </p:nvSpPr>
        <p:spPr>
          <a:xfrm>
            <a:off x="1056975" y="346985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 </a:t>
            </a:r>
            <a:r>
              <a:rPr lang="en">
                <a:latin typeface="Roboto"/>
                <a:ea typeface="Roboto"/>
                <a:cs typeface="Roboto"/>
                <a:sym typeface="Roboto"/>
              </a:rPr>
              <a:t>Statistics</a:t>
            </a:r>
            <a:endParaRPr>
              <a:latin typeface="Roboto"/>
              <a:ea typeface="Roboto"/>
              <a:cs typeface="Roboto"/>
              <a:sym typeface="Roboto"/>
            </a:endParaRPr>
          </a:p>
        </p:txBody>
      </p:sp>
      <p:pic>
        <p:nvPicPr>
          <p:cNvPr id="91" name="Google Shape;91;p16"/>
          <p:cNvPicPr preferRelativeResize="0"/>
          <p:nvPr/>
        </p:nvPicPr>
        <p:blipFill>
          <a:blip r:embed="rId5">
            <a:alphaModFix/>
          </a:blip>
          <a:stretch>
            <a:fillRect/>
          </a:stretch>
        </p:blipFill>
        <p:spPr>
          <a:xfrm>
            <a:off x="5643033" y="3765362"/>
            <a:ext cx="1418173" cy="1271649"/>
          </a:xfrm>
          <a:prstGeom prst="rect">
            <a:avLst/>
          </a:prstGeom>
          <a:noFill/>
          <a:ln>
            <a:noFill/>
          </a:ln>
        </p:spPr>
      </p:pic>
      <p:sp>
        <p:nvSpPr>
          <p:cNvPr id="92" name="Google Shape;92;p16"/>
          <p:cNvSpPr txBox="1"/>
          <p:nvPr/>
        </p:nvSpPr>
        <p:spPr>
          <a:xfrm>
            <a:off x="5643025" y="346985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Population </a:t>
            </a:r>
            <a:r>
              <a:rPr lang="en">
                <a:latin typeface="Roboto"/>
                <a:ea typeface="Roboto"/>
                <a:cs typeface="Roboto"/>
                <a:sym typeface="Roboto"/>
              </a:rPr>
              <a:t>Statistics</a:t>
            </a:r>
            <a:endParaRPr>
              <a:latin typeface="Roboto"/>
              <a:ea typeface="Roboto"/>
              <a:cs typeface="Roboto"/>
              <a:sym typeface="Roboto"/>
            </a:endParaRPr>
          </a:p>
        </p:txBody>
      </p:sp>
      <p:pic>
        <p:nvPicPr>
          <p:cNvPr id="93" name="Google Shape;93;p16"/>
          <p:cNvPicPr preferRelativeResize="0"/>
          <p:nvPr/>
        </p:nvPicPr>
        <p:blipFill>
          <a:blip r:embed="rId6">
            <a:alphaModFix/>
          </a:blip>
          <a:stretch>
            <a:fillRect/>
          </a:stretch>
        </p:blipFill>
        <p:spPr>
          <a:xfrm>
            <a:off x="6135975" y="1811138"/>
            <a:ext cx="1869099" cy="1521226"/>
          </a:xfrm>
          <a:prstGeom prst="rect">
            <a:avLst/>
          </a:prstGeom>
          <a:noFill/>
          <a:ln>
            <a:noFill/>
          </a:ln>
        </p:spPr>
      </p:pic>
      <p:sp>
        <p:nvSpPr>
          <p:cNvPr id="94" name="Google Shape;94;p16"/>
          <p:cNvSpPr txBox="1"/>
          <p:nvPr/>
        </p:nvSpPr>
        <p:spPr>
          <a:xfrm>
            <a:off x="5942675" y="15366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Blockchain Data Entry</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820075" y="0"/>
            <a:ext cx="729194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