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7034f7b8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7034f7b8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7034f7b8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7034f7b8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Slide 3:</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Multi-Rotor Drones: Multi-rotor drones are the most common type of drone and are widely used for various applications, including aerial photography, inspection, surveying, and search and rescue. They have multiple rotors, typically four or more, that provide lift and maneuverability. They are relatively easy to fly and can hover in place, making them useful for capturing stable aerial footage.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Fixed-Wing Drones: Fixed-wing drones are designed to fly like airplanes, with a fixed wing that provides lift and a motor that propels the drone forward. They are more efficient than multi-rotor drones and can cover larger distances, making them ideal for applications such as mapping, surveying, and agriculture. However, they require a runway for takeoff and landing and are more difficult to fly.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Single-Rotor Helicopter Drones: Single-rotor helicopter drones are less common than multi-rotor drones but are still used for certain applications, such as aerial filming and industrial inspections. They have a single rotor and a tail rotor, which provide lift and stability. They are more difficult to fly than multi-rotor drones but offer greater maneuverability and can fly in higher wind conditions.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7034f7b8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7034f7b8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7034f7b8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7034f7b8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7034f7b8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7034f7b8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6: Fear of Drones in the sky, could strike at any moment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7034f7b8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7034f7b8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7034f7b8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7034f7b8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7034f7b8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7034f7b8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echtarget.com/iotagenda/definition/drone" TargetMode="Externa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heatlantic.com/technology/archive/2022/11/russia-ukraine-war-drones-future-of-warfare/672241/" TargetMode="External"/><Relationship Id="rId4" Type="http://schemas.openxmlformats.org/officeDocument/2006/relationships/hyperlink" Target="https://www.stimson.org/2022/drone-warfare-in-ukraine-understanding-the-landscap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theatlantic.com/technology/archive/2022/11/russia-ukraine-war-drones-future-of-warfare/672241/"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heatlantic.com/technology/archive/2022/11/russia-ukraine-war-drones-future-of-warfare/672241/" TargetMode="External"/><Relationship Id="rId4" Type="http://schemas.openxmlformats.org/officeDocument/2006/relationships/hyperlink" Target="https://www.collegenp.com/technology/pros-and-cons-of-drone-warfare/#:~:text=The%20advantages%20of%20using%20drones,implications%20of%20remote%2Dcontrolled%20killing" TargetMode="External"/><Relationship Id="rId5" Type="http://schemas.openxmlformats.org/officeDocument/2006/relationships/hyperlink" Target="https://www.stimson.org/2022/drone-warfare-in-ukraine-understanding-the-landscape/" TargetMode="External"/><Relationship Id="rId6" Type="http://schemas.openxmlformats.org/officeDocument/2006/relationships/hyperlink" Target="https://www.techtarget.com/iotagenda/definition/dro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Drone Development In Warfare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Saad Khan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&amp; Ethical Dilemma</a:t>
            </a:r>
            <a:endParaRPr/>
          </a:p>
        </p:txBody>
      </p:sp>
      <p:sp>
        <p:nvSpPr>
          <p:cNvPr id="141" name="Google Shape;141;p14"/>
          <p:cNvSpPr txBox="1"/>
          <p:nvPr>
            <p:ph idx="1" type="body"/>
          </p:nvPr>
        </p:nvSpPr>
        <p:spPr>
          <a:xfrm>
            <a:off x="576600" y="1516525"/>
            <a:ext cx="7990800" cy="3510600"/>
          </a:xfrm>
          <a:prstGeom prst="rect">
            <a:avLst/>
          </a:prstGeom>
        </p:spPr>
        <p:txBody>
          <a:bodyPr anchorCtr="0" anchor="t" bIns="91425" lIns="91425" spcFirstLastPara="1" rIns="91425" wrap="square" tIns="91425">
            <a:normAutofit fontScale="92500"/>
          </a:bodyPr>
          <a:lstStyle/>
          <a:p>
            <a:pPr indent="0" lvl="0" marL="0" rtl="0" algn="l">
              <a:lnSpc>
                <a:spcPct val="200000"/>
              </a:lnSpc>
              <a:spcBef>
                <a:spcPts val="900"/>
              </a:spcBef>
              <a:spcAft>
                <a:spcPts val="0"/>
              </a:spcAft>
              <a:buNone/>
            </a:pPr>
            <a:r>
              <a:rPr b="1" i="1" lang="en" sz="1317">
                <a:latin typeface="Montserrat"/>
                <a:ea typeface="Montserrat"/>
                <a:cs typeface="Montserrat"/>
                <a:sym typeface="Montserrat"/>
              </a:rPr>
              <a:t>Scenario</a:t>
            </a:r>
            <a:r>
              <a:rPr lang="en" sz="1317">
                <a:latin typeface="Montserrat"/>
                <a:ea typeface="Montserrat"/>
                <a:cs typeface="Montserrat"/>
                <a:sym typeface="Montserrat"/>
              </a:rPr>
              <a:t>:  Jake, a pacifist, works at a company that develops Advanced Drones.  The company has recently taken a contract to develop drones for the military to be used in warfare.  Jakes department is tasked to work on this project.  Jake is troubled by this and how it will affect his position at the company. The choice of whether to stay in his current department and work on the drones is his to make.  Jake is considering, despite his reservations, and work on drone development. </a:t>
            </a:r>
            <a:endParaRPr sz="1317">
              <a:latin typeface="Montserrat"/>
              <a:ea typeface="Montserrat"/>
              <a:cs typeface="Montserrat"/>
              <a:sym typeface="Montserrat"/>
            </a:endParaRPr>
          </a:p>
          <a:p>
            <a:pPr indent="0" lvl="0" marL="0" rtl="0" algn="l">
              <a:lnSpc>
                <a:spcPct val="200000"/>
              </a:lnSpc>
              <a:spcBef>
                <a:spcPts val="900"/>
              </a:spcBef>
              <a:spcAft>
                <a:spcPts val="0"/>
              </a:spcAft>
              <a:buNone/>
            </a:pPr>
            <a:r>
              <a:t/>
            </a:r>
            <a:endParaRPr sz="1317">
              <a:latin typeface="Montserrat"/>
              <a:ea typeface="Montserrat"/>
              <a:cs typeface="Montserrat"/>
              <a:sym typeface="Montserrat"/>
            </a:endParaRPr>
          </a:p>
          <a:p>
            <a:pPr indent="0" lvl="0" marL="0" rtl="0" algn="l">
              <a:lnSpc>
                <a:spcPct val="200000"/>
              </a:lnSpc>
              <a:spcBef>
                <a:spcPts val="900"/>
              </a:spcBef>
              <a:spcAft>
                <a:spcPts val="0"/>
              </a:spcAft>
              <a:buNone/>
            </a:pPr>
            <a:r>
              <a:rPr b="1" i="1" lang="en" sz="1317"/>
              <a:t>Dilemma</a:t>
            </a:r>
            <a:r>
              <a:rPr lang="en" sz="1317"/>
              <a:t>: Is it ethical for Jake to stay in his current department and work on drone development?</a:t>
            </a:r>
            <a:endParaRPr sz="1317"/>
          </a:p>
          <a:p>
            <a:pPr indent="0" lvl="0" marL="0" rtl="0" algn="l">
              <a:spcBef>
                <a:spcPts val="9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Drones?</a:t>
            </a:r>
            <a:endParaRPr/>
          </a:p>
        </p:txBody>
      </p:sp>
      <p:sp>
        <p:nvSpPr>
          <p:cNvPr id="147" name="Google Shape;147;p15"/>
          <p:cNvSpPr txBox="1"/>
          <p:nvPr>
            <p:ph idx="1" type="body"/>
          </p:nvPr>
        </p:nvSpPr>
        <p:spPr>
          <a:xfrm>
            <a:off x="930725" y="1424675"/>
            <a:ext cx="7405800" cy="354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Montserrat"/>
                <a:ea typeface="Montserrat"/>
                <a:cs typeface="Montserrat"/>
                <a:sym typeface="Montserrat"/>
              </a:rPr>
              <a:t>Definition: “</a:t>
            </a:r>
            <a:r>
              <a:rPr lang="en" sz="1350">
                <a:latin typeface="Montserrat"/>
                <a:ea typeface="Montserrat"/>
                <a:cs typeface="Montserrat"/>
                <a:sym typeface="Montserrat"/>
              </a:rPr>
              <a:t>A drone is a flying robot that can be remotely controlled or fly autonomously using software-controlled flight plans in its embedded systems, that work in conjunction with onboard sensors and a global positioning system (GPS).” (</a:t>
            </a:r>
            <a:r>
              <a:rPr lang="en" sz="1350" u="sng">
                <a:solidFill>
                  <a:schemeClr val="hlink"/>
                </a:solidFill>
                <a:latin typeface="Montserrat"/>
                <a:ea typeface="Montserrat"/>
                <a:cs typeface="Montserrat"/>
                <a:sym typeface="Montserrat"/>
                <a:hlinkClick r:id="rId3"/>
              </a:rPr>
              <a:t>Lutkevich</a:t>
            </a:r>
            <a:r>
              <a:rPr lang="en" sz="1350">
                <a:latin typeface="Montserrat"/>
                <a:ea typeface="Montserrat"/>
                <a:cs typeface="Montserrat"/>
                <a:sym typeface="Montserrat"/>
              </a:rPr>
              <a:t>)</a:t>
            </a:r>
            <a:endParaRPr sz="1350">
              <a:latin typeface="Montserrat"/>
              <a:ea typeface="Montserrat"/>
              <a:cs typeface="Montserrat"/>
              <a:sym typeface="Montserrat"/>
            </a:endParaRPr>
          </a:p>
          <a:p>
            <a:pPr indent="0" lvl="0" marL="0" rtl="0" algn="l">
              <a:spcBef>
                <a:spcPts val="1200"/>
              </a:spcBef>
              <a:spcAft>
                <a:spcPts val="0"/>
              </a:spcAft>
              <a:buNone/>
            </a:pPr>
            <a:r>
              <a:t/>
            </a:r>
            <a:endParaRPr sz="1350">
              <a:latin typeface="Montserrat"/>
              <a:ea typeface="Montserrat"/>
              <a:cs typeface="Montserrat"/>
              <a:sym typeface="Montserrat"/>
            </a:endParaRPr>
          </a:p>
          <a:p>
            <a:pPr indent="0" lvl="0" marL="0" rtl="0" algn="l">
              <a:spcBef>
                <a:spcPts val="1200"/>
              </a:spcBef>
              <a:spcAft>
                <a:spcPts val="0"/>
              </a:spcAft>
              <a:buNone/>
            </a:pPr>
            <a:r>
              <a:rPr lang="en" sz="1350">
                <a:latin typeface="Montserrat"/>
                <a:ea typeface="Montserrat"/>
                <a:cs typeface="Montserrat"/>
                <a:sym typeface="Montserrat"/>
              </a:rPr>
              <a:t>Most Common Drones:</a:t>
            </a:r>
            <a:endParaRPr sz="1350">
              <a:latin typeface="Montserrat"/>
              <a:ea typeface="Montserrat"/>
              <a:cs typeface="Montserrat"/>
              <a:sym typeface="Montserrat"/>
            </a:endParaRPr>
          </a:p>
          <a:p>
            <a:pPr indent="-314325" lvl="0" marL="457200" rtl="0" algn="l">
              <a:spcBef>
                <a:spcPts val="1200"/>
              </a:spcBef>
              <a:spcAft>
                <a:spcPts val="0"/>
              </a:spcAft>
              <a:buSzPts val="1350"/>
              <a:buFont typeface="Montserrat"/>
              <a:buChar char="-"/>
            </a:pPr>
            <a:r>
              <a:rPr lang="en" sz="1350">
                <a:latin typeface="Montserrat"/>
                <a:ea typeface="Montserrat"/>
                <a:cs typeface="Montserrat"/>
                <a:sym typeface="Montserrat"/>
              </a:rPr>
              <a:t>Multi-Rotor</a:t>
            </a:r>
            <a:endParaRPr sz="1350">
              <a:latin typeface="Montserrat"/>
              <a:ea typeface="Montserrat"/>
              <a:cs typeface="Montserrat"/>
              <a:sym typeface="Montserrat"/>
            </a:endParaRPr>
          </a:p>
          <a:p>
            <a:pPr indent="0" lvl="0" marL="457200" rtl="0" algn="l">
              <a:spcBef>
                <a:spcPts val="1200"/>
              </a:spcBef>
              <a:spcAft>
                <a:spcPts val="0"/>
              </a:spcAft>
              <a:buNone/>
            </a:pPr>
            <a:r>
              <a:t/>
            </a:r>
            <a:endParaRPr sz="1350">
              <a:latin typeface="Montserrat"/>
              <a:ea typeface="Montserrat"/>
              <a:cs typeface="Montserrat"/>
              <a:sym typeface="Montserrat"/>
            </a:endParaRPr>
          </a:p>
          <a:p>
            <a:pPr indent="-314325" lvl="0" marL="457200" rtl="0" algn="l">
              <a:spcBef>
                <a:spcPts val="1200"/>
              </a:spcBef>
              <a:spcAft>
                <a:spcPts val="0"/>
              </a:spcAft>
              <a:buSzPts val="1350"/>
              <a:buFont typeface="Montserrat"/>
              <a:buChar char="-"/>
            </a:pPr>
            <a:r>
              <a:rPr lang="en" sz="1350">
                <a:latin typeface="Montserrat"/>
                <a:ea typeface="Montserrat"/>
                <a:cs typeface="Montserrat"/>
                <a:sym typeface="Montserrat"/>
              </a:rPr>
              <a:t>Fixed-Wing</a:t>
            </a:r>
            <a:endParaRPr sz="1350">
              <a:latin typeface="Montserrat"/>
              <a:ea typeface="Montserrat"/>
              <a:cs typeface="Montserrat"/>
              <a:sym typeface="Montserrat"/>
            </a:endParaRPr>
          </a:p>
          <a:p>
            <a:pPr indent="0" lvl="0" marL="457200" rtl="0" algn="l">
              <a:spcBef>
                <a:spcPts val="1200"/>
              </a:spcBef>
              <a:spcAft>
                <a:spcPts val="0"/>
              </a:spcAft>
              <a:buNone/>
            </a:pPr>
            <a:r>
              <a:t/>
            </a:r>
            <a:endParaRPr sz="1350">
              <a:latin typeface="Montserrat"/>
              <a:ea typeface="Montserrat"/>
              <a:cs typeface="Montserrat"/>
              <a:sym typeface="Montserrat"/>
            </a:endParaRPr>
          </a:p>
          <a:p>
            <a:pPr indent="-314325" lvl="0" marL="457200" rtl="0" algn="l">
              <a:spcBef>
                <a:spcPts val="1200"/>
              </a:spcBef>
              <a:spcAft>
                <a:spcPts val="0"/>
              </a:spcAft>
              <a:buSzPts val="1350"/>
              <a:buFont typeface="Montserrat"/>
              <a:buChar char="-"/>
            </a:pPr>
            <a:r>
              <a:rPr lang="en" sz="1350">
                <a:latin typeface="Montserrat"/>
                <a:ea typeface="Montserrat"/>
                <a:cs typeface="Montserrat"/>
                <a:sym typeface="Montserrat"/>
              </a:rPr>
              <a:t>Single-Rotor</a:t>
            </a:r>
            <a:endParaRPr sz="1350">
              <a:latin typeface="Montserrat"/>
              <a:ea typeface="Montserrat"/>
              <a:cs typeface="Montserrat"/>
              <a:sym typeface="Montserrat"/>
            </a:endParaRPr>
          </a:p>
        </p:txBody>
      </p:sp>
      <p:pic>
        <p:nvPicPr>
          <p:cNvPr id="148" name="Google Shape;148;p15"/>
          <p:cNvPicPr preferRelativeResize="0"/>
          <p:nvPr/>
        </p:nvPicPr>
        <p:blipFill>
          <a:blip r:embed="rId4">
            <a:alphaModFix/>
          </a:blip>
          <a:stretch>
            <a:fillRect/>
          </a:stretch>
        </p:blipFill>
        <p:spPr>
          <a:xfrm>
            <a:off x="4130149" y="2571749"/>
            <a:ext cx="1373613" cy="914100"/>
          </a:xfrm>
          <a:prstGeom prst="rect">
            <a:avLst/>
          </a:prstGeom>
          <a:noFill/>
          <a:ln>
            <a:noFill/>
          </a:ln>
        </p:spPr>
      </p:pic>
      <p:pic>
        <p:nvPicPr>
          <p:cNvPr id="149" name="Google Shape;149;p15"/>
          <p:cNvPicPr preferRelativeResize="0"/>
          <p:nvPr/>
        </p:nvPicPr>
        <p:blipFill>
          <a:blip r:embed="rId5">
            <a:alphaModFix/>
          </a:blip>
          <a:stretch>
            <a:fillRect/>
          </a:stretch>
        </p:blipFill>
        <p:spPr>
          <a:xfrm>
            <a:off x="5832869" y="3322544"/>
            <a:ext cx="1242325" cy="1077400"/>
          </a:xfrm>
          <a:prstGeom prst="rect">
            <a:avLst/>
          </a:prstGeom>
          <a:noFill/>
          <a:ln>
            <a:noFill/>
          </a:ln>
        </p:spPr>
      </p:pic>
      <p:pic>
        <p:nvPicPr>
          <p:cNvPr id="150" name="Google Shape;150;p15"/>
          <p:cNvPicPr preferRelativeResize="0"/>
          <p:nvPr/>
        </p:nvPicPr>
        <p:blipFill>
          <a:blip r:embed="rId6">
            <a:alphaModFix/>
          </a:blip>
          <a:stretch>
            <a:fillRect/>
          </a:stretch>
        </p:blipFill>
        <p:spPr>
          <a:xfrm>
            <a:off x="7404326" y="4037251"/>
            <a:ext cx="1555425" cy="103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are Drones Used in War?</a:t>
            </a:r>
            <a:endParaRPr/>
          </a:p>
        </p:txBody>
      </p:sp>
      <p:sp>
        <p:nvSpPr>
          <p:cNvPr id="156" name="Google Shape;156;p16"/>
          <p:cNvSpPr txBox="1"/>
          <p:nvPr>
            <p:ph idx="1" type="body"/>
          </p:nvPr>
        </p:nvSpPr>
        <p:spPr>
          <a:xfrm>
            <a:off x="1297500" y="1567550"/>
            <a:ext cx="7038900" cy="336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Drones are mainly used for reconnaissance and artillery spotting and jamming</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UAV’s</a:t>
            </a:r>
            <a:endParaRPr sz="1400">
              <a:latin typeface="Montserrat"/>
              <a:ea typeface="Montserrat"/>
              <a:cs typeface="Montserrat"/>
              <a:sym typeface="Montserrat"/>
            </a:endParaRPr>
          </a:p>
          <a:p>
            <a:pPr indent="0" lvl="0" marL="457200" rtl="0" algn="l">
              <a:spcBef>
                <a:spcPts val="1200"/>
              </a:spcBef>
              <a:spcAft>
                <a:spcPts val="0"/>
              </a:spcAft>
              <a:buNone/>
            </a:pPr>
            <a:r>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Drones are also used to carry and deliver valuable supplies and equipment over dangerous areas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Cargo Drones</a:t>
            </a:r>
            <a:endParaRPr sz="1400">
              <a:latin typeface="Montserrat"/>
              <a:ea typeface="Montserrat"/>
              <a:cs typeface="Montserrat"/>
              <a:sym typeface="Montserrat"/>
            </a:endParaRPr>
          </a:p>
          <a:p>
            <a:pPr indent="0" lvl="0" marL="457200" rtl="0" algn="l">
              <a:spcBef>
                <a:spcPts val="1200"/>
              </a:spcBef>
              <a:spcAft>
                <a:spcPts val="0"/>
              </a:spcAft>
              <a:buNone/>
            </a:pPr>
            <a:r>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Combat drones are used to carry out devastating attacks such as bombing and </a:t>
            </a:r>
            <a:r>
              <a:rPr lang="en" sz="1400">
                <a:latin typeface="Montserrat"/>
                <a:ea typeface="Montserrat"/>
                <a:cs typeface="Montserrat"/>
                <a:sym typeface="Montserrat"/>
              </a:rPr>
              <a:t>assassinations</a:t>
            </a:r>
            <a:r>
              <a:rPr lang="en" sz="1400">
                <a:latin typeface="Montserrat"/>
                <a:ea typeface="Montserrat"/>
                <a:cs typeface="Montserrat"/>
                <a:sym typeface="Montserrat"/>
              </a:rPr>
              <a:t>. </a:t>
            </a:r>
            <a:endParaRPr sz="1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Drone Warfare</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Lower the risk of injury and death to </a:t>
            </a:r>
            <a:r>
              <a:rPr lang="en" sz="1400">
                <a:latin typeface="Montserrat"/>
                <a:ea typeface="Montserrat"/>
                <a:cs typeface="Montserrat"/>
                <a:sym typeface="Montserrat"/>
              </a:rPr>
              <a:t>military personnel</a:t>
            </a:r>
            <a:endParaRPr sz="1400">
              <a:latin typeface="Montserrat"/>
              <a:ea typeface="Montserrat"/>
              <a:cs typeface="Montserrat"/>
              <a:sym typeface="Montserrat"/>
            </a:endParaRPr>
          </a:p>
          <a:p>
            <a:pPr indent="0" lvl="0" marL="457200" rtl="0" algn="l">
              <a:spcBef>
                <a:spcPts val="1200"/>
              </a:spcBef>
              <a:spcAft>
                <a:spcPts val="0"/>
              </a:spcAft>
              <a:buNone/>
            </a:pPr>
            <a:r>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Increased Speed &amp; Accuracy</a:t>
            </a:r>
            <a:endParaRPr sz="1400">
              <a:latin typeface="Montserrat"/>
              <a:ea typeface="Montserrat"/>
              <a:cs typeface="Montserrat"/>
              <a:sym typeface="Montserrat"/>
            </a:endParaRPr>
          </a:p>
          <a:p>
            <a:pPr indent="0" lvl="0" marL="457200" rtl="0" algn="l">
              <a:spcBef>
                <a:spcPts val="1200"/>
              </a:spcBef>
              <a:spcAft>
                <a:spcPts val="0"/>
              </a:spcAft>
              <a:buNone/>
            </a:pPr>
            <a:r>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Lower Cost compared to jets</a:t>
            </a:r>
            <a:endParaRPr sz="1400">
              <a:latin typeface="Montserrat"/>
              <a:ea typeface="Montserrat"/>
              <a:cs typeface="Montserrat"/>
              <a:sym typeface="Montserrat"/>
            </a:endParaRPr>
          </a:p>
          <a:p>
            <a:pPr indent="0" lvl="0" marL="457200" rtl="0" algn="l">
              <a:spcBef>
                <a:spcPts val="1200"/>
              </a:spcBef>
              <a:spcAft>
                <a:spcPts val="0"/>
              </a:spcAft>
              <a:buNone/>
            </a:pPr>
            <a:r>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Reducing the risk of hurting civilians </a:t>
            </a:r>
            <a:r>
              <a:rPr lang="en" sz="1400">
                <a:latin typeface="Montserrat"/>
                <a:ea typeface="Montserrat"/>
                <a:cs typeface="Montserrat"/>
                <a:sym typeface="Montserrat"/>
              </a:rPr>
              <a:t> </a:t>
            </a:r>
            <a:endParaRPr sz="14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Negatives of Drone Warfare</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Collateral Damage</a:t>
            </a:r>
            <a:endParaRPr sz="1400">
              <a:latin typeface="Montserrat"/>
              <a:ea typeface="Montserrat"/>
              <a:cs typeface="Montserrat"/>
              <a:sym typeface="Montserrat"/>
            </a:endParaRPr>
          </a:p>
          <a:p>
            <a:pPr indent="0" lvl="0" marL="457200" rtl="0" algn="l">
              <a:spcBef>
                <a:spcPts val="1200"/>
              </a:spcBef>
              <a:spcAft>
                <a:spcPts val="0"/>
              </a:spcAft>
              <a:buNone/>
            </a:pPr>
            <a:r>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Lack of accountability</a:t>
            </a:r>
            <a:endParaRPr sz="1400">
              <a:latin typeface="Montserrat"/>
              <a:ea typeface="Montserrat"/>
              <a:cs typeface="Montserrat"/>
              <a:sym typeface="Montserrat"/>
            </a:endParaRPr>
          </a:p>
          <a:p>
            <a:pPr indent="0" lvl="0" marL="457200" rtl="0" algn="l">
              <a:spcBef>
                <a:spcPts val="1200"/>
              </a:spcBef>
              <a:spcAft>
                <a:spcPts val="0"/>
              </a:spcAft>
              <a:buNone/>
            </a:pPr>
            <a:r>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Negative Psychological </a:t>
            </a:r>
            <a:r>
              <a:rPr lang="en" sz="1400">
                <a:latin typeface="Montserrat"/>
                <a:ea typeface="Montserrat"/>
                <a:cs typeface="Montserrat"/>
                <a:sym typeface="Montserrat"/>
              </a:rPr>
              <a:t>effects</a:t>
            </a:r>
            <a:r>
              <a:rPr lang="en" sz="1400">
                <a:latin typeface="Montserrat"/>
                <a:ea typeface="Montserrat"/>
                <a:cs typeface="Montserrat"/>
                <a:sym typeface="Montserrat"/>
              </a:rPr>
              <a:t> on drone operators and for people living in areas where drone strikes are common</a:t>
            </a:r>
            <a:endParaRPr sz="1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Recent Use of Drone Warfare</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Russia-Ukraine War 2020-Current</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October 29, Russian Fleet was attacked by 16 drones. Nine in the air, 7 in the water. (</a:t>
            </a:r>
            <a:r>
              <a:rPr lang="en" sz="1400" u="sng">
                <a:solidFill>
                  <a:schemeClr val="hlink"/>
                </a:solidFill>
                <a:latin typeface="Montserrat"/>
                <a:ea typeface="Montserrat"/>
                <a:cs typeface="Montserrat"/>
                <a:sym typeface="Montserrat"/>
                <a:hlinkClick r:id="rId3"/>
              </a:rPr>
              <a:t>Atlantic</a:t>
            </a:r>
            <a:r>
              <a:rPr lang="en" sz="1400">
                <a:latin typeface="Montserrat"/>
                <a:ea typeface="Montserrat"/>
                <a:cs typeface="Montserrat"/>
                <a:sym typeface="Montserrat"/>
              </a:rPr>
              <a:t>)</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So small could be mistaken for a bird</a:t>
            </a:r>
            <a:endParaRPr sz="1400">
              <a:latin typeface="Montserrat"/>
              <a:ea typeface="Montserrat"/>
              <a:cs typeface="Montserrat"/>
              <a:sym typeface="Montserrat"/>
            </a:endParaRPr>
          </a:p>
          <a:p>
            <a:pPr indent="0" lvl="0" marL="1371600" rtl="0" algn="l">
              <a:spcBef>
                <a:spcPts val="1200"/>
              </a:spcBef>
              <a:spcAft>
                <a:spcPts val="0"/>
              </a:spcAft>
              <a:buNone/>
            </a:pPr>
            <a:r>
              <a:t/>
            </a:r>
            <a:endParaRPr sz="1400">
              <a:latin typeface="Montserrat"/>
              <a:ea typeface="Montserrat"/>
              <a:cs typeface="Montserrat"/>
              <a:sym typeface="Montserrat"/>
            </a:endParaRPr>
          </a:p>
          <a:p>
            <a:pPr indent="-317500" lvl="1" marL="914400" rtl="0" algn="l">
              <a:spcBef>
                <a:spcPts val="1200"/>
              </a:spcBef>
              <a:spcAft>
                <a:spcPts val="0"/>
              </a:spcAft>
              <a:buSzPts val="1400"/>
              <a:buFont typeface="Montserrat"/>
              <a:buChar char="-"/>
            </a:pPr>
            <a:r>
              <a:rPr lang="en" sz="1400">
                <a:latin typeface="Montserrat"/>
                <a:ea typeface="Montserrat"/>
                <a:cs typeface="Montserrat"/>
                <a:sym typeface="Montserrat"/>
              </a:rPr>
              <a:t>U.S </a:t>
            </a:r>
            <a:r>
              <a:rPr lang="en" sz="1400">
                <a:latin typeface="Montserrat"/>
                <a:ea typeface="Montserrat"/>
                <a:cs typeface="Montserrat"/>
                <a:sym typeface="Montserrat"/>
              </a:rPr>
              <a:t>provided</a:t>
            </a:r>
            <a:r>
              <a:rPr lang="en" sz="1400">
                <a:latin typeface="Montserrat"/>
                <a:ea typeface="Montserrat"/>
                <a:cs typeface="Montserrat"/>
                <a:sym typeface="Montserrat"/>
              </a:rPr>
              <a:t> Ukraine with Switchblade Drones</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UAV drone</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Considered the “kamikaze” drone due to ability of dive-bombing targets (</a:t>
            </a:r>
            <a:r>
              <a:rPr lang="en" sz="1400" u="sng">
                <a:solidFill>
                  <a:schemeClr val="hlink"/>
                </a:solidFill>
                <a:latin typeface="Montserrat"/>
                <a:ea typeface="Montserrat"/>
                <a:cs typeface="Montserrat"/>
                <a:sym typeface="Montserrat"/>
                <a:hlinkClick r:id="rId4"/>
              </a:rPr>
              <a:t>Yousif</a:t>
            </a:r>
            <a:r>
              <a:rPr lang="en" sz="1400">
                <a:latin typeface="Montserrat"/>
                <a:ea typeface="Montserrat"/>
                <a:cs typeface="Montserrat"/>
                <a:sym typeface="Montserrat"/>
              </a:rPr>
              <a:t>)</a:t>
            </a:r>
            <a:endParaRPr sz="14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of Drone Warfare</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Applying Artificial Intelligence to drones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Deliver drones in swarms that can individually change direction depending on scenarios (</a:t>
            </a:r>
            <a:r>
              <a:rPr lang="en" sz="1500" u="sng">
                <a:solidFill>
                  <a:schemeClr val="hlink"/>
                </a:solidFill>
                <a:latin typeface="Montserrat"/>
                <a:ea typeface="Montserrat"/>
                <a:cs typeface="Montserrat"/>
                <a:sym typeface="Montserrat"/>
                <a:hlinkClick r:id="rId3"/>
              </a:rPr>
              <a:t>Bowden</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0" lvl="0" marL="0" rtl="0" algn="l">
              <a:spcBef>
                <a:spcPts val="1200"/>
              </a:spcBef>
              <a:spcAft>
                <a:spcPts val="0"/>
              </a:spcAft>
              <a:buNone/>
            </a:pPr>
            <a:r>
              <a:t/>
            </a:r>
            <a:endParaRPr sz="1500">
              <a:latin typeface="Montserrat"/>
              <a:ea typeface="Montserrat"/>
              <a:cs typeface="Montserrat"/>
              <a:sym typeface="Montserrat"/>
            </a:endParaRPr>
          </a:p>
          <a:p>
            <a:pPr indent="-323850" lvl="0" marL="457200" rtl="0" algn="l">
              <a:spcBef>
                <a:spcPts val="1200"/>
              </a:spcBef>
              <a:spcAft>
                <a:spcPts val="0"/>
              </a:spcAft>
              <a:buSzPts val="1500"/>
              <a:buFont typeface="Montserrat"/>
              <a:buChar char="-"/>
            </a:pPr>
            <a:r>
              <a:rPr lang="en" sz="1500">
                <a:latin typeface="Montserrat"/>
                <a:ea typeface="Montserrat"/>
                <a:cs typeface="Montserrat"/>
                <a:sym typeface="Montserrat"/>
              </a:rPr>
              <a:t>More integration into </a:t>
            </a:r>
            <a:r>
              <a:rPr lang="en" sz="1500">
                <a:latin typeface="Montserrat"/>
                <a:ea typeface="Montserrat"/>
                <a:cs typeface="Montserrat"/>
                <a:sym typeface="Montserrat"/>
              </a:rPr>
              <a:t>military operations working alongside soldiers and providing real-time intelligence and support</a:t>
            </a:r>
            <a:endParaRPr sz="1500">
              <a:latin typeface="Montserrat"/>
              <a:ea typeface="Montserrat"/>
              <a:cs typeface="Montserrat"/>
              <a:sym typeface="Montserrat"/>
            </a:endParaRPr>
          </a:p>
        </p:txBody>
      </p:sp>
      <p:pic>
        <p:nvPicPr>
          <p:cNvPr id="181" name="Google Shape;181;p20"/>
          <p:cNvPicPr preferRelativeResize="0"/>
          <p:nvPr/>
        </p:nvPicPr>
        <p:blipFill>
          <a:blip r:embed="rId4">
            <a:alphaModFix/>
          </a:blip>
          <a:stretch>
            <a:fillRect/>
          </a:stretch>
        </p:blipFill>
        <p:spPr>
          <a:xfrm>
            <a:off x="97300" y="3618825"/>
            <a:ext cx="1927350" cy="148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187" name="Google Shape;187;p21"/>
          <p:cNvSpPr txBox="1"/>
          <p:nvPr>
            <p:ph idx="1" type="body"/>
          </p:nvPr>
        </p:nvSpPr>
        <p:spPr>
          <a:xfrm>
            <a:off x="547650" y="1577750"/>
            <a:ext cx="8048700" cy="3408600"/>
          </a:xfrm>
          <a:prstGeom prst="rect">
            <a:avLst/>
          </a:prstGeom>
        </p:spPr>
        <p:txBody>
          <a:bodyPr anchorCtr="0" anchor="t" bIns="91425" lIns="91425" spcFirstLastPara="1" rIns="91425" wrap="square" tIns="91425">
            <a:normAutofit fontScale="70000" lnSpcReduction="20000"/>
          </a:bodyPr>
          <a:lstStyle/>
          <a:p>
            <a:pPr indent="0" lvl="0" marL="355600" rtl="0" algn="l">
              <a:spcBef>
                <a:spcPts val="1200"/>
              </a:spcBef>
              <a:spcAft>
                <a:spcPts val="0"/>
              </a:spcAft>
              <a:buNone/>
            </a:pPr>
            <a:r>
              <a:rPr lang="en" sz="1531">
                <a:latin typeface="Montserrat"/>
                <a:ea typeface="Montserrat"/>
                <a:cs typeface="Montserrat"/>
                <a:sym typeface="Montserrat"/>
              </a:rPr>
              <a:t>Bowden, M. (2022, December 15). </a:t>
            </a:r>
            <a:r>
              <a:rPr i="1" lang="en" sz="1531">
                <a:latin typeface="Montserrat"/>
                <a:ea typeface="Montserrat"/>
                <a:cs typeface="Montserrat"/>
                <a:sym typeface="Montserrat"/>
              </a:rPr>
              <a:t>The tiny and nightmarishly efficient future of drone warfare</a:t>
            </a:r>
            <a:r>
              <a:rPr lang="en" sz="1531">
                <a:latin typeface="Montserrat"/>
                <a:ea typeface="Montserrat"/>
                <a:cs typeface="Montserrat"/>
                <a:sym typeface="Montserrat"/>
              </a:rPr>
              <a:t>. The Atlantic. Retrieved March 11, 2023, from </a:t>
            </a:r>
            <a:r>
              <a:rPr lang="en" sz="1531" u="sng">
                <a:solidFill>
                  <a:schemeClr val="hlink"/>
                </a:solidFill>
                <a:latin typeface="Montserrat"/>
                <a:ea typeface="Montserrat"/>
                <a:cs typeface="Montserrat"/>
                <a:sym typeface="Montserrat"/>
                <a:hlinkClick r:id="rId3"/>
              </a:rPr>
              <a:t>https://www.theatlantic.com/technology/archive/2022/11/russia-ukraine-war-drones-future-of-warfare/672241/</a:t>
            </a:r>
            <a:endParaRPr sz="1531">
              <a:latin typeface="Montserrat"/>
              <a:ea typeface="Montserrat"/>
              <a:cs typeface="Montserrat"/>
              <a:sym typeface="Montserrat"/>
            </a:endParaRPr>
          </a:p>
          <a:p>
            <a:pPr indent="0" lvl="0" marL="355600" rtl="0" algn="l">
              <a:spcBef>
                <a:spcPts val="1200"/>
              </a:spcBef>
              <a:spcAft>
                <a:spcPts val="0"/>
              </a:spcAft>
              <a:buNone/>
            </a:pPr>
            <a:r>
              <a:rPr lang="en" sz="1531">
                <a:latin typeface="Montserrat"/>
                <a:ea typeface="Montserrat"/>
                <a:cs typeface="Montserrat"/>
                <a:sym typeface="Montserrat"/>
              </a:rPr>
              <a:t>Collegenp. (n.d.). </a:t>
            </a:r>
            <a:r>
              <a:rPr i="1" lang="en" sz="1531">
                <a:latin typeface="Montserrat"/>
                <a:ea typeface="Montserrat"/>
                <a:cs typeface="Montserrat"/>
                <a:sym typeface="Montserrat"/>
              </a:rPr>
              <a:t>Pros and cons of drone warfare: An in-depth analysis</a:t>
            </a:r>
            <a:r>
              <a:rPr lang="en" sz="1531">
                <a:latin typeface="Montserrat"/>
                <a:ea typeface="Montserrat"/>
                <a:cs typeface="Montserrat"/>
                <a:sym typeface="Montserrat"/>
              </a:rPr>
              <a:t>. CollegeNp.com. Retrieved March 11, 2023, from </a:t>
            </a:r>
            <a:r>
              <a:rPr lang="en" sz="1531" u="sng">
                <a:solidFill>
                  <a:schemeClr val="hlink"/>
                </a:solidFill>
                <a:latin typeface="Montserrat"/>
                <a:ea typeface="Montserrat"/>
                <a:cs typeface="Montserrat"/>
                <a:sym typeface="Montserrat"/>
                <a:hlinkClick r:id="rId4"/>
              </a:rPr>
              <a:t>https://www.collegenp.com/technology/pros-and-cons-of-drone-warfare/#:~:text=The%20advantages%20of%20using%20drones,implications%20of%20remote%2Dcontrolled%20killing</a:t>
            </a:r>
            <a:r>
              <a:rPr lang="en" sz="1531">
                <a:latin typeface="Montserrat"/>
                <a:ea typeface="Montserrat"/>
                <a:cs typeface="Montserrat"/>
                <a:sym typeface="Montserrat"/>
              </a:rPr>
              <a:t>.</a:t>
            </a:r>
            <a:endParaRPr sz="1531">
              <a:latin typeface="Montserrat"/>
              <a:ea typeface="Montserrat"/>
              <a:cs typeface="Montserrat"/>
              <a:sym typeface="Montserrat"/>
            </a:endParaRPr>
          </a:p>
          <a:p>
            <a:pPr indent="0" lvl="0" marL="355600" rtl="0" algn="l">
              <a:spcBef>
                <a:spcPts val="1200"/>
              </a:spcBef>
              <a:spcAft>
                <a:spcPts val="0"/>
              </a:spcAft>
              <a:buNone/>
            </a:pPr>
            <a:r>
              <a:rPr lang="en" sz="1531">
                <a:latin typeface="Montserrat"/>
                <a:ea typeface="Montserrat"/>
                <a:cs typeface="Montserrat"/>
                <a:sym typeface="Montserrat"/>
              </a:rPr>
              <a:t>G, C. (2022, November 20). </a:t>
            </a:r>
            <a:r>
              <a:rPr i="1" lang="en" sz="1531">
                <a:latin typeface="Montserrat"/>
                <a:ea typeface="Montserrat"/>
                <a:cs typeface="Montserrat"/>
                <a:sym typeface="Montserrat"/>
              </a:rPr>
              <a:t>Drone warfare in Ukraine: Understanding the landscape • stimson center</a:t>
            </a:r>
            <a:r>
              <a:rPr lang="en" sz="1531">
                <a:latin typeface="Montserrat"/>
                <a:ea typeface="Montserrat"/>
                <a:cs typeface="Montserrat"/>
                <a:sym typeface="Montserrat"/>
              </a:rPr>
              <a:t>. Stimson Center. Retrieved March 11, 2023, from </a:t>
            </a:r>
            <a:r>
              <a:rPr lang="en" sz="1531" u="sng">
                <a:solidFill>
                  <a:schemeClr val="hlink"/>
                </a:solidFill>
                <a:latin typeface="Montserrat"/>
                <a:ea typeface="Montserrat"/>
                <a:cs typeface="Montserrat"/>
                <a:sym typeface="Montserrat"/>
                <a:hlinkClick r:id="rId5"/>
              </a:rPr>
              <a:t>https://www.stimson.org/2022/drone-warfare-in-ukraine-understanding-the-landscape/</a:t>
            </a:r>
            <a:endParaRPr sz="1531">
              <a:latin typeface="Montserrat"/>
              <a:ea typeface="Montserrat"/>
              <a:cs typeface="Montserrat"/>
              <a:sym typeface="Montserrat"/>
            </a:endParaRPr>
          </a:p>
          <a:p>
            <a:pPr indent="0" lvl="0" marL="355600" rtl="0" algn="l">
              <a:spcBef>
                <a:spcPts val="1200"/>
              </a:spcBef>
              <a:spcAft>
                <a:spcPts val="0"/>
              </a:spcAft>
              <a:buNone/>
            </a:pPr>
            <a:r>
              <a:rPr lang="en" sz="1531">
                <a:latin typeface="Montserrat"/>
                <a:ea typeface="Montserrat"/>
                <a:cs typeface="Montserrat"/>
                <a:sym typeface="Montserrat"/>
              </a:rPr>
              <a:t>Lutkevich, B., &amp; Earls, A. R. (2021, December 7). </a:t>
            </a:r>
            <a:r>
              <a:rPr i="1" lang="en" sz="1531">
                <a:latin typeface="Montserrat"/>
                <a:ea typeface="Montserrat"/>
                <a:cs typeface="Montserrat"/>
                <a:sym typeface="Montserrat"/>
              </a:rPr>
              <a:t>What is a drone? - definition from whatis.com</a:t>
            </a:r>
            <a:r>
              <a:rPr lang="en" sz="1531">
                <a:latin typeface="Montserrat"/>
                <a:ea typeface="Montserrat"/>
                <a:cs typeface="Montserrat"/>
                <a:sym typeface="Montserrat"/>
              </a:rPr>
              <a:t>. IoT Agenda. Retrieved March 11, 2023, from </a:t>
            </a:r>
            <a:r>
              <a:rPr lang="en" sz="1531" u="sng">
                <a:solidFill>
                  <a:schemeClr val="hlink"/>
                </a:solidFill>
                <a:latin typeface="Montserrat"/>
                <a:ea typeface="Montserrat"/>
                <a:cs typeface="Montserrat"/>
                <a:sym typeface="Montserrat"/>
                <a:hlinkClick r:id="rId6"/>
              </a:rPr>
              <a:t>https://www.techtarget.com/iotagenda/definition/drone</a:t>
            </a:r>
            <a:endParaRPr sz="1531">
              <a:latin typeface="Montserrat"/>
              <a:ea typeface="Montserrat"/>
              <a:cs typeface="Montserrat"/>
              <a:sym typeface="Montserrat"/>
            </a:endParaRPr>
          </a:p>
          <a:p>
            <a:pPr indent="0" lvl="0" marL="355600" rtl="0" algn="l">
              <a:spcBef>
                <a:spcPts val="1200"/>
              </a:spcBef>
              <a:spcAft>
                <a:spcPts val="0"/>
              </a:spcAft>
              <a:buNone/>
            </a:pPr>
            <a:r>
              <a:rPr i="1" lang="en" sz="1531">
                <a:latin typeface="Montserrat"/>
                <a:ea typeface="Montserrat"/>
                <a:cs typeface="Montserrat"/>
                <a:sym typeface="Montserrat"/>
              </a:rPr>
              <a:t>Targeted killing and the rule of law: The legal and human costs of 20 ...</a:t>
            </a:r>
            <a:r>
              <a:rPr lang="en" sz="1531">
                <a:latin typeface="Montserrat"/>
                <a:ea typeface="Montserrat"/>
                <a:cs typeface="Montserrat"/>
                <a:sym typeface="Montserrat"/>
              </a:rPr>
              <a:t> (n.d.). Retrieved March 11, 2023, from https://www.judiciary.senate.gov/imo/media/doc/Sales%20testimony.pdf </a:t>
            </a:r>
            <a:endParaRPr sz="1531">
              <a:latin typeface="Montserrat"/>
              <a:ea typeface="Montserrat"/>
              <a:cs typeface="Montserrat"/>
              <a:sym typeface="Montserrat"/>
            </a:endParaRPr>
          </a:p>
          <a:p>
            <a:pPr indent="0" lvl="0" marL="0" rtl="0" algn="l">
              <a:spcBef>
                <a:spcPts val="1200"/>
              </a:spcBef>
              <a:spcAft>
                <a:spcPts val="1200"/>
              </a:spcAft>
              <a:buNone/>
            </a:pPr>
            <a:r>
              <a:t/>
            </a:r>
            <a:endParaRPr sz="2284"/>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