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
      <p:font typeface="Maven Pro SemiBold"/>
      <p:regular r:id="rId23"/>
      <p:bold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MavenProSemiBold-bold.fntdata"/><Relationship Id="rId23" Type="http://schemas.openxmlformats.org/officeDocument/2006/relationships/font" Target="fonts/MavenPro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Nunito-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85de425c8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85de425c8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085de425c8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085de425c8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85de425c8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085de425c8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ChatGPT: </a:t>
            </a:r>
            <a:r>
              <a:rPr b="1" lang="en" sz="1200">
                <a:solidFill>
                  <a:srgbClr val="202124"/>
                </a:solidFill>
                <a:highlight>
                  <a:srgbClr val="FFFFFF"/>
                </a:highlight>
                <a:latin typeface="Roboto"/>
                <a:ea typeface="Roboto"/>
                <a:cs typeface="Roboto"/>
                <a:sym typeface="Roboto"/>
              </a:rPr>
              <a:t>uses its pre-trained database to intake inputs and prompts and generates the appropriate response in a natural, human-like text structure</a:t>
            </a:r>
            <a:endParaRPr/>
          </a:p>
          <a:p>
            <a:pPr indent="0" lvl="0" marL="0" rtl="0" algn="l">
              <a:spcBef>
                <a:spcPts val="0"/>
              </a:spcBef>
              <a:spcAft>
                <a:spcPts val="0"/>
              </a:spcAft>
              <a:buNone/>
            </a:pPr>
            <a:r>
              <a:rPr lang="en"/>
              <a:t>PathAI uses data from labs and clinics to find the best treatments for patients</a:t>
            </a:r>
            <a:endParaRPr/>
          </a:p>
          <a:p>
            <a:pPr indent="0" lvl="0" marL="0" rtl="0" algn="l">
              <a:spcBef>
                <a:spcPts val="0"/>
              </a:spcBef>
              <a:spcAft>
                <a:spcPts val="0"/>
              </a:spcAft>
              <a:buNone/>
            </a:pPr>
            <a:r>
              <a:rPr lang="en"/>
              <a:t>DataRobot: Helps make predictive models to enhance decision making around issues like </a:t>
            </a:r>
            <a:r>
              <a:rPr lang="en"/>
              <a:t>fraudulent</a:t>
            </a:r>
            <a:r>
              <a:rPr lang="en"/>
              <a:t> credit card transactions and digital wealth </a:t>
            </a:r>
            <a:r>
              <a:rPr lang="en"/>
              <a:t>management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085de425c8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085de425c8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People fear Automating jobs could lead to mass unemployment</a:t>
            </a:r>
            <a:endParaRPr/>
          </a:p>
          <a:p>
            <a:pPr indent="-298450" lvl="0" marL="457200" rtl="0" algn="l">
              <a:spcBef>
                <a:spcPts val="0"/>
              </a:spcBef>
              <a:spcAft>
                <a:spcPts val="0"/>
              </a:spcAft>
              <a:buSzPts val="1100"/>
              <a:buAutoNum type="arabicPeriod"/>
            </a:pPr>
            <a:r>
              <a:rPr lang="en"/>
              <a:t>There will have to be a lot of trust in AI especially in the healthcare </a:t>
            </a:r>
            <a:r>
              <a:rPr lang="en"/>
              <a:t>industry</a:t>
            </a:r>
            <a:r>
              <a:rPr lang="en"/>
              <a:t> where life is on the line</a:t>
            </a:r>
            <a:endParaRPr/>
          </a:p>
          <a:p>
            <a:pPr indent="-298450" lvl="0" marL="457200" rtl="0" algn="l">
              <a:spcBef>
                <a:spcPts val="0"/>
              </a:spcBef>
              <a:spcAft>
                <a:spcPts val="0"/>
              </a:spcAft>
              <a:buSzPts val="1100"/>
              <a:buAutoNum type="arabicPeriod"/>
            </a:pPr>
            <a:r>
              <a:rPr lang="en"/>
              <a:t>The use of Data for AI will raise privacy concerns and there could be a potential for misuse with AI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085de425c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085de425c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085de425c8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085de425c8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b67076831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b67076831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085de425c8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085de425c8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britannica.com/technology/artificial-intelligence" TargetMode="External"/><Relationship Id="rId4" Type="http://schemas.openxmlformats.org/officeDocument/2006/relationships/hyperlink" Target="https://builtin.com/artificial-intelligence/ai-finance-banking-applications-companies" TargetMode="External"/><Relationship Id="rId5" Type="http://schemas.openxmlformats.org/officeDocument/2006/relationships/hyperlink" Target="https://www.datarobot.com/" TargetMode="External"/><Relationship Id="rId6" Type="http://schemas.openxmlformats.org/officeDocument/2006/relationships/hyperlink" Target="https://www.pathai.com/" TargetMode="External"/><Relationship Id="rId7" Type="http://schemas.openxmlformats.org/officeDocument/2006/relationships/hyperlink" Target="https://www.entrepreneur.com/science-technology/chatgpt-what-is-it-and-how-does-it-work/445014#:~:text=in%20Content%20Marketing-,Text%20generation,%2C%20human%2Dlike%20text%20structur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AI &amp; the World Today</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Saad Khan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t>
            </a:r>
            <a:r>
              <a:rPr lang="en"/>
              <a:t>Artificial</a:t>
            </a:r>
            <a:r>
              <a:rPr lang="en"/>
              <a:t> </a:t>
            </a:r>
            <a:r>
              <a:rPr lang="en"/>
              <a:t>Intelligence</a:t>
            </a:r>
            <a:r>
              <a:rPr lang="en"/>
              <a:t>?</a:t>
            </a:r>
            <a:endParaRPr/>
          </a:p>
        </p:txBody>
      </p:sp>
      <p:pic>
        <p:nvPicPr>
          <p:cNvPr id="284" name="Google Shape;284;p14"/>
          <p:cNvPicPr preferRelativeResize="0"/>
          <p:nvPr/>
        </p:nvPicPr>
        <p:blipFill>
          <a:blip r:embed="rId3">
            <a:alphaModFix/>
          </a:blip>
          <a:stretch>
            <a:fillRect/>
          </a:stretch>
        </p:blipFill>
        <p:spPr>
          <a:xfrm>
            <a:off x="3631401" y="3841075"/>
            <a:ext cx="1626400" cy="1302425"/>
          </a:xfrm>
          <a:prstGeom prst="rect">
            <a:avLst/>
          </a:prstGeom>
          <a:noFill/>
          <a:ln>
            <a:noFill/>
          </a:ln>
        </p:spPr>
      </p:pic>
      <p:sp>
        <p:nvSpPr>
          <p:cNvPr id="285" name="Google Shape;285;p14"/>
          <p:cNvSpPr txBox="1"/>
          <p:nvPr/>
        </p:nvSpPr>
        <p:spPr>
          <a:xfrm>
            <a:off x="1691100" y="1715313"/>
            <a:ext cx="6255900" cy="928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Nunito"/>
              <a:buChar char="-"/>
            </a:pPr>
            <a:r>
              <a:rPr lang="en" sz="1500">
                <a:solidFill>
                  <a:schemeClr val="dk2"/>
                </a:solidFill>
                <a:latin typeface="Nunito"/>
                <a:ea typeface="Nunito"/>
                <a:cs typeface="Nunito"/>
                <a:sym typeface="Nunito"/>
              </a:rPr>
              <a:t>“</a:t>
            </a:r>
            <a:r>
              <a:rPr lang="en">
                <a:solidFill>
                  <a:srgbClr val="1A1A1A"/>
                </a:solidFill>
                <a:latin typeface="Maven Pro"/>
                <a:ea typeface="Maven Pro"/>
                <a:cs typeface="Maven Pro"/>
                <a:sym typeface="Maven Pro"/>
              </a:rPr>
              <a:t>Artificial intelligence (AI) is the ability of a computer or a robot controlled by a computer to do tasks that are usually done by humans because they require human intelligence and discernment.</a:t>
            </a:r>
            <a:r>
              <a:rPr lang="en" sz="1500">
                <a:solidFill>
                  <a:schemeClr val="dk2"/>
                </a:solidFill>
                <a:latin typeface="Nunito"/>
                <a:ea typeface="Nunito"/>
                <a:cs typeface="Nunito"/>
                <a:sym typeface="Nunito"/>
              </a:rPr>
              <a:t>”</a:t>
            </a:r>
            <a:endParaRPr>
              <a:latin typeface="Nunito"/>
              <a:ea typeface="Nunito"/>
              <a:cs typeface="Nunito"/>
              <a:sym typeface="Nunito"/>
            </a:endParaRPr>
          </a:p>
        </p:txBody>
      </p:sp>
      <p:sp>
        <p:nvSpPr>
          <p:cNvPr id="286" name="Google Shape;286;p14"/>
          <p:cNvSpPr txBox="1"/>
          <p:nvPr/>
        </p:nvSpPr>
        <p:spPr>
          <a:xfrm>
            <a:off x="1691100" y="2918600"/>
            <a:ext cx="62559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Maven Pro"/>
              <a:buChar char="-"/>
            </a:pPr>
            <a:r>
              <a:rPr lang="en">
                <a:solidFill>
                  <a:schemeClr val="dk2"/>
                </a:solidFill>
                <a:latin typeface="Maven Pro"/>
                <a:ea typeface="Maven Pro"/>
                <a:cs typeface="Maven Pro"/>
                <a:sym typeface="Maven Pro"/>
              </a:rPr>
              <a:t>For a computer to be considered intelligent it must have the ability to adapt to different circumstances and environments on it’s own.</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1000"/>
                                        <p:tgtEl>
                                          <p:spTgt spid="2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1000"/>
                                        <p:tgtEl>
                                          <p:spTgt spid="2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can AI benefit the world?</a:t>
            </a:r>
            <a:endParaRPr/>
          </a:p>
        </p:txBody>
      </p:sp>
      <p:sp>
        <p:nvSpPr>
          <p:cNvPr id="292" name="Google Shape;292;p15"/>
          <p:cNvSpPr txBox="1"/>
          <p:nvPr/>
        </p:nvSpPr>
        <p:spPr>
          <a:xfrm>
            <a:off x="1160925" y="1444775"/>
            <a:ext cx="29493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Maven Pro SemiBold"/>
              <a:buChar char="-"/>
            </a:pPr>
            <a:r>
              <a:rPr lang="en">
                <a:solidFill>
                  <a:schemeClr val="dk2"/>
                </a:solidFill>
                <a:latin typeface="Maven Pro SemiBold"/>
                <a:ea typeface="Maven Pro SemiBold"/>
                <a:cs typeface="Maven Pro SemiBold"/>
                <a:sym typeface="Maven Pro SemiBold"/>
              </a:rPr>
              <a:t>Increased Efficiency</a:t>
            </a:r>
            <a:endParaRPr>
              <a:latin typeface="Nunito"/>
              <a:ea typeface="Nunito"/>
              <a:cs typeface="Nunito"/>
              <a:sym typeface="Nunito"/>
            </a:endParaRPr>
          </a:p>
        </p:txBody>
      </p:sp>
      <p:sp>
        <p:nvSpPr>
          <p:cNvPr id="293" name="Google Shape;293;p15"/>
          <p:cNvSpPr txBox="1"/>
          <p:nvPr/>
        </p:nvSpPr>
        <p:spPr>
          <a:xfrm>
            <a:off x="1232150" y="1844975"/>
            <a:ext cx="6806400" cy="648000"/>
          </a:xfrm>
          <a:prstGeom prst="rect">
            <a:avLst/>
          </a:prstGeom>
          <a:noFill/>
          <a:ln>
            <a:noFill/>
          </a:ln>
        </p:spPr>
        <p:txBody>
          <a:bodyPr anchorCtr="0" anchor="t" bIns="91425" lIns="91425" spcFirstLastPara="1" rIns="91425" wrap="square" tIns="91425">
            <a:spAutoFit/>
          </a:bodyPr>
          <a:lstStyle/>
          <a:p>
            <a:pPr indent="-317500" lvl="1" marL="914400" rtl="0" algn="l">
              <a:lnSpc>
                <a:spcPct val="115000"/>
              </a:lnSpc>
              <a:spcBef>
                <a:spcPts val="0"/>
              </a:spcBef>
              <a:spcAft>
                <a:spcPts val="0"/>
              </a:spcAft>
              <a:buClr>
                <a:schemeClr val="dk2"/>
              </a:buClr>
              <a:buSzPts val="1400"/>
              <a:buFont typeface="Maven Pro"/>
              <a:buChar char="-"/>
            </a:pPr>
            <a:r>
              <a:rPr lang="en">
                <a:solidFill>
                  <a:schemeClr val="dk2"/>
                </a:solidFill>
                <a:latin typeface="Maven Pro"/>
                <a:ea typeface="Maven Pro"/>
                <a:cs typeface="Maven Pro"/>
                <a:sym typeface="Maven Pro"/>
              </a:rPr>
              <a:t>AI can help automate repetitive and mundane tasks, allowing workers to work on more complex tasks</a:t>
            </a:r>
            <a:endParaRPr>
              <a:latin typeface="Nunito"/>
              <a:ea typeface="Nunito"/>
              <a:cs typeface="Nunito"/>
              <a:sym typeface="Nunito"/>
            </a:endParaRPr>
          </a:p>
        </p:txBody>
      </p:sp>
      <p:sp>
        <p:nvSpPr>
          <p:cNvPr id="294" name="Google Shape;294;p15"/>
          <p:cNvSpPr txBox="1"/>
          <p:nvPr/>
        </p:nvSpPr>
        <p:spPr>
          <a:xfrm>
            <a:off x="1160925" y="2740075"/>
            <a:ext cx="26025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Maven Pro SemiBold"/>
              <a:buChar char="-"/>
            </a:pPr>
            <a:r>
              <a:rPr lang="en">
                <a:solidFill>
                  <a:schemeClr val="dk2"/>
                </a:solidFill>
                <a:latin typeface="Maven Pro SemiBold"/>
                <a:ea typeface="Maven Pro SemiBold"/>
                <a:cs typeface="Maven Pro SemiBold"/>
                <a:sym typeface="Maven Pro SemiBold"/>
              </a:rPr>
              <a:t>Improved Healthcare</a:t>
            </a:r>
            <a:endParaRPr>
              <a:latin typeface="Nunito"/>
              <a:ea typeface="Nunito"/>
              <a:cs typeface="Nunito"/>
              <a:sym typeface="Nunito"/>
            </a:endParaRPr>
          </a:p>
        </p:txBody>
      </p:sp>
      <p:sp>
        <p:nvSpPr>
          <p:cNvPr id="295" name="Google Shape;295;p15"/>
          <p:cNvSpPr txBox="1"/>
          <p:nvPr/>
        </p:nvSpPr>
        <p:spPr>
          <a:xfrm>
            <a:off x="1160925" y="3094338"/>
            <a:ext cx="6199500" cy="648000"/>
          </a:xfrm>
          <a:prstGeom prst="rect">
            <a:avLst/>
          </a:prstGeom>
          <a:noFill/>
          <a:ln>
            <a:noFill/>
          </a:ln>
        </p:spPr>
        <p:txBody>
          <a:bodyPr anchorCtr="0" anchor="t" bIns="91425" lIns="91425" spcFirstLastPara="1" rIns="91425" wrap="square" tIns="91425">
            <a:spAutoFit/>
          </a:bodyPr>
          <a:lstStyle/>
          <a:p>
            <a:pPr indent="-317500" lvl="1" marL="914400" rtl="0" algn="l">
              <a:lnSpc>
                <a:spcPct val="115000"/>
              </a:lnSpc>
              <a:spcBef>
                <a:spcPts val="0"/>
              </a:spcBef>
              <a:spcAft>
                <a:spcPts val="0"/>
              </a:spcAft>
              <a:buClr>
                <a:schemeClr val="dk2"/>
              </a:buClr>
              <a:buSzPts val="1400"/>
              <a:buFont typeface="Maven Pro"/>
              <a:buChar char="-"/>
            </a:pPr>
            <a:r>
              <a:rPr lang="en">
                <a:solidFill>
                  <a:schemeClr val="dk2"/>
                </a:solidFill>
                <a:latin typeface="Maven Pro"/>
                <a:ea typeface="Maven Pro"/>
                <a:cs typeface="Maven Pro"/>
                <a:sym typeface="Maven Pro"/>
              </a:rPr>
              <a:t>AI can help diagnose diseases earlier and more accurately by analyzing medical images and health records to find patterns </a:t>
            </a:r>
            <a:endParaRPr>
              <a:latin typeface="Nunito"/>
              <a:ea typeface="Nunito"/>
              <a:cs typeface="Nunito"/>
              <a:sym typeface="Nunito"/>
            </a:endParaRPr>
          </a:p>
        </p:txBody>
      </p:sp>
      <p:sp>
        <p:nvSpPr>
          <p:cNvPr id="296" name="Google Shape;296;p15"/>
          <p:cNvSpPr txBox="1"/>
          <p:nvPr/>
        </p:nvSpPr>
        <p:spPr>
          <a:xfrm>
            <a:off x="1160925" y="4035375"/>
            <a:ext cx="31434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Maven Pro SemiBold"/>
              <a:buChar char="-"/>
            </a:pPr>
            <a:r>
              <a:rPr lang="en">
                <a:solidFill>
                  <a:schemeClr val="dk2"/>
                </a:solidFill>
                <a:latin typeface="Maven Pro SemiBold"/>
                <a:ea typeface="Maven Pro SemiBold"/>
                <a:cs typeface="Maven Pro SemiBold"/>
                <a:sym typeface="Maven Pro SemiBold"/>
              </a:rPr>
              <a:t>Better decision making</a:t>
            </a:r>
            <a:endParaRPr>
              <a:latin typeface="Nunito"/>
              <a:ea typeface="Nunito"/>
              <a:cs typeface="Nunito"/>
              <a:sym typeface="Nunito"/>
            </a:endParaRPr>
          </a:p>
        </p:txBody>
      </p:sp>
      <p:sp>
        <p:nvSpPr>
          <p:cNvPr id="297" name="Google Shape;297;p15"/>
          <p:cNvSpPr txBox="1"/>
          <p:nvPr/>
        </p:nvSpPr>
        <p:spPr>
          <a:xfrm>
            <a:off x="2879950" y="4981475"/>
            <a:ext cx="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8" name="Google Shape;298;p15"/>
          <p:cNvSpPr txBox="1"/>
          <p:nvPr/>
        </p:nvSpPr>
        <p:spPr>
          <a:xfrm>
            <a:off x="1160925" y="4282475"/>
            <a:ext cx="6327300" cy="895800"/>
          </a:xfrm>
          <a:prstGeom prst="rect">
            <a:avLst/>
          </a:prstGeom>
          <a:noFill/>
          <a:ln>
            <a:noFill/>
          </a:ln>
        </p:spPr>
        <p:txBody>
          <a:bodyPr anchorCtr="0" anchor="t" bIns="91425" lIns="91425" spcFirstLastPara="1" rIns="91425" wrap="square" tIns="91425">
            <a:spAutoFit/>
          </a:bodyPr>
          <a:lstStyle/>
          <a:p>
            <a:pPr indent="-317500" lvl="1" marL="914400" rtl="0" algn="l">
              <a:lnSpc>
                <a:spcPct val="115000"/>
              </a:lnSpc>
              <a:spcBef>
                <a:spcPts val="0"/>
              </a:spcBef>
              <a:spcAft>
                <a:spcPts val="0"/>
              </a:spcAft>
              <a:buClr>
                <a:schemeClr val="dk2"/>
              </a:buClr>
              <a:buSzPts val="1400"/>
              <a:buFont typeface="Maven Pro"/>
              <a:buChar char="-"/>
            </a:pPr>
            <a:r>
              <a:rPr lang="en">
                <a:solidFill>
                  <a:schemeClr val="dk2"/>
                </a:solidFill>
                <a:latin typeface="Maven Pro"/>
                <a:ea typeface="Maven Pro"/>
                <a:cs typeface="Maven Pro"/>
                <a:sym typeface="Maven Pro"/>
              </a:rPr>
              <a:t>AI can analyze hundreds of millions of data points in seconds that can aid in providing the best statistical decision. This is especially useful in Finance.</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1000"/>
                                        <p:tgtEl>
                                          <p:spTgt spid="29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1000"/>
                                        <p:tgtEl>
                                          <p:spTgt spid="2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1000"/>
                                        <p:tgtEl>
                                          <p:spTgt spid="29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1000"/>
                                        <p:tgtEl>
                                          <p:spTgt spid="29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1000"/>
                                        <p:tgtEl>
                                          <p:spTgt spid="29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1000"/>
                                        <p:tgtEl>
                                          <p:spTgt spid="2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World Examples</a:t>
            </a:r>
            <a:endParaRPr/>
          </a:p>
        </p:txBody>
      </p:sp>
      <p:sp>
        <p:nvSpPr>
          <p:cNvPr id="304" name="Google Shape;304;p16"/>
          <p:cNvSpPr txBox="1"/>
          <p:nvPr>
            <p:ph idx="1" type="body"/>
          </p:nvPr>
        </p:nvSpPr>
        <p:spPr>
          <a:xfrm>
            <a:off x="1056750" y="1714500"/>
            <a:ext cx="7030500" cy="328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300">
                <a:latin typeface="Maven Pro"/>
                <a:ea typeface="Maven Pro"/>
                <a:cs typeface="Maven Pro"/>
                <a:sym typeface="Maven Pro"/>
              </a:rPr>
              <a:t>Efficiency:  ChatGPT</a:t>
            </a:r>
            <a:endParaRPr sz="2300">
              <a:latin typeface="Maven Pro"/>
              <a:ea typeface="Maven Pro"/>
              <a:cs typeface="Maven Pro"/>
              <a:sym typeface="Maven Pro"/>
            </a:endParaRPr>
          </a:p>
          <a:p>
            <a:pPr indent="0" lvl="0" marL="0" rtl="0" algn="l">
              <a:spcBef>
                <a:spcPts val="1200"/>
              </a:spcBef>
              <a:spcAft>
                <a:spcPts val="0"/>
              </a:spcAft>
              <a:buNone/>
            </a:pPr>
            <a:r>
              <a:t/>
            </a:r>
            <a:endParaRPr sz="2300">
              <a:latin typeface="Maven Pro"/>
              <a:ea typeface="Maven Pro"/>
              <a:cs typeface="Maven Pro"/>
              <a:sym typeface="Maven Pro"/>
            </a:endParaRPr>
          </a:p>
          <a:p>
            <a:pPr indent="0" lvl="0" marL="0" rtl="0" algn="l">
              <a:spcBef>
                <a:spcPts val="1200"/>
              </a:spcBef>
              <a:spcAft>
                <a:spcPts val="0"/>
              </a:spcAft>
              <a:buNone/>
            </a:pPr>
            <a:r>
              <a:rPr lang="en" sz="2300">
                <a:latin typeface="Maven Pro"/>
                <a:ea typeface="Maven Pro"/>
                <a:cs typeface="Maven Pro"/>
                <a:sym typeface="Maven Pro"/>
              </a:rPr>
              <a:t>Healthcare: PathAI</a:t>
            </a:r>
            <a:endParaRPr sz="2300">
              <a:latin typeface="Maven Pro"/>
              <a:ea typeface="Maven Pro"/>
              <a:cs typeface="Maven Pro"/>
              <a:sym typeface="Maven Pro"/>
            </a:endParaRPr>
          </a:p>
          <a:p>
            <a:pPr indent="0" lvl="0" marL="0" rtl="0" algn="l">
              <a:spcBef>
                <a:spcPts val="1200"/>
              </a:spcBef>
              <a:spcAft>
                <a:spcPts val="0"/>
              </a:spcAft>
              <a:buNone/>
            </a:pPr>
            <a:r>
              <a:t/>
            </a:r>
            <a:endParaRPr sz="2300">
              <a:latin typeface="Maven Pro"/>
              <a:ea typeface="Maven Pro"/>
              <a:cs typeface="Maven Pro"/>
              <a:sym typeface="Maven Pro"/>
            </a:endParaRPr>
          </a:p>
          <a:p>
            <a:pPr indent="0" lvl="0" marL="0" rtl="0" algn="l">
              <a:spcBef>
                <a:spcPts val="1200"/>
              </a:spcBef>
              <a:spcAft>
                <a:spcPts val="0"/>
              </a:spcAft>
              <a:buNone/>
            </a:pPr>
            <a:r>
              <a:rPr lang="en" sz="2300">
                <a:latin typeface="Maven Pro"/>
                <a:ea typeface="Maven Pro"/>
                <a:cs typeface="Maven Pro"/>
                <a:sym typeface="Maven Pro"/>
              </a:rPr>
              <a:t>Decision Making: DataRobot</a:t>
            </a:r>
            <a:endParaRPr sz="2300">
              <a:latin typeface="Maven Pro"/>
              <a:ea typeface="Maven Pro"/>
              <a:cs typeface="Maven Pro"/>
              <a:sym typeface="Maven Pro"/>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305" name="Google Shape;305;p16"/>
          <p:cNvPicPr preferRelativeResize="0"/>
          <p:nvPr/>
        </p:nvPicPr>
        <p:blipFill>
          <a:blip r:embed="rId3">
            <a:alphaModFix/>
          </a:blip>
          <a:stretch>
            <a:fillRect/>
          </a:stretch>
        </p:blipFill>
        <p:spPr>
          <a:xfrm>
            <a:off x="6517350" y="1045225"/>
            <a:ext cx="1420350" cy="1420350"/>
          </a:xfrm>
          <a:prstGeom prst="rect">
            <a:avLst/>
          </a:prstGeom>
          <a:noFill/>
          <a:ln>
            <a:noFill/>
          </a:ln>
        </p:spPr>
      </p:pic>
      <p:pic>
        <p:nvPicPr>
          <p:cNvPr id="306" name="Google Shape;306;p16"/>
          <p:cNvPicPr preferRelativeResize="0"/>
          <p:nvPr/>
        </p:nvPicPr>
        <p:blipFill>
          <a:blip r:embed="rId4">
            <a:alphaModFix/>
          </a:blip>
          <a:stretch>
            <a:fillRect/>
          </a:stretch>
        </p:blipFill>
        <p:spPr>
          <a:xfrm>
            <a:off x="4989162" y="2465575"/>
            <a:ext cx="3699174" cy="1257600"/>
          </a:xfrm>
          <a:prstGeom prst="rect">
            <a:avLst/>
          </a:prstGeom>
          <a:noFill/>
          <a:ln>
            <a:noFill/>
          </a:ln>
        </p:spPr>
      </p:pic>
      <p:pic>
        <p:nvPicPr>
          <p:cNvPr id="307" name="Google Shape;307;p16"/>
          <p:cNvPicPr preferRelativeResize="0"/>
          <p:nvPr/>
        </p:nvPicPr>
        <p:blipFill>
          <a:blip r:embed="rId5">
            <a:alphaModFix/>
          </a:blip>
          <a:stretch>
            <a:fillRect/>
          </a:stretch>
        </p:blipFill>
        <p:spPr>
          <a:xfrm>
            <a:off x="6598725" y="3822875"/>
            <a:ext cx="1257600" cy="125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Problem?</a:t>
            </a:r>
            <a:endParaRPr/>
          </a:p>
        </p:txBody>
      </p:sp>
      <p:pic>
        <p:nvPicPr>
          <p:cNvPr id="313" name="Google Shape;313;p17"/>
          <p:cNvPicPr preferRelativeResize="0"/>
          <p:nvPr/>
        </p:nvPicPr>
        <p:blipFill>
          <a:blip r:embed="rId3">
            <a:alphaModFix/>
          </a:blip>
          <a:stretch>
            <a:fillRect/>
          </a:stretch>
        </p:blipFill>
        <p:spPr>
          <a:xfrm>
            <a:off x="5700452" y="1863227"/>
            <a:ext cx="2443450" cy="2443450"/>
          </a:xfrm>
          <a:prstGeom prst="rect">
            <a:avLst/>
          </a:prstGeom>
          <a:noFill/>
          <a:ln>
            <a:noFill/>
          </a:ln>
        </p:spPr>
      </p:pic>
      <p:sp>
        <p:nvSpPr>
          <p:cNvPr id="314" name="Google Shape;314;p17"/>
          <p:cNvSpPr txBox="1"/>
          <p:nvPr/>
        </p:nvSpPr>
        <p:spPr>
          <a:xfrm>
            <a:off x="1303800" y="1990050"/>
            <a:ext cx="26127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Maven Pro"/>
              <a:buChar char="-"/>
            </a:pPr>
            <a:r>
              <a:rPr lang="en" sz="1800">
                <a:solidFill>
                  <a:schemeClr val="dk2"/>
                </a:solidFill>
                <a:latin typeface="Maven Pro"/>
                <a:ea typeface="Maven Pro"/>
                <a:cs typeface="Maven Pro"/>
                <a:sym typeface="Maven Pro"/>
              </a:rPr>
              <a:t>Job Displacement</a:t>
            </a:r>
            <a:endParaRPr>
              <a:latin typeface="Nunito"/>
              <a:ea typeface="Nunito"/>
              <a:cs typeface="Nunito"/>
              <a:sym typeface="Nunito"/>
            </a:endParaRPr>
          </a:p>
        </p:txBody>
      </p:sp>
      <p:sp>
        <p:nvSpPr>
          <p:cNvPr id="315" name="Google Shape;315;p17"/>
          <p:cNvSpPr txBox="1"/>
          <p:nvPr/>
        </p:nvSpPr>
        <p:spPr>
          <a:xfrm>
            <a:off x="1303800" y="2948350"/>
            <a:ext cx="27657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Maven Pro"/>
              <a:buChar char="-"/>
            </a:pPr>
            <a:r>
              <a:rPr lang="en" sz="1800">
                <a:solidFill>
                  <a:schemeClr val="dk2"/>
                </a:solidFill>
                <a:latin typeface="Maven Pro"/>
                <a:ea typeface="Maven Pro"/>
                <a:cs typeface="Maven Pro"/>
                <a:sym typeface="Maven Pro"/>
              </a:rPr>
              <a:t>Lack of Trust</a:t>
            </a:r>
            <a:endParaRPr>
              <a:latin typeface="Nunito"/>
              <a:ea typeface="Nunito"/>
              <a:cs typeface="Nunito"/>
              <a:sym typeface="Nunito"/>
            </a:endParaRPr>
          </a:p>
        </p:txBody>
      </p:sp>
      <p:sp>
        <p:nvSpPr>
          <p:cNvPr id="316" name="Google Shape;316;p17"/>
          <p:cNvSpPr txBox="1"/>
          <p:nvPr/>
        </p:nvSpPr>
        <p:spPr>
          <a:xfrm>
            <a:off x="1303800" y="3844975"/>
            <a:ext cx="26127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Maven Pro"/>
              <a:buChar char="-"/>
            </a:pPr>
            <a:r>
              <a:rPr lang="en" sz="1800">
                <a:solidFill>
                  <a:schemeClr val="dk2"/>
                </a:solidFill>
                <a:latin typeface="Maven Pro"/>
                <a:ea typeface="Maven Pro"/>
                <a:cs typeface="Maven Pro"/>
                <a:sym typeface="Maven Pro"/>
              </a:rPr>
              <a:t>Ethical Concerns</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1000"/>
                                        <p:tgtEl>
                                          <p:spTgt spid="31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1000"/>
                                        <p:tgtEl>
                                          <p:spTgt spid="31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1000"/>
                                        <p:tgtEl>
                                          <p:spTgt spid="31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solve the problem</a:t>
            </a:r>
            <a:endParaRPr/>
          </a:p>
        </p:txBody>
      </p:sp>
      <p:sp>
        <p:nvSpPr>
          <p:cNvPr id="322" name="Google Shape;322;p18"/>
          <p:cNvSpPr txBox="1"/>
          <p:nvPr/>
        </p:nvSpPr>
        <p:spPr>
          <a:xfrm>
            <a:off x="1262975" y="1597875"/>
            <a:ext cx="68526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Maven Pro"/>
              <a:buChar char="-"/>
            </a:pPr>
            <a:r>
              <a:rPr lang="en">
                <a:solidFill>
                  <a:schemeClr val="dk2"/>
                </a:solidFill>
                <a:latin typeface="Maven Pro"/>
                <a:ea typeface="Maven Pro"/>
                <a:cs typeface="Maven Pro"/>
                <a:sym typeface="Maven Pro"/>
              </a:rPr>
              <a:t>AI development will and maintenance jobs will be created with the increase use of AI. (Look at smartphones)</a:t>
            </a:r>
            <a:endParaRPr>
              <a:latin typeface="Nunito"/>
              <a:ea typeface="Nunito"/>
              <a:cs typeface="Nunito"/>
              <a:sym typeface="Nunito"/>
            </a:endParaRPr>
          </a:p>
        </p:txBody>
      </p:sp>
      <p:sp>
        <p:nvSpPr>
          <p:cNvPr id="323" name="Google Shape;323;p18"/>
          <p:cNvSpPr txBox="1"/>
          <p:nvPr/>
        </p:nvSpPr>
        <p:spPr>
          <a:xfrm>
            <a:off x="1262975" y="2649325"/>
            <a:ext cx="65769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Maven Pro"/>
              <a:buChar char="-"/>
            </a:pPr>
            <a:r>
              <a:rPr lang="en">
                <a:solidFill>
                  <a:schemeClr val="dk2"/>
                </a:solidFill>
                <a:latin typeface="Maven Pro"/>
                <a:ea typeface="Maven Pro"/>
                <a:cs typeface="Maven Pro"/>
                <a:sym typeface="Maven Pro"/>
              </a:rPr>
              <a:t>AI must be tested very carefully for the public to trust. Providing information to the public on how AI is very beneficial is also very crucial</a:t>
            </a:r>
            <a:endParaRPr>
              <a:latin typeface="Nunito"/>
              <a:ea typeface="Nunito"/>
              <a:cs typeface="Nunito"/>
              <a:sym typeface="Nunito"/>
            </a:endParaRPr>
          </a:p>
        </p:txBody>
      </p:sp>
      <p:sp>
        <p:nvSpPr>
          <p:cNvPr id="324" name="Google Shape;324;p18"/>
          <p:cNvSpPr txBox="1"/>
          <p:nvPr/>
        </p:nvSpPr>
        <p:spPr>
          <a:xfrm>
            <a:off x="1262975" y="3700775"/>
            <a:ext cx="68526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Maven Pro"/>
              <a:buChar char="-"/>
            </a:pPr>
            <a:r>
              <a:rPr lang="en">
                <a:solidFill>
                  <a:schemeClr val="dk2"/>
                </a:solidFill>
                <a:latin typeface="Maven Pro"/>
                <a:ea typeface="Maven Pro"/>
                <a:cs typeface="Maven Pro"/>
                <a:sym typeface="Maven Pro"/>
              </a:rPr>
              <a:t>There must be laws created for the use of AI and to require heavy safety checks when dealing with human lives</a:t>
            </a:r>
            <a:endParaRPr>
              <a:solidFill>
                <a:schemeClr val="dk2"/>
              </a:solidFill>
              <a:latin typeface="Maven Pro"/>
              <a:ea typeface="Maven Pro"/>
              <a:cs typeface="Maven Pro"/>
              <a:sym typeface="Maven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2"/>
                                        </p:tgtEl>
                                        <p:attrNameLst>
                                          <p:attrName>style.visibility</p:attrName>
                                        </p:attrNameLst>
                                      </p:cBhvr>
                                      <p:to>
                                        <p:strVal val="visible"/>
                                      </p:to>
                                    </p:set>
                                    <p:anim calcmode="lin" valueType="num">
                                      <p:cBhvr additive="base">
                                        <p:cTn dur="1000"/>
                                        <p:tgtEl>
                                          <p:spTgt spid="32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3"/>
                                        </p:tgtEl>
                                        <p:attrNameLst>
                                          <p:attrName>style.visibility</p:attrName>
                                        </p:attrNameLst>
                                      </p:cBhvr>
                                      <p:to>
                                        <p:strVal val="visible"/>
                                      </p:to>
                                    </p:set>
                                    <p:anim calcmode="lin" valueType="num">
                                      <p:cBhvr additive="base">
                                        <p:cTn dur="1000"/>
                                        <p:tgtEl>
                                          <p:spTgt spid="32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1000"/>
                                        <p:tgtEl>
                                          <p:spTgt spid="3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View</a:t>
            </a:r>
            <a:endParaRPr/>
          </a:p>
        </p:txBody>
      </p:sp>
      <p:sp>
        <p:nvSpPr>
          <p:cNvPr id="330" name="Google Shape;330;p19"/>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Font typeface="Maven Pro"/>
              <a:buChar char="-"/>
            </a:pPr>
            <a:r>
              <a:rPr lang="en" sz="1400">
                <a:solidFill>
                  <a:srgbClr val="374151"/>
                </a:solidFill>
                <a:latin typeface="Maven Pro"/>
                <a:ea typeface="Maven Pro"/>
                <a:cs typeface="Maven Pro"/>
                <a:sym typeface="Maven Pro"/>
              </a:rPr>
              <a:t>AI has the potential to bring about significant benefits to society, from improving healthcare and increasing efficiency in industries to </a:t>
            </a:r>
            <a:r>
              <a:rPr lang="en" sz="1400">
                <a:solidFill>
                  <a:srgbClr val="374151"/>
                </a:solidFill>
                <a:latin typeface="Maven Pro"/>
                <a:ea typeface="Maven Pro"/>
                <a:cs typeface="Maven Pro"/>
                <a:sym typeface="Maven Pro"/>
              </a:rPr>
              <a:t>improved</a:t>
            </a:r>
            <a:r>
              <a:rPr lang="en" sz="1400">
                <a:solidFill>
                  <a:srgbClr val="374151"/>
                </a:solidFill>
                <a:latin typeface="Maven Pro"/>
                <a:ea typeface="Maven Pro"/>
                <a:cs typeface="Maven Pro"/>
                <a:sym typeface="Maven Pro"/>
              </a:rPr>
              <a:t> decision making. While there are legitimate concerns about the impact of AI, such as job displacement, trust, and ethical concerns, these can be addressed through thoughtful development and implementation of AI systems.</a:t>
            </a:r>
            <a:endParaRPr sz="1500">
              <a:latin typeface="Maven Pro"/>
              <a:ea typeface="Maven Pro"/>
              <a:cs typeface="Maven Pro"/>
              <a:sym typeface="Maven Pro"/>
            </a:endParaRPr>
          </a:p>
        </p:txBody>
      </p:sp>
      <p:sp>
        <p:nvSpPr>
          <p:cNvPr id="331" name="Google Shape;331;p19"/>
          <p:cNvSpPr txBox="1"/>
          <p:nvPr/>
        </p:nvSpPr>
        <p:spPr>
          <a:xfrm>
            <a:off x="1879850" y="3802300"/>
            <a:ext cx="1408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0">
                <a:latin typeface="Nunito"/>
                <a:ea typeface="Nunito"/>
                <a:cs typeface="Nunito"/>
                <a:sym typeface="Nunito"/>
              </a:rPr>
              <a:t>AI</a:t>
            </a:r>
            <a:endParaRPr b="1" sz="8000">
              <a:latin typeface="Nunito"/>
              <a:ea typeface="Nunito"/>
              <a:cs typeface="Nunito"/>
              <a:sym typeface="Nunito"/>
            </a:endParaRPr>
          </a:p>
        </p:txBody>
      </p:sp>
      <p:sp>
        <p:nvSpPr>
          <p:cNvPr id="332" name="Google Shape;332;p19"/>
          <p:cNvSpPr txBox="1"/>
          <p:nvPr/>
        </p:nvSpPr>
        <p:spPr>
          <a:xfrm>
            <a:off x="3867900" y="3809950"/>
            <a:ext cx="14082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900">
                <a:latin typeface="Nunito"/>
                <a:ea typeface="Nunito"/>
                <a:cs typeface="Nunito"/>
                <a:sym typeface="Nunito"/>
              </a:rPr>
              <a:t> =</a:t>
            </a:r>
            <a:endParaRPr b="1" sz="7900">
              <a:latin typeface="Nunito"/>
              <a:ea typeface="Nunito"/>
              <a:cs typeface="Nunito"/>
              <a:sym typeface="Nunito"/>
            </a:endParaRPr>
          </a:p>
        </p:txBody>
      </p:sp>
      <p:pic>
        <p:nvPicPr>
          <p:cNvPr id="333" name="Google Shape;333;p19"/>
          <p:cNvPicPr preferRelativeResize="0"/>
          <p:nvPr/>
        </p:nvPicPr>
        <p:blipFill>
          <a:blip r:embed="rId3">
            <a:alphaModFix/>
          </a:blip>
          <a:stretch>
            <a:fillRect/>
          </a:stretch>
        </p:blipFill>
        <p:spPr>
          <a:xfrm>
            <a:off x="5980975" y="3938100"/>
            <a:ext cx="1144375" cy="114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1000"/>
                                        <p:tgtEl>
                                          <p:spTgt spid="3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0"/>
          <p:cNvSpPr txBox="1"/>
          <p:nvPr/>
        </p:nvSpPr>
        <p:spPr>
          <a:xfrm>
            <a:off x="1736950" y="2010000"/>
            <a:ext cx="65724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100">
                <a:latin typeface="Maven Pro"/>
                <a:ea typeface="Maven Pro"/>
                <a:cs typeface="Maven Pro"/>
                <a:sym typeface="Maven Pro"/>
              </a:rPr>
              <a:t>Any Questions?</a:t>
            </a:r>
            <a:endParaRPr b="1" sz="6100">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344" name="Google Shape;34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u="sng">
                <a:solidFill>
                  <a:schemeClr val="hlink"/>
                </a:solidFill>
                <a:hlinkClick r:id="rId3"/>
              </a:rPr>
              <a:t>https://www.britannica.com/technology/artificial-intelligence</a:t>
            </a:r>
            <a:endParaRPr/>
          </a:p>
          <a:p>
            <a:pPr indent="0" lvl="0" marL="0" rtl="0" algn="l">
              <a:spcBef>
                <a:spcPts val="1200"/>
              </a:spcBef>
              <a:spcAft>
                <a:spcPts val="0"/>
              </a:spcAft>
              <a:buNone/>
            </a:pPr>
            <a:r>
              <a:rPr lang="en" u="sng">
                <a:solidFill>
                  <a:schemeClr val="hlink"/>
                </a:solidFill>
                <a:hlinkClick r:id="rId4"/>
              </a:rPr>
              <a:t>https://builtin.com/artificial-intelligence/ai-finance-banking-applications-companies</a:t>
            </a:r>
            <a:endParaRPr/>
          </a:p>
          <a:p>
            <a:pPr indent="0" lvl="0" marL="0" rtl="0" algn="l">
              <a:spcBef>
                <a:spcPts val="1200"/>
              </a:spcBef>
              <a:spcAft>
                <a:spcPts val="0"/>
              </a:spcAft>
              <a:buNone/>
            </a:pPr>
            <a:r>
              <a:rPr lang="en" u="sng">
                <a:solidFill>
                  <a:schemeClr val="hlink"/>
                </a:solidFill>
                <a:hlinkClick r:id="rId5"/>
              </a:rPr>
              <a:t>https://www.datarobot.com/</a:t>
            </a:r>
            <a:endParaRPr/>
          </a:p>
          <a:p>
            <a:pPr indent="0" lvl="0" marL="0" rtl="0" algn="l">
              <a:spcBef>
                <a:spcPts val="1200"/>
              </a:spcBef>
              <a:spcAft>
                <a:spcPts val="0"/>
              </a:spcAft>
              <a:buNone/>
            </a:pPr>
            <a:r>
              <a:rPr lang="en" u="sng">
                <a:solidFill>
                  <a:schemeClr val="hlink"/>
                </a:solidFill>
                <a:hlinkClick r:id="rId6"/>
              </a:rPr>
              <a:t>https://www.pathai.com/</a:t>
            </a:r>
            <a:endParaRPr/>
          </a:p>
          <a:p>
            <a:pPr indent="0" lvl="0" marL="0" rtl="0" algn="l">
              <a:spcBef>
                <a:spcPts val="1200"/>
              </a:spcBef>
              <a:spcAft>
                <a:spcPts val="0"/>
              </a:spcAft>
              <a:buNone/>
            </a:pPr>
            <a:r>
              <a:rPr lang="en" u="sng">
                <a:solidFill>
                  <a:schemeClr val="hlink"/>
                </a:solidFill>
                <a:hlinkClick r:id="rId7"/>
              </a:rPr>
              <a:t>https://www.entrepreneur.com/science-technology/chatgpt-what-is-it-and-how-does-it-work/445014#:~:text=in%20Content%20Marketing-,Text%20generation,%2C%20human%2Dlike%20text%20structure</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