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7D79AD-8A9F-40EC-9935-A14E1AEBCE08}">
  <a:tblStyle styleId="{857D79AD-8A9F-40EC-9935-A14E1AEBCE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ee7eea5be_3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ee7eea5be_3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dee7eea5be_3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09423" y="1777167"/>
            <a:ext cx="6532558" cy="94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숙박업소 예약시스템</a:t>
            </a:r>
            <a:endParaRPr b="0" i="0" sz="6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609200" y="5123500"/>
            <a:ext cx="5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3조_ 이준헌, 신명근, 이재혁, 이경민 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0" y="1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8757850" y="2185283"/>
            <a:ext cx="2925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예약 내역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587" y="2503569"/>
            <a:ext cx="7065291" cy="293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5419627" y="1101100"/>
            <a:ext cx="666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</a:rPr>
              <a:t>업무 관계자의 needs 파악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-2075622" y="-97972"/>
            <a:ext cx="6784848" cy="7053943"/>
          </a:xfrm>
          <a:prstGeom prst="rect">
            <a:avLst/>
          </a:prstGeom>
          <a:solidFill>
            <a:srgbClr val="505786">
              <a:alpha val="1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3569484" y="2178400"/>
            <a:ext cx="16605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6708" y="2419592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5361800" y="1907275"/>
            <a:ext cx="6429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고객은 고객번호, 고객이름, 주민등록번호, 핸드폰 번호, 주소, 이메일을 가진다.</a:t>
            </a:r>
            <a:endParaRPr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업주는 업주번호, 회사이름, 업주이름, 사업자 번호, 주민등록번호, 핸드폰 번호, 이메일을 가진다.</a:t>
            </a:r>
            <a:endParaRPr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회사는 회사이름, 전화번호, 회사 이메일, 회사대표, 본사 위치를 가진다.</a:t>
            </a:r>
            <a:endParaRPr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사업장은 일련번호, 사업장 종류, 사업장 명, 업주 번호, 사업장 주소, 방 타입을 가진다.</a:t>
            </a:r>
            <a:endParaRPr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하나의 회사에는 여러 명의 고객이 가입할 수 있다.</a:t>
            </a:r>
            <a:endParaRPr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하나의 회사에는 여러 명의 업주가 가입할 수 있다.</a:t>
            </a:r>
            <a:endParaRPr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한 사업장은 한 명의 업주에 의해 소유 된다.</a:t>
            </a:r>
            <a:endParaRPr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사업장은 고객에 의해 예약된다.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6708" y="3752460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3569484" y="4847825"/>
            <a:ext cx="16209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3219" y="5064544"/>
            <a:ext cx="525558" cy="52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714851" y="2899784"/>
            <a:ext cx="2762296" cy="1058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9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3892896" y="3848992"/>
            <a:ext cx="4406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Lorem Ipsum is simply dummy text of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printing and typesetting industry.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956952" y="2775029"/>
            <a:ext cx="4278094" cy="930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726950" y="1427050"/>
            <a:ext cx="480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</a:rPr>
              <a:t>단계별 수행 일정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1273425" y="3586502"/>
            <a:ext cx="2177700" cy="20202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3762632" y="3586510"/>
            <a:ext cx="2177534" cy="2020308"/>
          </a:xfrm>
          <a:prstGeom prst="rect">
            <a:avLst/>
          </a:prstGeom>
          <a:solidFill>
            <a:srgbClr val="D2C8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6251833" y="3174818"/>
            <a:ext cx="2177534" cy="2431999"/>
          </a:xfrm>
          <a:prstGeom prst="rect">
            <a:avLst/>
          </a:prstGeom>
          <a:solidFill>
            <a:srgbClr val="9D87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8741034" y="2691401"/>
            <a:ext cx="2177534" cy="2915417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26"/>
          <p:cNvGrpSpPr/>
          <p:nvPr/>
        </p:nvGrpSpPr>
        <p:grpSpPr>
          <a:xfrm>
            <a:off x="3250819" y="4249289"/>
            <a:ext cx="400291" cy="400291"/>
            <a:chOff x="2970982" y="4107271"/>
            <a:chExt cx="400291" cy="400291"/>
          </a:xfrm>
        </p:grpSpPr>
        <p:sp>
          <p:nvSpPr>
            <p:cNvPr id="240" name="Google Shape;240;p26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26"/>
          <p:cNvGrpSpPr/>
          <p:nvPr/>
        </p:nvGrpSpPr>
        <p:grpSpPr>
          <a:xfrm>
            <a:off x="5740020" y="3748818"/>
            <a:ext cx="400291" cy="400291"/>
            <a:chOff x="2970982" y="4107271"/>
            <a:chExt cx="400291" cy="400291"/>
          </a:xfrm>
        </p:grpSpPr>
        <p:sp>
          <p:nvSpPr>
            <p:cNvPr id="243" name="Google Shape;243;p26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26"/>
          <p:cNvGrpSpPr/>
          <p:nvPr/>
        </p:nvGrpSpPr>
        <p:grpSpPr>
          <a:xfrm>
            <a:off x="8229221" y="3324091"/>
            <a:ext cx="400291" cy="400291"/>
            <a:chOff x="2970982" y="4107271"/>
            <a:chExt cx="400291" cy="400291"/>
          </a:xfrm>
        </p:grpSpPr>
        <p:sp>
          <p:nvSpPr>
            <p:cNvPr id="246" name="Google Shape;246;p26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6"/>
          <p:cNvSpPr/>
          <p:nvPr/>
        </p:nvSpPr>
        <p:spPr>
          <a:xfrm>
            <a:off x="1338957" y="4627902"/>
            <a:ext cx="2046481" cy="1000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</a:rPr>
              <a:t>프로젝트 계획 및 자료수집 </a:t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</a:rPr>
              <a:t>프로젝트 범위확정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1549720" y="3663429"/>
            <a:ext cx="1701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</a:rPr>
              <a:t>[Project 1 ~ 2]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829814" y="4312751"/>
            <a:ext cx="2046481" cy="1000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테이블 작성 및 데이터 입력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4000927" y="3663503"/>
            <a:ext cx="1701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F3F3F"/>
                </a:solidFill>
              </a:rPr>
              <a:t>[Project 3 ~ 4]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6322939" y="4028989"/>
            <a:ext cx="2046481" cy="122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/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6495627" y="3735516"/>
            <a:ext cx="1701107" cy="31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F3F3F"/>
                </a:solidFill>
              </a:rPr>
              <a:t>[Project 1 ~ 2]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8806560" y="3600727"/>
            <a:ext cx="2046481" cy="168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/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/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8979248" y="3307254"/>
            <a:ext cx="1701107" cy="31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설명을 입력해주세요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5077" l="0" r="0" t="10646"/>
          <a:stretch/>
        </p:blipFill>
        <p:spPr>
          <a:xfrm>
            <a:off x="0" y="0"/>
            <a:ext cx="122065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700053" y="529771"/>
            <a:ext cx="10943771" cy="5805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28"/>
          <p:cNvGrpSpPr/>
          <p:nvPr/>
        </p:nvGrpSpPr>
        <p:grpSpPr>
          <a:xfrm>
            <a:off x="1979067" y="2375791"/>
            <a:ext cx="8320950" cy="3239971"/>
            <a:chOff x="2298665" y="2608015"/>
            <a:chExt cx="8320950" cy="3239971"/>
          </a:xfrm>
        </p:grpSpPr>
        <p:grpSp>
          <p:nvGrpSpPr>
            <p:cNvPr id="270" name="Google Shape;270;p28"/>
            <p:cNvGrpSpPr/>
            <p:nvPr/>
          </p:nvGrpSpPr>
          <p:grpSpPr>
            <a:xfrm>
              <a:off x="2436031" y="2610293"/>
              <a:ext cx="2195641" cy="2195641"/>
              <a:chOff x="2861470" y="2459403"/>
              <a:chExt cx="2660098" cy="2660098"/>
            </a:xfrm>
          </p:grpSpPr>
          <p:sp>
            <p:nvSpPr>
              <p:cNvPr id="271" name="Google Shape;271;p28"/>
              <p:cNvSpPr/>
              <p:nvPr/>
            </p:nvSpPr>
            <p:spPr>
              <a:xfrm>
                <a:off x="3017479" y="2599065"/>
                <a:ext cx="2320886" cy="2320886"/>
              </a:xfrm>
              <a:prstGeom prst="donut">
                <a:avLst>
                  <a:gd fmla="val 3898" name="adj"/>
                </a:avLst>
              </a:prstGeom>
              <a:solidFill>
                <a:srgbClr val="EEEAE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 rot="5400000">
                <a:off x="2861470" y="2459403"/>
                <a:ext cx="2660098" cy="2660098"/>
              </a:xfrm>
              <a:prstGeom prst="blockArc">
                <a:avLst>
                  <a:gd fmla="val 10800000" name="adj1"/>
                  <a:gd fmla="val 2589001" name="adj2"/>
                  <a:gd fmla="val 15623" name="adj3"/>
                </a:avLst>
              </a:prstGeom>
              <a:solidFill>
                <a:srgbClr val="5057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8"/>
              <p:cNvSpPr txBox="1"/>
              <p:nvPr/>
            </p:nvSpPr>
            <p:spPr>
              <a:xfrm>
                <a:off x="3546951" y="3435213"/>
                <a:ext cx="1289135" cy="708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65%</a:t>
                </a:r>
                <a:endParaRPr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28"/>
            <p:cNvGrpSpPr/>
            <p:nvPr/>
          </p:nvGrpSpPr>
          <p:grpSpPr>
            <a:xfrm>
              <a:off x="2298665" y="5009172"/>
              <a:ext cx="2499402" cy="838814"/>
              <a:chOff x="1571722" y="4698834"/>
              <a:chExt cx="2499402" cy="838814"/>
            </a:xfrm>
          </p:grpSpPr>
          <p:sp>
            <p:nvSpPr>
              <p:cNvPr id="275" name="Google Shape;275;p28"/>
              <p:cNvSpPr txBox="1"/>
              <p:nvPr/>
            </p:nvSpPr>
            <p:spPr>
              <a:xfrm>
                <a:off x="1904899" y="4698834"/>
                <a:ext cx="180402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505786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</a:t>
                </a:r>
                <a:endParaRPr/>
              </a:p>
            </p:txBody>
          </p:sp>
          <p:sp>
            <p:nvSpPr>
              <p:cNvPr id="276" name="Google Shape;276;p28"/>
              <p:cNvSpPr txBox="1"/>
              <p:nvPr/>
            </p:nvSpPr>
            <p:spPr>
              <a:xfrm>
                <a:off x="1571722" y="5106761"/>
                <a:ext cx="24994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 is placeholder text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Commonly used in the graphic, print</a:t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28"/>
            <p:cNvGrpSpPr/>
            <p:nvPr/>
          </p:nvGrpSpPr>
          <p:grpSpPr>
            <a:xfrm>
              <a:off x="5393717" y="2610293"/>
              <a:ext cx="2195641" cy="2195641"/>
              <a:chOff x="2826302" y="2459403"/>
              <a:chExt cx="2660098" cy="2660098"/>
            </a:xfrm>
          </p:grpSpPr>
          <p:sp>
            <p:nvSpPr>
              <p:cNvPr id="278" name="Google Shape;278;p28"/>
              <p:cNvSpPr/>
              <p:nvPr/>
            </p:nvSpPr>
            <p:spPr>
              <a:xfrm>
                <a:off x="2982312" y="2599065"/>
                <a:ext cx="2320886" cy="2320886"/>
              </a:xfrm>
              <a:prstGeom prst="donut">
                <a:avLst>
                  <a:gd fmla="val 3898" name="adj"/>
                </a:avLst>
              </a:prstGeom>
              <a:solidFill>
                <a:srgbClr val="EEEAE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 rot="5400000">
                <a:off x="2826302" y="2459403"/>
                <a:ext cx="2660098" cy="2660098"/>
              </a:xfrm>
              <a:prstGeom prst="blockArc">
                <a:avLst>
                  <a:gd fmla="val 10800000" name="adj1"/>
                  <a:gd fmla="val 14874784" name="adj2"/>
                  <a:gd fmla="val 14733" name="adj3"/>
                </a:avLst>
              </a:prstGeom>
              <a:solidFill>
                <a:srgbClr val="5057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8"/>
              <p:cNvSpPr txBox="1"/>
              <p:nvPr/>
            </p:nvSpPr>
            <p:spPr>
              <a:xfrm>
                <a:off x="3511783" y="3435213"/>
                <a:ext cx="1289135" cy="708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20%</a:t>
                </a:r>
                <a:endParaRPr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28"/>
            <p:cNvGrpSpPr/>
            <p:nvPr/>
          </p:nvGrpSpPr>
          <p:grpSpPr>
            <a:xfrm>
              <a:off x="5241837" y="5009172"/>
              <a:ext cx="2499402" cy="838814"/>
              <a:chOff x="1528180" y="4698834"/>
              <a:chExt cx="2499402" cy="838814"/>
            </a:xfrm>
          </p:grpSpPr>
          <p:sp>
            <p:nvSpPr>
              <p:cNvPr id="282" name="Google Shape;282;p28"/>
              <p:cNvSpPr txBox="1"/>
              <p:nvPr/>
            </p:nvSpPr>
            <p:spPr>
              <a:xfrm>
                <a:off x="1875871" y="4698834"/>
                <a:ext cx="180402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505786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</a:t>
                </a:r>
                <a:endParaRPr/>
              </a:p>
            </p:txBody>
          </p:sp>
          <p:sp>
            <p:nvSpPr>
              <p:cNvPr id="283" name="Google Shape;283;p28"/>
              <p:cNvSpPr txBox="1"/>
              <p:nvPr/>
            </p:nvSpPr>
            <p:spPr>
              <a:xfrm>
                <a:off x="1528180" y="5106761"/>
                <a:ext cx="24994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 is placeholder text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Commonly used in the graphic, print</a:t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8"/>
            <p:cNvGrpSpPr/>
            <p:nvPr/>
          </p:nvGrpSpPr>
          <p:grpSpPr>
            <a:xfrm>
              <a:off x="8272093" y="2608015"/>
              <a:ext cx="2195641" cy="2195641"/>
              <a:chOff x="2879054" y="2459403"/>
              <a:chExt cx="2660098" cy="2660098"/>
            </a:xfrm>
          </p:grpSpPr>
          <p:sp>
            <p:nvSpPr>
              <p:cNvPr id="285" name="Google Shape;285;p28"/>
              <p:cNvSpPr/>
              <p:nvPr/>
            </p:nvSpPr>
            <p:spPr>
              <a:xfrm>
                <a:off x="3035063" y="2599065"/>
                <a:ext cx="2320886" cy="2320886"/>
              </a:xfrm>
              <a:prstGeom prst="donut">
                <a:avLst>
                  <a:gd fmla="val 3898" name="adj"/>
                </a:avLst>
              </a:prstGeom>
              <a:solidFill>
                <a:srgbClr val="EEEAE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 rot="5400000">
                <a:off x="2879054" y="2459403"/>
                <a:ext cx="2660098" cy="2660098"/>
              </a:xfrm>
              <a:prstGeom prst="blockArc">
                <a:avLst>
                  <a:gd fmla="val 10800000" name="adj1"/>
                  <a:gd fmla="val 8693690" name="adj2"/>
                  <a:gd fmla="val 16014" name="adj3"/>
                </a:avLst>
              </a:prstGeom>
              <a:solidFill>
                <a:srgbClr val="5057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8"/>
              <p:cNvSpPr txBox="1"/>
              <p:nvPr/>
            </p:nvSpPr>
            <p:spPr>
              <a:xfrm>
                <a:off x="3564536" y="3435213"/>
                <a:ext cx="1289135" cy="708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90%</a:t>
                </a:r>
                <a:endParaRPr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8"/>
            <p:cNvGrpSpPr/>
            <p:nvPr/>
          </p:nvGrpSpPr>
          <p:grpSpPr>
            <a:xfrm>
              <a:off x="8120213" y="5006894"/>
              <a:ext cx="2499402" cy="838814"/>
              <a:chOff x="1571722" y="4698834"/>
              <a:chExt cx="2499402" cy="838814"/>
            </a:xfrm>
          </p:grpSpPr>
          <p:sp>
            <p:nvSpPr>
              <p:cNvPr id="289" name="Google Shape;289;p28"/>
              <p:cNvSpPr txBox="1"/>
              <p:nvPr/>
            </p:nvSpPr>
            <p:spPr>
              <a:xfrm>
                <a:off x="1919413" y="4698834"/>
                <a:ext cx="180402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505786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</a:t>
                </a:r>
                <a:endParaRPr/>
              </a:p>
            </p:txBody>
          </p:sp>
          <p:sp>
            <p:nvSpPr>
              <p:cNvPr id="290" name="Google Shape;290;p28"/>
              <p:cNvSpPr txBox="1"/>
              <p:nvPr/>
            </p:nvSpPr>
            <p:spPr>
              <a:xfrm>
                <a:off x="1571722" y="5106761"/>
                <a:ext cx="24994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 is placeholder text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Commonly used in the graphic, print</a:t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1" name="Google Shape;291;p28"/>
          <p:cNvSpPr txBox="1"/>
          <p:nvPr/>
        </p:nvSpPr>
        <p:spPr>
          <a:xfrm>
            <a:off x="4707062" y="1412534"/>
            <a:ext cx="27778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4588923" y="1202077"/>
            <a:ext cx="3393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Lorem Ipsum is simply dummy text 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690" y="1754636"/>
            <a:ext cx="7270620" cy="411689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4707062" y="977113"/>
            <a:ext cx="27778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4588923" y="766656"/>
            <a:ext cx="3393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Lorem Ipsum is simply dummy text 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0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/>
          <p:nvPr/>
        </p:nvSpPr>
        <p:spPr>
          <a:xfrm>
            <a:off x="700053" y="529771"/>
            <a:ext cx="10943771" cy="5805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4803863" y="835759"/>
            <a:ext cx="25987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ER 다이어그램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/>
          <p:nvPr/>
        </p:nvSpPr>
        <p:spPr>
          <a:xfrm>
            <a:off x="700053" y="529771"/>
            <a:ext cx="10943771" cy="5805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5352502" y="835759"/>
            <a:ext cx="13532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IE 표기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0578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5407151" y="0"/>
            <a:ext cx="6784848" cy="68580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0"/>
            <a:ext cx="6784848" cy="685800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9185425" y="1564350"/>
            <a:ext cx="117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293" y="1292798"/>
            <a:ext cx="3008041" cy="4010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9444991" y="1239530"/>
            <a:ext cx="396510" cy="59541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458279" y="2787975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 프로젝트 개요</a:t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458272" y="3335713"/>
            <a:ext cx="25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  </a:t>
            </a: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458275" y="3883475"/>
            <a:ext cx="34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000"/>
              <a:t>Table 생성 및 Data입력</a:t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458276" y="4431250"/>
            <a:ext cx="24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000">
                <a:solidFill>
                  <a:schemeClr val="dk1"/>
                </a:solidFill>
              </a:rPr>
              <a:t>프로젝트 산출물</a:t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458275" y="5038250"/>
            <a:ext cx="34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 </a:t>
            </a:r>
            <a:r>
              <a:rPr lang="en-US" sz="2000">
                <a:solidFill>
                  <a:srgbClr val="3F3F3F"/>
                </a:solidFill>
              </a:rPr>
              <a:t>윈폼 기능 </a:t>
            </a:r>
            <a:r>
              <a:rPr lang="en-US" sz="2000"/>
              <a:t>시연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/>
        </p:nvSpPr>
        <p:spPr>
          <a:xfrm>
            <a:off x="726950" y="1427050"/>
            <a:ext cx="652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주제 선정 배경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1273425" y="2605032"/>
            <a:ext cx="2177700" cy="30018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762625" y="2605053"/>
            <a:ext cx="2177700" cy="3001800"/>
          </a:xfrm>
          <a:prstGeom prst="rect">
            <a:avLst/>
          </a:prstGeom>
          <a:solidFill>
            <a:srgbClr val="D2C8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6251825" y="2605027"/>
            <a:ext cx="2177700" cy="3001800"/>
          </a:xfrm>
          <a:prstGeom prst="rect">
            <a:avLst/>
          </a:prstGeom>
          <a:solidFill>
            <a:srgbClr val="9D87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8741034" y="2691401"/>
            <a:ext cx="2177534" cy="2915417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32"/>
          <p:cNvGrpSpPr/>
          <p:nvPr/>
        </p:nvGrpSpPr>
        <p:grpSpPr>
          <a:xfrm>
            <a:off x="3287544" y="4291852"/>
            <a:ext cx="400291" cy="400291"/>
            <a:chOff x="2970982" y="4107271"/>
            <a:chExt cx="400291" cy="400291"/>
          </a:xfrm>
        </p:grpSpPr>
        <p:sp>
          <p:nvSpPr>
            <p:cNvPr id="324" name="Google Shape;324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32"/>
          <p:cNvGrpSpPr/>
          <p:nvPr/>
        </p:nvGrpSpPr>
        <p:grpSpPr>
          <a:xfrm>
            <a:off x="5740020" y="3748818"/>
            <a:ext cx="400291" cy="400291"/>
            <a:chOff x="2970982" y="4107271"/>
            <a:chExt cx="400291" cy="400291"/>
          </a:xfrm>
        </p:grpSpPr>
        <p:sp>
          <p:nvSpPr>
            <p:cNvPr id="327" name="Google Shape;327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32"/>
          <p:cNvGrpSpPr/>
          <p:nvPr/>
        </p:nvGrpSpPr>
        <p:grpSpPr>
          <a:xfrm>
            <a:off x="8229221" y="3324091"/>
            <a:ext cx="400291" cy="400291"/>
            <a:chOff x="2970982" y="4107271"/>
            <a:chExt cx="400291" cy="400291"/>
          </a:xfrm>
        </p:grpSpPr>
        <p:sp>
          <p:nvSpPr>
            <p:cNvPr id="330" name="Google Shape;330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2"/>
          <p:cNvSpPr/>
          <p:nvPr/>
        </p:nvSpPr>
        <p:spPr>
          <a:xfrm>
            <a:off x="1404632" y="3174902"/>
            <a:ext cx="2046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</a:rPr>
              <a:t>고객과 업주를 효율적으로 관리할 수 있는 숙박업소의 예약시스템(DB) 구축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1511770" y="2743254"/>
            <a:ext cx="1701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</a:rPr>
              <a:t>프로젝트 목표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3828164" y="2832601"/>
            <a:ext cx="2046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따라서 어플의 수요가 증가함에 따라 우리 삶에 어플은 더욱더 가까이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다가왔고 그에 따라 계속해서 많아지는 데이터를 DB에서 어떻게 관리하는지 이해하고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구현해보기 위해 주제로 선정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6317427" y="2815077"/>
            <a:ext cx="20466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줄어든 여가시간에도 불구하고 여행을 가는 비율은 증가하고 있는데 줄어든 시간만큼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여행 준비 기간을 줄이기 위해 인터넷으로 숙소를 예약하는 사람들이 많아지고 있음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그중 어플을 통한 숙소 예약이 많은 비율을 차지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8806585" y="2830402"/>
            <a:ext cx="20466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과거에 비해 현대인들의 여가시간은 계속 낮은 비율을 보이고 있지만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여가시간에 투자하는 비용은 늘어나고 있음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AEE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0" y="1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0" y="0"/>
            <a:ext cx="6784848" cy="7053943"/>
          </a:xfrm>
          <a:prstGeom prst="rect">
            <a:avLst/>
          </a:prstGeom>
          <a:solidFill>
            <a:srgbClr val="505786">
              <a:alpha val="1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374927" y="2192480"/>
            <a:ext cx="6577445" cy="1007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25727" y="2147239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249301" y="2465600"/>
            <a:ext cx="36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숙박업소 예약시스템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374927" y="3539417"/>
            <a:ext cx="65775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25727" y="3480106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924122" y="2496382"/>
            <a:ext cx="19094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명</a:t>
            </a:r>
            <a:endParaRPr b="1" sz="20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049223" y="3830081"/>
            <a:ext cx="1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기간</a:t>
            </a:r>
            <a:endParaRPr b="1" sz="20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249296" y="3812542"/>
            <a:ext cx="31165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2021.6.2 – 2020.6.7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191430" y="1043700"/>
            <a:ext cx="664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및 기간</a:t>
            </a:r>
            <a:endParaRPr b="1" sz="40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014457" y="2349706"/>
            <a:ext cx="720935" cy="7209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018670" y="3668838"/>
            <a:ext cx="720935" cy="7209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4707045" y="977125"/>
            <a:ext cx="341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sz="3200">
                <a:solidFill>
                  <a:srgbClr val="505786"/>
                </a:solidFill>
              </a:rPr>
              <a:t>범위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0" y="5880887"/>
            <a:ext cx="12192000" cy="977113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16"/>
          <p:cNvGraphicFramePr/>
          <p:nvPr/>
        </p:nvGraphicFramePr>
        <p:xfrm>
          <a:off x="1027135" y="2348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{857D79AD-8A9F-40EC-9935-A14E1AEBCE08}</a:tableStyleId>
              </a:tblPr>
              <a:tblGrid>
                <a:gridCol w="3457175"/>
                <a:gridCol w="3457175"/>
                <a:gridCol w="3457175"/>
              </a:tblGrid>
              <a:tr h="45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 구현 범위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05786"/>
                    </a:solidFill>
                  </a:tcPr>
                </a:tc>
              </a:tr>
              <a:tr h="4574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구현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관계 데이터 모델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테이블 작성 및 데이터 입력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</a:tr>
              <a:tr h="457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데이터 모델링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Winform</a:t>
                      </a:r>
                      <a:r>
                        <a:rPr lang="en-US" sz="1800"/>
                        <a:t>을 이용하여 UI 구축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</a:tr>
              <a:tr h="457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정규화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단순, 집계, 부속 등 데이터 검색 수행 및 SQL 작성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</a:tr>
              <a:tr h="457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SQL 기초 ~ 고급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그룹, 조인 등 데이터 검색 수행 및 SQL 작성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</a:tr>
              <a:tr h="457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데이터베이스 관리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View 생성 및 데이터 회복 과정 수행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ED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4707044" y="977125"/>
            <a:ext cx="366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0" y="5880887"/>
            <a:ext cx="12192000" cy="977113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17"/>
          <p:cNvGraphicFramePr/>
          <p:nvPr/>
        </p:nvGraphicFramePr>
        <p:xfrm>
          <a:off x="1097430" y="2286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{857D79AD-8A9F-40EC-9935-A14E1AEBCE08}</a:tableStyleId>
              </a:tblPr>
              <a:tblGrid>
                <a:gridCol w="1249650"/>
                <a:gridCol w="1249650"/>
                <a:gridCol w="1249650"/>
                <a:gridCol w="1249650"/>
                <a:gridCol w="1249650"/>
                <a:gridCol w="1249650"/>
                <a:gridCol w="1249650"/>
                <a:gridCol w="1249650"/>
              </a:tblGrid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목록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05786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505786"/>
                    </a:solidFill>
                  </a:tcPr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프로젝트 계획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자료 수집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</a:tr>
              <a:tr h="3708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구현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구현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</a:tr>
              <a:tr h="370850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자료 종합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EDFE8"/>
                    </a:solidFill>
                  </a:tcPr>
                </a:tc>
              </a:tr>
              <a:tr h="370850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종합 검토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EDF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PPT 제작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EDF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PPT 발표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2C8D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ED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77" y="1839016"/>
            <a:ext cx="5608946" cy="33280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6438025" y="1839025"/>
            <a:ext cx="5679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95959"/>
                </a:solidFill>
              </a:rPr>
              <a:t>과거에 비해 현대인들의 여가시간은 계속 낮은 비율을 보이고 있지만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여가시간에 투자하는 비용은 늘어나고 있음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95959"/>
                </a:solidFill>
              </a:rPr>
              <a:t>줄어든 여가시간에도 불구하고 여행을 가는 비율은 증가하고 있는데 줄어든 시간만큼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여행 준비 기간을 줄이기 위해 인터넷으로 숙소를 예약하는 사람들이 많아지고 있음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95959"/>
                </a:solidFill>
              </a:rPr>
              <a:t>그중 어플을 통한 숙소 예약이 많은 비율을 차지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따라서 어플의 수요가 증가함에 따라 우리 삶에 어플은 더욱더 가까이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595959"/>
                </a:solidFill>
              </a:rPr>
              <a:t>다가왔고 그에 따라 계속해서 많아지는 데이터를 DB에서 어떻게 관리하는지 이해하고 구현해보기 위해 주제로 선정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7849018" y="4732813"/>
            <a:ext cx="0" cy="802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9545782" y="4732800"/>
            <a:ext cx="0" cy="802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717075" y="864575"/>
            <a:ext cx="591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</a:rPr>
              <a:t>프로젝트 목표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583049" y="904075"/>
            <a:ext cx="560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05786"/>
                </a:solidFill>
              </a:rPr>
              <a:t>고객과 업주를 효율적으로 관리할 수 있는 숙박업소의 예약시스템(DB)구축</a:t>
            </a:r>
            <a:endParaRPr sz="20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8"/>
          <p:cNvGrpSpPr/>
          <p:nvPr/>
        </p:nvGrpSpPr>
        <p:grpSpPr>
          <a:xfrm>
            <a:off x="6576932" y="5504290"/>
            <a:ext cx="5401473" cy="1353714"/>
            <a:chOff x="6030294" y="3918448"/>
            <a:chExt cx="5401473" cy="1353714"/>
          </a:xfrm>
        </p:grpSpPr>
        <p:sp>
          <p:nvSpPr>
            <p:cNvPr id="149" name="Google Shape;149;p18"/>
            <p:cNvSpPr/>
            <p:nvPr/>
          </p:nvSpPr>
          <p:spPr>
            <a:xfrm>
              <a:off x="6030294" y="3918448"/>
              <a:ext cx="5401473" cy="1353714"/>
            </a:xfrm>
            <a:prstGeom prst="rect">
              <a:avLst/>
            </a:prstGeom>
            <a:solidFill>
              <a:srgbClr val="5057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41321" y="4030509"/>
              <a:ext cx="758932" cy="758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78598" y="4030509"/>
              <a:ext cx="758932" cy="758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15876" y="4030509"/>
              <a:ext cx="758932" cy="7589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8"/>
            <p:cNvSpPr txBox="1"/>
            <p:nvPr/>
          </p:nvSpPr>
          <p:spPr>
            <a:xfrm>
              <a:off x="6509273" y="4789441"/>
              <a:ext cx="12230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8114327" y="4783399"/>
              <a:ext cx="12230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9832273" y="4783398"/>
              <a:ext cx="12230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-1" y="1"/>
            <a:ext cx="96593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9659350" y="-192448"/>
            <a:ext cx="2532650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9796599" y="2293225"/>
            <a:ext cx="239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회사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502" y="4030905"/>
            <a:ext cx="9150105" cy="209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990" y="2301808"/>
            <a:ext cx="8784617" cy="67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9659350" y="4030900"/>
            <a:ext cx="253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고객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0" y="0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8393150" y="1039550"/>
            <a:ext cx="2558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사업장 정보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736" y="329798"/>
            <a:ext cx="6933264" cy="619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10951732" y="445834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1358814" y="747160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15294" l="0" r="0" t="0"/>
          <a:stretch/>
        </p:blipFill>
        <p:spPr>
          <a:xfrm>
            <a:off x="0" y="4477"/>
            <a:ext cx="971561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9728118" y="-191466"/>
            <a:ext cx="2490300" cy="72498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9768849" y="1395525"/>
            <a:ext cx="2289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사업장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7907" y="550967"/>
            <a:ext cx="6801001" cy="276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705" y="3545036"/>
            <a:ext cx="9317893" cy="292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9860600" y="3545026"/>
            <a:ext cx="2039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업주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