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81" r:id="rId7"/>
    <p:sldId id="277" r:id="rId8"/>
    <p:sldId id="278" r:id="rId9"/>
    <p:sldId id="261" r:id="rId10"/>
    <p:sldId id="284" r:id="rId11"/>
    <p:sldId id="266" r:id="rId12"/>
    <p:sldId id="262" r:id="rId13"/>
    <p:sldId id="263" r:id="rId14"/>
    <p:sldId id="264" r:id="rId15"/>
    <p:sldId id="265" r:id="rId16"/>
    <p:sldId id="286" r:id="rId17"/>
    <p:sldId id="287" r:id="rId18"/>
    <p:sldId id="288" r:id="rId19"/>
    <p:sldId id="289" r:id="rId20"/>
    <p:sldId id="290" r:id="rId21"/>
    <p:sldId id="268" r:id="rId22"/>
    <p:sldId id="279" r:id="rId23"/>
    <p:sldId id="267" r:id="rId24"/>
    <p:sldId id="283" r:id="rId25"/>
    <p:sldId id="280" r:id="rId26"/>
    <p:sldId id="282" r:id="rId27"/>
    <p:sldId id="285" r:id="rId28"/>
    <p:sldId id="269" r:id="rId29"/>
    <p:sldId id="270" r:id="rId30"/>
    <p:sldId id="276" r:id="rId31"/>
    <p:sldId id="271" r:id="rId32"/>
    <p:sldId id="272" r:id="rId33"/>
    <p:sldId id="273" r:id="rId34"/>
    <p:sldId id="274" r:id="rId35"/>
    <p:sldId id="275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D79AD-8A9F-40EC-9935-A14E1AEBCE08}">
  <a:tblStyle styleId="{857D79AD-8A9F-40EC-9935-A14E1AEBC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26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63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227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89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e7eea5be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e7eea5be_3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ee7eea5be_3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89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ee7eea5be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ee7eea5be_3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dee7eea5be_3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48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09422" y="1777167"/>
            <a:ext cx="7571077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숙박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업소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예약시</a:t>
            </a:r>
            <a:r>
              <a:rPr lang="ko-KR" altLang="en-US" sz="6000" b="0" i="0" u="none" strike="noStrike" cap="none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스</a:t>
            </a:r>
            <a:r>
              <a:rPr lang="en-US" sz="60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</a:t>
            </a:r>
            <a:endParaRPr sz="60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609200" y="5123500"/>
            <a:ext cx="52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3조_ 이준헌, 신명근, 이재혁, 이경민  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423974" y="2880568"/>
            <a:ext cx="9294826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 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4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5419627" y="1101100"/>
            <a:ext cx="666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</a:rPr>
              <a:t>업무 관계자의 needs 파악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-2075622" y="-97972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569484" y="2178400"/>
            <a:ext cx="1660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6708" y="2419592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5361800" y="1907275"/>
            <a:ext cx="64299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고객은 고객번호, 고객이름, 주민등록번호, 핸드폰 번호, 주소, 이메일을 가진다.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업주는 업주번호, 회사이름, 업주이름, 사업자 번호, 주민등록번호, 핸드폰 번호, 이메일을 가진다.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회사는 회사이름, 전화번호, 회사 이메일, 회사대표, 본사 위치를 가진다.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사업장은 일련번호, 사업장 종류, 사업장 명, 업주 번호, 사업장 주소, 방 타입을 가진다.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하나의 회사에는 여러 명의 고객이 가입할 수 있다.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하나의 회사에는 여러 명의 업주가 가입할 수 있다.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한 사업장은 한 명의 업주에 의해 소유 된다.</a:t>
            </a:r>
            <a:endParaRPr>
              <a:solidFill>
                <a:srgbClr val="3F3F3F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AutoNum type="arabicPeriod"/>
            </a:pPr>
            <a:r>
              <a:rPr lang="en-US">
                <a:solidFill>
                  <a:srgbClr val="3F3F3F"/>
                </a:solidFill>
              </a:rPr>
              <a:t>사업장은 고객에 의해 예약된다.</a:t>
            </a:r>
            <a:endParaRPr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6708" y="3752460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3569484" y="4847825"/>
            <a:ext cx="16209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3219" y="5064544"/>
            <a:ext cx="525558" cy="52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2F6D59-B836-43A5-92E2-13817562993F}"/>
              </a:ext>
            </a:extLst>
          </p:cNvPr>
          <p:cNvSpPr txBox="1"/>
          <p:nvPr/>
        </p:nvSpPr>
        <p:spPr>
          <a:xfrm>
            <a:off x="11372600" y="333125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37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-1" y="1"/>
            <a:ext cx="96593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9659350" y="-192448"/>
            <a:ext cx="2532650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796599" y="2293225"/>
            <a:ext cx="239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회사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02" y="4030905"/>
            <a:ext cx="9150105" cy="209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990" y="2301808"/>
            <a:ext cx="8784617" cy="67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9659350" y="4030900"/>
            <a:ext cx="253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고객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8393150" y="1039550"/>
            <a:ext cx="2558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 정보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736" y="329798"/>
            <a:ext cx="6933264" cy="61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0951732" y="445834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1358814" y="747160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4477"/>
            <a:ext cx="971561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9728118" y="-191466"/>
            <a:ext cx="2490300" cy="7249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768849" y="1395525"/>
            <a:ext cx="2289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사업장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907" y="550967"/>
            <a:ext cx="6801001" cy="276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705" y="3545036"/>
            <a:ext cx="9317893" cy="2921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9860600" y="3545026"/>
            <a:ext cx="2039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업주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8249478" y="-79907"/>
            <a:ext cx="3942522" cy="7249886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8757850" y="2185283"/>
            <a:ext cx="2925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예약 내역 테이블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587" y="2503569"/>
            <a:ext cx="7065291" cy="29340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0515634" y="371382"/>
            <a:ext cx="969790" cy="1006769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922716" y="672708"/>
            <a:ext cx="56270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3F045-5F4C-46EF-BCE4-A505476A1083}"/>
              </a:ext>
            </a:extLst>
          </p:cNvPr>
          <p:cNvSpPr txBox="1"/>
          <p:nvPr/>
        </p:nvSpPr>
        <p:spPr>
          <a:xfrm>
            <a:off x="3048000" y="33957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34B0FB-1CF7-4AD8-BBC7-022ACDE9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2" y="0"/>
            <a:ext cx="1186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8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F22935-95FB-40AE-B1A1-8268BA5A2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63" y="0"/>
            <a:ext cx="11778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36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BE3321-92A8-494C-8B80-DDE8E9B0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" y="0"/>
            <a:ext cx="1172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B9CFE9-87F6-4656-9729-03DCA379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3" y="0"/>
            <a:ext cx="11831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78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5407151" y="0"/>
            <a:ext cx="6784848" cy="68580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0"/>
            <a:ext cx="6784848" cy="6858000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9185425" y="1564350"/>
            <a:ext cx="27444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lang="en-US" sz="32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293" y="1292798"/>
            <a:ext cx="3008041" cy="4010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9444991" y="1239530"/>
            <a:ext cx="396510" cy="59541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458279" y="2787975"/>
            <a:ext cx="347159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0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범위</a:t>
            </a:r>
            <a:r>
              <a:rPr lang="en-US" altLang="ko-KR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458272" y="3335713"/>
            <a:ext cx="25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  </a:t>
            </a:r>
            <a:r>
              <a:rPr lang="ko-KR" altLang="en-US" sz="2000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목표및</a:t>
            </a:r>
            <a:r>
              <a:rPr lang="ko-KR" altLang="en-US" sz="2000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현황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458275" y="3883475"/>
            <a:ext cx="3412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  </a:t>
            </a:r>
            <a:r>
              <a:rPr lang="ko-KR" alt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과정</a:t>
            </a:r>
            <a:endParaRPr lang="en-US" sz="2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</a:rPr>
              <a:t>      -</a:t>
            </a:r>
            <a:r>
              <a:rPr lang="en-US" sz="2000" dirty="0"/>
              <a:t>Table </a:t>
            </a:r>
            <a:r>
              <a:rPr lang="en-US" sz="2000" dirty="0" err="1"/>
              <a:t>생성</a:t>
            </a:r>
            <a:r>
              <a:rPr lang="en-US" sz="2000" dirty="0"/>
              <a:t> 및 </a:t>
            </a:r>
            <a:r>
              <a:rPr lang="en-US" sz="2000" dirty="0" err="1"/>
              <a:t>Data입력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318148" y="4723879"/>
            <a:ext cx="2425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 </a:t>
            </a:r>
            <a:r>
              <a:rPr lang="en-US" sz="2000" dirty="0" err="1">
                <a:solidFill>
                  <a:schemeClr val="dk1"/>
                </a:solidFill>
              </a:rPr>
              <a:t>프로젝트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산출</a:t>
            </a:r>
            <a:endParaRPr lang="en-US" sz="20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ko-KR" alt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 및 보완</a:t>
            </a:r>
            <a:endParaRPr sz="20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1;p15">
            <a:extLst>
              <a:ext uri="{FF2B5EF4-FFF2-40B4-BE49-F238E27FC236}">
                <a16:creationId xmlns:a16="http://schemas.microsoft.com/office/drawing/2014/main" id="{47623C99-2DB2-4682-8693-288AC3888C54}"/>
              </a:ext>
            </a:extLst>
          </p:cNvPr>
          <p:cNvSpPr txBox="1"/>
          <p:nvPr/>
        </p:nvSpPr>
        <p:spPr>
          <a:xfrm>
            <a:off x="6045272" y="879738"/>
            <a:ext cx="6648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목</a:t>
            </a:r>
            <a:endParaRPr sz="40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0FCECA-FB26-486B-9E2C-CE6E954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2" y="0"/>
            <a:ext cx="1195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6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56952" y="2775029"/>
            <a:ext cx="4278094" cy="308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lang="en-US" altLang="ko-KR" sz="6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3F3F3F"/>
                </a:solidFill>
              </a:rPr>
              <a:t>(</a:t>
            </a:r>
            <a:r>
              <a:rPr lang="ko-KR" altLang="en-US" sz="6000" dirty="0">
                <a:solidFill>
                  <a:srgbClr val="3F3F3F"/>
                </a:solidFill>
              </a:rPr>
              <a:t>팀 회의 대본 작성</a:t>
            </a:r>
            <a:r>
              <a:rPr lang="en-US" altLang="ko-KR" sz="6000" dirty="0">
                <a:solidFill>
                  <a:srgbClr val="3F3F3F"/>
                </a:solidFill>
              </a:rPr>
              <a:t>)</a:t>
            </a:r>
            <a:endParaRPr sz="60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572DB-5F09-4E64-9AC4-DB60A11AE0D3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34;p26">
            <a:extLst>
              <a:ext uri="{FF2B5EF4-FFF2-40B4-BE49-F238E27FC236}">
                <a16:creationId xmlns:a16="http://schemas.microsoft.com/office/drawing/2014/main" id="{9238392D-964D-4CD9-86F1-1EACA390D096}"/>
              </a:ext>
            </a:extLst>
          </p:cNvPr>
          <p:cNvSpPr txBox="1"/>
          <p:nvPr/>
        </p:nvSpPr>
        <p:spPr>
          <a:xfrm>
            <a:off x="1371406" y="2956278"/>
            <a:ext cx="1022971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505786"/>
                </a:solidFill>
              </a:rPr>
              <a:t>앞으로의 플랫폼으로 유입이 시장으로 형성될 것이고</a:t>
            </a:r>
            <a:r>
              <a:rPr lang="en-US" altLang="ko-KR" sz="3200" dirty="0">
                <a:solidFill>
                  <a:srgbClr val="505786"/>
                </a:solidFill>
              </a:rPr>
              <a:t>,</a:t>
            </a:r>
            <a:r>
              <a:rPr lang="ko-KR" altLang="en-US" sz="3200" dirty="0">
                <a:solidFill>
                  <a:srgbClr val="505786"/>
                </a:solidFill>
              </a:rPr>
              <a:t> 그에 따른 데이터시스템에 집중될 것으로 보인다</a:t>
            </a:r>
            <a:r>
              <a:rPr lang="en-US" altLang="ko-KR" sz="3200" dirty="0">
                <a:solidFill>
                  <a:srgbClr val="505786"/>
                </a:solidFill>
              </a:rPr>
              <a:t>.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8;p16">
            <a:extLst>
              <a:ext uri="{FF2B5EF4-FFF2-40B4-BE49-F238E27FC236}">
                <a16:creationId xmlns:a16="http://schemas.microsoft.com/office/drawing/2014/main" id="{DE5BA6DF-BF53-448A-8ABD-3C30B782B5C7}"/>
              </a:ext>
            </a:extLst>
          </p:cNvPr>
          <p:cNvSpPr txBox="1"/>
          <p:nvPr/>
        </p:nvSpPr>
        <p:spPr>
          <a:xfrm>
            <a:off x="5316645" y="1782342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장래성</a:t>
            </a:r>
            <a:endParaRPr sz="32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77D02-0814-4B74-9E90-3A267D801AA5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3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752600" y="1324984"/>
            <a:ext cx="9017000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개선할 점과 아쉬운 부분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 회의 후 기재</a:t>
            </a:r>
            <a:r>
              <a:rPr lang="en-US" altLang="ko-KR" sz="3600" dirty="0">
                <a:solidFill>
                  <a:srgbClr val="3F3F3F"/>
                </a:solidFill>
              </a:rPr>
              <a:t>)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95C1D-C716-4657-BF83-072A34C574A0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F1A3EC-D15D-4329-A7AF-E0F3B3BC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338137"/>
            <a:ext cx="6991350" cy="6181725"/>
          </a:xfrm>
          <a:prstGeom prst="rect">
            <a:avLst/>
          </a:prstGeom>
        </p:spPr>
      </p:pic>
      <p:sp>
        <p:nvSpPr>
          <p:cNvPr id="3" name="Google Shape;128;p16">
            <a:extLst>
              <a:ext uri="{FF2B5EF4-FFF2-40B4-BE49-F238E27FC236}">
                <a16:creationId xmlns:a16="http://schemas.microsoft.com/office/drawing/2014/main" id="{B3D42C1D-0779-4420-8B55-9D967B7B8A71}"/>
              </a:ext>
            </a:extLst>
          </p:cNvPr>
          <p:cNvSpPr txBox="1"/>
          <p:nvPr/>
        </p:nvSpPr>
        <p:spPr>
          <a:xfrm>
            <a:off x="6769100" y="2424925"/>
            <a:ext cx="433644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예약과 달리</a:t>
            </a:r>
            <a:r>
              <a:rPr lang="en-US" altLang="ko-KR" sz="2400" dirty="0">
                <a:solidFill>
                  <a:srgbClr val="505786"/>
                </a:solidFill>
              </a:rPr>
              <a:t> </a:t>
            </a:r>
            <a:r>
              <a:rPr lang="ko-KR" altLang="en-US" sz="2400" dirty="0">
                <a:solidFill>
                  <a:srgbClr val="505786"/>
                </a:solidFill>
              </a:rPr>
              <a:t>취소</a:t>
            </a:r>
            <a:r>
              <a:rPr lang="en-US" altLang="ko-KR" sz="2400" dirty="0">
                <a:solidFill>
                  <a:srgbClr val="505786"/>
                </a:solidFill>
              </a:rPr>
              <a:t>, </a:t>
            </a:r>
            <a:r>
              <a:rPr lang="ko-KR" altLang="en-US" sz="2400" dirty="0">
                <a:solidFill>
                  <a:srgbClr val="505786"/>
                </a:solidFill>
              </a:rPr>
              <a:t>환불은 만족도가 낮아</a:t>
            </a:r>
            <a:r>
              <a:rPr lang="en-US" altLang="ko-KR" sz="2400" dirty="0">
                <a:solidFill>
                  <a:srgbClr val="505786"/>
                </a:solidFill>
              </a:rPr>
              <a:t> </a:t>
            </a:r>
            <a:r>
              <a:rPr lang="ko-KR" altLang="en-US" sz="2400" dirty="0">
                <a:solidFill>
                  <a:srgbClr val="505786"/>
                </a:solidFill>
              </a:rPr>
              <a:t>환불 시스템 보완 해보고 접근해보는 것도</a:t>
            </a:r>
            <a:endParaRPr lang="en-US" altLang="ko-KR" sz="2400" dirty="0">
              <a:solidFill>
                <a:srgbClr val="50578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rgbClr val="505786"/>
                </a:solidFill>
              </a:rPr>
              <a:t>(</a:t>
            </a:r>
            <a:r>
              <a:rPr lang="ko-KR" altLang="en-US" sz="2400" dirty="0">
                <a:solidFill>
                  <a:srgbClr val="505786"/>
                </a:solidFill>
              </a:rPr>
              <a:t>대본</a:t>
            </a:r>
            <a:r>
              <a:rPr lang="en-US" altLang="ko-KR" sz="2400" dirty="0">
                <a:solidFill>
                  <a:srgbClr val="505786"/>
                </a:solidFill>
              </a:rPr>
              <a:t>)</a:t>
            </a:r>
            <a:r>
              <a:rPr lang="ko-KR" altLang="en-US" sz="2400" dirty="0">
                <a:solidFill>
                  <a:srgbClr val="505786"/>
                </a:solidFill>
              </a:rPr>
              <a:t> </a:t>
            </a:r>
            <a:endParaRPr lang="en-US" altLang="ko-KR" sz="2400" dirty="0">
              <a:solidFill>
                <a:srgbClr val="505786"/>
              </a:solidFill>
            </a:endParaRPr>
          </a:p>
        </p:txBody>
      </p:sp>
      <p:sp>
        <p:nvSpPr>
          <p:cNvPr id="4" name="Google Shape;221;p24">
            <a:extLst>
              <a:ext uri="{FF2B5EF4-FFF2-40B4-BE49-F238E27FC236}">
                <a16:creationId xmlns:a16="http://schemas.microsoft.com/office/drawing/2014/main" id="{F317CDAE-6E3B-470E-BC0E-C21E2A77F2FD}"/>
              </a:ext>
            </a:extLst>
          </p:cNvPr>
          <p:cNvSpPr txBox="1"/>
          <p:nvPr/>
        </p:nvSpPr>
        <p:spPr>
          <a:xfrm>
            <a:off x="9128079" y="448684"/>
            <a:ext cx="2762296" cy="65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더 보기</a:t>
            </a:r>
            <a:endParaRPr sz="54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95924-3AF5-40A0-A3D3-6EABD5684B4D}"/>
              </a:ext>
            </a:extLst>
          </p:cNvPr>
          <p:cNvSpPr txBox="1"/>
          <p:nvPr/>
        </p:nvSpPr>
        <p:spPr>
          <a:xfrm>
            <a:off x="11680825" y="184248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28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14851" y="2899784"/>
            <a:ext cx="2762296" cy="105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81429-90B1-47CE-8B2D-DC88BE449E88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76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3956952" y="2775029"/>
            <a:ext cx="4278094" cy="93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93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DBFE2-1025-4927-8E41-A69460DB1D52}"/>
              </a:ext>
            </a:extLst>
          </p:cNvPr>
          <p:cNvSpPr txBox="1"/>
          <p:nvPr/>
        </p:nvSpPr>
        <p:spPr>
          <a:xfrm>
            <a:off x="3235778" y="1997839"/>
            <a:ext cx="6979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F0000"/>
                </a:solidFill>
              </a:rPr>
              <a:t>여기까지 </a:t>
            </a:r>
            <a:r>
              <a:rPr lang="en-US" altLang="ko-KR" sz="6000" b="1" dirty="0">
                <a:solidFill>
                  <a:srgbClr val="FF0000"/>
                </a:solidFill>
              </a:rPr>
              <a:t>PPT</a:t>
            </a:r>
          </a:p>
          <a:p>
            <a:endParaRPr lang="en-US" altLang="ko-KR" sz="6000" b="1" dirty="0">
              <a:solidFill>
                <a:srgbClr val="FF0000"/>
              </a:solidFill>
            </a:endParaRPr>
          </a:p>
          <a:p>
            <a:r>
              <a:rPr lang="ko-KR" altLang="en-US" sz="6000" b="1" dirty="0" err="1">
                <a:solidFill>
                  <a:srgbClr val="FF0000"/>
                </a:solidFill>
              </a:rPr>
              <a:t>뒷</a:t>
            </a:r>
            <a:r>
              <a:rPr lang="ko-KR" altLang="en-US" sz="6000" b="1" dirty="0">
                <a:solidFill>
                  <a:srgbClr val="FF0000"/>
                </a:solidFill>
              </a:rPr>
              <a:t> 부분 찌꺼기 소스</a:t>
            </a:r>
          </a:p>
        </p:txBody>
      </p:sp>
    </p:spTree>
    <p:extLst>
      <p:ext uri="{BB962C8B-B14F-4D97-AF65-F5344CB8AC3E}">
        <p14:creationId xmlns:p14="http://schemas.microsoft.com/office/powerpoint/2010/main" val="176141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825306" y="1032392"/>
            <a:ext cx="1022971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505786"/>
                </a:solidFill>
              </a:rPr>
              <a:t>앞으로의 플랫폼으로 유입이 시장으로 형성될 것이고</a:t>
            </a:r>
            <a:r>
              <a:rPr lang="en-US" altLang="ko-KR" sz="3200" dirty="0">
                <a:solidFill>
                  <a:srgbClr val="505786"/>
                </a:solidFill>
              </a:rPr>
              <a:t>,</a:t>
            </a:r>
            <a:r>
              <a:rPr lang="ko-KR" altLang="en-US" sz="3200" dirty="0">
                <a:solidFill>
                  <a:srgbClr val="505786"/>
                </a:solidFill>
              </a:rPr>
              <a:t> 그에 따른 데이터시스템에 집중될 것으로 보인다</a:t>
            </a:r>
            <a:r>
              <a:rPr lang="en-US" altLang="ko-KR" sz="3200" dirty="0">
                <a:solidFill>
                  <a:srgbClr val="505786"/>
                </a:solidFill>
              </a:rPr>
              <a:t>.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1273425" y="3586502"/>
            <a:ext cx="2177700" cy="20202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762632" y="3586510"/>
            <a:ext cx="2177534" cy="2020308"/>
          </a:xfrm>
          <a:prstGeom prst="rect">
            <a:avLst/>
          </a:prstGeom>
          <a:solidFill>
            <a:srgbClr val="D2C8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6251833" y="3174818"/>
            <a:ext cx="2177534" cy="2431999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8741034" y="2691401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26"/>
          <p:cNvGrpSpPr/>
          <p:nvPr/>
        </p:nvGrpSpPr>
        <p:grpSpPr>
          <a:xfrm>
            <a:off x="3250819" y="4249289"/>
            <a:ext cx="400291" cy="400291"/>
            <a:chOff x="2970982" y="4107271"/>
            <a:chExt cx="400291" cy="400291"/>
          </a:xfrm>
        </p:grpSpPr>
        <p:sp>
          <p:nvSpPr>
            <p:cNvPr id="240" name="Google Shape;240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26"/>
          <p:cNvGrpSpPr/>
          <p:nvPr/>
        </p:nvGrpSpPr>
        <p:grpSpPr>
          <a:xfrm>
            <a:off x="5740020" y="3748818"/>
            <a:ext cx="400291" cy="400291"/>
            <a:chOff x="2970982" y="4107271"/>
            <a:chExt cx="400291" cy="400291"/>
          </a:xfrm>
        </p:grpSpPr>
        <p:sp>
          <p:nvSpPr>
            <p:cNvPr id="243" name="Google Shape;243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26"/>
          <p:cNvGrpSpPr/>
          <p:nvPr/>
        </p:nvGrpSpPr>
        <p:grpSpPr>
          <a:xfrm>
            <a:off x="8229221" y="3324091"/>
            <a:ext cx="400291" cy="400291"/>
            <a:chOff x="2970982" y="4107271"/>
            <a:chExt cx="400291" cy="400291"/>
          </a:xfrm>
        </p:grpSpPr>
        <p:sp>
          <p:nvSpPr>
            <p:cNvPr id="246" name="Google Shape;246;p26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6"/>
          <p:cNvSpPr/>
          <p:nvPr/>
        </p:nvSpPr>
        <p:spPr>
          <a:xfrm>
            <a:off x="1338957" y="4627902"/>
            <a:ext cx="2046481" cy="100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3F3F3F"/>
                </a:solidFill>
              </a:rPr>
              <a:t>프로젝트</a:t>
            </a:r>
            <a:r>
              <a:rPr lang="en-US" sz="1100" dirty="0">
                <a:solidFill>
                  <a:srgbClr val="3F3F3F"/>
                </a:solidFill>
              </a:rPr>
              <a:t> </a:t>
            </a:r>
            <a:r>
              <a:rPr lang="en-US" sz="1100" dirty="0" err="1">
                <a:solidFill>
                  <a:srgbClr val="3F3F3F"/>
                </a:solidFill>
              </a:rPr>
              <a:t>계획</a:t>
            </a:r>
            <a:r>
              <a:rPr lang="en-US" sz="1100" dirty="0">
                <a:solidFill>
                  <a:srgbClr val="3F3F3F"/>
                </a:solidFill>
              </a:rPr>
              <a:t> 및 </a:t>
            </a:r>
            <a:r>
              <a:rPr lang="en-US" sz="1100" dirty="0" err="1">
                <a:solidFill>
                  <a:srgbClr val="3F3F3F"/>
                </a:solidFill>
              </a:rPr>
              <a:t>자료수집</a:t>
            </a:r>
            <a:r>
              <a:rPr lang="en-US" sz="1100" dirty="0">
                <a:solidFill>
                  <a:srgbClr val="3F3F3F"/>
                </a:solidFill>
              </a:rPr>
              <a:t> </a:t>
            </a:r>
            <a:endParaRPr sz="1100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3F3F3F"/>
                </a:solidFill>
              </a:rPr>
              <a:t>프로젝트</a:t>
            </a:r>
            <a:r>
              <a:rPr lang="en-US" sz="1100" dirty="0">
                <a:solidFill>
                  <a:srgbClr val="3F3F3F"/>
                </a:solidFill>
              </a:rPr>
              <a:t> </a:t>
            </a:r>
            <a:r>
              <a:rPr lang="en-US" sz="1100" dirty="0" err="1">
                <a:solidFill>
                  <a:srgbClr val="3F3F3F"/>
                </a:solidFill>
              </a:rPr>
              <a:t>범위확정</a:t>
            </a:r>
            <a:endParaRPr sz="1100" dirty="0">
              <a:solidFill>
                <a:srgbClr val="3F3F3F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549720" y="3663429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[Project 1 ~ 2]</a:t>
            </a:r>
            <a:endParaRPr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829814" y="4312751"/>
            <a:ext cx="2046481" cy="100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테이블 작성 및 데이터 입력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000927" y="3663503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[Project 3 ~ 4]</a:t>
            </a:r>
            <a:endParaRPr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6322939" y="4028989"/>
            <a:ext cx="2046481" cy="122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6495627" y="3735516"/>
            <a:ext cx="1701107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[Project 1 ~ 2]</a:t>
            </a:r>
            <a:endParaRPr>
              <a:solidFill>
                <a:srgbClr val="3F3F3F"/>
              </a:solidFill>
            </a:endParaRPr>
          </a:p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806560" y="3600727"/>
            <a:ext cx="2046481" cy="168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/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부가적인 설명을 적어주세요.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8979248" y="3307254"/>
            <a:ext cx="1701107" cy="31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입력해주세요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4E5BC-2D82-4162-9AF0-0E9A1CBF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2" y="1178403"/>
            <a:ext cx="5041900" cy="4817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2C56E-3965-4EC9-9972-CB5D58F8FF6E}"/>
              </a:ext>
            </a:extLst>
          </p:cNvPr>
          <p:cNvSpPr txBox="1"/>
          <p:nvPr/>
        </p:nvSpPr>
        <p:spPr>
          <a:xfrm>
            <a:off x="736600" y="60722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http://www.epnc.co.kr/news/articleView.html?idxno=112403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211F-9C1E-493C-8095-CA2B2972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1756101"/>
            <a:ext cx="7343775" cy="3724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84534-AE06-4BE2-916E-D5000E8249DC}"/>
              </a:ext>
            </a:extLst>
          </p:cNvPr>
          <p:cNvSpPr txBox="1"/>
          <p:nvPr/>
        </p:nvSpPr>
        <p:spPr>
          <a:xfrm>
            <a:off x="7648575" y="5480376"/>
            <a:ext cx="643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https://www.asiae.co.kr/article/2021010218483443559</a:t>
            </a:r>
          </a:p>
        </p:txBody>
      </p:sp>
      <p:sp>
        <p:nvSpPr>
          <p:cNvPr id="14" name="Google Shape;306;p30">
            <a:extLst>
              <a:ext uri="{FF2B5EF4-FFF2-40B4-BE49-F238E27FC236}">
                <a16:creationId xmlns:a16="http://schemas.microsoft.com/office/drawing/2014/main" id="{EA95DAE5-B77C-47B4-99F0-24150EB0AD17}"/>
              </a:ext>
            </a:extLst>
          </p:cNvPr>
          <p:cNvSpPr txBox="1"/>
          <p:nvPr/>
        </p:nvSpPr>
        <p:spPr>
          <a:xfrm>
            <a:off x="263424" y="631353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여가비용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6;p30">
            <a:extLst>
              <a:ext uri="{FF2B5EF4-FFF2-40B4-BE49-F238E27FC236}">
                <a16:creationId xmlns:a16="http://schemas.microsoft.com/office/drawing/2014/main" id="{DDF36CA4-EF35-42A5-BBF2-C31F84A9C22C}"/>
              </a:ext>
            </a:extLst>
          </p:cNvPr>
          <p:cNvSpPr txBox="1"/>
          <p:nvPr/>
        </p:nvSpPr>
        <p:spPr>
          <a:xfrm>
            <a:off x="9824269" y="1178403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</a:rPr>
              <a:t>앱 서비스 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06;p30">
            <a:extLst>
              <a:ext uri="{FF2B5EF4-FFF2-40B4-BE49-F238E27FC236}">
                <a16:creationId xmlns:a16="http://schemas.microsoft.com/office/drawing/2014/main" id="{31983B0D-90F7-470A-8A88-7A724CA5E70D}"/>
              </a:ext>
            </a:extLst>
          </p:cNvPr>
          <p:cNvSpPr txBox="1"/>
          <p:nvPr/>
        </p:nvSpPr>
        <p:spPr>
          <a:xfrm>
            <a:off x="3425006" y="247125"/>
            <a:ext cx="59475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증가하는 여가 지출과 서비스 이용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E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1"/>
            <a:ext cx="82494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0" y="0"/>
            <a:ext cx="6784848" cy="7053943"/>
          </a:xfrm>
          <a:prstGeom prst="rect">
            <a:avLst/>
          </a:prstGeom>
          <a:solidFill>
            <a:srgbClr val="505786">
              <a:alpha val="1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374927" y="2192480"/>
            <a:ext cx="6577445" cy="1007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25727" y="2147239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249301" y="2465600"/>
            <a:ext cx="360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숙박업소 예약시스템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74927" y="3539417"/>
            <a:ext cx="65775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825727" y="3480106"/>
            <a:ext cx="1098401" cy="1098401"/>
          </a:xfrm>
          <a:prstGeom prst="ellipse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924122" y="2496382"/>
            <a:ext cx="19094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049223" y="3830081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기간</a:t>
            </a:r>
            <a:endParaRPr sz="2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249296" y="3812542"/>
            <a:ext cx="3116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2021.6.2 – 2020.6.7</a:t>
            </a:r>
            <a:endParaRPr sz="2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224078" y="1145300"/>
            <a:ext cx="54287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및 기간</a:t>
            </a:r>
            <a:endParaRPr sz="4000" b="1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014457" y="2349706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18670" y="3668838"/>
            <a:ext cx="720935" cy="72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641CA-AA39-4CB4-A4B6-6B90C948323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18EFA1-0072-4162-BC3E-17F2AF7D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1" y="0"/>
            <a:ext cx="474435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7370DC-31B3-4027-B225-6B5A7E697948}"/>
              </a:ext>
            </a:extLst>
          </p:cNvPr>
          <p:cNvSpPr/>
          <p:nvPr/>
        </p:nvSpPr>
        <p:spPr>
          <a:xfrm>
            <a:off x="3187700" y="749300"/>
            <a:ext cx="2362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2C2B9E1-93F2-47B8-B351-0FCA0CAA019F}"/>
              </a:ext>
            </a:extLst>
          </p:cNvPr>
          <p:cNvSpPr/>
          <p:nvPr/>
        </p:nvSpPr>
        <p:spPr>
          <a:xfrm>
            <a:off x="4835976" y="2139950"/>
            <a:ext cx="713924" cy="444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615A3-4D0E-42DB-BDCA-ACB4D1677F55}"/>
              </a:ext>
            </a:extLst>
          </p:cNvPr>
          <p:cNvSpPr txBox="1"/>
          <p:nvPr/>
        </p:nvSpPr>
        <p:spPr>
          <a:xfrm>
            <a:off x="5750378" y="2162145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꼼꼼하게 비교하고 자세한 </a:t>
            </a:r>
            <a:r>
              <a:rPr lang="ko-KR" altLang="en-US" sz="2000" b="1" dirty="0" err="1">
                <a:solidFill>
                  <a:srgbClr val="FF0000"/>
                </a:solidFill>
              </a:rPr>
              <a:t>정보얻을</a:t>
            </a:r>
            <a:r>
              <a:rPr lang="ko-KR" altLang="en-US" sz="2000" b="1" dirty="0">
                <a:solidFill>
                  <a:srgbClr val="FF0000"/>
                </a:solidFill>
              </a:rPr>
              <a:t> 수 있어 이용 선호</a:t>
            </a:r>
          </a:p>
        </p:txBody>
      </p:sp>
      <p:sp>
        <p:nvSpPr>
          <p:cNvPr id="9" name="Google Shape;306;p30">
            <a:extLst>
              <a:ext uri="{FF2B5EF4-FFF2-40B4-BE49-F238E27FC236}">
                <a16:creationId xmlns:a16="http://schemas.microsoft.com/office/drawing/2014/main" id="{5C105BFD-DCD8-43EF-A4B4-EB83418A846B}"/>
              </a:ext>
            </a:extLst>
          </p:cNvPr>
          <p:cNvSpPr txBox="1"/>
          <p:nvPr/>
        </p:nvSpPr>
        <p:spPr>
          <a:xfrm>
            <a:off x="5937061" y="287676"/>
            <a:ext cx="59475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앱 서비스 이용 이유는</a:t>
            </a:r>
            <a:r>
              <a:rPr lang="en-US" altLang="ko-KR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137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t="10646" b="5077"/>
          <a:stretch/>
        </p:blipFill>
        <p:spPr>
          <a:xfrm>
            <a:off x="0" y="0"/>
            <a:ext cx="122065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28"/>
          <p:cNvGrpSpPr/>
          <p:nvPr/>
        </p:nvGrpSpPr>
        <p:grpSpPr>
          <a:xfrm>
            <a:off x="1979067" y="2375791"/>
            <a:ext cx="8320950" cy="3239971"/>
            <a:chOff x="2298665" y="2608015"/>
            <a:chExt cx="8320950" cy="3239971"/>
          </a:xfrm>
        </p:grpSpPr>
        <p:grpSp>
          <p:nvGrpSpPr>
            <p:cNvPr id="270" name="Google Shape;270;p28"/>
            <p:cNvGrpSpPr/>
            <p:nvPr/>
          </p:nvGrpSpPr>
          <p:grpSpPr>
            <a:xfrm>
              <a:off x="2436031" y="2610293"/>
              <a:ext cx="2195641" cy="2195641"/>
              <a:chOff x="2861470" y="2459403"/>
              <a:chExt cx="2660098" cy="2660098"/>
            </a:xfrm>
          </p:grpSpPr>
          <p:sp>
            <p:nvSpPr>
              <p:cNvPr id="271" name="Google Shape;271;p28"/>
              <p:cNvSpPr/>
              <p:nvPr/>
            </p:nvSpPr>
            <p:spPr>
              <a:xfrm>
                <a:off x="3017479" y="2599065"/>
                <a:ext cx="2320886" cy="2320886"/>
              </a:xfrm>
              <a:prstGeom prst="donut">
                <a:avLst>
                  <a:gd name="adj" fmla="val 3898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 rot="5400000">
                <a:off x="2861470" y="2459403"/>
                <a:ext cx="2660098" cy="2660098"/>
              </a:xfrm>
              <a:prstGeom prst="blockArc">
                <a:avLst>
                  <a:gd name="adj1" fmla="val 10800000"/>
                  <a:gd name="adj2" fmla="val 2589001"/>
                  <a:gd name="adj3" fmla="val 15623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8"/>
              <p:cNvSpPr txBox="1"/>
              <p:nvPr/>
            </p:nvSpPr>
            <p:spPr>
              <a:xfrm>
                <a:off x="3546951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65%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28"/>
            <p:cNvGrpSpPr/>
            <p:nvPr/>
          </p:nvGrpSpPr>
          <p:grpSpPr>
            <a:xfrm>
              <a:off x="2298665" y="5009172"/>
              <a:ext cx="2499402" cy="838814"/>
              <a:chOff x="1571722" y="4698834"/>
              <a:chExt cx="2499402" cy="838814"/>
            </a:xfrm>
          </p:grpSpPr>
          <p:sp>
            <p:nvSpPr>
              <p:cNvPr id="275" name="Google Shape;275;p28"/>
              <p:cNvSpPr txBox="1"/>
              <p:nvPr/>
            </p:nvSpPr>
            <p:spPr>
              <a:xfrm>
                <a:off x="1904899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76" name="Google Shape;276;p28"/>
              <p:cNvSpPr txBox="1"/>
              <p:nvPr/>
            </p:nvSpPr>
            <p:spPr>
              <a:xfrm>
                <a:off x="1571722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28"/>
            <p:cNvGrpSpPr/>
            <p:nvPr/>
          </p:nvGrpSpPr>
          <p:grpSpPr>
            <a:xfrm>
              <a:off x="5393717" y="2610293"/>
              <a:ext cx="2195641" cy="2195641"/>
              <a:chOff x="2826302" y="2459403"/>
              <a:chExt cx="2660098" cy="2660098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2982312" y="2599065"/>
                <a:ext cx="2320886" cy="2320886"/>
              </a:xfrm>
              <a:prstGeom prst="donut">
                <a:avLst>
                  <a:gd name="adj" fmla="val 3898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 rot="5400000">
                <a:off x="2826302" y="2459403"/>
                <a:ext cx="2660098" cy="2660098"/>
              </a:xfrm>
              <a:prstGeom prst="blockArc">
                <a:avLst>
                  <a:gd name="adj1" fmla="val 10800000"/>
                  <a:gd name="adj2" fmla="val 14874784"/>
                  <a:gd name="adj3" fmla="val 14733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8"/>
              <p:cNvSpPr txBox="1"/>
              <p:nvPr/>
            </p:nvSpPr>
            <p:spPr>
              <a:xfrm>
                <a:off x="3511783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20%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28"/>
            <p:cNvGrpSpPr/>
            <p:nvPr/>
          </p:nvGrpSpPr>
          <p:grpSpPr>
            <a:xfrm>
              <a:off x="5241837" y="5009172"/>
              <a:ext cx="2499402" cy="838814"/>
              <a:chOff x="1528180" y="4698834"/>
              <a:chExt cx="2499402" cy="838814"/>
            </a:xfrm>
          </p:grpSpPr>
          <p:sp>
            <p:nvSpPr>
              <p:cNvPr id="282" name="Google Shape;282;p28"/>
              <p:cNvSpPr txBox="1"/>
              <p:nvPr/>
            </p:nvSpPr>
            <p:spPr>
              <a:xfrm>
                <a:off x="1875871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1528180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8"/>
            <p:cNvGrpSpPr/>
            <p:nvPr/>
          </p:nvGrpSpPr>
          <p:grpSpPr>
            <a:xfrm>
              <a:off x="8272093" y="2608015"/>
              <a:ext cx="2195641" cy="2195641"/>
              <a:chOff x="2879054" y="2459403"/>
              <a:chExt cx="2660098" cy="2660098"/>
            </a:xfrm>
          </p:grpSpPr>
          <p:sp>
            <p:nvSpPr>
              <p:cNvPr id="285" name="Google Shape;285;p28"/>
              <p:cNvSpPr/>
              <p:nvPr/>
            </p:nvSpPr>
            <p:spPr>
              <a:xfrm>
                <a:off x="3035063" y="2599065"/>
                <a:ext cx="2320886" cy="2320886"/>
              </a:xfrm>
              <a:prstGeom prst="donut">
                <a:avLst>
                  <a:gd name="adj" fmla="val 3898"/>
                </a:avLst>
              </a:prstGeom>
              <a:solidFill>
                <a:srgbClr val="EEEA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8"/>
              <p:cNvSpPr/>
              <p:nvPr/>
            </p:nvSpPr>
            <p:spPr>
              <a:xfrm rot="5400000">
                <a:off x="2879054" y="2459403"/>
                <a:ext cx="2660098" cy="2660098"/>
              </a:xfrm>
              <a:prstGeom prst="blockArc">
                <a:avLst>
                  <a:gd name="adj1" fmla="val 10800000"/>
                  <a:gd name="adj2" fmla="val 8693690"/>
                  <a:gd name="adj3" fmla="val 16014"/>
                </a:avLst>
              </a:prstGeom>
              <a:solidFill>
                <a:srgbClr val="50578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8"/>
              <p:cNvSpPr txBox="1"/>
              <p:nvPr/>
            </p:nvSpPr>
            <p:spPr>
              <a:xfrm>
                <a:off x="3564536" y="3435213"/>
                <a:ext cx="1289135" cy="708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90%</a:t>
                </a:r>
                <a:endParaRPr sz="3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8"/>
            <p:cNvGrpSpPr/>
            <p:nvPr/>
          </p:nvGrpSpPr>
          <p:grpSpPr>
            <a:xfrm>
              <a:off x="8120213" y="5006894"/>
              <a:ext cx="2499402" cy="838814"/>
              <a:chOff x="1571722" y="4698834"/>
              <a:chExt cx="2499402" cy="838814"/>
            </a:xfrm>
          </p:grpSpPr>
          <p:sp>
            <p:nvSpPr>
              <p:cNvPr id="289" name="Google Shape;289;p28"/>
              <p:cNvSpPr txBox="1"/>
              <p:nvPr/>
            </p:nvSpPr>
            <p:spPr>
              <a:xfrm>
                <a:off x="1919413" y="4698834"/>
                <a:ext cx="18040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505786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</a:t>
                </a:r>
                <a:endParaRPr/>
              </a:p>
            </p:txBody>
          </p:sp>
          <p:sp>
            <p:nvSpPr>
              <p:cNvPr id="290" name="Google Shape;290;p28"/>
              <p:cNvSpPr txBox="1"/>
              <p:nvPr/>
            </p:nvSpPr>
            <p:spPr>
              <a:xfrm>
                <a:off x="1571722" y="5106761"/>
                <a:ext cx="249940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Lorem Ipsum is placeholder text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rPr>
                  <a:t>Commonly used in the graphic, print</a:t>
                </a:r>
                <a:endParaRPr sz="1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1" name="Google Shape;291;p28"/>
          <p:cNvSpPr txBox="1"/>
          <p:nvPr/>
        </p:nvSpPr>
        <p:spPr>
          <a:xfrm>
            <a:off x="4707062" y="1412534"/>
            <a:ext cx="27778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4588923" y="1202077"/>
            <a:ext cx="33939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 is simply dummy text 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0690" y="1754636"/>
            <a:ext cx="7270620" cy="4116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4707062" y="977113"/>
            <a:ext cx="27778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588923" y="766656"/>
            <a:ext cx="33939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Lorem Ipsum is simply dummy text 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4803863" y="835759"/>
            <a:ext cx="25987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ER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다이어그램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700053" y="529771"/>
            <a:ext cx="10943771" cy="58057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5352502" y="835759"/>
            <a:ext cx="13532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IE </a:t>
            </a:r>
            <a:r>
              <a:rPr lang="en-US" sz="3200" dirty="0" err="1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표기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/>
        </p:nvSpPr>
        <p:spPr>
          <a:xfrm>
            <a:off x="726950" y="1427050"/>
            <a:ext cx="652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주제 선정 배경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1273425" y="2605032"/>
            <a:ext cx="2177700" cy="3001800"/>
          </a:xfrm>
          <a:prstGeom prst="rect">
            <a:avLst/>
          </a:prstGeom>
          <a:solidFill>
            <a:srgbClr val="EEEA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762625" y="2605053"/>
            <a:ext cx="2177700" cy="3001800"/>
          </a:xfrm>
          <a:prstGeom prst="rect">
            <a:avLst/>
          </a:prstGeom>
          <a:solidFill>
            <a:srgbClr val="D2C8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6251825" y="2605027"/>
            <a:ext cx="2177700" cy="3001800"/>
          </a:xfrm>
          <a:prstGeom prst="rect">
            <a:avLst/>
          </a:prstGeom>
          <a:solidFill>
            <a:srgbClr val="9D87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8741034" y="2691401"/>
            <a:ext cx="2177534" cy="2915417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32"/>
          <p:cNvGrpSpPr/>
          <p:nvPr/>
        </p:nvGrpSpPr>
        <p:grpSpPr>
          <a:xfrm>
            <a:off x="3287544" y="4291852"/>
            <a:ext cx="400291" cy="400291"/>
            <a:chOff x="2970982" y="4107271"/>
            <a:chExt cx="400291" cy="400291"/>
          </a:xfrm>
        </p:grpSpPr>
        <p:sp>
          <p:nvSpPr>
            <p:cNvPr id="324" name="Google Shape;324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32"/>
          <p:cNvGrpSpPr/>
          <p:nvPr/>
        </p:nvGrpSpPr>
        <p:grpSpPr>
          <a:xfrm>
            <a:off x="5740020" y="3748818"/>
            <a:ext cx="400291" cy="400291"/>
            <a:chOff x="2970982" y="4107271"/>
            <a:chExt cx="400291" cy="400291"/>
          </a:xfrm>
        </p:grpSpPr>
        <p:sp>
          <p:nvSpPr>
            <p:cNvPr id="327" name="Google Shape;327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2"/>
          <p:cNvGrpSpPr/>
          <p:nvPr/>
        </p:nvGrpSpPr>
        <p:grpSpPr>
          <a:xfrm>
            <a:off x="8229221" y="3324091"/>
            <a:ext cx="400291" cy="400291"/>
            <a:chOff x="2970982" y="4107271"/>
            <a:chExt cx="400291" cy="400291"/>
          </a:xfrm>
        </p:grpSpPr>
        <p:sp>
          <p:nvSpPr>
            <p:cNvPr id="330" name="Google Shape;330;p32"/>
            <p:cNvSpPr/>
            <p:nvPr/>
          </p:nvSpPr>
          <p:spPr>
            <a:xfrm>
              <a:off x="2970982" y="4107271"/>
              <a:ext cx="400291" cy="400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 rot="10800000">
              <a:off x="3070453" y="4251545"/>
              <a:ext cx="201349" cy="1117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2"/>
          <p:cNvSpPr/>
          <p:nvPr/>
        </p:nvSpPr>
        <p:spPr>
          <a:xfrm>
            <a:off x="1404632" y="3174902"/>
            <a:ext cx="20466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고객과 업주를 효율적으로 관리할 수 있는 숙박업소의 예약시스템(DB) 구축</a:t>
            </a:r>
            <a:endParaRPr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1511770" y="2743254"/>
            <a:ext cx="17010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</a:rPr>
              <a:t>프로젝트 목표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3828164" y="2832601"/>
            <a:ext cx="20466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따라서 어플의 수요가 증가함에 따라 우리 삶에 어플은 더욱더 가까이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다가왔고 그에 따라 계속해서 많아지는 데이터를 DB에서 어떻게 관리하는지 이해하고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구현해보기 위해 주제로 선정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6317427" y="2815077"/>
            <a:ext cx="2046600" cy="1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줄어든 여가시간에도 불구하고 여행을 가는 비율은 증가하고 있는데 줄어든 시간만큼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여행 준비 기간을 줄이기 위해 인터넷으로 숙소를 예약하는 사람들이 많아지고 있음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그중 어플을 통한 숙소 예약이 많은 비율을 차지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8806585" y="2830402"/>
            <a:ext cx="2046600" cy="1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과거에 비해 현대인들의 여가시간은 계속 낮은 비율을 보이고 있지만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여가시간에 투자하는 비용은 늘어나고 있음</a:t>
            </a: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4707045" y="977125"/>
            <a:ext cx="3414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lang="en-US" sz="3200">
                <a:solidFill>
                  <a:srgbClr val="505786"/>
                </a:solidFill>
              </a:rPr>
              <a:t>범위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16"/>
          <p:cNvGraphicFramePr/>
          <p:nvPr/>
        </p:nvGraphicFramePr>
        <p:xfrm>
          <a:off x="1027135" y="2348049"/>
          <a:ext cx="10371525" cy="329247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345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 구현 범위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00">
                <a:tc row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구현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관계 데이터 모델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테이블 작성 및 데이터 입력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데이터 모델링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Winform을 이용하여 UI 구축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정규화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단순, 집계, 부속 등 데이터 검색 수행 및 SQL 작성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SQL 기초 ~ 고급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그룹, 조인 등 데이터 검색 수행 및 SQL 작성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데이터베이스 관리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View 생성 및 데이터 회복 과정 수행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DE0D69-3777-4D86-A989-E22710673DC3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4707044" y="977125"/>
            <a:ext cx="366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sz="32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5880887"/>
            <a:ext cx="12192000" cy="977113"/>
          </a:xfrm>
          <a:prstGeom prst="rect">
            <a:avLst/>
          </a:prstGeom>
          <a:solidFill>
            <a:srgbClr val="505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7"/>
          <p:cNvGraphicFramePr/>
          <p:nvPr/>
        </p:nvGraphicFramePr>
        <p:xfrm>
          <a:off x="1097430" y="2286171"/>
          <a:ext cx="9997200" cy="2966800"/>
        </p:xfrm>
        <a:graphic>
          <a:graphicData uri="http://schemas.openxmlformats.org/drawingml/2006/table">
            <a:tbl>
              <a:tblPr firstRow="1" bandRow="1">
                <a:noFill/>
                <a:tableStyleId>{857D79AD-8A9F-40EC-9935-A14E1AEBCE08}</a:tableStyleId>
              </a:tblPr>
              <a:tblGrid>
                <a:gridCol w="12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목록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5057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프로젝트 계획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수집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구현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자료 종합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종합 검토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PPT 제작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PPT 발표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2C8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ED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●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E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3D5F7-28C3-44A3-9AC6-2F4E3F54A402}"/>
              </a:ext>
            </a:extLst>
          </p:cNvPr>
          <p:cNvSpPr txBox="1"/>
          <p:nvPr/>
        </p:nvSpPr>
        <p:spPr>
          <a:xfrm>
            <a:off x="11611123" y="214073"/>
            <a:ext cx="674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152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73071" y="720671"/>
            <a:ext cx="10445857" cy="5548393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709974" y="2880568"/>
            <a:ext cx="4772049" cy="10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9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1;p24">
            <a:extLst>
              <a:ext uri="{FF2B5EF4-FFF2-40B4-BE49-F238E27FC236}">
                <a16:creationId xmlns:a16="http://schemas.microsoft.com/office/drawing/2014/main" id="{16C61DF6-F617-4AA5-AA6E-8F9EE7F54D91}"/>
              </a:ext>
            </a:extLst>
          </p:cNvPr>
          <p:cNvSpPr txBox="1"/>
          <p:nvPr/>
        </p:nvSpPr>
        <p:spPr>
          <a:xfrm>
            <a:off x="2813834" y="4229103"/>
            <a:ext cx="6564328" cy="46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7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왜 숙박 예약 시스템인가</a:t>
            </a:r>
            <a:r>
              <a:rPr lang="en-US" altLang="ko-KR" sz="3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3E38-906F-4DC4-B44E-AE14D9890D81}"/>
              </a:ext>
            </a:extLst>
          </p:cNvPr>
          <p:cNvSpPr txBox="1"/>
          <p:nvPr/>
        </p:nvSpPr>
        <p:spPr>
          <a:xfrm>
            <a:off x="10718800" y="874812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4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D4E5BC-2D82-4162-9AF0-0E9A1CBF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62" y="1178403"/>
            <a:ext cx="5041900" cy="4817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2C56E-3965-4EC9-9972-CB5D58F8FF6E}"/>
              </a:ext>
            </a:extLst>
          </p:cNvPr>
          <p:cNvSpPr txBox="1"/>
          <p:nvPr/>
        </p:nvSpPr>
        <p:spPr>
          <a:xfrm>
            <a:off x="736600" y="607228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http://www.epnc.co.kr/news/articleView.html?idxno=112403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7211F-9C1E-493C-8095-CA2B2972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00" y="1756101"/>
            <a:ext cx="7343775" cy="3724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84534-AE06-4BE2-916E-D5000E8249DC}"/>
              </a:ext>
            </a:extLst>
          </p:cNvPr>
          <p:cNvSpPr txBox="1"/>
          <p:nvPr/>
        </p:nvSpPr>
        <p:spPr>
          <a:xfrm>
            <a:off x="7648575" y="5480376"/>
            <a:ext cx="643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https://www.asiae.co.kr/article/2021010218483443559</a:t>
            </a:r>
          </a:p>
        </p:txBody>
      </p:sp>
      <p:sp>
        <p:nvSpPr>
          <p:cNvPr id="14" name="Google Shape;306;p30">
            <a:extLst>
              <a:ext uri="{FF2B5EF4-FFF2-40B4-BE49-F238E27FC236}">
                <a16:creationId xmlns:a16="http://schemas.microsoft.com/office/drawing/2014/main" id="{EA95DAE5-B77C-47B4-99F0-24150EB0AD17}"/>
              </a:ext>
            </a:extLst>
          </p:cNvPr>
          <p:cNvSpPr txBox="1"/>
          <p:nvPr/>
        </p:nvSpPr>
        <p:spPr>
          <a:xfrm>
            <a:off x="212624" y="925881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여가비용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06;p30">
            <a:extLst>
              <a:ext uri="{FF2B5EF4-FFF2-40B4-BE49-F238E27FC236}">
                <a16:creationId xmlns:a16="http://schemas.microsoft.com/office/drawing/2014/main" id="{DDF36CA4-EF35-42A5-BBF2-C31F84A9C22C}"/>
              </a:ext>
            </a:extLst>
          </p:cNvPr>
          <p:cNvSpPr txBox="1"/>
          <p:nvPr/>
        </p:nvSpPr>
        <p:spPr>
          <a:xfrm>
            <a:off x="9824269" y="1258104"/>
            <a:ext cx="25987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</a:rPr>
              <a:t>앱 서비스 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비용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06;p30">
            <a:extLst>
              <a:ext uri="{FF2B5EF4-FFF2-40B4-BE49-F238E27FC236}">
                <a16:creationId xmlns:a16="http://schemas.microsoft.com/office/drawing/2014/main" id="{31983B0D-90F7-470A-8A88-7A724CA5E70D}"/>
              </a:ext>
            </a:extLst>
          </p:cNvPr>
          <p:cNvSpPr txBox="1"/>
          <p:nvPr/>
        </p:nvSpPr>
        <p:spPr>
          <a:xfrm>
            <a:off x="1916163" y="185569"/>
            <a:ext cx="920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ko-KR" altLang="en-US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증가하는 여가 지출과 서비스 이용 추이 현황</a:t>
            </a:r>
            <a:r>
              <a:rPr lang="en-US" altLang="ko-KR" sz="32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32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2B511-60FA-46E0-999F-CBD406B49F9C}"/>
              </a:ext>
            </a:extLst>
          </p:cNvPr>
          <p:cNvSpPr txBox="1"/>
          <p:nvPr/>
        </p:nvSpPr>
        <p:spPr>
          <a:xfrm>
            <a:off x="11480800" y="303540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18EFA1-0072-4162-BC3E-17F2AF7D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3" y="0"/>
            <a:ext cx="474435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7370DC-31B3-4027-B225-6B5A7E697948}"/>
              </a:ext>
            </a:extLst>
          </p:cNvPr>
          <p:cNvSpPr/>
          <p:nvPr/>
        </p:nvSpPr>
        <p:spPr>
          <a:xfrm>
            <a:off x="3187700" y="749300"/>
            <a:ext cx="2362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2C2B9E1-93F2-47B8-B351-0FCA0CAA019F}"/>
              </a:ext>
            </a:extLst>
          </p:cNvPr>
          <p:cNvSpPr/>
          <p:nvPr/>
        </p:nvSpPr>
        <p:spPr>
          <a:xfrm>
            <a:off x="4934307" y="2447726"/>
            <a:ext cx="713924" cy="4445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615A3-4D0E-42DB-BDCA-ACB4D1677F55}"/>
              </a:ext>
            </a:extLst>
          </p:cNvPr>
          <p:cNvSpPr txBox="1"/>
          <p:nvPr/>
        </p:nvSpPr>
        <p:spPr>
          <a:xfrm>
            <a:off x="5871039" y="2384394"/>
            <a:ext cx="6320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특히</a:t>
            </a:r>
            <a:r>
              <a:rPr lang="en-US" altLang="ko-KR" sz="2000" b="1" dirty="0">
                <a:solidFill>
                  <a:srgbClr val="FF0000"/>
                </a:solidFill>
              </a:rPr>
              <a:t>, 2030 </a:t>
            </a:r>
            <a:r>
              <a:rPr lang="ko-KR" altLang="en-US" sz="2000" b="1" dirty="0">
                <a:solidFill>
                  <a:srgbClr val="FF0000"/>
                </a:solidFill>
              </a:rPr>
              <a:t>여성 소비층 예약자 많아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꼼꼼하게 비교하고 자세한 </a:t>
            </a:r>
            <a:r>
              <a:rPr lang="ko-KR" altLang="en-US" sz="2000" b="1" dirty="0" err="1">
                <a:solidFill>
                  <a:srgbClr val="FF0000"/>
                </a:solidFill>
              </a:rPr>
              <a:t>정보얻을</a:t>
            </a:r>
            <a:r>
              <a:rPr lang="ko-KR" altLang="en-US" sz="2000" b="1" dirty="0">
                <a:solidFill>
                  <a:srgbClr val="FF0000"/>
                </a:solidFill>
              </a:rPr>
              <a:t> 수 있어 이용 선호</a:t>
            </a:r>
          </a:p>
        </p:txBody>
      </p:sp>
      <p:sp>
        <p:nvSpPr>
          <p:cNvPr id="9" name="Google Shape;306;p30">
            <a:extLst>
              <a:ext uri="{FF2B5EF4-FFF2-40B4-BE49-F238E27FC236}">
                <a16:creationId xmlns:a16="http://schemas.microsoft.com/office/drawing/2014/main" id="{5C105BFD-DCD8-43EF-A4B4-EB83418A846B}"/>
              </a:ext>
            </a:extLst>
          </p:cNvPr>
          <p:cNvSpPr txBox="1"/>
          <p:nvPr/>
        </p:nvSpPr>
        <p:spPr>
          <a:xfrm>
            <a:off x="5937061" y="287676"/>
            <a:ext cx="59475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앱 서비스 이용 이유는</a:t>
            </a:r>
            <a:r>
              <a:rPr lang="en-US" altLang="ko-KR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ko-KR" altLang="en-US" sz="2400" b="1" dirty="0">
                <a:solidFill>
                  <a:srgbClr val="50578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18757F-4D5D-487A-B376-AB0C4718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6662"/>
            <a:ext cx="4619625" cy="1362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DC796-DCDB-4BFE-94B6-14FF6169260B}"/>
              </a:ext>
            </a:extLst>
          </p:cNvPr>
          <p:cNvSpPr txBox="1"/>
          <p:nvPr/>
        </p:nvSpPr>
        <p:spPr>
          <a:xfrm>
            <a:off x="11446505" y="287676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44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77" y="1839016"/>
            <a:ext cx="5608946" cy="332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6438025" y="1839025"/>
            <a:ext cx="5679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과거에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비해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현대인들의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여가시간은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계속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낮은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비율을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보이고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있지만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4"/>
                </a:solidFill>
              </a:rPr>
              <a:t>여가시간에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투자하는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비용은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늘어나고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있음</a:t>
            </a:r>
            <a:endParaRPr dirty="0">
              <a:solidFill>
                <a:schemeClr val="accent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줄어든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여가시간에도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불구하고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여행을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가는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비율은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증가하고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있는데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줄어든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시간만큼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4"/>
                </a:solidFill>
              </a:rPr>
              <a:t>여행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준비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기간을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줄이기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위해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인터넷으로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숙소를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예약하는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사람들이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많아지고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있음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그중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어플을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통한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숙소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예약이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많은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비율을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차지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4"/>
                </a:solidFill>
              </a:rPr>
              <a:t>따라서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어플의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수요가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증가함에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따라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우리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삶에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어플은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더욱더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가까이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다가왔고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그에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따라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계속해서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많아지는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데이터를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DB에서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어떻게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관리하는지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이해하고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구현해보기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위해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주제로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선정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>
            <a:off x="7849018" y="4732813"/>
            <a:ext cx="0" cy="8022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9545782" y="4732800"/>
            <a:ext cx="0" cy="8022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8"/>
          <p:cNvSpPr txBox="1"/>
          <p:nvPr/>
        </p:nvSpPr>
        <p:spPr>
          <a:xfrm>
            <a:off x="717075" y="864575"/>
            <a:ext cx="5913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505786"/>
                </a:solidFill>
              </a:rPr>
              <a:t>프로젝트</a:t>
            </a:r>
            <a:r>
              <a:rPr lang="en-US" sz="3200" dirty="0">
                <a:solidFill>
                  <a:srgbClr val="505786"/>
                </a:solidFill>
              </a:rPr>
              <a:t> </a:t>
            </a:r>
            <a:r>
              <a:rPr lang="en-US" sz="3200" dirty="0" err="1">
                <a:solidFill>
                  <a:srgbClr val="505786"/>
                </a:solidFill>
              </a:rPr>
              <a:t>목표</a:t>
            </a:r>
            <a:endParaRPr sz="32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6583049" y="904075"/>
            <a:ext cx="5608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05786"/>
                </a:solidFill>
              </a:rPr>
              <a:t>고객과 업주를 효율적으로 관리할 수 있는 숙박업소의 예약시스템(DB)구축</a:t>
            </a:r>
            <a:endParaRPr sz="200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6576932" y="5504290"/>
            <a:ext cx="5401473" cy="1353714"/>
            <a:chOff x="6030294" y="3918448"/>
            <a:chExt cx="5401473" cy="1353714"/>
          </a:xfrm>
        </p:grpSpPr>
        <p:sp>
          <p:nvSpPr>
            <p:cNvPr id="149" name="Google Shape;149;p18"/>
            <p:cNvSpPr/>
            <p:nvPr/>
          </p:nvSpPr>
          <p:spPr>
            <a:xfrm>
              <a:off x="6030294" y="3918448"/>
              <a:ext cx="5401473" cy="1353714"/>
            </a:xfrm>
            <a:prstGeom prst="rect">
              <a:avLst/>
            </a:prstGeom>
            <a:solidFill>
              <a:srgbClr val="505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41321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378598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15876" y="4030509"/>
              <a:ext cx="758932" cy="7589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8"/>
            <p:cNvSpPr txBox="1"/>
            <p:nvPr/>
          </p:nvSpPr>
          <p:spPr>
            <a:xfrm>
              <a:off x="6509273" y="4789441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8114327" y="4783399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9832273" y="4783398"/>
              <a:ext cx="12230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2417EF-F9CF-4FC8-8525-1EAD495F0B3C}"/>
              </a:ext>
            </a:extLst>
          </p:cNvPr>
          <p:cNvSpPr txBox="1"/>
          <p:nvPr/>
        </p:nvSpPr>
        <p:spPr>
          <a:xfrm>
            <a:off x="829077" y="4672235"/>
            <a:ext cx="8328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고객과 사업장, 업주와 예약내역을 구축하고 한 곳에 모아 관계망을 형성하고 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숙박예약시스템을 테마로 정보에 대한 투명성과 빠른 정보검색과 간편성, 정확성을 도모한다.</a:t>
            </a:r>
          </a:p>
        </p:txBody>
      </p:sp>
      <p:sp>
        <p:nvSpPr>
          <p:cNvPr id="18" name="Google Shape;146;p18">
            <a:extLst>
              <a:ext uri="{FF2B5EF4-FFF2-40B4-BE49-F238E27FC236}">
                <a16:creationId xmlns:a16="http://schemas.microsoft.com/office/drawing/2014/main" id="{92D1B99F-3927-4371-972A-A88C1F7134BE}"/>
              </a:ext>
            </a:extLst>
          </p:cNvPr>
          <p:cNvSpPr txBox="1"/>
          <p:nvPr/>
        </p:nvSpPr>
        <p:spPr>
          <a:xfrm>
            <a:off x="246950" y="182625"/>
            <a:ext cx="5913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505786"/>
                </a:solidFill>
              </a:rPr>
              <a:t>따라서 저희 프로젝트 목표는</a:t>
            </a:r>
            <a:r>
              <a:rPr lang="en-US" altLang="ko-KR" sz="2000" dirty="0">
                <a:solidFill>
                  <a:srgbClr val="505786"/>
                </a:solidFill>
              </a:rPr>
              <a:t>~(</a:t>
            </a:r>
            <a:r>
              <a:rPr lang="ko-KR" altLang="en-US" sz="2000" dirty="0">
                <a:solidFill>
                  <a:srgbClr val="505786"/>
                </a:solidFill>
              </a:rPr>
              <a:t>대본용</a:t>
            </a:r>
            <a:r>
              <a:rPr lang="en-US" altLang="ko-KR" sz="2000" dirty="0">
                <a:solidFill>
                  <a:srgbClr val="505786"/>
                </a:solidFill>
              </a:rPr>
              <a:t>)</a:t>
            </a:r>
            <a:endParaRPr sz="2000" dirty="0">
              <a:solidFill>
                <a:srgbClr val="5057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D3542-30EF-40F2-A1AB-4DA6FA116B05}"/>
              </a:ext>
            </a:extLst>
          </p:cNvPr>
          <p:cNvSpPr txBox="1"/>
          <p:nvPr/>
        </p:nvSpPr>
        <p:spPr>
          <a:xfrm>
            <a:off x="11525950" y="274917"/>
            <a:ext cx="41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831</Words>
  <Application>Microsoft Office PowerPoint</Application>
  <PresentationFormat>와이드스크린</PresentationFormat>
  <Paragraphs>203</Paragraphs>
  <Slides>35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경민</cp:lastModifiedBy>
  <cp:revision>14</cp:revision>
  <dcterms:modified xsi:type="dcterms:W3CDTF">2021-06-07T12:23:40Z</dcterms:modified>
</cp:coreProperties>
</file>