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Lst>
  <p:sldSz cy="5143500" cx="9144000"/>
  <p:notesSz cx="6858000" cy="9144000"/>
  <p:embeddedFontLst>
    <p:embeddedFont>
      <p:font typeface="Alfa Slab One"/>
      <p:regular r:id="rId1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272928A-EE18-4A80-BFEB-A39FF3E76CC0}">
  <a:tblStyle styleId="{F272928A-EE18-4A80-BFEB-A39FF3E76CC0}"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AlfaSlabOne-regular.fntdata"/><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7" name="Shape 1537"/>
        <p:cNvGrpSpPr/>
        <p:nvPr/>
      </p:nvGrpSpPr>
      <p:grpSpPr>
        <a:xfrm>
          <a:off x="0" y="0"/>
          <a:ext cx="0" cy="0"/>
          <a:chOff x="0" y="0"/>
          <a:chExt cx="0" cy="0"/>
        </a:xfrm>
      </p:grpSpPr>
      <p:sp>
        <p:nvSpPr>
          <p:cNvPr id="1538" name="Shape 1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9" name="Shape 15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7" name="Shape 1547"/>
        <p:cNvGrpSpPr/>
        <p:nvPr/>
      </p:nvGrpSpPr>
      <p:grpSpPr>
        <a:xfrm>
          <a:off x="0" y="0"/>
          <a:ext cx="0" cy="0"/>
          <a:chOff x="0" y="0"/>
          <a:chExt cx="0" cy="0"/>
        </a:xfrm>
      </p:grpSpPr>
      <p:sp>
        <p:nvSpPr>
          <p:cNvPr id="1548" name="Shape 15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9" name="Shape 15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7" name="Shape 1557"/>
        <p:cNvGrpSpPr/>
        <p:nvPr/>
      </p:nvGrpSpPr>
      <p:grpSpPr>
        <a:xfrm>
          <a:off x="0" y="0"/>
          <a:ext cx="0" cy="0"/>
          <a:chOff x="0" y="0"/>
          <a:chExt cx="0" cy="0"/>
        </a:xfrm>
      </p:grpSpPr>
      <p:sp>
        <p:nvSpPr>
          <p:cNvPr id="1558" name="Shape 1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9" name="Shape 1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6" name="Shape 1566"/>
        <p:cNvGrpSpPr/>
        <p:nvPr/>
      </p:nvGrpSpPr>
      <p:grpSpPr>
        <a:xfrm>
          <a:off x="0" y="0"/>
          <a:ext cx="0" cy="0"/>
          <a:chOff x="0" y="0"/>
          <a:chExt cx="0" cy="0"/>
        </a:xfrm>
      </p:grpSpPr>
      <p:sp>
        <p:nvSpPr>
          <p:cNvPr id="1567" name="Shape 15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8" name="Shape 15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5" name="Shape 1575"/>
        <p:cNvGrpSpPr/>
        <p:nvPr/>
      </p:nvGrpSpPr>
      <p:grpSpPr>
        <a:xfrm>
          <a:off x="0" y="0"/>
          <a:ext cx="0" cy="0"/>
          <a:chOff x="0" y="0"/>
          <a:chExt cx="0" cy="0"/>
        </a:xfrm>
      </p:grpSpPr>
      <p:sp>
        <p:nvSpPr>
          <p:cNvPr id="1576" name="Shape 15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7" name="Shape 15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4" name="Shape 1584"/>
        <p:cNvGrpSpPr/>
        <p:nvPr/>
      </p:nvGrpSpPr>
      <p:grpSpPr>
        <a:xfrm>
          <a:off x="0" y="0"/>
          <a:ext cx="0" cy="0"/>
          <a:chOff x="0" y="0"/>
          <a:chExt cx="0" cy="0"/>
        </a:xfrm>
      </p:grpSpPr>
      <p:sp>
        <p:nvSpPr>
          <p:cNvPr id="1585" name="Shape 15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6" name="Shape 15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2" name="Shape 1592"/>
        <p:cNvGrpSpPr/>
        <p:nvPr/>
      </p:nvGrpSpPr>
      <p:grpSpPr>
        <a:xfrm>
          <a:off x="0" y="0"/>
          <a:ext cx="0" cy="0"/>
          <a:chOff x="0" y="0"/>
          <a:chExt cx="0" cy="0"/>
        </a:xfrm>
      </p:grpSpPr>
      <p:sp>
        <p:nvSpPr>
          <p:cNvPr id="1593" name="Shape 1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4" name="Shape 15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9" name="Shape 1599"/>
        <p:cNvGrpSpPr/>
        <p:nvPr/>
      </p:nvGrpSpPr>
      <p:grpSpPr>
        <a:xfrm>
          <a:off x="0" y="0"/>
          <a:ext cx="0" cy="0"/>
          <a:chOff x="0" y="0"/>
          <a:chExt cx="0" cy="0"/>
        </a:xfrm>
      </p:grpSpPr>
      <p:sp>
        <p:nvSpPr>
          <p:cNvPr id="1600" name="Shape 1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1" name="Shape 16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3" name="Shape 1623"/>
        <p:cNvGrpSpPr/>
        <p:nvPr/>
      </p:nvGrpSpPr>
      <p:grpSpPr>
        <a:xfrm>
          <a:off x="0" y="0"/>
          <a:ext cx="0" cy="0"/>
          <a:chOff x="0" y="0"/>
          <a:chExt cx="0" cy="0"/>
        </a:xfrm>
      </p:grpSpPr>
      <p:sp>
        <p:nvSpPr>
          <p:cNvPr id="1624" name="Shape 1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5" name="Shape 1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0" name="Shape 1630"/>
        <p:cNvGrpSpPr/>
        <p:nvPr/>
      </p:nvGrpSpPr>
      <p:grpSpPr>
        <a:xfrm>
          <a:off x="0" y="0"/>
          <a:ext cx="0" cy="0"/>
          <a:chOff x="0" y="0"/>
          <a:chExt cx="0" cy="0"/>
        </a:xfrm>
      </p:grpSpPr>
      <p:sp>
        <p:nvSpPr>
          <p:cNvPr id="1631" name="Shape 16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2" name="Shape 16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81000" lvl="1" marL="914400" rtl="0">
              <a:lnSpc>
                <a:spcPct val="115000"/>
              </a:lnSpc>
              <a:spcBef>
                <a:spcPts val="0"/>
              </a:spcBef>
              <a:spcAft>
                <a:spcPts val="1600"/>
              </a:spcAft>
              <a:buClr>
                <a:schemeClr val="dk1"/>
              </a:buClr>
              <a:buSzPct val="100000"/>
              <a:buFont typeface="Calibri"/>
            </a:pPr>
            <a:r>
              <a:rPr lang="en-GB" sz="2400">
                <a:solidFill>
                  <a:schemeClr val="dk1"/>
                </a:solidFill>
                <a:latin typeface="Calibri"/>
                <a:ea typeface="Calibri"/>
                <a:cs typeface="Calibri"/>
                <a:sym typeface="Calibri"/>
              </a:rPr>
              <a:t>Garbage collection pauses freeze metadata operations</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3" name="Shape 1693"/>
        <p:cNvGrpSpPr/>
        <p:nvPr/>
      </p:nvGrpSpPr>
      <p:grpSpPr>
        <a:xfrm>
          <a:off x="0" y="0"/>
          <a:ext cx="0" cy="0"/>
          <a:chOff x="0" y="0"/>
          <a:chExt cx="0" cy="0"/>
        </a:xfrm>
      </p:grpSpPr>
      <p:sp>
        <p:nvSpPr>
          <p:cNvPr id="1694" name="Shape 16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5" name="Shape 16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9" name="Shape 1759"/>
        <p:cNvGrpSpPr/>
        <p:nvPr/>
      </p:nvGrpSpPr>
      <p:grpSpPr>
        <a:xfrm>
          <a:off x="0" y="0"/>
          <a:ext cx="0" cy="0"/>
          <a:chOff x="0" y="0"/>
          <a:chExt cx="0" cy="0"/>
        </a:xfrm>
      </p:grpSpPr>
      <p:sp>
        <p:nvSpPr>
          <p:cNvPr id="1760" name="Shape 17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1" name="Shape 17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5" name="Shape 1825"/>
        <p:cNvGrpSpPr/>
        <p:nvPr/>
      </p:nvGrpSpPr>
      <p:grpSpPr>
        <a:xfrm>
          <a:off x="0" y="0"/>
          <a:ext cx="0" cy="0"/>
          <a:chOff x="0" y="0"/>
          <a:chExt cx="0" cy="0"/>
        </a:xfrm>
      </p:grpSpPr>
      <p:sp>
        <p:nvSpPr>
          <p:cNvPr id="1826" name="Shape 18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7" name="Shape 18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5" name="Shape 1835"/>
        <p:cNvGrpSpPr/>
        <p:nvPr/>
      </p:nvGrpSpPr>
      <p:grpSpPr>
        <a:xfrm>
          <a:off x="0" y="0"/>
          <a:ext cx="0" cy="0"/>
          <a:chOff x="0" y="0"/>
          <a:chExt cx="0" cy="0"/>
        </a:xfrm>
      </p:grpSpPr>
      <p:sp>
        <p:nvSpPr>
          <p:cNvPr id="1836" name="Shape 18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7" name="Shape 18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5" name="Shape 1845"/>
        <p:cNvGrpSpPr/>
        <p:nvPr/>
      </p:nvGrpSpPr>
      <p:grpSpPr>
        <a:xfrm>
          <a:off x="0" y="0"/>
          <a:ext cx="0" cy="0"/>
          <a:chOff x="0" y="0"/>
          <a:chExt cx="0" cy="0"/>
        </a:xfrm>
      </p:grpSpPr>
      <p:sp>
        <p:nvSpPr>
          <p:cNvPr id="1846" name="Shape 1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7" name="Shape 18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6" name="Shape 1856"/>
        <p:cNvGrpSpPr/>
        <p:nvPr/>
      </p:nvGrpSpPr>
      <p:grpSpPr>
        <a:xfrm>
          <a:off x="0" y="0"/>
          <a:ext cx="0" cy="0"/>
          <a:chOff x="0" y="0"/>
          <a:chExt cx="0" cy="0"/>
        </a:xfrm>
      </p:grpSpPr>
      <p:sp>
        <p:nvSpPr>
          <p:cNvPr id="1857" name="Shape 18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8" name="Shape 18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9" name="Shape 1869"/>
        <p:cNvGrpSpPr/>
        <p:nvPr/>
      </p:nvGrpSpPr>
      <p:grpSpPr>
        <a:xfrm>
          <a:off x="0" y="0"/>
          <a:ext cx="0" cy="0"/>
          <a:chOff x="0" y="0"/>
          <a:chExt cx="0" cy="0"/>
        </a:xfrm>
      </p:grpSpPr>
      <p:sp>
        <p:nvSpPr>
          <p:cNvPr id="1870" name="Shape 18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1" name="Shape 18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3" name="Shape 1883"/>
        <p:cNvGrpSpPr/>
        <p:nvPr/>
      </p:nvGrpSpPr>
      <p:grpSpPr>
        <a:xfrm>
          <a:off x="0" y="0"/>
          <a:ext cx="0" cy="0"/>
          <a:chOff x="0" y="0"/>
          <a:chExt cx="0" cy="0"/>
        </a:xfrm>
      </p:grpSpPr>
      <p:sp>
        <p:nvSpPr>
          <p:cNvPr id="1884" name="Shape 18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5" name="Shape 18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7" name="Shape 1897"/>
        <p:cNvGrpSpPr/>
        <p:nvPr/>
      </p:nvGrpSpPr>
      <p:grpSpPr>
        <a:xfrm>
          <a:off x="0" y="0"/>
          <a:ext cx="0" cy="0"/>
          <a:chOff x="0" y="0"/>
          <a:chExt cx="0" cy="0"/>
        </a:xfrm>
      </p:grpSpPr>
      <p:sp>
        <p:nvSpPr>
          <p:cNvPr id="1898" name="Shape 1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9" name="Shape 18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1" name="Shape 1911"/>
        <p:cNvGrpSpPr/>
        <p:nvPr/>
      </p:nvGrpSpPr>
      <p:grpSpPr>
        <a:xfrm>
          <a:off x="0" y="0"/>
          <a:ext cx="0" cy="0"/>
          <a:chOff x="0" y="0"/>
          <a:chExt cx="0" cy="0"/>
        </a:xfrm>
      </p:grpSpPr>
      <p:sp>
        <p:nvSpPr>
          <p:cNvPr id="1912" name="Shape 19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3" name="Shape 19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HopsFS is all about scalability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1" name="Shape 601"/>
        <p:cNvGrpSpPr/>
        <p:nvPr/>
      </p:nvGrpSpPr>
      <p:grpSpPr>
        <a:xfrm>
          <a:off x="0" y="0"/>
          <a:ext cx="0" cy="0"/>
          <a:chOff x="0" y="0"/>
          <a:chExt cx="0" cy="0"/>
        </a:xfrm>
      </p:grpSpPr>
      <p:sp>
        <p:nvSpPr>
          <p:cNvPr id="602" name="Shape 6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3" name="Shape 6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8" name="Shape 6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4" name="Shape 714"/>
        <p:cNvGrpSpPr/>
        <p:nvPr/>
      </p:nvGrpSpPr>
      <p:grpSpPr>
        <a:xfrm>
          <a:off x="0" y="0"/>
          <a:ext cx="0" cy="0"/>
          <a:chOff x="0" y="0"/>
          <a:chExt cx="0" cy="0"/>
        </a:xfrm>
      </p:grpSpPr>
      <p:sp>
        <p:nvSpPr>
          <p:cNvPr id="715" name="Shape 7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6" name="Shape 7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6" name="Shape 756"/>
        <p:cNvGrpSpPr/>
        <p:nvPr/>
      </p:nvGrpSpPr>
      <p:grpSpPr>
        <a:xfrm>
          <a:off x="0" y="0"/>
          <a:ext cx="0" cy="0"/>
          <a:chOff x="0" y="0"/>
          <a:chExt cx="0" cy="0"/>
        </a:xfrm>
      </p:grpSpPr>
      <p:sp>
        <p:nvSpPr>
          <p:cNvPr id="757" name="Shape 7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8" name="Shape 7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2" name="Shape 802"/>
        <p:cNvGrpSpPr/>
        <p:nvPr/>
      </p:nvGrpSpPr>
      <p:grpSpPr>
        <a:xfrm>
          <a:off x="0" y="0"/>
          <a:ext cx="0" cy="0"/>
          <a:chOff x="0" y="0"/>
          <a:chExt cx="0" cy="0"/>
        </a:xfrm>
      </p:grpSpPr>
      <p:sp>
        <p:nvSpPr>
          <p:cNvPr id="803" name="Shape 8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4" name="Shape 8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8" name="Shape 808"/>
        <p:cNvGrpSpPr/>
        <p:nvPr/>
      </p:nvGrpSpPr>
      <p:grpSpPr>
        <a:xfrm>
          <a:off x="0" y="0"/>
          <a:ext cx="0" cy="0"/>
          <a:chOff x="0" y="0"/>
          <a:chExt cx="0" cy="0"/>
        </a:xfrm>
      </p:grpSpPr>
      <p:sp>
        <p:nvSpPr>
          <p:cNvPr id="809" name="Shape 8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0" name="Shape 8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8" name="Shape 818"/>
        <p:cNvGrpSpPr/>
        <p:nvPr/>
      </p:nvGrpSpPr>
      <p:grpSpPr>
        <a:xfrm>
          <a:off x="0" y="0"/>
          <a:ext cx="0" cy="0"/>
          <a:chOff x="0" y="0"/>
          <a:chExt cx="0" cy="0"/>
        </a:xfrm>
      </p:grpSpPr>
      <p:sp>
        <p:nvSpPr>
          <p:cNvPr id="819" name="Shape 8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0" name="Shape 8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0" name="Shape 850"/>
        <p:cNvGrpSpPr/>
        <p:nvPr/>
      </p:nvGrpSpPr>
      <p:grpSpPr>
        <a:xfrm>
          <a:off x="0" y="0"/>
          <a:ext cx="0" cy="0"/>
          <a:chOff x="0" y="0"/>
          <a:chExt cx="0" cy="0"/>
        </a:xfrm>
      </p:grpSpPr>
      <p:sp>
        <p:nvSpPr>
          <p:cNvPr id="851" name="Shape 8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2" name="Shape 8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2" name="Shape 882"/>
        <p:cNvGrpSpPr/>
        <p:nvPr/>
      </p:nvGrpSpPr>
      <p:grpSpPr>
        <a:xfrm>
          <a:off x="0" y="0"/>
          <a:ext cx="0" cy="0"/>
          <a:chOff x="0" y="0"/>
          <a:chExt cx="0" cy="0"/>
        </a:xfrm>
      </p:grpSpPr>
      <p:sp>
        <p:nvSpPr>
          <p:cNvPr id="883" name="Shape 8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4" name="Shape 8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4" name="Shape 914"/>
        <p:cNvGrpSpPr/>
        <p:nvPr/>
      </p:nvGrpSpPr>
      <p:grpSpPr>
        <a:xfrm>
          <a:off x="0" y="0"/>
          <a:ext cx="0" cy="0"/>
          <a:chOff x="0" y="0"/>
          <a:chExt cx="0" cy="0"/>
        </a:xfrm>
      </p:grpSpPr>
      <p:sp>
        <p:nvSpPr>
          <p:cNvPr id="915" name="Shape 9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6" name="Shape 9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6" name="Shape 946"/>
        <p:cNvGrpSpPr/>
        <p:nvPr/>
      </p:nvGrpSpPr>
      <p:grpSpPr>
        <a:xfrm>
          <a:off x="0" y="0"/>
          <a:ext cx="0" cy="0"/>
          <a:chOff x="0" y="0"/>
          <a:chExt cx="0" cy="0"/>
        </a:xfrm>
      </p:grpSpPr>
      <p:sp>
        <p:nvSpPr>
          <p:cNvPr id="947" name="Shape 9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8" name="Shape 9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5" name="Shape 9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0" name="Shape 990"/>
        <p:cNvGrpSpPr/>
        <p:nvPr/>
      </p:nvGrpSpPr>
      <p:grpSpPr>
        <a:xfrm>
          <a:off x="0" y="0"/>
          <a:ext cx="0" cy="0"/>
          <a:chOff x="0" y="0"/>
          <a:chExt cx="0" cy="0"/>
        </a:xfrm>
      </p:grpSpPr>
      <p:sp>
        <p:nvSpPr>
          <p:cNvPr id="991" name="Shape 9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2" name="Shape 9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2" name="Shape 1022"/>
        <p:cNvGrpSpPr/>
        <p:nvPr/>
      </p:nvGrpSpPr>
      <p:grpSpPr>
        <a:xfrm>
          <a:off x="0" y="0"/>
          <a:ext cx="0" cy="0"/>
          <a:chOff x="0" y="0"/>
          <a:chExt cx="0" cy="0"/>
        </a:xfrm>
      </p:grpSpPr>
      <p:sp>
        <p:nvSpPr>
          <p:cNvPr id="1023" name="Shape 10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4" name="Shape 10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4" name="Shape 1054"/>
        <p:cNvGrpSpPr/>
        <p:nvPr/>
      </p:nvGrpSpPr>
      <p:grpSpPr>
        <a:xfrm>
          <a:off x="0" y="0"/>
          <a:ext cx="0" cy="0"/>
          <a:chOff x="0" y="0"/>
          <a:chExt cx="0" cy="0"/>
        </a:xfrm>
      </p:grpSpPr>
      <p:sp>
        <p:nvSpPr>
          <p:cNvPr id="1055" name="Shape 10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6" name="Shape 10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8" name="Shape 1088"/>
        <p:cNvGrpSpPr/>
        <p:nvPr/>
      </p:nvGrpSpPr>
      <p:grpSpPr>
        <a:xfrm>
          <a:off x="0" y="0"/>
          <a:ext cx="0" cy="0"/>
          <a:chOff x="0" y="0"/>
          <a:chExt cx="0" cy="0"/>
        </a:xfrm>
      </p:grpSpPr>
      <p:sp>
        <p:nvSpPr>
          <p:cNvPr id="1089" name="Shape 10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0" name="Shape 10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3" name="Shape 1123"/>
        <p:cNvGrpSpPr/>
        <p:nvPr/>
      </p:nvGrpSpPr>
      <p:grpSpPr>
        <a:xfrm>
          <a:off x="0" y="0"/>
          <a:ext cx="0" cy="0"/>
          <a:chOff x="0" y="0"/>
          <a:chExt cx="0" cy="0"/>
        </a:xfrm>
      </p:grpSpPr>
      <p:sp>
        <p:nvSpPr>
          <p:cNvPr id="1124" name="Shape 1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5" name="Shape 1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5" name="Shape 1145"/>
        <p:cNvGrpSpPr/>
        <p:nvPr/>
      </p:nvGrpSpPr>
      <p:grpSpPr>
        <a:xfrm>
          <a:off x="0" y="0"/>
          <a:ext cx="0" cy="0"/>
          <a:chOff x="0" y="0"/>
          <a:chExt cx="0" cy="0"/>
        </a:xfrm>
      </p:grpSpPr>
      <p:sp>
        <p:nvSpPr>
          <p:cNvPr id="1146" name="Shape 1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7" name="Shape 1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2" name="Shape 1152"/>
        <p:cNvGrpSpPr/>
        <p:nvPr/>
      </p:nvGrpSpPr>
      <p:grpSpPr>
        <a:xfrm>
          <a:off x="0" y="0"/>
          <a:ext cx="0" cy="0"/>
          <a:chOff x="0" y="0"/>
          <a:chExt cx="0" cy="0"/>
        </a:xfrm>
      </p:grpSpPr>
      <p:sp>
        <p:nvSpPr>
          <p:cNvPr id="1153" name="Shape 1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4" name="Shape 1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9" name="Shape 1159"/>
        <p:cNvGrpSpPr/>
        <p:nvPr/>
      </p:nvGrpSpPr>
      <p:grpSpPr>
        <a:xfrm>
          <a:off x="0" y="0"/>
          <a:ext cx="0" cy="0"/>
          <a:chOff x="0" y="0"/>
          <a:chExt cx="0" cy="0"/>
        </a:xfrm>
      </p:grpSpPr>
      <p:sp>
        <p:nvSpPr>
          <p:cNvPr id="1160" name="Shape 1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1" name="Shape 1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The ramification of some directory operations, such as, rename and delete, can inconsistencies or failure of file system operations on the same subtree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7" name="Shape 1167"/>
        <p:cNvGrpSpPr/>
        <p:nvPr/>
      </p:nvGrpSpPr>
      <p:grpSpPr>
        <a:xfrm>
          <a:off x="0" y="0"/>
          <a:ext cx="0" cy="0"/>
          <a:chOff x="0" y="0"/>
          <a:chExt cx="0" cy="0"/>
        </a:xfrm>
      </p:grpSpPr>
      <p:sp>
        <p:nvSpPr>
          <p:cNvPr id="1168" name="Shape 1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9" name="Shape 1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4" name="Shape 1174"/>
        <p:cNvGrpSpPr/>
        <p:nvPr/>
      </p:nvGrpSpPr>
      <p:grpSpPr>
        <a:xfrm>
          <a:off x="0" y="0"/>
          <a:ext cx="0" cy="0"/>
          <a:chOff x="0" y="0"/>
          <a:chExt cx="0" cy="0"/>
        </a:xfrm>
      </p:grpSpPr>
      <p:sp>
        <p:nvSpPr>
          <p:cNvPr id="1175" name="Shape 1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6" name="Shape 1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3" name="Shape 1183"/>
        <p:cNvGrpSpPr/>
        <p:nvPr/>
      </p:nvGrpSpPr>
      <p:grpSpPr>
        <a:xfrm>
          <a:off x="0" y="0"/>
          <a:ext cx="0" cy="0"/>
          <a:chOff x="0" y="0"/>
          <a:chExt cx="0" cy="0"/>
        </a:xfrm>
      </p:grpSpPr>
      <p:sp>
        <p:nvSpPr>
          <p:cNvPr id="1184" name="Shape 1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5" name="Shape 1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2" name="Shape 1192"/>
        <p:cNvGrpSpPr/>
        <p:nvPr/>
      </p:nvGrpSpPr>
      <p:grpSpPr>
        <a:xfrm>
          <a:off x="0" y="0"/>
          <a:ext cx="0" cy="0"/>
          <a:chOff x="0" y="0"/>
          <a:chExt cx="0" cy="0"/>
        </a:xfrm>
      </p:grpSpPr>
      <p:sp>
        <p:nvSpPr>
          <p:cNvPr id="1193" name="Shape 1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4" name="Shape 1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3" name="Shape 1203"/>
        <p:cNvGrpSpPr/>
        <p:nvPr/>
      </p:nvGrpSpPr>
      <p:grpSpPr>
        <a:xfrm>
          <a:off x="0" y="0"/>
          <a:ext cx="0" cy="0"/>
          <a:chOff x="0" y="0"/>
          <a:chExt cx="0" cy="0"/>
        </a:xfrm>
      </p:grpSpPr>
      <p:sp>
        <p:nvSpPr>
          <p:cNvPr id="1204" name="Shape 1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5" name="Shape 1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4" name="Shape 1214"/>
        <p:cNvGrpSpPr/>
        <p:nvPr/>
      </p:nvGrpSpPr>
      <p:grpSpPr>
        <a:xfrm>
          <a:off x="0" y="0"/>
          <a:ext cx="0" cy="0"/>
          <a:chOff x="0" y="0"/>
          <a:chExt cx="0" cy="0"/>
        </a:xfrm>
      </p:grpSpPr>
      <p:sp>
        <p:nvSpPr>
          <p:cNvPr id="1215" name="Shape 1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6" name="Shape 1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5" name="Shape 1225"/>
        <p:cNvGrpSpPr/>
        <p:nvPr/>
      </p:nvGrpSpPr>
      <p:grpSpPr>
        <a:xfrm>
          <a:off x="0" y="0"/>
          <a:ext cx="0" cy="0"/>
          <a:chOff x="0" y="0"/>
          <a:chExt cx="0" cy="0"/>
        </a:xfrm>
      </p:grpSpPr>
      <p:sp>
        <p:nvSpPr>
          <p:cNvPr id="1226" name="Shape 1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7" name="Shape 1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6" name="Shape 1236"/>
        <p:cNvGrpSpPr/>
        <p:nvPr/>
      </p:nvGrpSpPr>
      <p:grpSpPr>
        <a:xfrm>
          <a:off x="0" y="0"/>
          <a:ext cx="0" cy="0"/>
          <a:chOff x="0" y="0"/>
          <a:chExt cx="0" cy="0"/>
        </a:xfrm>
      </p:grpSpPr>
      <p:sp>
        <p:nvSpPr>
          <p:cNvPr id="1237" name="Shape 1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8" name="Shape 1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7" name="Shape 1247"/>
        <p:cNvGrpSpPr/>
        <p:nvPr/>
      </p:nvGrpSpPr>
      <p:grpSpPr>
        <a:xfrm>
          <a:off x="0" y="0"/>
          <a:ext cx="0" cy="0"/>
          <a:chOff x="0" y="0"/>
          <a:chExt cx="0" cy="0"/>
        </a:xfrm>
      </p:grpSpPr>
      <p:sp>
        <p:nvSpPr>
          <p:cNvPr id="1248" name="Shape 1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9" name="Shape 1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8" name="Shape 1258"/>
        <p:cNvGrpSpPr/>
        <p:nvPr/>
      </p:nvGrpSpPr>
      <p:grpSpPr>
        <a:xfrm>
          <a:off x="0" y="0"/>
          <a:ext cx="0" cy="0"/>
          <a:chOff x="0" y="0"/>
          <a:chExt cx="0" cy="0"/>
        </a:xfrm>
      </p:grpSpPr>
      <p:sp>
        <p:nvSpPr>
          <p:cNvPr id="1259" name="Shape 1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0" name="Shape 1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5" name="Shape 1265"/>
        <p:cNvGrpSpPr/>
        <p:nvPr/>
      </p:nvGrpSpPr>
      <p:grpSpPr>
        <a:xfrm>
          <a:off x="0" y="0"/>
          <a:ext cx="0" cy="0"/>
          <a:chOff x="0" y="0"/>
          <a:chExt cx="0" cy="0"/>
        </a:xfrm>
      </p:grpSpPr>
      <p:sp>
        <p:nvSpPr>
          <p:cNvPr id="1266" name="Shape 1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7" name="Shape 1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2" name="Shape 1272"/>
        <p:cNvGrpSpPr/>
        <p:nvPr/>
      </p:nvGrpSpPr>
      <p:grpSpPr>
        <a:xfrm>
          <a:off x="0" y="0"/>
          <a:ext cx="0" cy="0"/>
          <a:chOff x="0" y="0"/>
          <a:chExt cx="0" cy="0"/>
        </a:xfrm>
      </p:grpSpPr>
      <p:sp>
        <p:nvSpPr>
          <p:cNvPr id="1273" name="Shape 1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4" name="Shape 1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9" name="Shape 1279"/>
        <p:cNvGrpSpPr/>
        <p:nvPr/>
      </p:nvGrpSpPr>
      <p:grpSpPr>
        <a:xfrm>
          <a:off x="0" y="0"/>
          <a:ext cx="0" cy="0"/>
          <a:chOff x="0" y="0"/>
          <a:chExt cx="0" cy="0"/>
        </a:xfrm>
      </p:grpSpPr>
      <p:sp>
        <p:nvSpPr>
          <p:cNvPr id="1280" name="Shape 1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1" name="Shape 1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8" name="Shape 1288"/>
        <p:cNvGrpSpPr/>
        <p:nvPr/>
      </p:nvGrpSpPr>
      <p:grpSpPr>
        <a:xfrm>
          <a:off x="0" y="0"/>
          <a:ext cx="0" cy="0"/>
          <a:chOff x="0" y="0"/>
          <a:chExt cx="0" cy="0"/>
        </a:xfrm>
      </p:grpSpPr>
      <p:sp>
        <p:nvSpPr>
          <p:cNvPr id="1289" name="Shape 1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0" name="Shape 1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7" name="Shape 1297"/>
        <p:cNvGrpSpPr/>
        <p:nvPr/>
      </p:nvGrpSpPr>
      <p:grpSpPr>
        <a:xfrm>
          <a:off x="0" y="0"/>
          <a:ext cx="0" cy="0"/>
          <a:chOff x="0" y="0"/>
          <a:chExt cx="0" cy="0"/>
        </a:xfrm>
      </p:grpSpPr>
      <p:sp>
        <p:nvSpPr>
          <p:cNvPr id="1298" name="Shape 1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9" name="Shape 1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6" name="Shape 1306"/>
        <p:cNvGrpSpPr/>
        <p:nvPr/>
      </p:nvGrpSpPr>
      <p:grpSpPr>
        <a:xfrm>
          <a:off x="0" y="0"/>
          <a:ext cx="0" cy="0"/>
          <a:chOff x="0" y="0"/>
          <a:chExt cx="0" cy="0"/>
        </a:xfrm>
      </p:grpSpPr>
      <p:sp>
        <p:nvSpPr>
          <p:cNvPr id="1307" name="Shape 1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8" name="Shape 1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4" name="Shape 1314"/>
        <p:cNvGrpSpPr/>
        <p:nvPr/>
      </p:nvGrpSpPr>
      <p:grpSpPr>
        <a:xfrm>
          <a:off x="0" y="0"/>
          <a:ext cx="0" cy="0"/>
          <a:chOff x="0" y="0"/>
          <a:chExt cx="0" cy="0"/>
        </a:xfrm>
      </p:grpSpPr>
      <p:sp>
        <p:nvSpPr>
          <p:cNvPr id="1315" name="Shape 1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6" name="Shape 1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8" name="Shape 1328"/>
        <p:cNvGrpSpPr/>
        <p:nvPr/>
      </p:nvGrpSpPr>
      <p:grpSpPr>
        <a:xfrm>
          <a:off x="0" y="0"/>
          <a:ext cx="0" cy="0"/>
          <a:chOff x="0" y="0"/>
          <a:chExt cx="0" cy="0"/>
        </a:xfrm>
      </p:grpSpPr>
      <p:sp>
        <p:nvSpPr>
          <p:cNvPr id="1329" name="Shape 1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0" name="Shape 1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5" name="Shape 1335"/>
        <p:cNvGrpSpPr/>
        <p:nvPr/>
      </p:nvGrpSpPr>
      <p:grpSpPr>
        <a:xfrm>
          <a:off x="0" y="0"/>
          <a:ext cx="0" cy="0"/>
          <a:chOff x="0" y="0"/>
          <a:chExt cx="0" cy="0"/>
        </a:xfrm>
      </p:grpSpPr>
      <p:sp>
        <p:nvSpPr>
          <p:cNvPr id="1336" name="Shape 1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7" name="Shape 1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2" name="Shape 1342"/>
        <p:cNvGrpSpPr/>
        <p:nvPr/>
      </p:nvGrpSpPr>
      <p:grpSpPr>
        <a:xfrm>
          <a:off x="0" y="0"/>
          <a:ext cx="0" cy="0"/>
          <a:chOff x="0" y="0"/>
          <a:chExt cx="0" cy="0"/>
        </a:xfrm>
      </p:grpSpPr>
      <p:sp>
        <p:nvSpPr>
          <p:cNvPr id="1343" name="Shape 1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4" name="Shape 1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12-ndbds is  a slightly lower performance that 8-ndbds, as we still have a small number of scans that don’t scale as well for larger numbers of ndbds.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0" name="Shape 1350"/>
        <p:cNvGrpSpPr/>
        <p:nvPr/>
      </p:nvGrpSpPr>
      <p:grpSpPr>
        <a:xfrm>
          <a:off x="0" y="0"/>
          <a:ext cx="0" cy="0"/>
          <a:chOff x="0" y="0"/>
          <a:chExt cx="0" cy="0"/>
        </a:xfrm>
      </p:grpSpPr>
      <p:sp>
        <p:nvSpPr>
          <p:cNvPr id="1351" name="Shape 1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2" name="Shape 13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9" name="Shape 1359"/>
        <p:cNvGrpSpPr/>
        <p:nvPr/>
      </p:nvGrpSpPr>
      <p:grpSpPr>
        <a:xfrm>
          <a:off x="0" y="0"/>
          <a:ext cx="0" cy="0"/>
          <a:chOff x="0" y="0"/>
          <a:chExt cx="0" cy="0"/>
        </a:xfrm>
      </p:grpSpPr>
      <p:sp>
        <p:nvSpPr>
          <p:cNvPr id="1360" name="Shape 1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1" name="Shape 1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9" name="Shape 1369"/>
        <p:cNvGrpSpPr/>
        <p:nvPr/>
      </p:nvGrpSpPr>
      <p:grpSpPr>
        <a:xfrm>
          <a:off x="0" y="0"/>
          <a:ext cx="0" cy="0"/>
          <a:chOff x="0" y="0"/>
          <a:chExt cx="0" cy="0"/>
        </a:xfrm>
      </p:grpSpPr>
      <p:sp>
        <p:nvSpPr>
          <p:cNvPr id="1370" name="Shape 1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1" name="Shape 13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9" name="Shape 1379"/>
        <p:cNvGrpSpPr/>
        <p:nvPr/>
      </p:nvGrpSpPr>
      <p:grpSpPr>
        <a:xfrm>
          <a:off x="0" y="0"/>
          <a:ext cx="0" cy="0"/>
          <a:chOff x="0" y="0"/>
          <a:chExt cx="0" cy="0"/>
        </a:xfrm>
      </p:grpSpPr>
      <p:sp>
        <p:nvSpPr>
          <p:cNvPr id="1380" name="Shape 1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1" name="Shape 13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6" name="Shape 1386"/>
        <p:cNvGrpSpPr/>
        <p:nvPr/>
      </p:nvGrpSpPr>
      <p:grpSpPr>
        <a:xfrm>
          <a:off x="0" y="0"/>
          <a:ext cx="0" cy="0"/>
          <a:chOff x="0" y="0"/>
          <a:chExt cx="0" cy="0"/>
        </a:xfrm>
      </p:grpSpPr>
      <p:sp>
        <p:nvSpPr>
          <p:cNvPr id="1387" name="Shape 1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8" name="Shape 1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4" name="Shape 1394"/>
        <p:cNvGrpSpPr/>
        <p:nvPr/>
      </p:nvGrpSpPr>
      <p:grpSpPr>
        <a:xfrm>
          <a:off x="0" y="0"/>
          <a:ext cx="0" cy="0"/>
          <a:chOff x="0" y="0"/>
          <a:chExt cx="0" cy="0"/>
        </a:xfrm>
      </p:grpSpPr>
      <p:sp>
        <p:nvSpPr>
          <p:cNvPr id="1395" name="Shape 1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6" name="Shape 1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8" name="Shape 1408"/>
        <p:cNvGrpSpPr/>
        <p:nvPr/>
      </p:nvGrpSpPr>
      <p:grpSpPr>
        <a:xfrm>
          <a:off x="0" y="0"/>
          <a:ext cx="0" cy="0"/>
          <a:chOff x="0" y="0"/>
          <a:chExt cx="0" cy="0"/>
        </a:xfrm>
      </p:grpSpPr>
      <p:sp>
        <p:nvSpPr>
          <p:cNvPr id="1409" name="Shape 1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0" name="Shape 1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2" name="Shape 1422"/>
        <p:cNvGrpSpPr/>
        <p:nvPr/>
      </p:nvGrpSpPr>
      <p:grpSpPr>
        <a:xfrm>
          <a:off x="0" y="0"/>
          <a:ext cx="0" cy="0"/>
          <a:chOff x="0" y="0"/>
          <a:chExt cx="0" cy="0"/>
        </a:xfrm>
      </p:grpSpPr>
      <p:sp>
        <p:nvSpPr>
          <p:cNvPr id="1423" name="Shape 1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4" name="Shape 14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5" name="Shape 1435"/>
        <p:cNvGrpSpPr/>
        <p:nvPr/>
      </p:nvGrpSpPr>
      <p:grpSpPr>
        <a:xfrm>
          <a:off x="0" y="0"/>
          <a:ext cx="0" cy="0"/>
          <a:chOff x="0" y="0"/>
          <a:chExt cx="0" cy="0"/>
        </a:xfrm>
      </p:grpSpPr>
      <p:sp>
        <p:nvSpPr>
          <p:cNvPr id="1436" name="Shape 1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7" name="Shape 1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9" name="Shape 1449"/>
        <p:cNvGrpSpPr/>
        <p:nvPr/>
      </p:nvGrpSpPr>
      <p:grpSpPr>
        <a:xfrm>
          <a:off x="0" y="0"/>
          <a:ext cx="0" cy="0"/>
          <a:chOff x="0" y="0"/>
          <a:chExt cx="0" cy="0"/>
        </a:xfrm>
      </p:grpSpPr>
      <p:sp>
        <p:nvSpPr>
          <p:cNvPr id="1450" name="Shape 1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1" name="Shape 14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HopsFS is all about scalability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0" name="Shape 1460"/>
        <p:cNvGrpSpPr/>
        <p:nvPr/>
      </p:nvGrpSpPr>
      <p:grpSpPr>
        <a:xfrm>
          <a:off x="0" y="0"/>
          <a:ext cx="0" cy="0"/>
          <a:chOff x="0" y="0"/>
          <a:chExt cx="0" cy="0"/>
        </a:xfrm>
      </p:grpSpPr>
      <p:sp>
        <p:nvSpPr>
          <p:cNvPr id="1461" name="Shape 1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2" name="Shape 14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0" name="Shape 1470"/>
        <p:cNvGrpSpPr/>
        <p:nvPr/>
      </p:nvGrpSpPr>
      <p:grpSpPr>
        <a:xfrm>
          <a:off x="0" y="0"/>
          <a:ext cx="0" cy="0"/>
          <a:chOff x="0" y="0"/>
          <a:chExt cx="0" cy="0"/>
        </a:xfrm>
      </p:grpSpPr>
      <p:sp>
        <p:nvSpPr>
          <p:cNvPr id="1471" name="Shape 1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2" name="Shape 1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6" name="Shape 1476"/>
        <p:cNvGrpSpPr/>
        <p:nvPr/>
      </p:nvGrpSpPr>
      <p:grpSpPr>
        <a:xfrm>
          <a:off x="0" y="0"/>
          <a:ext cx="0" cy="0"/>
          <a:chOff x="0" y="0"/>
          <a:chExt cx="0" cy="0"/>
        </a:xfrm>
      </p:grpSpPr>
      <p:sp>
        <p:nvSpPr>
          <p:cNvPr id="1477" name="Shape 1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8" name="Shape 14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5" name="Shape 1485"/>
        <p:cNvGrpSpPr/>
        <p:nvPr/>
      </p:nvGrpSpPr>
      <p:grpSpPr>
        <a:xfrm>
          <a:off x="0" y="0"/>
          <a:ext cx="0" cy="0"/>
          <a:chOff x="0" y="0"/>
          <a:chExt cx="0" cy="0"/>
        </a:xfrm>
      </p:grpSpPr>
      <p:sp>
        <p:nvSpPr>
          <p:cNvPr id="1486" name="Shape 1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7" name="Shape 1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2" name="Shape 1492"/>
        <p:cNvGrpSpPr/>
        <p:nvPr/>
      </p:nvGrpSpPr>
      <p:grpSpPr>
        <a:xfrm>
          <a:off x="0" y="0"/>
          <a:ext cx="0" cy="0"/>
          <a:chOff x="0" y="0"/>
          <a:chExt cx="0" cy="0"/>
        </a:xfrm>
      </p:grpSpPr>
      <p:sp>
        <p:nvSpPr>
          <p:cNvPr id="1493" name="Shape 1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4" name="Shape 1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0" name="Shape 1500"/>
        <p:cNvGrpSpPr/>
        <p:nvPr/>
      </p:nvGrpSpPr>
      <p:grpSpPr>
        <a:xfrm>
          <a:off x="0" y="0"/>
          <a:ext cx="0" cy="0"/>
          <a:chOff x="0" y="0"/>
          <a:chExt cx="0" cy="0"/>
        </a:xfrm>
      </p:grpSpPr>
      <p:sp>
        <p:nvSpPr>
          <p:cNvPr id="1501" name="Shape 15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2" name="Shape 15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9" name="Shape 1509"/>
        <p:cNvGrpSpPr/>
        <p:nvPr/>
      </p:nvGrpSpPr>
      <p:grpSpPr>
        <a:xfrm>
          <a:off x="0" y="0"/>
          <a:ext cx="0" cy="0"/>
          <a:chOff x="0" y="0"/>
          <a:chExt cx="0" cy="0"/>
        </a:xfrm>
      </p:grpSpPr>
      <p:sp>
        <p:nvSpPr>
          <p:cNvPr id="1510" name="Shape 15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1" name="Shape 15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8" name="Shape 1518"/>
        <p:cNvGrpSpPr/>
        <p:nvPr/>
      </p:nvGrpSpPr>
      <p:grpSpPr>
        <a:xfrm>
          <a:off x="0" y="0"/>
          <a:ext cx="0" cy="0"/>
          <a:chOff x="0" y="0"/>
          <a:chExt cx="0" cy="0"/>
        </a:xfrm>
      </p:grpSpPr>
      <p:sp>
        <p:nvSpPr>
          <p:cNvPr id="1519" name="Shape 1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0" name="Shape 15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7" name="Shape 1527"/>
        <p:cNvGrpSpPr/>
        <p:nvPr/>
      </p:nvGrpSpPr>
      <p:grpSpPr>
        <a:xfrm>
          <a:off x="0" y="0"/>
          <a:ext cx="0" cy="0"/>
          <a:chOff x="0" y="0"/>
          <a:chExt cx="0" cy="0"/>
        </a:xfrm>
      </p:grpSpPr>
      <p:sp>
        <p:nvSpPr>
          <p:cNvPr id="1528" name="Shape 1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9" name="Shape 15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buFont typeface="Calibri"/>
              <a:defRPr sz="5200">
                <a:latin typeface="Calibri"/>
                <a:ea typeface="Calibri"/>
                <a:cs typeface="Calibri"/>
                <a:sym typeface="Calibri"/>
              </a:defRPr>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Calibri"/>
              <a:buNone/>
              <a:defRPr sz="2800">
                <a:latin typeface="Calibri"/>
                <a:ea typeface="Calibri"/>
                <a:cs typeface="Calibri"/>
                <a:sym typeface="Calibri"/>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buFont typeface="Calibri"/>
              <a:defRPr sz="12000">
                <a:latin typeface="Calibri"/>
                <a:ea typeface="Calibri"/>
                <a:cs typeface="Calibri"/>
                <a:sym typeface="Calibri"/>
              </a:defRPr>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7" name="Shape 47"/>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buFont typeface="Calibri"/>
              <a:defRPr>
                <a:latin typeface="Calibri"/>
                <a:ea typeface="Calibri"/>
                <a:cs typeface="Calibri"/>
                <a:sym typeface="Calibri"/>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buClr>
                <a:srgbClr val="000000"/>
              </a:buClr>
              <a:buFont typeface="Calibri"/>
              <a:defRPr>
                <a:solidFill>
                  <a:srgbClr val="000000"/>
                </a:solidFill>
                <a:latin typeface="Calibri"/>
                <a:ea typeface="Calibri"/>
                <a:cs typeface="Calibri"/>
                <a:sym typeface="Calibri"/>
              </a:defRPr>
            </a:lvl1pPr>
            <a:lvl2pPr lvl="1">
              <a:spcBef>
                <a:spcPts val="0"/>
              </a:spcBef>
              <a:buClr>
                <a:srgbClr val="000000"/>
              </a:buClr>
              <a:buFont typeface="Calibri"/>
              <a:defRPr>
                <a:solidFill>
                  <a:srgbClr val="000000"/>
                </a:solidFill>
                <a:latin typeface="Calibri"/>
                <a:ea typeface="Calibri"/>
                <a:cs typeface="Calibri"/>
                <a:sym typeface="Calibri"/>
              </a:defRPr>
            </a:lvl2pPr>
            <a:lvl3pPr lvl="2">
              <a:spcBef>
                <a:spcPts val="0"/>
              </a:spcBef>
              <a:buClr>
                <a:srgbClr val="000000"/>
              </a:buClr>
              <a:buFont typeface="Calibri"/>
              <a:defRPr>
                <a:solidFill>
                  <a:srgbClr val="000000"/>
                </a:solidFill>
                <a:latin typeface="Calibri"/>
                <a:ea typeface="Calibri"/>
                <a:cs typeface="Calibri"/>
                <a:sym typeface="Calibri"/>
              </a:defRPr>
            </a:lvl3pPr>
            <a:lvl4pPr lvl="3">
              <a:spcBef>
                <a:spcPts val="0"/>
              </a:spcBef>
              <a:buClr>
                <a:srgbClr val="000000"/>
              </a:buClr>
              <a:buFont typeface="Calibri"/>
              <a:defRPr>
                <a:solidFill>
                  <a:srgbClr val="000000"/>
                </a:solidFill>
                <a:latin typeface="Calibri"/>
                <a:ea typeface="Calibri"/>
                <a:cs typeface="Calibri"/>
                <a:sym typeface="Calibri"/>
              </a:defRPr>
            </a:lvl4pPr>
            <a:lvl5pPr lvl="4">
              <a:spcBef>
                <a:spcPts val="0"/>
              </a:spcBef>
              <a:buClr>
                <a:srgbClr val="000000"/>
              </a:buClr>
              <a:buFont typeface="Calibri"/>
              <a:defRPr>
                <a:solidFill>
                  <a:srgbClr val="000000"/>
                </a:solidFill>
                <a:latin typeface="Calibri"/>
                <a:ea typeface="Calibri"/>
                <a:cs typeface="Calibri"/>
                <a:sym typeface="Calibri"/>
              </a:defRPr>
            </a:lvl5pPr>
            <a:lvl6pPr lvl="5">
              <a:spcBef>
                <a:spcPts val="0"/>
              </a:spcBef>
              <a:buClr>
                <a:srgbClr val="000000"/>
              </a:buClr>
              <a:buFont typeface="Calibri"/>
              <a:defRPr>
                <a:solidFill>
                  <a:srgbClr val="000000"/>
                </a:solidFill>
                <a:latin typeface="Calibri"/>
                <a:ea typeface="Calibri"/>
                <a:cs typeface="Calibri"/>
                <a:sym typeface="Calibri"/>
              </a:defRPr>
            </a:lvl6pPr>
            <a:lvl7pPr lvl="6">
              <a:spcBef>
                <a:spcPts val="0"/>
              </a:spcBef>
              <a:buClr>
                <a:srgbClr val="000000"/>
              </a:buClr>
              <a:buFont typeface="Calibri"/>
              <a:defRPr>
                <a:solidFill>
                  <a:srgbClr val="000000"/>
                </a:solidFill>
                <a:latin typeface="Calibri"/>
                <a:ea typeface="Calibri"/>
                <a:cs typeface="Calibri"/>
                <a:sym typeface="Calibri"/>
              </a:defRPr>
            </a:lvl7pPr>
            <a:lvl8pPr lvl="7">
              <a:spcBef>
                <a:spcPts val="0"/>
              </a:spcBef>
              <a:buClr>
                <a:srgbClr val="000000"/>
              </a:buClr>
              <a:buFont typeface="Calibri"/>
              <a:defRPr>
                <a:solidFill>
                  <a:srgbClr val="000000"/>
                </a:solidFill>
                <a:latin typeface="Calibri"/>
                <a:ea typeface="Calibri"/>
                <a:cs typeface="Calibri"/>
                <a:sym typeface="Calibri"/>
              </a:defRPr>
            </a:lvl8pPr>
            <a:lvl9pPr lvl="8">
              <a:spcBef>
                <a:spcPts val="0"/>
              </a:spcBef>
              <a:buClr>
                <a:srgbClr val="000000"/>
              </a:buClr>
              <a:buFont typeface="Calibri"/>
              <a:defRPr>
                <a:solidFill>
                  <a:srgbClr val="000000"/>
                </a:solidFill>
                <a:latin typeface="Calibri"/>
                <a:ea typeface="Calibri"/>
                <a:cs typeface="Calibri"/>
                <a:sym typeface="Calibri"/>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buFont typeface="Calibri"/>
              <a:defRPr>
                <a:latin typeface="Calibri"/>
                <a:ea typeface="Calibri"/>
                <a:cs typeface="Calibri"/>
                <a:sym typeface="Calibri"/>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pic>
        <p:nvPicPr>
          <p:cNvPr descr="Plants-Hops-icon-512-white.png" id="8" name="Shape 8"/>
          <p:cNvPicPr preferRelativeResize="0"/>
          <p:nvPr/>
        </p:nvPicPr>
        <p:blipFill>
          <a:blip r:embed="rId1">
            <a:alphaModFix amt="3000"/>
          </a:blip>
          <a:stretch>
            <a:fillRect/>
          </a:stretch>
        </p:blipFill>
        <p:spPr>
          <a:xfrm rot="-19">
            <a:off x="2788213" y="1300427"/>
            <a:ext cx="3294172" cy="3294170"/>
          </a:xfrm>
          <a:prstGeom prst="rect">
            <a:avLst/>
          </a:prstGeom>
          <a:noFill/>
          <a:ln>
            <a:noFill/>
          </a:ln>
        </p:spPr>
      </p:pic>
      <p:sp>
        <p:nvSpPr>
          <p:cNvPr id="9" name="Shape 9"/>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 Id="rId4" Type="http://schemas.openxmlformats.org/officeDocument/2006/relationships/image" Target="../media/image03.jpg"/><Relationship Id="rId5" Type="http://schemas.openxmlformats.org/officeDocument/2006/relationships/image" Target="../media/image00.png"/><Relationship Id="rId6"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6.png"/><Relationship Id="rId4" Type="http://schemas.openxmlformats.org/officeDocument/2006/relationships/image" Target="../media/image0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47.png"/><Relationship Id="rId4" Type="http://schemas.openxmlformats.org/officeDocument/2006/relationships/image" Target="../media/image0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47.png"/><Relationship Id="rId4" Type="http://schemas.openxmlformats.org/officeDocument/2006/relationships/image" Target="../media/image07.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48.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5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5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hyperlink" Target="https://www.mysql.com/why-mysql/benchmarks/mysql-cluster/"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2.png"/><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2.png"/><Relationship Id="rId4" Type="http://schemas.openxmlformats.org/officeDocument/2006/relationships/image" Target="../media/image1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8.png"/><Relationship Id="rId4" Type="http://schemas.openxmlformats.org/officeDocument/2006/relationships/image" Target="../media/image0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www.mysql.com/why-mysql/benchmarks/mysql-clust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6.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2.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png"/><Relationship Id="rId4" Type="http://schemas.openxmlformats.org/officeDocument/2006/relationships/image" Target="../media/image0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1.png"/><Relationship Id="rId4"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5.png"/><Relationship Id="rId4"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8.png"/><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0.png"/><Relationship Id="rId4" Type="http://schemas.openxmlformats.org/officeDocument/2006/relationships/image" Target="../media/image3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5.png"/><Relationship Id="rId4" Type="http://schemas.openxmlformats.org/officeDocument/2006/relationships/image" Target="../media/image3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4.png"/><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1.png"/><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0.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6.png"/><Relationship Id="rId4" Type="http://schemas.openxmlformats.org/officeDocument/2006/relationships/image" Target="../media/image0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3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34.png"/><Relationship Id="rId4" Type="http://schemas.openxmlformats.org/officeDocument/2006/relationships/image" Target="../media/image3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png"/><Relationship Id="rId4" Type="http://schemas.openxmlformats.org/officeDocument/2006/relationships/image" Target="../media/image0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4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4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3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3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3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6.png"/><Relationship Id="rId4" Type="http://schemas.openxmlformats.org/officeDocument/2006/relationships/image" Target="../media/image0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52.png"/><Relationship Id="rId4" Type="http://schemas.openxmlformats.org/officeDocument/2006/relationships/image" Target="../media/image0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1.xml"/><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 Id="rId3" Type="http://schemas.openxmlformats.org/officeDocument/2006/relationships/image" Target="../media/image4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 Id="rId3" Type="http://schemas.openxmlformats.org/officeDocument/2006/relationships/image" Target="../media/image3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 Id="rId3" Type="http://schemas.openxmlformats.org/officeDocument/2006/relationships/image" Target="../media/image4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4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4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47.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464108" y="363575"/>
            <a:ext cx="8520600" cy="2052600"/>
          </a:xfrm>
          <a:prstGeom prst="rect">
            <a:avLst/>
          </a:prstGeom>
        </p:spPr>
        <p:txBody>
          <a:bodyPr anchorCtr="0" anchor="b" bIns="91425" lIns="91425" rIns="91425" tIns="91425">
            <a:noAutofit/>
          </a:bodyPr>
          <a:lstStyle/>
          <a:p>
            <a:pPr lvl="0">
              <a:spcBef>
                <a:spcPts val="0"/>
              </a:spcBef>
              <a:buNone/>
            </a:pPr>
            <a:r>
              <a:rPr lang="en-GB" sz="3000">
                <a:latin typeface="Calibri"/>
                <a:ea typeface="Calibri"/>
                <a:cs typeface="Calibri"/>
                <a:sym typeface="Calibri"/>
              </a:rPr>
              <a:t>H</a:t>
            </a:r>
            <a:r>
              <a:rPr lang="en-GB" sz="3000"/>
              <a:t>o</a:t>
            </a:r>
            <a:r>
              <a:rPr lang="en-GB" sz="3000">
                <a:latin typeface="Calibri"/>
                <a:ea typeface="Calibri"/>
                <a:cs typeface="Calibri"/>
                <a:sym typeface="Calibri"/>
              </a:rPr>
              <a:t>psFS: Scaling Hierarchical File System Metadata Using NewSQL Databases</a:t>
            </a:r>
          </a:p>
        </p:txBody>
      </p:sp>
      <p:sp>
        <p:nvSpPr>
          <p:cNvPr id="56" name="Shape 56"/>
          <p:cNvSpPr txBox="1"/>
          <p:nvPr>
            <p:ph idx="1" type="subTitle"/>
          </p:nvPr>
        </p:nvSpPr>
        <p:spPr>
          <a:xfrm>
            <a:off x="311700" y="2605525"/>
            <a:ext cx="8520600" cy="792600"/>
          </a:xfrm>
          <a:prstGeom prst="rect">
            <a:avLst/>
          </a:prstGeom>
        </p:spPr>
        <p:txBody>
          <a:bodyPr anchorCtr="0" anchor="t" bIns="91425" lIns="91425" rIns="91425" tIns="91425">
            <a:noAutofit/>
          </a:bodyPr>
          <a:lstStyle/>
          <a:p>
            <a:pPr lvl="0">
              <a:spcBef>
                <a:spcPts val="0"/>
              </a:spcBef>
              <a:buNone/>
            </a:pPr>
            <a:r>
              <a:t/>
            </a:r>
            <a:endParaRPr b="1" sz="1800">
              <a:solidFill>
                <a:srgbClr val="FF0000"/>
              </a:solidFill>
            </a:endParaRPr>
          </a:p>
          <a:p>
            <a:pPr lvl="0">
              <a:spcBef>
                <a:spcPts val="0"/>
              </a:spcBef>
              <a:buNone/>
            </a:pPr>
            <a:r>
              <a:rPr b="1" i="1" lang="en-GB" sz="1800">
                <a:solidFill>
                  <a:srgbClr val="FF0000"/>
                </a:solidFill>
              </a:rPr>
              <a:t>Salman Niazi</a:t>
            </a:r>
            <a:r>
              <a:rPr b="1" baseline="30000" lang="en-GB" sz="1800">
                <a:solidFill>
                  <a:srgbClr val="FF0000"/>
                </a:solidFill>
              </a:rPr>
              <a:t>1</a:t>
            </a:r>
            <a:r>
              <a:rPr lang="en-GB" sz="1800"/>
              <a:t>, Mahmoud Ismail</a:t>
            </a:r>
            <a:r>
              <a:rPr baseline="30000" lang="en-GB" sz="1800"/>
              <a:t>1</a:t>
            </a:r>
            <a:r>
              <a:rPr lang="en-GB" sz="1800"/>
              <a:t>,</a:t>
            </a:r>
          </a:p>
          <a:p>
            <a:pPr lvl="0">
              <a:spcBef>
                <a:spcPts val="0"/>
              </a:spcBef>
              <a:buNone/>
            </a:pPr>
            <a:r>
              <a:rPr lang="en-GB" sz="1800"/>
              <a:t>Seif Haridi</a:t>
            </a:r>
            <a:r>
              <a:rPr baseline="30000" lang="en-GB" sz="1800"/>
              <a:t>1</a:t>
            </a:r>
            <a:r>
              <a:rPr lang="en-GB" sz="1800"/>
              <a:t>, Jim Dowling</a:t>
            </a:r>
            <a:r>
              <a:rPr baseline="30000" lang="en-GB" sz="1800"/>
              <a:t>1</a:t>
            </a:r>
            <a:r>
              <a:rPr lang="en-GB" sz="1800"/>
              <a:t>, Steffen Grohsschmiedt</a:t>
            </a:r>
            <a:r>
              <a:rPr baseline="30000" lang="en-GB" sz="1800"/>
              <a:t>2</a:t>
            </a:r>
            <a:r>
              <a:rPr lang="en-GB" sz="1800"/>
              <a:t>, Mikael Ronström</a:t>
            </a:r>
            <a:r>
              <a:rPr baseline="30000" lang="en-GB" sz="1800"/>
              <a:t>3</a:t>
            </a:r>
          </a:p>
          <a:p>
            <a:pPr lvl="0">
              <a:spcBef>
                <a:spcPts val="0"/>
              </a:spcBef>
              <a:buNone/>
            </a:pPr>
            <a:r>
              <a:rPr b="1" baseline="30000" lang="en-GB" sz="2400"/>
              <a:t>1. </a:t>
            </a:r>
            <a:r>
              <a:rPr baseline="30000" lang="en-GB" sz="2400"/>
              <a:t>KTH - Royal Institute of Technology,   </a:t>
            </a:r>
            <a:r>
              <a:rPr b="1" baseline="30000" lang="en-GB" sz="2400"/>
              <a:t>2.</a:t>
            </a:r>
            <a:r>
              <a:rPr baseline="30000" lang="en-GB" sz="2400"/>
              <a:t> Spotify AB, </a:t>
            </a:r>
            <a:r>
              <a:rPr b="1" baseline="30000" lang="en-GB" sz="2400"/>
              <a:t>3.</a:t>
            </a:r>
            <a:r>
              <a:rPr baseline="30000" lang="en-GB" sz="2400"/>
              <a:t> Oracle</a:t>
            </a:r>
          </a:p>
        </p:txBody>
      </p:sp>
      <p:pic>
        <p:nvPicPr>
          <p:cNvPr descr="One-line-white-165x41.png" id="57" name="Shape 57"/>
          <p:cNvPicPr preferRelativeResize="0"/>
          <p:nvPr/>
        </p:nvPicPr>
        <p:blipFill>
          <a:blip r:embed="rId3">
            <a:alphaModFix/>
          </a:blip>
          <a:stretch>
            <a:fillRect/>
          </a:stretch>
        </p:blipFill>
        <p:spPr>
          <a:xfrm>
            <a:off x="3063195" y="4678040"/>
            <a:ext cx="1571625" cy="390525"/>
          </a:xfrm>
          <a:prstGeom prst="rect">
            <a:avLst/>
          </a:prstGeom>
          <a:noFill/>
          <a:ln>
            <a:noFill/>
          </a:ln>
        </p:spPr>
      </p:pic>
      <p:pic>
        <p:nvPicPr>
          <p:cNvPr descr="kth_logo_stor.jpg" id="58" name="Shape 58"/>
          <p:cNvPicPr preferRelativeResize="0"/>
          <p:nvPr/>
        </p:nvPicPr>
        <p:blipFill>
          <a:blip r:embed="rId4">
            <a:alphaModFix/>
          </a:blip>
          <a:stretch>
            <a:fillRect/>
          </a:stretch>
        </p:blipFill>
        <p:spPr>
          <a:xfrm>
            <a:off x="5061687" y="4676774"/>
            <a:ext cx="390524" cy="390524"/>
          </a:xfrm>
          <a:prstGeom prst="rect">
            <a:avLst/>
          </a:prstGeom>
          <a:noFill/>
          <a:ln>
            <a:noFill/>
          </a:ln>
        </p:spPr>
      </p:pic>
      <p:pic>
        <p:nvPicPr>
          <p:cNvPr descr="logo.png" id="59" name="Shape 59"/>
          <p:cNvPicPr preferRelativeResize="0"/>
          <p:nvPr/>
        </p:nvPicPr>
        <p:blipFill>
          <a:blip r:embed="rId5">
            <a:alphaModFix/>
          </a:blip>
          <a:stretch>
            <a:fillRect/>
          </a:stretch>
        </p:blipFill>
        <p:spPr>
          <a:xfrm>
            <a:off x="5561525" y="4646575"/>
            <a:ext cx="353474" cy="453474"/>
          </a:xfrm>
          <a:prstGeom prst="rect">
            <a:avLst/>
          </a:prstGeom>
          <a:noFill/>
          <a:ln>
            <a:noFill/>
          </a:ln>
        </p:spPr>
      </p:pic>
      <p:pic>
        <p:nvPicPr>
          <p:cNvPr descr="hops-logo-text.png" id="60" name="Shape 60"/>
          <p:cNvPicPr preferRelativeResize="0"/>
          <p:nvPr/>
        </p:nvPicPr>
        <p:blipFill>
          <a:blip r:embed="rId6">
            <a:alphaModFix/>
          </a:blip>
          <a:stretch>
            <a:fillRect/>
          </a:stretch>
        </p:blipFill>
        <p:spPr>
          <a:xfrm>
            <a:off x="4642370" y="4663686"/>
            <a:ext cx="390500" cy="417069"/>
          </a:xfrm>
          <a:prstGeom prst="rect">
            <a:avLst/>
          </a:prstGeom>
          <a:noFill/>
          <a:ln>
            <a:noFill/>
          </a:ln>
        </p:spPr>
      </p:pic>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Hadoop Distributed File System </a:t>
            </a:r>
          </a:p>
        </p:txBody>
      </p:sp>
      <p:pic>
        <p:nvPicPr>
          <p:cNvPr descr="hdfs-only-arch.png" id="130" name="Shape 130"/>
          <p:cNvPicPr preferRelativeResize="0"/>
          <p:nvPr/>
        </p:nvPicPr>
        <p:blipFill>
          <a:blip r:embed="rId3">
            <a:alphaModFix/>
          </a:blip>
          <a:stretch>
            <a:fillRect/>
          </a:stretch>
        </p:blipFill>
        <p:spPr>
          <a:xfrm>
            <a:off x="2277262" y="1152462"/>
            <a:ext cx="4486275" cy="3552825"/>
          </a:xfrm>
          <a:prstGeom prst="rect">
            <a:avLst/>
          </a:prstGeom>
          <a:noFill/>
          <a:ln>
            <a:noFill/>
          </a:ln>
        </p:spPr>
      </p:pic>
      <p:sp>
        <p:nvSpPr>
          <p:cNvPr id="131" name="Shape 1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rect4472.png" id="132" name="Shape 132"/>
          <p:cNvPicPr preferRelativeResize="0"/>
          <p:nvPr/>
        </p:nvPicPr>
        <p:blipFill>
          <a:blip r:embed="rId4">
            <a:alphaModFix amt="50000"/>
          </a:blip>
          <a:stretch>
            <a:fillRect/>
          </a:stretch>
        </p:blipFill>
        <p:spPr>
          <a:xfrm>
            <a:off x="2277275" y="2324000"/>
            <a:ext cx="1415902" cy="10847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0" name="Shape 1540"/>
        <p:cNvGrpSpPr/>
        <p:nvPr/>
      </p:nvGrpSpPr>
      <p:grpSpPr>
        <a:xfrm>
          <a:off x="0" y="0"/>
          <a:ext cx="0" cy="0"/>
          <a:chOff x="0" y="0"/>
          <a:chExt cx="0" cy="0"/>
        </a:xfrm>
      </p:grpSpPr>
      <p:sp>
        <p:nvSpPr>
          <p:cNvPr id="1541" name="Shape 15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Hadoop Distributed File System</a:t>
            </a:r>
          </a:p>
        </p:txBody>
      </p:sp>
      <p:sp>
        <p:nvSpPr>
          <p:cNvPr id="1542" name="Shape 15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descr="hdfs-only-arch2.png" id="1543" name="Shape 1543"/>
          <p:cNvPicPr preferRelativeResize="0"/>
          <p:nvPr/>
        </p:nvPicPr>
        <p:blipFill>
          <a:blip r:embed="rId3">
            <a:alphaModFix/>
          </a:blip>
          <a:stretch>
            <a:fillRect/>
          </a:stretch>
        </p:blipFill>
        <p:spPr>
          <a:xfrm>
            <a:off x="2104937" y="1655750"/>
            <a:ext cx="4772025" cy="2409825"/>
          </a:xfrm>
          <a:prstGeom prst="rect">
            <a:avLst/>
          </a:prstGeom>
          <a:noFill/>
          <a:ln>
            <a:noFill/>
          </a:ln>
        </p:spPr>
      </p:pic>
      <p:sp>
        <p:nvSpPr>
          <p:cNvPr id="1544" name="Shape 15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
        <p:nvSpPr>
          <p:cNvPr id="1545" name="Shape 1545"/>
          <p:cNvSpPr/>
          <p:nvPr/>
        </p:nvSpPr>
        <p:spPr>
          <a:xfrm>
            <a:off x="4529548" y="2424325"/>
            <a:ext cx="141600" cy="184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rect4472.png" id="1546" name="Shape 1546"/>
          <p:cNvPicPr preferRelativeResize="0"/>
          <p:nvPr/>
        </p:nvPicPr>
        <p:blipFill>
          <a:blip r:embed="rId4">
            <a:alphaModFix amt="50000"/>
          </a:blip>
          <a:stretch>
            <a:fillRect/>
          </a:stretch>
        </p:blipFill>
        <p:spPr>
          <a:xfrm>
            <a:off x="3984050" y="1655750"/>
            <a:ext cx="1678252" cy="120975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0" name="Shape 1550"/>
        <p:cNvGrpSpPr/>
        <p:nvPr/>
      </p:nvGrpSpPr>
      <p:grpSpPr>
        <a:xfrm>
          <a:off x="0" y="0"/>
          <a:ext cx="0" cy="0"/>
          <a:chOff x="0" y="0"/>
          <a:chExt cx="0" cy="0"/>
        </a:xfrm>
      </p:grpSpPr>
      <p:sp>
        <p:nvSpPr>
          <p:cNvPr id="1551" name="Shape 155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Hadoop Distributed File System</a:t>
            </a:r>
          </a:p>
        </p:txBody>
      </p:sp>
      <p:sp>
        <p:nvSpPr>
          <p:cNvPr id="1552" name="Shape 155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descr="hdfs-only-arch2.png" id="1553" name="Shape 1553"/>
          <p:cNvPicPr preferRelativeResize="0"/>
          <p:nvPr/>
        </p:nvPicPr>
        <p:blipFill>
          <a:blip r:embed="rId3">
            <a:alphaModFix/>
          </a:blip>
          <a:stretch>
            <a:fillRect/>
          </a:stretch>
        </p:blipFill>
        <p:spPr>
          <a:xfrm>
            <a:off x="2104937" y="1655750"/>
            <a:ext cx="4772025" cy="2409825"/>
          </a:xfrm>
          <a:prstGeom prst="rect">
            <a:avLst/>
          </a:prstGeom>
          <a:noFill/>
          <a:ln>
            <a:noFill/>
          </a:ln>
        </p:spPr>
      </p:pic>
      <p:sp>
        <p:nvSpPr>
          <p:cNvPr id="1554" name="Shape 15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
        <p:nvSpPr>
          <p:cNvPr id="1555" name="Shape 1555"/>
          <p:cNvSpPr/>
          <p:nvPr/>
        </p:nvSpPr>
        <p:spPr>
          <a:xfrm>
            <a:off x="4529548" y="2424325"/>
            <a:ext cx="141600" cy="184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rect4472.png" id="1556" name="Shape 1556"/>
          <p:cNvPicPr preferRelativeResize="0"/>
          <p:nvPr/>
        </p:nvPicPr>
        <p:blipFill>
          <a:blip r:embed="rId4">
            <a:alphaModFix amt="50000"/>
          </a:blip>
          <a:stretch>
            <a:fillRect/>
          </a:stretch>
        </p:blipFill>
        <p:spPr>
          <a:xfrm>
            <a:off x="2519124" y="1672950"/>
            <a:ext cx="1678252" cy="12097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0" name="Shape 1560"/>
        <p:cNvGrpSpPr/>
        <p:nvPr/>
      </p:nvGrpSpPr>
      <p:grpSpPr>
        <a:xfrm>
          <a:off x="0" y="0"/>
          <a:ext cx="0" cy="0"/>
          <a:chOff x="0" y="0"/>
          <a:chExt cx="0" cy="0"/>
        </a:xfrm>
      </p:grpSpPr>
      <p:sp>
        <p:nvSpPr>
          <p:cNvPr id="1561" name="Shape 15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HopsFS Metadata</a:t>
            </a:r>
          </a:p>
          <a:p>
            <a:pPr lvl="0">
              <a:spcBef>
                <a:spcPts val="0"/>
              </a:spcBef>
              <a:buNone/>
            </a:pPr>
            <a:r>
              <a:t/>
            </a:r>
            <a:endParaRPr/>
          </a:p>
        </p:txBody>
      </p:sp>
      <p:sp>
        <p:nvSpPr>
          <p:cNvPr id="1562" name="Shape 15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563" name="Shape 156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pic>
        <p:nvPicPr>
          <p:cNvPr descr="er.png" id="1564" name="Shape 1564"/>
          <p:cNvPicPr preferRelativeResize="0"/>
          <p:nvPr/>
        </p:nvPicPr>
        <p:blipFill>
          <a:blip r:embed="rId3">
            <a:alphaModFix/>
          </a:blip>
          <a:stretch>
            <a:fillRect/>
          </a:stretch>
        </p:blipFill>
        <p:spPr>
          <a:xfrm>
            <a:off x="0" y="1229589"/>
            <a:ext cx="9143999" cy="3568620"/>
          </a:xfrm>
          <a:prstGeom prst="rect">
            <a:avLst/>
          </a:prstGeom>
          <a:noFill/>
          <a:ln>
            <a:noFill/>
          </a:ln>
        </p:spPr>
      </p:pic>
      <p:sp>
        <p:nvSpPr>
          <p:cNvPr id="1565" name="Shape 1565"/>
          <p:cNvSpPr txBox="1"/>
          <p:nvPr/>
        </p:nvSpPr>
        <p:spPr>
          <a:xfrm>
            <a:off x="5165575" y="3655000"/>
            <a:ext cx="4244400" cy="495300"/>
          </a:xfrm>
          <a:prstGeom prst="rect">
            <a:avLst/>
          </a:prstGeom>
          <a:noFill/>
          <a:ln>
            <a:noFill/>
          </a:ln>
        </p:spPr>
        <p:txBody>
          <a:bodyPr anchorCtr="0" anchor="t" bIns="91425" lIns="91425" rIns="91425" tIns="91425">
            <a:noAutofit/>
          </a:bodyPr>
          <a:lstStyle/>
          <a:p>
            <a:pPr lvl="0">
              <a:spcBef>
                <a:spcPts val="0"/>
              </a:spcBef>
              <a:buNone/>
            </a:pPr>
            <a:r>
              <a:rPr lang="en-GB"/>
              <a:t>D</a:t>
            </a:r>
            <a:r>
              <a:rPr lang="en-GB"/>
              <a:t>atabase Entity Relationship Diagram</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9" name="Shape 1569"/>
        <p:cNvGrpSpPr/>
        <p:nvPr/>
      </p:nvGrpSpPr>
      <p:grpSpPr>
        <a:xfrm>
          <a:off x="0" y="0"/>
          <a:ext cx="0" cy="0"/>
          <a:chOff x="0" y="0"/>
          <a:chExt cx="0" cy="0"/>
        </a:xfrm>
      </p:grpSpPr>
      <p:sp>
        <p:nvSpPr>
          <p:cNvPr id="1570" name="Shape 15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HopsFS Metadata</a:t>
            </a:r>
          </a:p>
          <a:p>
            <a:pPr lvl="0">
              <a:spcBef>
                <a:spcPts val="0"/>
              </a:spcBef>
              <a:buNone/>
            </a:pPr>
            <a:r>
              <a:t/>
            </a:r>
            <a:endParaRPr/>
          </a:p>
        </p:txBody>
      </p:sp>
      <p:sp>
        <p:nvSpPr>
          <p:cNvPr id="1571" name="Shape 15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3.png" id="1572" name="Shape 1572"/>
          <p:cNvPicPr preferRelativeResize="0"/>
          <p:nvPr/>
        </p:nvPicPr>
        <p:blipFill>
          <a:blip r:embed="rId3">
            <a:alphaModFix/>
          </a:blip>
          <a:stretch>
            <a:fillRect/>
          </a:stretch>
        </p:blipFill>
        <p:spPr>
          <a:xfrm>
            <a:off x="257175" y="1174750"/>
            <a:ext cx="8629650" cy="3371850"/>
          </a:xfrm>
          <a:prstGeom prst="rect">
            <a:avLst/>
          </a:prstGeom>
          <a:noFill/>
          <a:ln>
            <a:noFill/>
          </a:ln>
        </p:spPr>
      </p:pic>
      <p:sp>
        <p:nvSpPr>
          <p:cNvPr id="1573" name="Shape 157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
        <p:nvSpPr>
          <p:cNvPr id="1574" name="Shape 1574"/>
          <p:cNvSpPr txBox="1"/>
          <p:nvPr/>
        </p:nvSpPr>
        <p:spPr>
          <a:xfrm>
            <a:off x="5165575" y="3655000"/>
            <a:ext cx="4244400" cy="495300"/>
          </a:xfrm>
          <a:prstGeom prst="rect">
            <a:avLst/>
          </a:prstGeom>
          <a:noFill/>
          <a:ln>
            <a:noFill/>
          </a:ln>
        </p:spPr>
        <p:txBody>
          <a:bodyPr anchorCtr="0" anchor="t" bIns="91425" lIns="91425" rIns="91425" tIns="91425">
            <a:noAutofit/>
          </a:bodyPr>
          <a:lstStyle/>
          <a:p>
            <a:pPr lvl="0" rtl="0">
              <a:spcBef>
                <a:spcPts val="0"/>
              </a:spcBef>
              <a:buNone/>
            </a:pPr>
            <a:r>
              <a:rPr lang="en-GB"/>
              <a:t>Database Entity Relationship Diagram</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8" name="Shape 1578"/>
        <p:cNvGrpSpPr/>
        <p:nvPr/>
      </p:nvGrpSpPr>
      <p:grpSpPr>
        <a:xfrm>
          <a:off x="0" y="0"/>
          <a:ext cx="0" cy="0"/>
          <a:chOff x="0" y="0"/>
          <a:chExt cx="0" cy="0"/>
        </a:xfrm>
      </p:grpSpPr>
      <p:sp>
        <p:nvSpPr>
          <p:cNvPr id="1579" name="Shape 15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HopsFS Metadata</a:t>
            </a:r>
          </a:p>
          <a:p>
            <a:pPr lvl="0">
              <a:spcBef>
                <a:spcPts val="0"/>
              </a:spcBef>
              <a:buNone/>
            </a:pPr>
            <a:r>
              <a:t/>
            </a:r>
            <a:endParaRPr/>
          </a:p>
        </p:txBody>
      </p:sp>
      <p:sp>
        <p:nvSpPr>
          <p:cNvPr id="1580" name="Shape 15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4.png" id="1581" name="Shape 1581"/>
          <p:cNvPicPr preferRelativeResize="0"/>
          <p:nvPr/>
        </p:nvPicPr>
        <p:blipFill>
          <a:blip r:embed="rId3">
            <a:alphaModFix/>
          </a:blip>
          <a:stretch>
            <a:fillRect/>
          </a:stretch>
        </p:blipFill>
        <p:spPr>
          <a:xfrm>
            <a:off x="202650" y="1362175"/>
            <a:ext cx="8629650" cy="3371850"/>
          </a:xfrm>
          <a:prstGeom prst="rect">
            <a:avLst/>
          </a:prstGeom>
          <a:noFill/>
          <a:ln>
            <a:noFill/>
          </a:ln>
        </p:spPr>
      </p:pic>
      <p:sp>
        <p:nvSpPr>
          <p:cNvPr id="1582" name="Shape 158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
        <p:nvSpPr>
          <p:cNvPr id="1583" name="Shape 1583"/>
          <p:cNvSpPr txBox="1"/>
          <p:nvPr/>
        </p:nvSpPr>
        <p:spPr>
          <a:xfrm>
            <a:off x="5165575" y="3655000"/>
            <a:ext cx="4244400" cy="495300"/>
          </a:xfrm>
          <a:prstGeom prst="rect">
            <a:avLst/>
          </a:prstGeom>
          <a:noFill/>
          <a:ln>
            <a:noFill/>
          </a:ln>
        </p:spPr>
        <p:txBody>
          <a:bodyPr anchorCtr="0" anchor="t" bIns="91425" lIns="91425" rIns="91425" tIns="91425">
            <a:noAutofit/>
          </a:bodyPr>
          <a:lstStyle/>
          <a:p>
            <a:pPr lvl="0" rtl="0">
              <a:spcBef>
                <a:spcPts val="0"/>
              </a:spcBef>
              <a:buNone/>
            </a:pPr>
            <a:r>
              <a:rPr lang="en-GB"/>
              <a:t>Database Entity Relationship Diagram</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7" name="Shape 1587"/>
        <p:cNvGrpSpPr/>
        <p:nvPr/>
      </p:nvGrpSpPr>
      <p:grpSpPr>
        <a:xfrm>
          <a:off x="0" y="0"/>
          <a:ext cx="0" cy="0"/>
          <a:chOff x="0" y="0"/>
          <a:chExt cx="0" cy="0"/>
        </a:xfrm>
      </p:grpSpPr>
      <p:sp>
        <p:nvSpPr>
          <p:cNvPr id="1588" name="Shape 15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MySQL Cluster </a:t>
            </a:r>
            <a:br>
              <a:rPr lang="en-GB"/>
            </a:br>
            <a:r>
              <a:rPr lang="en-GB"/>
              <a:t>Network Database Engine (NDB)</a:t>
            </a:r>
          </a:p>
        </p:txBody>
      </p:sp>
      <p:sp>
        <p:nvSpPr>
          <p:cNvPr id="1589" name="Shape 1589"/>
          <p:cNvSpPr txBox="1"/>
          <p:nvPr>
            <p:ph idx="1" type="body"/>
          </p:nvPr>
        </p:nvSpPr>
        <p:spPr>
          <a:xfrm>
            <a:off x="311700" y="1533475"/>
            <a:ext cx="6540900" cy="3416400"/>
          </a:xfrm>
          <a:prstGeom prst="rect">
            <a:avLst/>
          </a:prstGeom>
        </p:spPr>
        <p:txBody>
          <a:bodyPr anchorCtr="0" anchor="t" bIns="91425" lIns="91425" rIns="91425" tIns="91425">
            <a:noAutofit/>
          </a:bodyPr>
          <a:lstStyle/>
          <a:p>
            <a:pPr indent="-368300" lvl="0" marL="457200" rtl="0">
              <a:spcBef>
                <a:spcPts val="0"/>
              </a:spcBef>
              <a:buClr>
                <a:srgbClr val="000000"/>
              </a:buClr>
              <a:buSzPct val="100000"/>
            </a:pPr>
            <a:r>
              <a:rPr b="1" lang="en-GB" sz="2200">
                <a:solidFill>
                  <a:srgbClr val="000000"/>
                </a:solidFill>
              </a:rPr>
              <a:t>NewSQL (Relational) DB</a:t>
            </a:r>
          </a:p>
          <a:p>
            <a:pPr indent="-368300" lvl="1" marL="914400" rtl="0">
              <a:spcBef>
                <a:spcPts val="0"/>
              </a:spcBef>
              <a:buClr>
                <a:srgbClr val="000000"/>
              </a:buClr>
              <a:buSzPct val="100000"/>
            </a:pPr>
            <a:r>
              <a:rPr lang="en-GB" sz="2200">
                <a:solidFill>
                  <a:srgbClr val="000000"/>
                </a:solidFill>
              </a:rPr>
              <a:t>User-defined partitioning</a:t>
            </a:r>
          </a:p>
          <a:p>
            <a:pPr indent="-368300" lvl="1" marL="914400" rtl="0">
              <a:spcBef>
                <a:spcPts val="0"/>
              </a:spcBef>
              <a:buClr>
                <a:srgbClr val="000000"/>
              </a:buClr>
              <a:buSzPct val="100000"/>
            </a:pPr>
            <a:r>
              <a:rPr lang="en-GB" sz="2200">
                <a:solidFill>
                  <a:srgbClr val="000000"/>
                </a:solidFill>
              </a:rPr>
              <a:t>Row-level Locking</a:t>
            </a:r>
          </a:p>
          <a:p>
            <a:pPr indent="-368300" lvl="1" marL="914400" rtl="0">
              <a:spcBef>
                <a:spcPts val="0"/>
              </a:spcBef>
              <a:buClr>
                <a:srgbClr val="000000"/>
              </a:buClr>
              <a:buSzPct val="100000"/>
            </a:pPr>
            <a:r>
              <a:rPr lang="en-GB" sz="2200">
                <a:solidFill>
                  <a:srgbClr val="000000"/>
                </a:solidFill>
              </a:rPr>
              <a:t>Distribution-aware transactions</a:t>
            </a:r>
          </a:p>
          <a:p>
            <a:pPr indent="-368300" lvl="1" marL="914400" rtl="0">
              <a:spcBef>
                <a:spcPts val="0"/>
              </a:spcBef>
              <a:buClr>
                <a:srgbClr val="000000"/>
              </a:buClr>
              <a:buSzPct val="100000"/>
            </a:pPr>
            <a:r>
              <a:rPr lang="en-GB" sz="2200">
                <a:solidFill>
                  <a:srgbClr val="000000"/>
                </a:solidFill>
              </a:rPr>
              <a:t>Partition-pruned Index Scans</a:t>
            </a:r>
          </a:p>
          <a:p>
            <a:pPr indent="-368300" lvl="1" marL="914400" rtl="0">
              <a:spcBef>
                <a:spcPts val="0"/>
              </a:spcBef>
              <a:buClr>
                <a:srgbClr val="000000"/>
              </a:buClr>
              <a:buSzPct val="100000"/>
            </a:pPr>
            <a:r>
              <a:rPr lang="en-GB" sz="2200">
                <a:solidFill>
                  <a:srgbClr val="000000"/>
                </a:solidFill>
              </a:rPr>
              <a:t>Batched Primary Key Operations</a:t>
            </a:r>
          </a:p>
          <a:p>
            <a:pPr indent="-368300" lvl="0" marL="457200" rtl="0">
              <a:spcBef>
                <a:spcPts val="0"/>
              </a:spcBef>
              <a:buClr>
                <a:srgbClr val="000000"/>
              </a:buClr>
              <a:buSzPct val="100000"/>
            </a:pPr>
            <a:r>
              <a:rPr b="1" lang="en-GB" sz="2200">
                <a:solidFill>
                  <a:srgbClr val="000000"/>
                </a:solidFill>
              </a:rPr>
              <a:t>Commodity Hardware</a:t>
            </a:r>
          </a:p>
          <a:p>
            <a:pPr indent="-368300" lvl="1" marL="914400" rtl="0">
              <a:spcBef>
                <a:spcPts val="0"/>
              </a:spcBef>
              <a:buClr>
                <a:srgbClr val="000000"/>
              </a:buClr>
              <a:buSzPct val="100000"/>
            </a:pPr>
            <a:r>
              <a:rPr lang="en-GB" sz="2200">
                <a:solidFill>
                  <a:srgbClr val="000000"/>
                </a:solidFill>
              </a:rPr>
              <a:t>Scales to 48 database nodes</a:t>
            </a:r>
          </a:p>
          <a:p>
            <a:pPr indent="-368300" lvl="1" marL="914400" rtl="0">
              <a:spcBef>
                <a:spcPts val="0"/>
              </a:spcBef>
              <a:buClr>
                <a:srgbClr val="000000"/>
              </a:buClr>
              <a:buSzPct val="100000"/>
            </a:pPr>
            <a:r>
              <a:rPr lang="en-GB" sz="2200">
                <a:solidFill>
                  <a:srgbClr val="000000"/>
                </a:solidFill>
              </a:rPr>
              <a:t>In-memory, but supports on-disk columns</a:t>
            </a:r>
          </a:p>
          <a:p>
            <a:pPr lvl="0" rtl="0">
              <a:spcBef>
                <a:spcPts val="0"/>
              </a:spcBef>
              <a:buNone/>
            </a:pPr>
            <a:r>
              <a:t/>
            </a:r>
            <a:endParaRPr>
              <a:solidFill>
                <a:srgbClr val="000000"/>
              </a:solidFill>
            </a:endParaRPr>
          </a:p>
        </p:txBody>
      </p:sp>
      <p:sp>
        <p:nvSpPr>
          <p:cNvPr id="1590" name="Shape 1590"/>
          <p:cNvSpPr txBox="1"/>
          <p:nvPr>
            <p:ph idx="2" type="body"/>
          </p:nvPr>
        </p:nvSpPr>
        <p:spPr>
          <a:xfrm>
            <a:off x="5589300" y="1580700"/>
            <a:ext cx="3554700" cy="2896500"/>
          </a:xfrm>
          <a:prstGeom prst="rect">
            <a:avLst/>
          </a:prstGeom>
        </p:spPr>
        <p:txBody>
          <a:bodyPr anchorCtr="0" anchor="t" bIns="91425" lIns="91425" rIns="91425" tIns="91425">
            <a:noAutofit/>
          </a:bodyPr>
          <a:lstStyle/>
          <a:p>
            <a:pPr indent="-368300" lvl="0" marL="457200" rtl="0">
              <a:spcBef>
                <a:spcPts val="0"/>
              </a:spcBef>
              <a:buClr>
                <a:srgbClr val="000000"/>
              </a:buClr>
              <a:buSzPct val="100000"/>
            </a:pPr>
            <a:r>
              <a:rPr b="1" lang="en-GB" sz="2200">
                <a:solidFill>
                  <a:srgbClr val="000000"/>
                </a:solidFill>
              </a:rPr>
              <a:t>SQL API</a:t>
            </a:r>
          </a:p>
          <a:p>
            <a:pPr indent="-368300" lvl="0" marL="457200" rtl="0">
              <a:spcBef>
                <a:spcPts val="0"/>
              </a:spcBef>
              <a:buClr>
                <a:srgbClr val="000000"/>
              </a:buClr>
              <a:buSzPct val="100000"/>
            </a:pPr>
            <a:r>
              <a:rPr b="1" lang="en-GB" sz="2200">
                <a:solidFill>
                  <a:srgbClr val="000000"/>
                </a:solidFill>
              </a:rPr>
              <a:t>C++/Java Native API</a:t>
            </a:r>
          </a:p>
          <a:p>
            <a:pPr indent="-368300" lvl="0" marL="457200" rtl="0">
              <a:spcBef>
                <a:spcPts val="0"/>
              </a:spcBef>
              <a:buClr>
                <a:srgbClr val="000000"/>
              </a:buClr>
              <a:buSzPct val="100000"/>
            </a:pPr>
            <a:r>
              <a:rPr b="1" lang="en-GB" sz="2200">
                <a:solidFill>
                  <a:srgbClr val="000000"/>
                </a:solidFill>
              </a:rPr>
              <a:t>C++ Event API</a:t>
            </a:r>
          </a:p>
          <a:p>
            <a:pPr lvl="0" rtl="0">
              <a:spcBef>
                <a:spcPts val="0"/>
              </a:spcBef>
              <a:buNone/>
            </a:pPr>
            <a:r>
              <a:t/>
            </a:r>
            <a:endParaRPr sz="1800">
              <a:solidFill>
                <a:srgbClr val="000000"/>
              </a:solidFill>
            </a:endParaRPr>
          </a:p>
          <a:p>
            <a:pPr lvl="0" rtl="0">
              <a:spcBef>
                <a:spcPts val="0"/>
              </a:spcBef>
              <a:buNone/>
            </a:pPr>
            <a:r>
              <a:rPr lang="en-GB" sz="2400">
                <a:solidFill>
                  <a:srgbClr val="000000"/>
                </a:solidFill>
              </a:rPr>
              <a:t>	</a:t>
            </a:r>
          </a:p>
          <a:p>
            <a:pPr lvl="0" rtl="0">
              <a:spcBef>
                <a:spcPts val="0"/>
              </a:spcBef>
              <a:buNone/>
            </a:pPr>
            <a:r>
              <a:t/>
            </a:r>
            <a:endParaRPr>
              <a:solidFill>
                <a:srgbClr val="000000"/>
              </a:solidFill>
            </a:endParaRPr>
          </a:p>
        </p:txBody>
      </p:sp>
      <p:sp>
        <p:nvSpPr>
          <p:cNvPr id="1591" name="Shape 159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5" name="Shape 1595"/>
        <p:cNvGrpSpPr/>
        <p:nvPr/>
      </p:nvGrpSpPr>
      <p:grpSpPr>
        <a:xfrm>
          <a:off x="0" y="0"/>
          <a:ext cx="0" cy="0"/>
          <a:chOff x="0" y="0"/>
          <a:chExt cx="0" cy="0"/>
        </a:xfrm>
      </p:grpSpPr>
      <p:sp>
        <p:nvSpPr>
          <p:cNvPr id="1596" name="Shape 15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MySQL Cluster </a:t>
            </a:r>
          </a:p>
          <a:p>
            <a:pPr lvl="0" rtl="0">
              <a:spcBef>
                <a:spcPts val="0"/>
              </a:spcBef>
              <a:buClr>
                <a:schemeClr val="dk1"/>
              </a:buClr>
              <a:buSzPct val="39285"/>
              <a:buFont typeface="Arial"/>
              <a:buNone/>
            </a:pPr>
            <a:r>
              <a:rPr lang="en-GB"/>
              <a:t>Network Database Engine (NDB)</a:t>
            </a:r>
          </a:p>
          <a:p>
            <a:pPr lvl="0" rtl="0">
              <a:spcBef>
                <a:spcPts val="0"/>
              </a:spcBef>
              <a:buNone/>
            </a:pPr>
            <a:r>
              <a:t/>
            </a:r>
            <a:endParaRPr/>
          </a:p>
        </p:txBody>
      </p:sp>
      <p:sp>
        <p:nvSpPr>
          <p:cNvPr id="1597" name="Shape 1597"/>
          <p:cNvSpPr txBox="1"/>
          <p:nvPr>
            <p:ph idx="1" type="body"/>
          </p:nvPr>
        </p:nvSpPr>
        <p:spPr>
          <a:xfrm>
            <a:off x="311700" y="1533475"/>
            <a:ext cx="8724300" cy="3416400"/>
          </a:xfrm>
          <a:prstGeom prst="rect">
            <a:avLst/>
          </a:prstGeom>
        </p:spPr>
        <p:txBody>
          <a:bodyPr anchorCtr="0" anchor="t" bIns="91425" lIns="91425" rIns="91425" tIns="91425">
            <a:noAutofit/>
          </a:bodyPr>
          <a:lstStyle/>
          <a:p>
            <a:pPr indent="-381000" lvl="0" marL="457200" rtl="0">
              <a:lnSpc>
                <a:spcPct val="100000"/>
              </a:lnSpc>
              <a:spcBef>
                <a:spcPts val="0"/>
              </a:spcBef>
              <a:spcAft>
                <a:spcPts val="0"/>
              </a:spcAft>
              <a:buClr>
                <a:srgbClr val="000000"/>
              </a:buClr>
              <a:buSzPct val="100000"/>
              <a:buChar char="●"/>
            </a:pPr>
            <a:r>
              <a:rPr b="1" lang="en-GB" sz="2400">
                <a:solidFill>
                  <a:srgbClr val="000000"/>
                </a:solidFill>
              </a:rPr>
              <a:t>Real Time, 2-Phase Commit</a:t>
            </a:r>
          </a:p>
          <a:p>
            <a:pPr indent="-381000" lvl="1" marL="914400" rtl="0">
              <a:lnSpc>
                <a:spcPct val="100000"/>
              </a:lnSpc>
              <a:spcBef>
                <a:spcPts val="0"/>
              </a:spcBef>
              <a:spcAft>
                <a:spcPts val="0"/>
              </a:spcAft>
              <a:buClr>
                <a:srgbClr val="000000"/>
              </a:buClr>
              <a:buSzPct val="100000"/>
              <a:buChar char="○"/>
            </a:pPr>
            <a:r>
              <a:rPr lang="en-GB" sz="2400">
                <a:solidFill>
                  <a:srgbClr val="000000"/>
                </a:solidFill>
              </a:rPr>
              <a:t>Transaction Coordinator Failure detection in 6 seconds** </a:t>
            </a:r>
          </a:p>
          <a:p>
            <a:pPr indent="-381000" lvl="2" marL="1371600" rtl="0">
              <a:lnSpc>
                <a:spcPct val="100000"/>
              </a:lnSpc>
              <a:spcBef>
                <a:spcPts val="0"/>
              </a:spcBef>
              <a:spcAft>
                <a:spcPts val="0"/>
              </a:spcAft>
              <a:buClr>
                <a:srgbClr val="000000"/>
              </a:buClr>
              <a:buSzPct val="100000"/>
              <a:buChar char="■"/>
            </a:pPr>
            <a:r>
              <a:rPr lang="en-GB" sz="2400">
                <a:solidFill>
                  <a:srgbClr val="000000"/>
                </a:solidFill>
              </a:rPr>
              <a:t>Transparent Transaction Coordinator failover</a:t>
            </a:r>
          </a:p>
          <a:p>
            <a:pPr indent="-381000" lvl="1" marL="914400" rtl="0">
              <a:lnSpc>
                <a:spcPct val="100000"/>
              </a:lnSpc>
              <a:spcBef>
                <a:spcPts val="0"/>
              </a:spcBef>
              <a:spcAft>
                <a:spcPts val="0"/>
              </a:spcAft>
              <a:buClr>
                <a:srgbClr val="000000"/>
              </a:buClr>
              <a:buSzPct val="100000"/>
              <a:buChar char="○"/>
            </a:pPr>
            <a:r>
              <a:rPr lang="en-GB" sz="2400">
                <a:solidFill>
                  <a:srgbClr val="000000"/>
                </a:solidFill>
              </a:rPr>
              <a:t>Transaction participant failure detection in 1.2 seconds**</a:t>
            </a:r>
          </a:p>
          <a:p>
            <a:pPr indent="-381000" lvl="2" marL="1371600" rtl="0">
              <a:lnSpc>
                <a:spcPct val="100000"/>
              </a:lnSpc>
              <a:spcBef>
                <a:spcPts val="0"/>
              </a:spcBef>
              <a:spcAft>
                <a:spcPts val="0"/>
              </a:spcAft>
              <a:buClr>
                <a:srgbClr val="000000"/>
              </a:buClr>
              <a:buSzPct val="100000"/>
              <a:buChar char="■"/>
            </a:pPr>
            <a:r>
              <a:rPr lang="en-GB" sz="2400">
                <a:solidFill>
                  <a:srgbClr val="000000"/>
                </a:solidFill>
              </a:rPr>
              <a:t>(Aborted transactions are retried by HopsFS)</a:t>
            </a:r>
          </a:p>
          <a:p>
            <a:pPr lvl="0" rtl="0">
              <a:lnSpc>
                <a:spcPct val="100000"/>
              </a:lnSpc>
              <a:spcBef>
                <a:spcPts val="0"/>
              </a:spcBef>
              <a:spcAft>
                <a:spcPts val="0"/>
              </a:spcAft>
              <a:buNone/>
            </a:pPr>
            <a:r>
              <a:t/>
            </a:r>
            <a:endParaRPr sz="2400">
              <a:solidFill>
                <a:srgbClr val="274E13"/>
              </a:solidFill>
            </a:endParaRPr>
          </a:p>
          <a:p>
            <a:pPr indent="-381000" lvl="0" marL="457200" rtl="0">
              <a:lnSpc>
                <a:spcPct val="100000"/>
              </a:lnSpc>
              <a:spcBef>
                <a:spcPts val="0"/>
              </a:spcBef>
              <a:spcAft>
                <a:spcPts val="0"/>
              </a:spcAft>
              <a:buClr>
                <a:srgbClr val="000000"/>
              </a:buClr>
              <a:buSzPct val="100000"/>
              <a:buChar char="●"/>
            </a:pPr>
            <a:r>
              <a:rPr b="1" lang="en-GB" sz="2400">
                <a:solidFill>
                  <a:srgbClr val="000000"/>
                </a:solidFill>
              </a:rPr>
              <a:t>High Performance*</a:t>
            </a:r>
          </a:p>
          <a:p>
            <a:pPr indent="-381000" lvl="0" marL="914400" rtl="0">
              <a:lnSpc>
                <a:spcPct val="100000"/>
              </a:lnSpc>
              <a:spcBef>
                <a:spcPts val="0"/>
              </a:spcBef>
              <a:spcAft>
                <a:spcPts val="0"/>
              </a:spcAft>
              <a:buSzPct val="100000"/>
              <a:buChar char="●"/>
            </a:pPr>
            <a:r>
              <a:rPr lang="en-GB" sz="2400">
                <a:solidFill>
                  <a:srgbClr val="980000"/>
                </a:solidFill>
              </a:rPr>
              <a:t>200 Million</a:t>
            </a:r>
            <a:r>
              <a:rPr lang="en-GB" sz="2400">
                <a:solidFill>
                  <a:srgbClr val="274E13"/>
                </a:solidFill>
              </a:rPr>
              <a:t> NoSQL Ops/Sec</a:t>
            </a:r>
          </a:p>
          <a:p>
            <a:pPr indent="-381000" lvl="0" marL="914400" rtl="0">
              <a:lnSpc>
                <a:spcPct val="100000"/>
              </a:lnSpc>
              <a:spcBef>
                <a:spcPts val="0"/>
              </a:spcBef>
              <a:spcAft>
                <a:spcPts val="0"/>
              </a:spcAft>
              <a:buSzPct val="100000"/>
              <a:buChar char="●"/>
            </a:pPr>
            <a:r>
              <a:rPr lang="en-GB" sz="2400">
                <a:solidFill>
                  <a:srgbClr val="980000"/>
                </a:solidFill>
              </a:rPr>
              <a:t>2.5 Million</a:t>
            </a:r>
            <a:r>
              <a:rPr lang="en-GB" sz="2400">
                <a:solidFill>
                  <a:srgbClr val="274E13"/>
                </a:solidFill>
              </a:rPr>
              <a:t> SQL Ops/Sec</a:t>
            </a:r>
          </a:p>
          <a:p>
            <a:pPr lvl="0" rtl="0">
              <a:lnSpc>
                <a:spcPct val="100000"/>
              </a:lnSpc>
              <a:spcBef>
                <a:spcPts val="0"/>
              </a:spcBef>
              <a:spcAft>
                <a:spcPts val="0"/>
              </a:spcAft>
              <a:buNone/>
            </a:pPr>
            <a:r>
              <a:rPr lang="en-GB" sz="800">
                <a:solidFill>
                  <a:srgbClr val="274E13"/>
                </a:solidFill>
              </a:rPr>
              <a:t>*</a:t>
            </a:r>
            <a:r>
              <a:rPr lang="en-GB" sz="800" u="sng">
                <a:solidFill>
                  <a:schemeClr val="hlink"/>
                </a:solidFill>
                <a:hlinkClick r:id="rId3"/>
              </a:rPr>
              <a:t>https://www.mysql.com/why-mysql/benchmarks/mysql-cluster/</a:t>
            </a:r>
            <a:r>
              <a:rPr lang="en-GB" sz="800">
                <a:solidFill>
                  <a:srgbClr val="274E13"/>
                </a:solidFill>
              </a:rPr>
              <a:t>                     </a:t>
            </a:r>
          </a:p>
          <a:p>
            <a:pPr lvl="0" rtl="0">
              <a:lnSpc>
                <a:spcPct val="100000"/>
              </a:lnSpc>
              <a:spcBef>
                <a:spcPts val="0"/>
              </a:spcBef>
              <a:spcAft>
                <a:spcPts val="0"/>
              </a:spcAft>
              <a:buNone/>
            </a:pPr>
            <a:r>
              <a:rPr lang="en-GB" sz="800">
                <a:solidFill>
                  <a:srgbClr val="000000"/>
                </a:solidFill>
              </a:rPr>
              <a:t>**Configuration used by HopsFS</a:t>
            </a:r>
          </a:p>
          <a:p>
            <a:pPr indent="0" lvl="0" marL="457200" rtl="0">
              <a:spcBef>
                <a:spcPts val="0"/>
              </a:spcBef>
              <a:buNone/>
            </a:pPr>
            <a:r>
              <a:t/>
            </a:r>
            <a:endParaRPr/>
          </a:p>
        </p:txBody>
      </p:sp>
      <p:sp>
        <p:nvSpPr>
          <p:cNvPr id="1598" name="Shape 15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2" name="Shape 1602"/>
        <p:cNvGrpSpPr/>
        <p:nvPr/>
      </p:nvGrpSpPr>
      <p:grpSpPr>
        <a:xfrm>
          <a:off x="0" y="0"/>
          <a:ext cx="0" cy="0"/>
          <a:chOff x="0" y="0"/>
          <a:chExt cx="0" cy="0"/>
        </a:xfrm>
      </p:grpSpPr>
      <p:sp>
        <p:nvSpPr>
          <p:cNvPr id="1603" name="Shape 1603"/>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None/>
            </a:pPr>
            <a:r>
              <a:t/>
            </a:r>
            <a:endParaRPr/>
          </a:p>
        </p:txBody>
      </p:sp>
      <p:sp>
        <p:nvSpPr>
          <p:cNvPr id="1604" name="Shape 16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1605" name="Shape 1605"/>
          <p:cNvSpPr/>
          <p:nvPr/>
        </p:nvSpPr>
        <p:spPr>
          <a:xfrm>
            <a:off x="390300" y="11842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06" name="Shape 1606"/>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07" name="Shape 1607"/>
          <p:cNvCxnSpPr>
            <a:stCxn id="1605" idx="5"/>
            <a:endCxn id="1606"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1608" name="Shape 1608"/>
          <p:cNvCxnSpPr>
            <a:stCxn id="1606" idx="3"/>
            <a:endCxn id="1609"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1610" name="Shape 1610"/>
          <p:cNvCxnSpPr>
            <a:stCxn id="1606" idx="4"/>
            <a:endCxn id="1611"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1612" name="Shape 1612"/>
          <p:cNvCxnSpPr>
            <a:stCxn id="1606" idx="5"/>
            <a:endCxn id="1613"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1614" name="Shape 1614"/>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615" name="Shape 1615"/>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1616" name="Shape 1616"/>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1617" name="Shape 1617"/>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8" name="Shape 1618"/>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9" name="Shape 1619"/>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1620" name="Shape 1620"/>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t/>
                      </a:r>
                      <a:endParaRPr b="1" sz="900">
                        <a:latin typeface="Calibri"/>
                        <a:ea typeface="Calibri"/>
                        <a:cs typeface="Calibri"/>
                        <a:sym typeface="Calibri"/>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1621" name="Shape 1621"/>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1622" name="Shape 1622"/>
          <p:cNvSpPr/>
          <p:nvPr/>
        </p:nvSpPr>
        <p:spPr>
          <a:xfrm>
            <a:off x="1300050" y="1619000"/>
            <a:ext cx="478500" cy="519600"/>
          </a:xfrm>
          <a:prstGeom prst="rightArrow">
            <a:avLst>
              <a:gd fmla="val 50000" name="adj1"/>
              <a:gd fmla="val 5208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6" name="Shape 1626"/>
        <p:cNvGrpSpPr/>
        <p:nvPr/>
      </p:nvGrpSpPr>
      <p:grpSpPr>
        <a:xfrm>
          <a:off x="0" y="0"/>
          <a:ext cx="0" cy="0"/>
          <a:chOff x="0" y="0"/>
          <a:chExt cx="0" cy="0"/>
        </a:xfrm>
      </p:grpSpPr>
      <p:sp>
        <p:nvSpPr>
          <p:cNvPr id="1627" name="Shape 16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Failures during Subtree Operations</a:t>
            </a:r>
          </a:p>
        </p:txBody>
      </p:sp>
      <p:sp>
        <p:nvSpPr>
          <p:cNvPr id="1628" name="Shape 162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1600"/>
              </a:spcAft>
              <a:buClr>
                <a:srgbClr val="000000"/>
              </a:buClr>
              <a:buSzPct val="100000"/>
              <a:buFont typeface="Calibri"/>
            </a:pPr>
            <a:r>
              <a:rPr lang="en-GB" sz="2400">
                <a:solidFill>
                  <a:srgbClr val="000000"/>
                </a:solidFill>
              </a:rPr>
              <a:t>All subtree operations are implemented in such a way that if the operations fail halfway, then the namespace is not left in an inconsistent state.</a:t>
            </a:r>
          </a:p>
          <a:p>
            <a:pPr indent="-381000" lvl="0" marL="457200" marR="0" rtl="0" algn="l">
              <a:lnSpc>
                <a:spcPct val="115000"/>
              </a:lnSpc>
              <a:spcBef>
                <a:spcPts val="0"/>
              </a:spcBef>
              <a:spcAft>
                <a:spcPts val="1600"/>
              </a:spcAft>
              <a:buClr>
                <a:srgbClr val="000000"/>
              </a:buClr>
              <a:buSzPct val="100000"/>
              <a:buFont typeface="Calibri"/>
            </a:pPr>
            <a:r>
              <a:rPr lang="en-GB" sz="2400">
                <a:solidFill>
                  <a:srgbClr val="000000"/>
                </a:solidFill>
              </a:rPr>
              <a:t>If the NameNode executing the operation failed, the next NameNode to access the root of the subtree will reclaim the subtree lock (as the old NameNode will be marked as dead by the group membership service)</a:t>
            </a:r>
          </a:p>
        </p:txBody>
      </p:sp>
      <p:sp>
        <p:nvSpPr>
          <p:cNvPr id="1629" name="Shape 16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3" name="Shape 1633"/>
        <p:cNvGrpSpPr/>
        <p:nvPr/>
      </p:nvGrpSpPr>
      <p:grpSpPr>
        <a:xfrm>
          <a:off x="0" y="0"/>
          <a:ext cx="0" cy="0"/>
          <a:chOff x="0" y="0"/>
          <a:chExt cx="0" cy="0"/>
        </a:xfrm>
      </p:grpSpPr>
      <p:sp>
        <p:nvSpPr>
          <p:cNvPr id="1634" name="Shape 16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t/>
            </a:r>
            <a:endParaRPr/>
          </a:p>
        </p:txBody>
      </p:sp>
      <p:sp>
        <p:nvSpPr>
          <p:cNvPr id="1635" name="Shape 16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1636" name="Shape 1636"/>
          <p:cNvSpPr/>
          <p:nvPr/>
        </p:nvSpPr>
        <p:spPr>
          <a:xfrm>
            <a:off x="929030" y="123653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37" name="Shape 1637"/>
          <p:cNvSpPr/>
          <p:nvPr/>
        </p:nvSpPr>
        <p:spPr>
          <a:xfrm>
            <a:off x="1086924" y="154612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38" name="Shape 1638"/>
          <p:cNvCxnSpPr>
            <a:stCxn id="1636" idx="5"/>
            <a:endCxn id="1637" idx="0"/>
          </p:cNvCxnSpPr>
          <p:nvPr/>
        </p:nvCxnSpPr>
        <p:spPr>
          <a:xfrm>
            <a:off x="1023774" y="133742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639" name="Shape 1639"/>
          <p:cNvCxnSpPr>
            <a:stCxn id="1637" idx="3"/>
          </p:cNvCxnSpPr>
          <p:nvPr/>
        </p:nvCxnSpPr>
        <p:spPr>
          <a:xfrm flipH="1">
            <a:off x="929180" y="164701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640" name="Shape 1640"/>
          <p:cNvCxnSpPr>
            <a:stCxn id="1637" idx="4"/>
          </p:cNvCxnSpPr>
          <p:nvPr/>
        </p:nvCxnSpPr>
        <p:spPr>
          <a:xfrm>
            <a:off x="1142424" y="166432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641" name="Shape 1641"/>
          <p:cNvCxnSpPr>
            <a:stCxn id="1637" idx="5"/>
          </p:cNvCxnSpPr>
          <p:nvPr/>
        </p:nvCxnSpPr>
        <p:spPr>
          <a:xfrm>
            <a:off x="1181668" y="1647011"/>
            <a:ext cx="186900" cy="234000"/>
          </a:xfrm>
          <a:prstGeom prst="straightConnector1">
            <a:avLst/>
          </a:prstGeom>
          <a:noFill/>
          <a:ln cap="flat" cmpd="sng" w="9525">
            <a:solidFill>
              <a:srgbClr val="000000"/>
            </a:solidFill>
            <a:prstDash val="solid"/>
            <a:round/>
            <a:headEnd len="lg" w="lg" type="none"/>
            <a:tailEnd len="lg" w="lg" type="none"/>
          </a:ln>
        </p:spPr>
      </p:cxnSp>
      <p:sp>
        <p:nvSpPr>
          <p:cNvPr id="1642" name="Shape 1642"/>
          <p:cNvSpPr txBox="1"/>
          <p:nvPr/>
        </p:nvSpPr>
        <p:spPr>
          <a:xfrm>
            <a:off x="1003870" y="113662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643" name="Shape 1643"/>
          <p:cNvSpPr txBox="1"/>
          <p:nvPr/>
        </p:nvSpPr>
        <p:spPr>
          <a:xfrm>
            <a:off x="1155980" y="143970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644" name="Shape 1644"/>
          <p:cNvSpPr/>
          <p:nvPr/>
        </p:nvSpPr>
        <p:spPr>
          <a:xfrm>
            <a:off x="864625" y="18809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5" name="Shape 1645"/>
          <p:cNvSpPr/>
          <p:nvPr/>
        </p:nvSpPr>
        <p:spPr>
          <a:xfrm>
            <a:off x="1090994" y="18809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6" name="Shape 1646"/>
          <p:cNvSpPr/>
          <p:nvPr/>
        </p:nvSpPr>
        <p:spPr>
          <a:xfrm>
            <a:off x="1317363" y="18809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7" name="Shape 1647"/>
          <p:cNvSpPr txBox="1"/>
          <p:nvPr/>
        </p:nvSpPr>
        <p:spPr>
          <a:xfrm>
            <a:off x="756549" y="1920650"/>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cxnSp>
        <p:nvCxnSpPr>
          <p:cNvPr id="1648" name="Shape 1648"/>
          <p:cNvCxnSpPr/>
          <p:nvPr/>
        </p:nvCxnSpPr>
        <p:spPr>
          <a:xfrm>
            <a:off x="4562175" y="1252550"/>
            <a:ext cx="26700" cy="3584400"/>
          </a:xfrm>
          <a:prstGeom prst="straightConnector1">
            <a:avLst/>
          </a:prstGeom>
          <a:noFill/>
          <a:ln cap="flat" cmpd="sng" w="9525">
            <a:solidFill>
              <a:schemeClr val="dk2"/>
            </a:solidFill>
            <a:prstDash val="solid"/>
            <a:round/>
            <a:headEnd len="lg" w="lg" type="none"/>
            <a:tailEnd len="lg" w="lg" type="triangle"/>
          </a:ln>
        </p:spPr>
      </p:cxnSp>
      <p:sp>
        <p:nvSpPr>
          <p:cNvPr id="1649" name="Shape 1649"/>
          <p:cNvSpPr/>
          <p:nvPr/>
        </p:nvSpPr>
        <p:spPr>
          <a:xfrm>
            <a:off x="5682355" y="1295661"/>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50" name="Shape 1650"/>
          <p:cNvSpPr/>
          <p:nvPr/>
        </p:nvSpPr>
        <p:spPr>
          <a:xfrm>
            <a:off x="5840249" y="1605246"/>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51" name="Shape 1651"/>
          <p:cNvCxnSpPr>
            <a:stCxn id="1649" idx="5"/>
            <a:endCxn id="1650" idx="0"/>
          </p:cNvCxnSpPr>
          <p:nvPr/>
        </p:nvCxnSpPr>
        <p:spPr>
          <a:xfrm>
            <a:off x="5777099" y="1396551"/>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652" name="Shape 1652"/>
          <p:cNvCxnSpPr>
            <a:stCxn id="1650" idx="3"/>
          </p:cNvCxnSpPr>
          <p:nvPr/>
        </p:nvCxnSpPr>
        <p:spPr>
          <a:xfrm flipH="1">
            <a:off x="5682505" y="1706136"/>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653" name="Shape 1653"/>
          <p:cNvCxnSpPr>
            <a:stCxn id="1650" idx="4"/>
          </p:cNvCxnSpPr>
          <p:nvPr/>
        </p:nvCxnSpPr>
        <p:spPr>
          <a:xfrm>
            <a:off x="5895749" y="1723446"/>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654" name="Shape 1654"/>
          <p:cNvCxnSpPr>
            <a:stCxn id="1650" idx="5"/>
          </p:cNvCxnSpPr>
          <p:nvPr/>
        </p:nvCxnSpPr>
        <p:spPr>
          <a:xfrm>
            <a:off x="5934993" y="1706136"/>
            <a:ext cx="186900" cy="234000"/>
          </a:xfrm>
          <a:prstGeom prst="straightConnector1">
            <a:avLst/>
          </a:prstGeom>
          <a:noFill/>
          <a:ln cap="flat" cmpd="sng" w="9525">
            <a:solidFill>
              <a:srgbClr val="000000"/>
            </a:solidFill>
            <a:prstDash val="solid"/>
            <a:round/>
            <a:headEnd len="lg" w="lg" type="none"/>
            <a:tailEnd len="lg" w="lg" type="none"/>
          </a:ln>
        </p:spPr>
      </p:cxnSp>
      <p:sp>
        <p:nvSpPr>
          <p:cNvPr id="1655" name="Shape 1655"/>
          <p:cNvSpPr txBox="1"/>
          <p:nvPr/>
        </p:nvSpPr>
        <p:spPr>
          <a:xfrm>
            <a:off x="5757195" y="1195749"/>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656" name="Shape 1656"/>
          <p:cNvSpPr txBox="1"/>
          <p:nvPr/>
        </p:nvSpPr>
        <p:spPr>
          <a:xfrm>
            <a:off x="5909305" y="1498825"/>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657" name="Shape 1657"/>
          <p:cNvSpPr/>
          <p:nvPr/>
        </p:nvSpPr>
        <p:spPr>
          <a:xfrm>
            <a:off x="5617950" y="194011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8" name="Shape 1658"/>
          <p:cNvSpPr/>
          <p:nvPr/>
        </p:nvSpPr>
        <p:spPr>
          <a:xfrm>
            <a:off x="5844319" y="194011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9" name="Shape 1659"/>
          <p:cNvSpPr/>
          <p:nvPr/>
        </p:nvSpPr>
        <p:spPr>
          <a:xfrm>
            <a:off x="6070688" y="194011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0" name="Shape 1660"/>
          <p:cNvSpPr txBox="1"/>
          <p:nvPr/>
        </p:nvSpPr>
        <p:spPr>
          <a:xfrm>
            <a:off x="1079780" y="294115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661" name="Shape 1661"/>
          <p:cNvSpPr txBox="1"/>
          <p:nvPr/>
        </p:nvSpPr>
        <p:spPr>
          <a:xfrm>
            <a:off x="5509874" y="1979775"/>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1662" name="Shape 1662"/>
          <p:cNvSpPr txBox="1"/>
          <p:nvPr/>
        </p:nvSpPr>
        <p:spPr>
          <a:xfrm>
            <a:off x="1983975" y="1231300"/>
            <a:ext cx="25818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indent="-304800" lvl="0" marL="914400" rtl="0">
              <a:spcBef>
                <a:spcPts val="0"/>
              </a:spcBef>
              <a:buSzPct val="100000"/>
              <a:buChar char="●"/>
            </a:pPr>
            <a:r>
              <a:rPr lang="en-GB" sz="1200"/>
              <a:t>user</a:t>
            </a:r>
          </a:p>
          <a:p>
            <a:pPr indent="-304800" lvl="0" marL="914400" rtl="0">
              <a:spcBef>
                <a:spcPts val="0"/>
              </a:spcBef>
              <a:buSzPct val="100000"/>
              <a:buChar char="●"/>
            </a:pPr>
            <a:r>
              <a:rPr lang="en-GB" sz="1200"/>
              <a:t>F4 </a:t>
            </a:r>
            <a:r>
              <a:rPr b="1" lang="en-GB" sz="1200">
                <a:solidFill>
                  <a:srgbClr val="980000"/>
                </a:solidFill>
              </a:rPr>
              <a:t> (Does not exist)</a:t>
            </a:r>
          </a:p>
        </p:txBody>
      </p:sp>
      <p:cxnSp>
        <p:nvCxnSpPr>
          <p:cNvPr id="1663" name="Shape 1663"/>
          <p:cNvCxnSpPr/>
          <p:nvPr/>
        </p:nvCxnSpPr>
        <p:spPr>
          <a:xfrm>
            <a:off x="1046949" y="3119996"/>
            <a:ext cx="518400" cy="275700"/>
          </a:xfrm>
          <a:prstGeom prst="straightConnector1">
            <a:avLst/>
          </a:prstGeom>
          <a:noFill/>
          <a:ln cap="flat" cmpd="sng" w="9525">
            <a:solidFill>
              <a:schemeClr val="dk2"/>
            </a:solidFill>
            <a:prstDash val="solid"/>
            <a:round/>
            <a:headEnd len="lg" w="lg" type="none"/>
            <a:tailEnd len="lg" w="lg" type="none"/>
          </a:ln>
        </p:spPr>
      </p:cxnSp>
      <p:sp>
        <p:nvSpPr>
          <p:cNvPr id="1664" name="Shape 1664"/>
          <p:cNvSpPr txBox="1"/>
          <p:nvPr/>
        </p:nvSpPr>
        <p:spPr>
          <a:xfrm>
            <a:off x="6565550" y="1172250"/>
            <a:ext cx="25449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indent="-304800" lvl="0" marL="914400" rtl="0">
              <a:spcBef>
                <a:spcPts val="0"/>
              </a:spcBef>
              <a:buSzPct val="100000"/>
              <a:buChar char="●"/>
            </a:pPr>
            <a:r>
              <a:rPr lang="en-GB" sz="1200"/>
              <a:t>/user</a:t>
            </a:r>
          </a:p>
          <a:p>
            <a:pPr indent="-304800" lvl="0" marL="914400" rtl="0">
              <a:spcBef>
                <a:spcPts val="0"/>
              </a:spcBef>
              <a:buSzPct val="100000"/>
              <a:buChar char="●"/>
            </a:pPr>
            <a:r>
              <a:rPr lang="en-GB" sz="1200"/>
              <a:t>F4 </a:t>
            </a:r>
            <a:r>
              <a:rPr b="1" lang="en-GB" sz="1200">
                <a:solidFill>
                  <a:srgbClr val="980000"/>
                </a:solidFill>
              </a:rPr>
              <a:t>(Does not exist)</a:t>
            </a:r>
          </a:p>
        </p:txBody>
      </p:sp>
      <p:sp>
        <p:nvSpPr>
          <p:cNvPr id="1665" name="Shape 1665"/>
          <p:cNvSpPr/>
          <p:nvPr/>
        </p:nvSpPr>
        <p:spPr>
          <a:xfrm>
            <a:off x="852830" y="273798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66" name="Shape 1666"/>
          <p:cNvSpPr/>
          <p:nvPr/>
        </p:nvSpPr>
        <p:spPr>
          <a:xfrm>
            <a:off x="1010724" y="304757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67" name="Shape 1667"/>
          <p:cNvCxnSpPr>
            <a:stCxn id="1665" idx="5"/>
            <a:endCxn id="1666" idx="0"/>
          </p:cNvCxnSpPr>
          <p:nvPr/>
        </p:nvCxnSpPr>
        <p:spPr>
          <a:xfrm>
            <a:off x="947574" y="283887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668" name="Shape 1668"/>
          <p:cNvCxnSpPr>
            <a:stCxn id="1666" idx="3"/>
          </p:cNvCxnSpPr>
          <p:nvPr/>
        </p:nvCxnSpPr>
        <p:spPr>
          <a:xfrm flipH="1">
            <a:off x="852980" y="314846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669" name="Shape 1669"/>
          <p:cNvCxnSpPr>
            <a:stCxn id="1666" idx="4"/>
          </p:cNvCxnSpPr>
          <p:nvPr/>
        </p:nvCxnSpPr>
        <p:spPr>
          <a:xfrm>
            <a:off x="1066224" y="316577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670" name="Shape 1670"/>
          <p:cNvCxnSpPr>
            <a:stCxn id="1666" idx="5"/>
          </p:cNvCxnSpPr>
          <p:nvPr/>
        </p:nvCxnSpPr>
        <p:spPr>
          <a:xfrm>
            <a:off x="1105468" y="3148461"/>
            <a:ext cx="186900" cy="234000"/>
          </a:xfrm>
          <a:prstGeom prst="straightConnector1">
            <a:avLst/>
          </a:prstGeom>
          <a:noFill/>
          <a:ln cap="flat" cmpd="sng" w="9525">
            <a:solidFill>
              <a:srgbClr val="000000"/>
            </a:solidFill>
            <a:prstDash val="solid"/>
            <a:round/>
            <a:headEnd len="lg" w="lg" type="none"/>
            <a:tailEnd len="lg" w="lg" type="none"/>
          </a:ln>
        </p:spPr>
      </p:cxnSp>
      <p:sp>
        <p:nvSpPr>
          <p:cNvPr id="1671" name="Shape 1671"/>
          <p:cNvSpPr txBox="1"/>
          <p:nvPr/>
        </p:nvSpPr>
        <p:spPr>
          <a:xfrm>
            <a:off x="927670" y="263807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672" name="Shape 1672"/>
          <p:cNvSpPr/>
          <p:nvPr/>
        </p:nvSpPr>
        <p:spPr>
          <a:xfrm>
            <a:off x="788425" y="33824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3" name="Shape 1673"/>
          <p:cNvSpPr/>
          <p:nvPr/>
        </p:nvSpPr>
        <p:spPr>
          <a:xfrm>
            <a:off x="1014794" y="33824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4" name="Shape 1674"/>
          <p:cNvSpPr/>
          <p:nvPr/>
        </p:nvSpPr>
        <p:spPr>
          <a:xfrm>
            <a:off x="1241163" y="33824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5" name="Shape 1675"/>
          <p:cNvSpPr txBox="1"/>
          <p:nvPr/>
        </p:nvSpPr>
        <p:spPr>
          <a:xfrm>
            <a:off x="680349" y="3422100"/>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1676" name="Shape 1676"/>
          <p:cNvSpPr txBox="1"/>
          <p:nvPr/>
        </p:nvSpPr>
        <p:spPr>
          <a:xfrm>
            <a:off x="1907775" y="2732750"/>
            <a:ext cx="17256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indent="-304800" lvl="0" marL="914400" rtl="0">
              <a:spcBef>
                <a:spcPts val="0"/>
              </a:spcBef>
              <a:buSzPct val="100000"/>
              <a:buChar char="●"/>
            </a:pPr>
            <a:r>
              <a:rPr lang="en-GB" sz="1200"/>
              <a:t>user</a:t>
            </a:r>
          </a:p>
          <a:p>
            <a:pPr lvl="0" rtl="0">
              <a:spcBef>
                <a:spcPts val="0"/>
              </a:spcBef>
              <a:buNone/>
            </a:pPr>
            <a:r>
              <a:rPr lang="en-GB" sz="1200"/>
              <a:t>           New Metadata</a:t>
            </a:r>
          </a:p>
          <a:p>
            <a:pPr indent="-304800" lvl="0" marL="914400" rtl="0">
              <a:spcBef>
                <a:spcPts val="0"/>
              </a:spcBef>
              <a:buSzPct val="100000"/>
              <a:buChar char="●"/>
            </a:pPr>
            <a:r>
              <a:rPr lang="en-GB" sz="1200"/>
              <a:t>F4</a:t>
            </a:r>
          </a:p>
          <a:p>
            <a:pPr lvl="0" rtl="0">
              <a:spcBef>
                <a:spcPts val="0"/>
              </a:spcBef>
              <a:buNone/>
            </a:pPr>
            <a:r>
              <a:rPr b="1" lang="en-GB" sz="1200"/>
              <a:t>Commit Transaction</a:t>
            </a:r>
          </a:p>
          <a:p>
            <a:pPr lvl="0" rtl="0">
              <a:spcBef>
                <a:spcPts val="0"/>
              </a:spcBef>
              <a:buNone/>
            </a:pPr>
            <a:r>
              <a:rPr lang="en-GB" sz="1200"/>
              <a:t>     </a:t>
            </a:r>
          </a:p>
        </p:txBody>
      </p:sp>
      <p:sp>
        <p:nvSpPr>
          <p:cNvPr id="1677" name="Shape 1677"/>
          <p:cNvSpPr/>
          <p:nvPr/>
        </p:nvSpPr>
        <p:spPr>
          <a:xfrm>
            <a:off x="1469763" y="3382437"/>
            <a:ext cx="118800" cy="1182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1678" name="Shape 1678"/>
          <p:cNvSpPr txBox="1"/>
          <p:nvPr/>
        </p:nvSpPr>
        <p:spPr>
          <a:xfrm>
            <a:off x="5737555" y="2887675"/>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cxnSp>
        <p:nvCxnSpPr>
          <p:cNvPr id="1679" name="Shape 1679"/>
          <p:cNvCxnSpPr/>
          <p:nvPr/>
        </p:nvCxnSpPr>
        <p:spPr>
          <a:xfrm>
            <a:off x="5704724" y="3066521"/>
            <a:ext cx="518400" cy="275700"/>
          </a:xfrm>
          <a:prstGeom prst="straightConnector1">
            <a:avLst/>
          </a:prstGeom>
          <a:noFill/>
          <a:ln cap="flat" cmpd="sng" w="9525">
            <a:solidFill>
              <a:schemeClr val="dk2"/>
            </a:solidFill>
            <a:prstDash val="solid"/>
            <a:round/>
            <a:headEnd len="lg" w="lg" type="none"/>
            <a:tailEnd len="lg" w="lg" type="none"/>
          </a:ln>
        </p:spPr>
      </p:cxnSp>
      <p:sp>
        <p:nvSpPr>
          <p:cNvPr id="1680" name="Shape 1680"/>
          <p:cNvSpPr/>
          <p:nvPr/>
        </p:nvSpPr>
        <p:spPr>
          <a:xfrm>
            <a:off x="5510605" y="2684511"/>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81" name="Shape 1681"/>
          <p:cNvSpPr/>
          <p:nvPr/>
        </p:nvSpPr>
        <p:spPr>
          <a:xfrm>
            <a:off x="5668499" y="2994096"/>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82" name="Shape 1682"/>
          <p:cNvCxnSpPr>
            <a:stCxn id="1680" idx="5"/>
            <a:endCxn id="1681" idx="0"/>
          </p:cNvCxnSpPr>
          <p:nvPr/>
        </p:nvCxnSpPr>
        <p:spPr>
          <a:xfrm>
            <a:off x="5605349" y="2785401"/>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683" name="Shape 1683"/>
          <p:cNvCxnSpPr>
            <a:stCxn id="1681" idx="3"/>
          </p:cNvCxnSpPr>
          <p:nvPr/>
        </p:nvCxnSpPr>
        <p:spPr>
          <a:xfrm flipH="1">
            <a:off x="5510755" y="3094986"/>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684" name="Shape 1684"/>
          <p:cNvCxnSpPr>
            <a:stCxn id="1681" idx="4"/>
          </p:cNvCxnSpPr>
          <p:nvPr/>
        </p:nvCxnSpPr>
        <p:spPr>
          <a:xfrm>
            <a:off x="5723999" y="3112296"/>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685" name="Shape 1685"/>
          <p:cNvCxnSpPr>
            <a:stCxn id="1681" idx="5"/>
          </p:cNvCxnSpPr>
          <p:nvPr/>
        </p:nvCxnSpPr>
        <p:spPr>
          <a:xfrm>
            <a:off x="5763243" y="3094986"/>
            <a:ext cx="186900" cy="234000"/>
          </a:xfrm>
          <a:prstGeom prst="straightConnector1">
            <a:avLst/>
          </a:prstGeom>
          <a:noFill/>
          <a:ln cap="flat" cmpd="sng" w="9525">
            <a:solidFill>
              <a:srgbClr val="000000"/>
            </a:solidFill>
            <a:prstDash val="solid"/>
            <a:round/>
            <a:headEnd len="lg" w="lg" type="none"/>
            <a:tailEnd len="lg" w="lg" type="none"/>
          </a:ln>
        </p:spPr>
      </p:cxnSp>
      <p:sp>
        <p:nvSpPr>
          <p:cNvPr id="1686" name="Shape 1686"/>
          <p:cNvSpPr txBox="1"/>
          <p:nvPr/>
        </p:nvSpPr>
        <p:spPr>
          <a:xfrm>
            <a:off x="5585445" y="2584599"/>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687" name="Shape 1687"/>
          <p:cNvSpPr/>
          <p:nvPr/>
        </p:nvSpPr>
        <p:spPr>
          <a:xfrm>
            <a:off x="5446200" y="33289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8" name="Shape 1688"/>
          <p:cNvSpPr/>
          <p:nvPr/>
        </p:nvSpPr>
        <p:spPr>
          <a:xfrm>
            <a:off x="5672569" y="33289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9" name="Shape 1689"/>
          <p:cNvSpPr/>
          <p:nvPr/>
        </p:nvSpPr>
        <p:spPr>
          <a:xfrm>
            <a:off x="5898938" y="33289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0" name="Shape 1690"/>
          <p:cNvSpPr txBox="1"/>
          <p:nvPr/>
        </p:nvSpPr>
        <p:spPr>
          <a:xfrm>
            <a:off x="5338124" y="3368625"/>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1691" name="Shape 1691"/>
          <p:cNvSpPr txBox="1"/>
          <p:nvPr/>
        </p:nvSpPr>
        <p:spPr>
          <a:xfrm>
            <a:off x="6565550" y="2679275"/>
            <a:ext cx="17256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indent="-304800" lvl="0" marL="914400" rtl="0">
              <a:spcBef>
                <a:spcPts val="0"/>
              </a:spcBef>
              <a:buSzPct val="100000"/>
              <a:buChar char="●"/>
            </a:pPr>
            <a:r>
              <a:rPr lang="en-GB" sz="1200"/>
              <a:t>user</a:t>
            </a:r>
          </a:p>
          <a:p>
            <a:pPr lvl="0" rtl="0">
              <a:spcBef>
                <a:spcPts val="0"/>
              </a:spcBef>
              <a:buNone/>
            </a:pPr>
            <a:r>
              <a:rPr lang="en-GB" sz="1200"/>
              <a:t>           New Metadata</a:t>
            </a:r>
          </a:p>
          <a:p>
            <a:pPr indent="-304800" lvl="0" marL="914400" rtl="0">
              <a:spcBef>
                <a:spcPts val="0"/>
              </a:spcBef>
              <a:buSzPct val="100000"/>
              <a:buChar char="●"/>
            </a:pPr>
            <a:r>
              <a:rPr lang="en-GB" sz="1200"/>
              <a:t>F4</a:t>
            </a:r>
          </a:p>
          <a:p>
            <a:pPr lvl="0" rtl="0">
              <a:spcBef>
                <a:spcPts val="0"/>
              </a:spcBef>
              <a:buNone/>
            </a:pPr>
            <a:r>
              <a:rPr b="1" lang="en-GB" sz="1200"/>
              <a:t>Commit Transaction</a:t>
            </a:r>
          </a:p>
          <a:p>
            <a:pPr lvl="0" rtl="0">
              <a:spcBef>
                <a:spcPts val="0"/>
              </a:spcBef>
              <a:buNone/>
            </a:pPr>
            <a:r>
              <a:rPr lang="en-GB" sz="1200"/>
              <a:t>     </a:t>
            </a:r>
          </a:p>
        </p:txBody>
      </p:sp>
      <p:sp>
        <p:nvSpPr>
          <p:cNvPr id="1692" name="Shape 1692"/>
          <p:cNvSpPr/>
          <p:nvPr/>
        </p:nvSpPr>
        <p:spPr>
          <a:xfrm>
            <a:off x="6127538" y="3328962"/>
            <a:ext cx="118800" cy="1182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HDFS’ Namenode Limitations</a:t>
            </a:r>
          </a:p>
        </p:txBody>
      </p:sp>
      <p:sp>
        <p:nvSpPr>
          <p:cNvPr id="138" name="Shape 138"/>
          <p:cNvSpPr txBox="1"/>
          <p:nvPr>
            <p:ph idx="1" type="body"/>
          </p:nvPr>
        </p:nvSpPr>
        <p:spPr>
          <a:xfrm>
            <a:off x="231900" y="1292500"/>
            <a:ext cx="8680200" cy="3416400"/>
          </a:xfrm>
          <a:prstGeom prst="rect">
            <a:avLst/>
          </a:prstGeom>
        </p:spPr>
        <p:txBody>
          <a:bodyPr anchorCtr="0" anchor="t" bIns="91425" lIns="91425" rIns="91425" tIns="91425">
            <a:noAutofit/>
          </a:bodyPr>
          <a:lstStyle/>
          <a:p>
            <a:pPr indent="-381000" lvl="0" marL="457200" rtl="0">
              <a:spcBef>
                <a:spcPts val="0"/>
              </a:spcBef>
              <a:buClr>
                <a:srgbClr val="980000"/>
              </a:buClr>
              <a:buSzPct val="100000"/>
            </a:pPr>
            <a:r>
              <a:rPr lang="en-GB" sz="2400">
                <a:solidFill>
                  <a:srgbClr val="980000"/>
                </a:solidFill>
              </a:rPr>
              <a:t>Limited namespace</a:t>
            </a:r>
          </a:p>
          <a:p>
            <a:pPr indent="-381000" lvl="1" marL="914400" rtl="0">
              <a:spcBef>
                <a:spcPts val="0"/>
              </a:spcBef>
              <a:buClr>
                <a:srgbClr val="000000"/>
              </a:buClr>
              <a:buSzPct val="100000"/>
            </a:pPr>
            <a:r>
              <a:rPr lang="en-GB" sz="2400">
                <a:solidFill>
                  <a:srgbClr val="000000"/>
                </a:solidFill>
              </a:rPr>
              <a:t>Namenode stores metadata on a JVM Heap</a:t>
            </a:r>
            <a:br>
              <a:rPr lang="en-GB" sz="2400">
                <a:solidFill>
                  <a:srgbClr val="000000"/>
                </a:solidFill>
              </a:rPr>
            </a:br>
          </a:p>
          <a:p>
            <a:pPr indent="-381000" lvl="0" marL="457200" rtl="0">
              <a:spcBef>
                <a:spcPts val="0"/>
              </a:spcBef>
              <a:buClr>
                <a:srgbClr val="980000"/>
              </a:buClr>
              <a:buSzPct val="100000"/>
            </a:pPr>
            <a:r>
              <a:rPr lang="en-GB" sz="2400">
                <a:solidFill>
                  <a:srgbClr val="980000"/>
                </a:solidFill>
              </a:rPr>
              <a:t>Limited concurrency</a:t>
            </a:r>
          </a:p>
          <a:p>
            <a:pPr indent="-381000" lvl="1" marL="914400" rtl="0">
              <a:spcBef>
                <a:spcPts val="0"/>
              </a:spcBef>
              <a:buClr>
                <a:srgbClr val="000000"/>
              </a:buClr>
              <a:buSzPct val="100000"/>
            </a:pPr>
            <a:r>
              <a:rPr lang="en-GB" sz="2400">
                <a:solidFill>
                  <a:srgbClr val="000000"/>
                </a:solidFill>
              </a:rPr>
              <a:t>Strong consistency for metadata operations are guaranteed using a single global lock (single-writer, multiple readers)</a:t>
            </a:r>
          </a:p>
        </p:txBody>
      </p:sp>
      <p:sp>
        <p:nvSpPr>
          <p:cNvPr id="139" name="Shape 13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6" name="Shape 1696"/>
        <p:cNvGrpSpPr/>
        <p:nvPr/>
      </p:nvGrpSpPr>
      <p:grpSpPr>
        <a:xfrm>
          <a:off x="0" y="0"/>
          <a:ext cx="0" cy="0"/>
          <a:chOff x="0" y="0"/>
          <a:chExt cx="0" cy="0"/>
        </a:xfrm>
      </p:grpSpPr>
      <p:sp>
        <p:nvSpPr>
          <p:cNvPr id="1697" name="Shape 16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Read Committed Transaction With Locking</a:t>
            </a:r>
          </a:p>
        </p:txBody>
      </p:sp>
      <p:sp>
        <p:nvSpPr>
          <p:cNvPr id="1698" name="Shape 16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1699" name="Shape 1699"/>
          <p:cNvSpPr/>
          <p:nvPr/>
        </p:nvSpPr>
        <p:spPr>
          <a:xfrm>
            <a:off x="929030" y="123653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00" name="Shape 1700"/>
          <p:cNvSpPr/>
          <p:nvPr/>
        </p:nvSpPr>
        <p:spPr>
          <a:xfrm>
            <a:off x="1086924" y="154612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01" name="Shape 1701"/>
          <p:cNvCxnSpPr>
            <a:stCxn id="1699" idx="5"/>
            <a:endCxn id="1700" idx="0"/>
          </p:cNvCxnSpPr>
          <p:nvPr/>
        </p:nvCxnSpPr>
        <p:spPr>
          <a:xfrm>
            <a:off x="1023774" y="133742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702" name="Shape 1702"/>
          <p:cNvCxnSpPr>
            <a:stCxn id="1700" idx="3"/>
          </p:cNvCxnSpPr>
          <p:nvPr/>
        </p:nvCxnSpPr>
        <p:spPr>
          <a:xfrm flipH="1">
            <a:off x="929180" y="164701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703" name="Shape 1703"/>
          <p:cNvCxnSpPr>
            <a:stCxn id="1700" idx="4"/>
          </p:cNvCxnSpPr>
          <p:nvPr/>
        </p:nvCxnSpPr>
        <p:spPr>
          <a:xfrm>
            <a:off x="1142424" y="166432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704" name="Shape 1704"/>
          <p:cNvCxnSpPr>
            <a:stCxn id="1700" idx="5"/>
          </p:cNvCxnSpPr>
          <p:nvPr/>
        </p:nvCxnSpPr>
        <p:spPr>
          <a:xfrm>
            <a:off x="1181668" y="1647011"/>
            <a:ext cx="186900" cy="234000"/>
          </a:xfrm>
          <a:prstGeom prst="straightConnector1">
            <a:avLst/>
          </a:prstGeom>
          <a:noFill/>
          <a:ln cap="flat" cmpd="sng" w="9525">
            <a:solidFill>
              <a:srgbClr val="000000"/>
            </a:solidFill>
            <a:prstDash val="solid"/>
            <a:round/>
            <a:headEnd len="lg" w="lg" type="none"/>
            <a:tailEnd len="lg" w="lg" type="none"/>
          </a:ln>
        </p:spPr>
      </p:cxnSp>
      <p:sp>
        <p:nvSpPr>
          <p:cNvPr id="1705" name="Shape 1705"/>
          <p:cNvSpPr txBox="1"/>
          <p:nvPr/>
        </p:nvSpPr>
        <p:spPr>
          <a:xfrm>
            <a:off x="1003870" y="113662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706" name="Shape 1706"/>
          <p:cNvSpPr txBox="1"/>
          <p:nvPr/>
        </p:nvSpPr>
        <p:spPr>
          <a:xfrm>
            <a:off x="1155980" y="143970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707" name="Shape 1707"/>
          <p:cNvSpPr/>
          <p:nvPr/>
        </p:nvSpPr>
        <p:spPr>
          <a:xfrm>
            <a:off x="864625" y="18809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8" name="Shape 1708"/>
          <p:cNvSpPr/>
          <p:nvPr/>
        </p:nvSpPr>
        <p:spPr>
          <a:xfrm>
            <a:off x="1090994" y="18809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9" name="Shape 1709"/>
          <p:cNvSpPr/>
          <p:nvPr/>
        </p:nvSpPr>
        <p:spPr>
          <a:xfrm>
            <a:off x="1317363" y="18809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0" name="Shape 1710"/>
          <p:cNvSpPr txBox="1"/>
          <p:nvPr/>
        </p:nvSpPr>
        <p:spPr>
          <a:xfrm>
            <a:off x="756549" y="1920650"/>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cxnSp>
        <p:nvCxnSpPr>
          <p:cNvPr id="1711" name="Shape 1711"/>
          <p:cNvCxnSpPr/>
          <p:nvPr/>
        </p:nvCxnSpPr>
        <p:spPr>
          <a:xfrm>
            <a:off x="4257375" y="1252550"/>
            <a:ext cx="26700" cy="3584400"/>
          </a:xfrm>
          <a:prstGeom prst="straightConnector1">
            <a:avLst/>
          </a:prstGeom>
          <a:noFill/>
          <a:ln cap="flat" cmpd="sng" w="9525">
            <a:solidFill>
              <a:schemeClr val="dk2"/>
            </a:solidFill>
            <a:prstDash val="solid"/>
            <a:round/>
            <a:headEnd len="lg" w="lg" type="none"/>
            <a:tailEnd len="lg" w="lg" type="triangle"/>
          </a:ln>
        </p:spPr>
      </p:cxnSp>
      <p:sp>
        <p:nvSpPr>
          <p:cNvPr id="1712" name="Shape 1712"/>
          <p:cNvSpPr/>
          <p:nvPr/>
        </p:nvSpPr>
        <p:spPr>
          <a:xfrm>
            <a:off x="5225155" y="1295661"/>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13" name="Shape 1713"/>
          <p:cNvSpPr/>
          <p:nvPr/>
        </p:nvSpPr>
        <p:spPr>
          <a:xfrm>
            <a:off x="5383049" y="1605246"/>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14" name="Shape 1714"/>
          <p:cNvCxnSpPr>
            <a:stCxn id="1712" idx="5"/>
            <a:endCxn id="1713" idx="0"/>
          </p:cNvCxnSpPr>
          <p:nvPr/>
        </p:nvCxnSpPr>
        <p:spPr>
          <a:xfrm>
            <a:off x="5319899" y="1396551"/>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715" name="Shape 1715"/>
          <p:cNvCxnSpPr>
            <a:stCxn id="1713" idx="3"/>
          </p:cNvCxnSpPr>
          <p:nvPr/>
        </p:nvCxnSpPr>
        <p:spPr>
          <a:xfrm flipH="1">
            <a:off x="5225305" y="1706136"/>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716" name="Shape 1716"/>
          <p:cNvCxnSpPr>
            <a:stCxn id="1713" idx="4"/>
          </p:cNvCxnSpPr>
          <p:nvPr/>
        </p:nvCxnSpPr>
        <p:spPr>
          <a:xfrm>
            <a:off x="5438549" y="1723446"/>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717" name="Shape 1717"/>
          <p:cNvCxnSpPr>
            <a:stCxn id="1713" idx="5"/>
          </p:cNvCxnSpPr>
          <p:nvPr/>
        </p:nvCxnSpPr>
        <p:spPr>
          <a:xfrm>
            <a:off x="5477793" y="1706136"/>
            <a:ext cx="186900" cy="234000"/>
          </a:xfrm>
          <a:prstGeom prst="straightConnector1">
            <a:avLst/>
          </a:prstGeom>
          <a:noFill/>
          <a:ln cap="flat" cmpd="sng" w="9525">
            <a:solidFill>
              <a:srgbClr val="000000"/>
            </a:solidFill>
            <a:prstDash val="solid"/>
            <a:round/>
            <a:headEnd len="lg" w="lg" type="none"/>
            <a:tailEnd len="lg" w="lg" type="none"/>
          </a:ln>
        </p:spPr>
      </p:cxnSp>
      <p:sp>
        <p:nvSpPr>
          <p:cNvPr id="1718" name="Shape 1718"/>
          <p:cNvSpPr txBox="1"/>
          <p:nvPr/>
        </p:nvSpPr>
        <p:spPr>
          <a:xfrm>
            <a:off x="5299995" y="1195749"/>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719" name="Shape 1719"/>
          <p:cNvSpPr txBox="1"/>
          <p:nvPr/>
        </p:nvSpPr>
        <p:spPr>
          <a:xfrm>
            <a:off x="5452105" y="1498825"/>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720" name="Shape 1720"/>
          <p:cNvSpPr/>
          <p:nvPr/>
        </p:nvSpPr>
        <p:spPr>
          <a:xfrm>
            <a:off x="5160750" y="194011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1" name="Shape 1721"/>
          <p:cNvSpPr/>
          <p:nvPr/>
        </p:nvSpPr>
        <p:spPr>
          <a:xfrm>
            <a:off x="5387119" y="194011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2" name="Shape 1722"/>
          <p:cNvSpPr/>
          <p:nvPr/>
        </p:nvSpPr>
        <p:spPr>
          <a:xfrm>
            <a:off x="5613488" y="194011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3" name="Shape 1723"/>
          <p:cNvSpPr txBox="1"/>
          <p:nvPr/>
        </p:nvSpPr>
        <p:spPr>
          <a:xfrm>
            <a:off x="1079780" y="263635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724" name="Shape 1724"/>
          <p:cNvSpPr txBox="1"/>
          <p:nvPr/>
        </p:nvSpPr>
        <p:spPr>
          <a:xfrm>
            <a:off x="5052674" y="1979775"/>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1725" name="Shape 1725"/>
          <p:cNvSpPr txBox="1"/>
          <p:nvPr/>
        </p:nvSpPr>
        <p:spPr>
          <a:xfrm>
            <a:off x="1983975" y="1231300"/>
            <a:ext cx="21336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lvl="0" rtl="0">
              <a:spcBef>
                <a:spcPts val="0"/>
              </a:spcBef>
              <a:buNone/>
            </a:pPr>
            <a:r>
              <a:rPr lang="en-GB" sz="1200"/>
              <a:t>           Exclusive Lock</a:t>
            </a:r>
          </a:p>
          <a:p>
            <a:pPr indent="-304800" lvl="0" marL="914400" rtl="0">
              <a:spcBef>
                <a:spcPts val="0"/>
              </a:spcBef>
              <a:buSzPct val="100000"/>
              <a:buChar char="●"/>
            </a:pPr>
            <a:r>
              <a:rPr b="1" lang="en-GB" sz="1200"/>
              <a:t> user</a:t>
            </a:r>
          </a:p>
          <a:p>
            <a:pPr lvl="0" rtl="0">
              <a:spcBef>
                <a:spcPts val="0"/>
              </a:spcBef>
              <a:buNone/>
            </a:pPr>
            <a:r>
              <a:t/>
            </a:r>
            <a:endParaRPr sz="1200"/>
          </a:p>
        </p:txBody>
      </p:sp>
      <p:cxnSp>
        <p:nvCxnSpPr>
          <p:cNvPr id="1726" name="Shape 1726"/>
          <p:cNvCxnSpPr/>
          <p:nvPr/>
        </p:nvCxnSpPr>
        <p:spPr>
          <a:xfrm>
            <a:off x="1046949" y="2815196"/>
            <a:ext cx="518400" cy="275700"/>
          </a:xfrm>
          <a:prstGeom prst="straightConnector1">
            <a:avLst/>
          </a:prstGeom>
          <a:noFill/>
          <a:ln cap="flat" cmpd="sng" w="9525">
            <a:solidFill>
              <a:schemeClr val="dk2"/>
            </a:solidFill>
            <a:prstDash val="solid"/>
            <a:round/>
            <a:headEnd len="lg" w="lg" type="none"/>
            <a:tailEnd len="lg" w="lg" type="none"/>
          </a:ln>
        </p:spPr>
      </p:cxnSp>
      <p:sp>
        <p:nvSpPr>
          <p:cNvPr id="1727" name="Shape 1727"/>
          <p:cNvSpPr txBox="1"/>
          <p:nvPr/>
        </p:nvSpPr>
        <p:spPr>
          <a:xfrm>
            <a:off x="6108350" y="1172250"/>
            <a:ext cx="2094000" cy="866100"/>
          </a:xfrm>
          <a:prstGeom prst="rect">
            <a:avLst/>
          </a:prstGeom>
          <a:noFill/>
          <a:ln>
            <a:noFill/>
          </a:ln>
        </p:spPr>
        <p:txBody>
          <a:bodyPr anchorCtr="0" anchor="t" bIns="91425" lIns="91425" rIns="91425" tIns="91425">
            <a:noAutofit/>
          </a:bodyPr>
          <a:lstStyle/>
          <a:p>
            <a:pPr lvl="0" rtl="0">
              <a:spcBef>
                <a:spcPts val="0"/>
              </a:spcBef>
              <a:buSzPct val="91666"/>
              <a:buNone/>
            </a:pPr>
            <a:r>
              <a:rPr b="1" lang="en-GB" sz="1200">
                <a:solidFill>
                  <a:schemeClr val="dk1"/>
                </a:solidFill>
              </a:rPr>
              <a:t>Start Transaction</a:t>
            </a:r>
          </a:p>
          <a:p>
            <a:pPr indent="-69850" lvl="0" marL="457200" rtl="0">
              <a:spcBef>
                <a:spcPts val="0"/>
              </a:spcBef>
              <a:buSzPct val="91666"/>
              <a:buNone/>
            </a:pPr>
            <a:r>
              <a:rPr lang="en-GB" sz="1200">
                <a:solidFill>
                  <a:schemeClr val="dk1"/>
                </a:solidFill>
              </a:rPr>
              <a:t>Metadata Read</a:t>
            </a:r>
          </a:p>
          <a:p>
            <a:pPr indent="-304800" lvl="0" marL="914400" rtl="0">
              <a:spcBef>
                <a:spcPts val="0"/>
              </a:spcBef>
              <a:buClr>
                <a:schemeClr val="dk1"/>
              </a:buClr>
              <a:buSzPct val="100000"/>
              <a:buChar char="●"/>
            </a:pPr>
            <a:r>
              <a:rPr lang="en-GB" sz="1200">
                <a:solidFill>
                  <a:schemeClr val="dk1"/>
                </a:solidFill>
              </a:rPr>
              <a:t>/</a:t>
            </a:r>
          </a:p>
          <a:p>
            <a:pPr lvl="0" rtl="0">
              <a:spcBef>
                <a:spcPts val="0"/>
              </a:spcBef>
              <a:buSzPct val="91666"/>
              <a:buNone/>
            </a:pPr>
            <a:r>
              <a:rPr lang="en-GB" sz="1200">
                <a:solidFill>
                  <a:schemeClr val="dk1"/>
                </a:solidFill>
              </a:rPr>
              <a:t>           Exclusive Lock</a:t>
            </a:r>
          </a:p>
          <a:p>
            <a:pPr indent="-304800" lvl="0" marL="914400" rtl="0">
              <a:spcBef>
                <a:spcPts val="0"/>
              </a:spcBef>
              <a:buClr>
                <a:srgbClr val="FF0000"/>
              </a:buClr>
              <a:buSzPct val="100000"/>
              <a:buChar char="●"/>
            </a:pPr>
            <a:r>
              <a:rPr b="1" lang="en-GB" sz="1200">
                <a:solidFill>
                  <a:srgbClr val="FF0000"/>
                </a:solidFill>
              </a:rPr>
              <a:t> user</a:t>
            </a:r>
          </a:p>
        </p:txBody>
      </p:sp>
      <p:sp>
        <p:nvSpPr>
          <p:cNvPr id="1728" name="Shape 1728"/>
          <p:cNvSpPr/>
          <p:nvPr/>
        </p:nvSpPr>
        <p:spPr>
          <a:xfrm>
            <a:off x="852830" y="243318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29" name="Shape 1729"/>
          <p:cNvSpPr/>
          <p:nvPr/>
        </p:nvSpPr>
        <p:spPr>
          <a:xfrm>
            <a:off x="1010724" y="274277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30" name="Shape 1730"/>
          <p:cNvCxnSpPr>
            <a:stCxn id="1728" idx="5"/>
            <a:endCxn id="1729" idx="0"/>
          </p:cNvCxnSpPr>
          <p:nvPr/>
        </p:nvCxnSpPr>
        <p:spPr>
          <a:xfrm>
            <a:off x="947574" y="253407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731" name="Shape 1731"/>
          <p:cNvCxnSpPr>
            <a:stCxn id="1729" idx="3"/>
          </p:cNvCxnSpPr>
          <p:nvPr/>
        </p:nvCxnSpPr>
        <p:spPr>
          <a:xfrm flipH="1">
            <a:off x="852980" y="284366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732" name="Shape 1732"/>
          <p:cNvCxnSpPr>
            <a:stCxn id="1729" idx="4"/>
          </p:cNvCxnSpPr>
          <p:nvPr/>
        </p:nvCxnSpPr>
        <p:spPr>
          <a:xfrm>
            <a:off x="1066224" y="286097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733" name="Shape 1733"/>
          <p:cNvCxnSpPr>
            <a:stCxn id="1729" idx="5"/>
          </p:cNvCxnSpPr>
          <p:nvPr/>
        </p:nvCxnSpPr>
        <p:spPr>
          <a:xfrm>
            <a:off x="1105468" y="2843661"/>
            <a:ext cx="186900" cy="234000"/>
          </a:xfrm>
          <a:prstGeom prst="straightConnector1">
            <a:avLst/>
          </a:prstGeom>
          <a:noFill/>
          <a:ln cap="flat" cmpd="sng" w="9525">
            <a:solidFill>
              <a:srgbClr val="000000"/>
            </a:solidFill>
            <a:prstDash val="solid"/>
            <a:round/>
            <a:headEnd len="lg" w="lg" type="none"/>
            <a:tailEnd len="lg" w="lg" type="none"/>
          </a:ln>
        </p:spPr>
      </p:cxnSp>
      <p:sp>
        <p:nvSpPr>
          <p:cNvPr id="1734" name="Shape 1734"/>
          <p:cNvSpPr txBox="1"/>
          <p:nvPr/>
        </p:nvSpPr>
        <p:spPr>
          <a:xfrm>
            <a:off x="927670" y="233327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735" name="Shape 1735"/>
          <p:cNvSpPr/>
          <p:nvPr/>
        </p:nvSpPr>
        <p:spPr>
          <a:xfrm>
            <a:off x="788425" y="30776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6" name="Shape 1736"/>
          <p:cNvSpPr/>
          <p:nvPr/>
        </p:nvSpPr>
        <p:spPr>
          <a:xfrm>
            <a:off x="1014794" y="30776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7" name="Shape 1737"/>
          <p:cNvSpPr/>
          <p:nvPr/>
        </p:nvSpPr>
        <p:spPr>
          <a:xfrm>
            <a:off x="1241163" y="30776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8" name="Shape 1738"/>
          <p:cNvSpPr txBox="1"/>
          <p:nvPr/>
        </p:nvSpPr>
        <p:spPr>
          <a:xfrm>
            <a:off x="680350" y="3117300"/>
            <a:ext cx="11940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   F4</a:t>
            </a:r>
          </a:p>
        </p:txBody>
      </p:sp>
      <p:sp>
        <p:nvSpPr>
          <p:cNvPr id="1739" name="Shape 1739"/>
          <p:cNvSpPr txBox="1"/>
          <p:nvPr/>
        </p:nvSpPr>
        <p:spPr>
          <a:xfrm>
            <a:off x="1907775" y="2427950"/>
            <a:ext cx="1725600" cy="866100"/>
          </a:xfrm>
          <a:prstGeom prst="rect">
            <a:avLst/>
          </a:prstGeom>
          <a:noFill/>
          <a:ln>
            <a:noFill/>
          </a:ln>
        </p:spPr>
        <p:txBody>
          <a:bodyPr anchorCtr="0" anchor="t" bIns="91425" lIns="91425" rIns="91425" tIns="91425">
            <a:noAutofit/>
          </a:bodyPr>
          <a:lstStyle/>
          <a:p>
            <a:pPr lvl="0" rtl="0">
              <a:spcBef>
                <a:spcPts val="0"/>
              </a:spcBef>
              <a:buNone/>
            </a:pPr>
            <a:r>
              <a:rPr b="1" lang="en-GB" sz="1200">
                <a:solidFill>
                  <a:schemeClr val="dk1"/>
                </a:solidFill>
              </a:rPr>
              <a:t>Start Transaction</a:t>
            </a:r>
          </a:p>
          <a:p>
            <a:pPr indent="0" lvl="0" marL="457200" rtl="0">
              <a:spcBef>
                <a:spcPts val="0"/>
              </a:spcBef>
              <a:buNone/>
            </a:pPr>
            <a:r>
              <a:rPr lang="en-GB" sz="1200">
                <a:solidFill>
                  <a:schemeClr val="dk1"/>
                </a:solidFill>
              </a:rPr>
              <a:t>Metadata Read</a:t>
            </a:r>
          </a:p>
          <a:p>
            <a:pPr indent="-304800" lvl="0" marL="914400" rtl="0">
              <a:spcBef>
                <a:spcPts val="0"/>
              </a:spcBef>
              <a:buClr>
                <a:schemeClr val="dk1"/>
              </a:buClr>
              <a:buSzPct val="100000"/>
              <a:buChar char="●"/>
            </a:pPr>
            <a:r>
              <a:rPr lang="en-GB" sz="1200">
                <a:solidFill>
                  <a:schemeClr val="dk1"/>
                </a:solidFill>
              </a:rPr>
              <a:t>/</a:t>
            </a:r>
          </a:p>
          <a:p>
            <a:pPr lvl="0" rtl="0">
              <a:spcBef>
                <a:spcPts val="0"/>
              </a:spcBef>
              <a:buNone/>
            </a:pPr>
            <a:r>
              <a:rPr lang="en-GB" sz="1200">
                <a:solidFill>
                  <a:schemeClr val="dk1"/>
                </a:solidFill>
              </a:rPr>
              <a:t>           Exclusive Lock</a:t>
            </a:r>
          </a:p>
          <a:p>
            <a:pPr indent="-304800" lvl="0" marL="914400" rtl="0">
              <a:spcBef>
                <a:spcPts val="0"/>
              </a:spcBef>
              <a:buClr>
                <a:srgbClr val="980000"/>
              </a:buClr>
              <a:buSzPct val="100000"/>
              <a:buChar char="●"/>
            </a:pPr>
            <a:r>
              <a:rPr b="1" lang="en-GB" sz="1200">
                <a:solidFill>
                  <a:srgbClr val="FF0000"/>
                </a:solidFill>
              </a:rPr>
              <a:t> </a:t>
            </a:r>
            <a:r>
              <a:rPr b="1" lang="en-GB" sz="1200"/>
              <a:t>user</a:t>
            </a:r>
          </a:p>
          <a:p>
            <a:pPr indent="457200" lvl="0" rtl="0">
              <a:spcBef>
                <a:spcPts val="0"/>
              </a:spcBef>
              <a:buNone/>
            </a:pPr>
            <a:r>
              <a:rPr lang="en-GB" sz="1200"/>
              <a:t>New Metadata</a:t>
            </a:r>
          </a:p>
          <a:p>
            <a:pPr indent="-304800" lvl="0" marL="914400" rtl="0">
              <a:spcBef>
                <a:spcPts val="0"/>
              </a:spcBef>
              <a:buSzPct val="100000"/>
              <a:buChar char="●"/>
            </a:pPr>
            <a:r>
              <a:rPr lang="en-GB" sz="1200"/>
              <a:t>F4</a:t>
            </a:r>
          </a:p>
          <a:p>
            <a:pPr lvl="0" rtl="0">
              <a:spcBef>
                <a:spcPts val="0"/>
              </a:spcBef>
              <a:buNone/>
            </a:pPr>
            <a:r>
              <a:rPr b="1" lang="en-GB" sz="1200"/>
              <a:t>Commit Transaction</a:t>
            </a:r>
          </a:p>
          <a:p>
            <a:pPr lvl="0" rtl="0">
              <a:spcBef>
                <a:spcPts val="0"/>
              </a:spcBef>
              <a:buNone/>
            </a:pPr>
            <a:r>
              <a:rPr lang="en-GB" sz="1200"/>
              <a:t>	</a:t>
            </a:r>
          </a:p>
          <a:p>
            <a:pPr lvl="0" rtl="0">
              <a:spcBef>
                <a:spcPts val="0"/>
              </a:spcBef>
              <a:buNone/>
            </a:pPr>
            <a:r>
              <a:t/>
            </a:r>
            <a:endParaRPr sz="1200">
              <a:solidFill>
                <a:schemeClr val="dk1"/>
              </a:solidFill>
            </a:endParaRPr>
          </a:p>
          <a:p>
            <a:pPr lvl="0" rtl="0">
              <a:spcBef>
                <a:spcPts val="0"/>
              </a:spcBef>
              <a:buNone/>
            </a:pPr>
            <a:r>
              <a:t/>
            </a:r>
            <a:endParaRPr b="1" sz="1200"/>
          </a:p>
        </p:txBody>
      </p:sp>
      <p:sp>
        <p:nvSpPr>
          <p:cNvPr id="1740" name="Shape 1740"/>
          <p:cNvSpPr/>
          <p:nvPr/>
        </p:nvSpPr>
        <p:spPr>
          <a:xfrm>
            <a:off x="1469763" y="3077637"/>
            <a:ext cx="118800" cy="1182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pic>
        <p:nvPicPr>
          <p:cNvPr descr="2000px-Stop_hand_caution.svg.png" id="1741" name="Shape 1741"/>
          <p:cNvPicPr preferRelativeResize="0"/>
          <p:nvPr/>
        </p:nvPicPr>
        <p:blipFill>
          <a:blip r:embed="rId3">
            <a:alphaModFix/>
          </a:blip>
          <a:stretch>
            <a:fillRect/>
          </a:stretch>
        </p:blipFill>
        <p:spPr>
          <a:xfrm>
            <a:off x="7700375" y="1771225"/>
            <a:ext cx="463150" cy="463150"/>
          </a:xfrm>
          <a:prstGeom prst="rect">
            <a:avLst/>
          </a:prstGeom>
          <a:noFill/>
          <a:ln>
            <a:noFill/>
          </a:ln>
        </p:spPr>
      </p:pic>
      <p:pic>
        <p:nvPicPr>
          <p:cNvPr descr="download_293508.png" id="1742" name="Shape 1742"/>
          <p:cNvPicPr preferRelativeResize="0"/>
          <p:nvPr/>
        </p:nvPicPr>
        <p:blipFill>
          <a:blip r:embed="rId4">
            <a:alphaModFix/>
          </a:blip>
          <a:stretch>
            <a:fillRect/>
          </a:stretch>
        </p:blipFill>
        <p:spPr>
          <a:xfrm>
            <a:off x="3574101" y="1837726"/>
            <a:ext cx="463150" cy="463150"/>
          </a:xfrm>
          <a:prstGeom prst="rect">
            <a:avLst/>
          </a:prstGeom>
          <a:noFill/>
          <a:ln>
            <a:noFill/>
          </a:ln>
        </p:spPr>
      </p:pic>
      <p:sp>
        <p:nvSpPr>
          <p:cNvPr id="1743" name="Shape 1743"/>
          <p:cNvSpPr txBox="1"/>
          <p:nvPr/>
        </p:nvSpPr>
        <p:spPr>
          <a:xfrm>
            <a:off x="6216425" y="3792000"/>
            <a:ext cx="2094000" cy="866100"/>
          </a:xfrm>
          <a:prstGeom prst="rect">
            <a:avLst/>
          </a:prstGeom>
          <a:noFill/>
          <a:ln>
            <a:noFill/>
          </a:ln>
        </p:spPr>
        <p:txBody>
          <a:bodyPr anchorCtr="0" anchor="t" bIns="91425" lIns="91425" rIns="91425" tIns="91425">
            <a:noAutofit/>
          </a:bodyPr>
          <a:lstStyle/>
          <a:p>
            <a:pPr lvl="0" rtl="0">
              <a:spcBef>
                <a:spcPts val="0"/>
              </a:spcBef>
              <a:buSzPct val="91666"/>
              <a:buNone/>
            </a:pPr>
            <a:r>
              <a:rPr b="1" lang="en-GB" sz="1200">
                <a:solidFill>
                  <a:schemeClr val="dk1"/>
                </a:solidFill>
              </a:rPr>
              <a:t>Start Transaction</a:t>
            </a:r>
          </a:p>
          <a:p>
            <a:pPr indent="-69850" lvl="0" marL="457200" rtl="0">
              <a:spcBef>
                <a:spcPts val="0"/>
              </a:spcBef>
              <a:buSzPct val="91666"/>
              <a:buNone/>
            </a:pPr>
            <a:r>
              <a:rPr lang="en-GB" sz="1200">
                <a:solidFill>
                  <a:schemeClr val="dk1"/>
                </a:solidFill>
              </a:rPr>
              <a:t>Metadata Read</a:t>
            </a:r>
          </a:p>
          <a:p>
            <a:pPr indent="-304800" lvl="0" marL="914400" rtl="0">
              <a:spcBef>
                <a:spcPts val="0"/>
              </a:spcBef>
              <a:buClr>
                <a:schemeClr val="dk1"/>
              </a:buClr>
              <a:buSzPct val="100000"/>
              <a:buChar char="●"/>
            </a:pPr>
            <a:r>
              <a:rPr lang="en-GB" sz="1200">
                <a:solidFill>
                  <a:schemeClr val="dk1"/>
                </a:solidFill>
              </a:rPr>
              <a:t>/</a:t>
            </a:r>
          </a:p>
          <a:p>
            <a:pPr lvl="0" rtl="0">
              <a:spcBef>
                <a:spcPts val="0"/>
              </a:spcBef>
              <a:buSzPct val="91666"/>
              <a:buNone/>
            </a:pPr>
            <a:r>
              <a:rPr lang="en-GB" sz="1200">
                <a:solidFill>
                  <a:schemeClr val="dk1"/>
                </a:solidFill>
              </a:rPr>
              <a:t>           Exclusive Lock</a:t>
            </a:r>
          </a:p>
          <a:p>
            <a:pPr indent="-304800" lvl="0" marL="914400" rtl="0">
              <a:spcBef>
                <a:spcPts val="0"/>
              </a:spcBef>
              <a:buClr>
                <a:srgbClr val="000000"/>
              </a:buClr>
              <a:buSzPct val="100000"/>
              <a:buChar char="●"/>
            </a:pPr>
            <a:r>
              <a:rPr b="1" lang="en-GB" sz="1200"/>
              <a:t> user</a:t>
            </a:r>
          </a:p>
        </p:txBody>
      </p:sp>
      <p:sp>
        <p:nvSpPr>
          <p:cNvPr id="1744" name="Shape 1744"/>
          <p:cNvSpPr/>
          <p:nvPr/>
        </p:nvSpPr>
        <p:spPr>
          <a:xfrm>
            <a:off x="7700375" y="4100950"/>
            <a:ext cx="880800" cy="836100"/>
          </a:xfrm>
          <a:prstGeom prst="mathMultiply">
            <a:avLst>
              <a:gd fmla="val 23520" name="adj1"/>
            </a:avLst>
          </a:prstGeom>
          <a:solidFill>
            <a:srgbClr val="98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1745" name="Shape 1745"/>
          <p:cNvSpPr txBox="1"/>
          <p:nvPr/>
        </p:nvSpPr>
        <p:spPr>
          <a:xfrm>
            <a:off x="5424293" y="405830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cxnSp>
        <p:nvCxnSpPr>
          <p:cNvPr id="1746" name="Shape 1746"/>
          <p:cNvCxnSpPr/>
          <p:nvPr/>
        </p:nvCxnSpPr>
        <p:spPr>
          <a:xfrm>
            <a:off x="5391461" y="4237146"/>
            <a:ext cx="518400" cy="275700"/>
          </a:xfrm>
          <a:prstGeom prst="straightConnector1">
            <a:avLst/>
          </a:prstGeom>
          <a:noFill/>
          <a:ln cap="flat" cmpd="sng" w="9525">
            <a:solidFill>
              <a:schemeClr val="dk2"/>
            </a:solidFill>
            <a:prstDash val="solid"/>
            <a:round/>
            <a:headEnd len="lg" w="lg" type="none"/>
            <a:tailEnd len="lg" w="lg" type="none"/>
          </a:ln>
        </p:spPr>
      </p:cxnSp>
      <p:sp>
        <p:nvSpPr>
          <p:cNvPr id="1747" name="Shape 1747"/>
          <p:cNvSpPr/>
          <p:nvPr/>
        </p:nvSpPr>
        <p:spPr>
          <a:xfrm>
            <a:off x="5197342" y="385513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48" name="Shape 1748"/>
          <p:cNvSpPr/>
          <p:nvPr/>
        </p:nvSpPr>
        <p:spPr>
          <a:xfrm>
            <a:off x="5355237" y="416472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49" name="Shape 1749"/>
          <p:cNvCxnSpPr>
            <a:stCxn id="1747" idx="5"/>
            <a:endCxn id="1748" idx="0"/>
          </p:cNvCxnSpPr>
          <p:nvPr/>
        </p:nvCxnSpPr>
        <p:spPr>
          <a:xfrm>
            <a:off x="5292087" y="395602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750" name="Shape 1750"/>
          <p:cNvCxnSpPr>
            <a:stCxn id="1748" idx="3"/>
          </p:cNvCxnSpPr>
          <p:nvPr/>
        </p:nvCxnSpPr>
        <p:spPr>
          <a:xfrm flipH="1">
            <a:off x="5197492" y="426561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751" name="Shape 1751"/>
          <p:cNvCxnSpPr>
            <a:stCxn id="1748" idx="4"/>
          </p:cNvCxnSpPr>
          <p:nvPr/>
        </p:nvCxnSpPr>
        <p:spPr>
          <a:xfrm>
            <a:off x="5410737" y="428292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752" name="Shape 1752"/>
          <p:cNvCxnSpPr>
            <a:stCxn id="1748" idx="5"/>
          </p:cNvCxnSpPr>
          <p:nvPr/>
        </p:nvCxnSpPr>
        <p:spPr>
          <a:xfrm>
            <a:off x="5449981" y="4265611"/>
            <a:ext cx="186900" cy="234000"/>
          </a:xfrm>
          <a:prstGeom prst="straightConnector1">
            <a:avLst/>
          </a:prstGeom>
          <a:noFill/>
          <a:ln cap="flat" cmpd="sng" w="9525">
            <a:solidFill>
              <a:srgbClr val="000000"/>
            </a:solidFill>
            <a:prstDash val="solid"/>
            <a:round/>
            <a:headEnd len="lg" w="lg" type="none"/>
            <a:tailEnd len="lg" w="lg" type="none"/>
          </a:ln>
        </p:spPr>
      </p:cxnSp>
      <p:sp>
        <p:nvSpPr>
          <p:cNvPr id="1753" name="Shape 1753"/>
          <p:cNvSpPr txBox="1"/>
          <p:nvPr/>
        </p:nvSpPr>
        <p:spPr>
          <a:xfrm>
            <a:off x="5272182" y="375522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754" name="Shape 1754"/>
          <p:cNvSpPr/>
          <p:nvPr/>
        </p:nvSpPr>
        <p:spPr>
          <a:xfrm>
            <a:off x="5132937" y="44995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5" name="Shape 1755"/>
          <p:cNvSpPr/>
          <p:nvPr/>
        </p:nvSpPr>
        <p:spPr>
          <a:xfrm>
            <a:off x="5359306" y="44995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6" name="Shape 1756"/>
          <p:cNvSpPr/>
          <p:nvPr/>
        </p:nvSpPr>
        <p:spPr>
          <a:xfrm>
            <a:off x="5585676" y="44995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7" name="Shape 1757"/>
          <p:cNvSpPr txBox="1"/>
          <p:nvPr/>
        </p:nvSpPr>
        <p:spPr>
          <a:xfrm>
            <a:off x="5024845" y="4539250"/>
            <a:ext cx="11262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   F4</a:t>
            </a:r>
          </a:p>
        </p:txBody>
      </p:sp>
      <p:sp>
        <p:nvSpPr>
          <p:cNvPr id="1758" name="Shape 1758"/>
          <p:cNvSpPr/>
          <p:nvPr/>
        </p:nvSpPr>
        <p:spPr>
          <a:xfrm>
            <a:off x="5814276" y="44995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2" name="Shape 1762"/>
        <p:cNvGrpSpPr/>
        <p:nvPr/>
      </p:nvGrpSpPr>
      <p:grpSpPr>
        <a:xfrm>
          <a:off x="0" y="0"/>
          <a:ext cx="0" cy="0"/>
          <a:chOff x="0" y="0"/>
          <a:chExt cx="0" cy="0"/>
        </a:xfrm>
      </p:grpSpPr>
      <p:sp>
        <p:nvSpPr>
          <p:cNvPr id="1763" name="Shape 176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Read Committed Transaction With Locking</a:t>
            </a:r>
          </a:p>
        </p:txBody>
      </p:sp>
      <p:sp>
        <p:nvSpPr>
          <p:cNvPr id="1764" name="Shape 176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1765" name="Shape 1765"/>
          <p:cNvSpPr/>
          <p:nvPr/>
        </p:nvSpPr>
        <p:spPr>
          <a:xfrm>
            <a:off x="929030" y="123653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66" name="Shape 1766"/>
          <p:cNvSpPr/>
          <p:nvPr/>
        </p:nvSpPr>
        <p:spPr>
          <a:xfrm>
            <a:off x="1086924" y="154612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67" name="Shape 1767"/>
          <p:cNvCxnSpPr>
            <a:stCxn id="1765" idx="5"/>
            <a:endCxn id="1766" idx="0"/>
          </p:cNvCxnSpPr>
          <p:nvPr/>
        </p:nvCxnSpPr>
        <p:spPr>
          <a:xfrm>
            <a:off x="1023774" y="133742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768" name="Shape 1768"/>
          <p:cNvCxnSpPr>
            <a:stCxn id="1766" idx="3"/>
          </p:cNvCxnSpPr>
          <p:nvPr/>
        </p:nvCxnSpPr>
        <p:spPr>
          <a:xfrm flipH="1">
            <a:off x="929180" y="164701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769" name="Shape 1769"/>
          <p:cNvCxnSpPr>
            <a:stCxn id="1766" idx="4"/>
          </p:cNvCxnSpPr>
          <p:nvPr/>
        </p:nvCxnSpPr>
        <p:spPr>
          <a:xfrm>
            <a:off x="1142424" y="166432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770" name="Shape 1770"/>
          <p:cNvCxnSpPr>
            <a:stCxn id="1766" idx="5"/>
          </p:cNvCxnSpPr>
          <p:nvPr/>
        </p:nvCxnSpPr>
        <p:spPr>
          <a:xfrm>
            <a:off x="1181668" y="1647011"/>
            <a:ext cx="186900" cy="234000"/>
          </a:xfrm>
          <a:prstGeom prst="straightConnector1">
            <a:avLst/>
          </a:prstGeom>
          <a:noFill/>
          <a:ln cap="flat" cmpd="sng" w="9525">
            <a:solidFill>
              <a:srgbClr val="000000"/>
            </a:solidFill>
            <a:prstDash val="solid"/>
            <a:round/>
            <a:headEnd len="lg" w="lg" type="none"/>
            <a:tailEnd len="lg" w="lg" type="none"/>
          </a:ln>
        </p:spPr>
      </p:cxnSp>
      <p:sp>
        <p:nvSpPr>
          <p:cNvPr id="1771" name="Shape 1771"/>
          <p:cNvSpPr txBox="1"/>
          <p:nvPr/>
        </p:nvSpPr>
        <p:spPr>
          <a:xfrm>
            <a:off x="1003870" y="113662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772" name="Shape 1772"/>
          <p:cNvSpPr txBox="1"/>
          <p:nvPr/>
        </p:nvSpPr>
        <p:spPr>
          <a:xfrm>
            <a:off x="1155980" y="143970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773" name="Shape 1773"/>
          <p:cNvSpPr/>
          <p:nvPr/>
        </p:nvSpPr>
        <p:spPr>
          <a:xfrm>
            <a:off x="864625" y="18809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4" name="Shape 1774"/>
          <p:cNvSpPr/>
          <p:nvPr/>
        </p:nvSpPr>
        <p:spPr>
          <a:xfrm>
            <a:off x="1090994" y="18809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5" name="Shape 1775"/>
          <p:cNvSpPr/>
          <p:nvPr/>
        </p:nvSpPr>
        <p:spPr>
          <a:xfrm>
            <a:off x="1317363" y="18809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6" name="Shape 1776"/>
          <p:cNvSpPr txBox="1"/>
          <p:nvPr/>
        </p:nvSpPr>
        <p:spPr>
          <a:xfrm>
            <a:off x="756549" y="1920650"/>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cxnSp>
        <p:nvCxnSpPr>
          <p:cNvPr id="1777" name="Shape 1777"/>
          <p:cNvCxnSpPr/>
          <p:nvPr/>
        </p:nvCxnSpPr>
        <p:spPr>
          <a:xfrm>
            <a:off x="4257375" y="1252550"/>
            <a:ext cx="26700" cy="3584400"/>
          </a:xfrm>
          <a:prstGeom prst="straightConnector1">
            <a:avLst/>
          </a:prstGeom>
          <a:noFill/>
          <a:ln cap="flat" cmpd="sng" w="9525">
            <a:solidFill>
              <a:schemeClr val="dk2"/>
            </a:solidFill>
            <a:prstDash val="solid"/>
            <a:round/>
            <a:headEnd len="lg" w="lg" type="none"/>
            <a:tailEnd len="lg" w="lg" type="triangle"/>
          </a:ln>
        </p:spPr>
      </p:cxnSp>
      <p:sp>
        <p:nvSpPr>
          <p:cNvPr id="1778" name="Shape 1778"/>
          <p:cNvSpPr/>
          <p:nvPr/>
        </p:nvSpPr>
        <p:spPr>
          <a:xfrm>
            <a:off x="5225155" y="1295661"/>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79" name="Shape 1779"/>
          <p:cNvSpPr/>
          <p:nvPr/>
        </p:nvSpPr>
        <p:spPr>
          <a:xfrm>
            <a:off x="5383049" y="1605246"/>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80" name="Shape 1780"/>
          <p:cNvCxnSpPr>
            <a:stCxn id="1778" idx="5"/>
            <a:endCxn id="1779" idx="0"/>
          </p:cNvCxnSpPr>
          <p:nvPr/>
        </p:nvCxnSpPr>
        <p:spPr>
          <a:xfrm>
            <a:off x="5319899" y="1396551"/>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781" name="Shape 1781"/>
          <p:cNvCxnSpPr>
            <a:stCxn id="1779" idx="3"/>
          </p:cNvCxnSpPr>
          <p:nvPr/>
        </p:nvCxnSpPr>
        <p:spPr>
          <a:xfrm flipH="1">
            <a:off x="5225305" y="1706136"/>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782" name="Shape 1782"/>
          <p:cNvCxnSpPr>
            <a:stCxn id="1779" idx="4"/>
          </p:cNvCxnSpPr>
          <p:nvPr/>
        </p:nvCxnSpPr>
        <p:spPr>
          <a:xfrm>
            <a:off x="5438549" y="1723446"/>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783" name="Shape 1783"/>
          <p:cNvCxnSpPr>
            <a:stCxn id="1779" idx="5"/>
          </p:cNvCxnSpPr>
          <p:nvPr/>
        </p:nvCxnSpPr>
        <p:spPr>
          <a:xfrm>
            <a:off x="5477793" y="1706136"/>
            <a:ext cx="186900" cy="234000"/>
          </a:xfrm>
          <a:prstGeom prst="straightConnector1">
            <a:avLst/>
          </a:prstGeom>
          <a:noFill/>
          <a:ln cap="flat" cmpd="sng" w="9525">
            <a:solidFill>
              <a:srgbClr val="000000"/>
            </a:solidFill>
            <a:prstDash val="solid"/>
            <a:round/>
            <a:headEnd len="lg" w="lg" type="none"/>
            <a:tailEnd len="lg" w="lg" type="none"/>
          </a:ln>
        </p:spPr>
      </p:cxnSp>
      <p:sp>
        <p:nvSpPr>
          <p:cNvPr id="1784" name="Shape 1784"/>
          <p:cNvSpPr txBox="1"/>
          <p:nvPr/>
        </p:nvSpPr>
        <p:spPr>
          <a:xfrm>
            <a:off x="5299995" y="1195749"/>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785" name="Shape 1785"/>
          <p:cNvSpPr txBox="1"/>
          <p:nvPr/>
        </p:nvSpPr>
        <p:spPr>
          <a:xfrm>
            <a:off x="5452105" y="1498825"/>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786" name="Shape 1786"/>
          <p:cNvSpPr/>
          <p:nvPr/>
        </p:nvSpPr>
        <p:spPr>
          <a:xfrm>
            <a:off x="5160750" y="194011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7" name="Shape 1787"/>
          <p:cNvSpPr/>
          <p:nvPr/>
        </p:nvSpPr>
        <p:spPr>
          <a:xfrm>
            <a:off x="5387119" y="194011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8" name="Shape 1788"/>
          <p:cNvSpPr/>
          <p:nvPr/>
        </p:nvSpPr>
        <p:spPr>
          <a:xfrm>
            <a:off x="5613488" y="194011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9" name="Shape 1789"/>
          <p:cNvSpPr txBox="1"/>
          <p:nvPr/>
        </p:nvSpPr>
        <p:spPr>
          <a:xfrm>
            <a:off x="1079780" y="263635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790" name="Shape 1790"/>
          <p:cNvSpPr txBox="1"/>
          <p:nvPr/>
        </p:nvSpPr>
        <p:spPr>
          <a:xfrm>
            <a:off x="5052674" y="1979775"/>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1791" name="Shape 1791"/>
          <p:cNvSpPr txBox="1"/>
          <p:nvPr/>
        </p:nvSpPr>
        <p:spPr>
          <a:xfrm>
            <a:off x="1983975" y="1231300"/>
            <a:ext cx="21336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lvl="0" rtl="0">
              <a:spcBef>
                <a:spcPts val="0"/>
              </a:spcBef>
              <a:buNone/>
            </a:pPr>
            <a:r>
              <a:rPr lang="en-GB" sz="1200"/>
              <a:t>           Exclusive Lock</a:t>
            </a:r>
          </a:p>
          <a:p>
            <a:pPr indent="-304800" lvl="0" marL="914400" rtl="0">
              <a:spcBef>
                <a:spcPts val="0"/>
              </a:spcBef>
              <a:buSzPct val="100000"/>
              <a:buChar char="●"/>
            </a:pPr>
            <a:r>
              <a:rPr b="1" lang="en-GB" sz="1200"/>
              <a:t> user</a:t>
            </a:r>
          </a:p>
          <a:p>
            <a:pPr lvl="0" rtl="0">
              <a:spcBef>
                <a:spcPts val="0"/>
              </a:spcBef>
              <a:buNone/>
            </a:pPr>
            <a:r>
              <a:t/>
            </a:r>
            <a:endParaRPr sz="1200"/>
          </a:p>
        </p:txBody>
      </p:sp>
      <p:cxnSp>
        <p:nvCxnSpPr>
          <p:cNvPr id="1792" name="Shape 1792"/>
          <p:cNvCxnSpPr/>
          <p:nvPr/>
        </p:nvCxnSpPr>
        <p:spPr>
          <a:xfrm>
            <a:off x="1046949" y="2815196"/>
            <a:ext cx="518400" cy="275700"/>
          </a:xfrm>
          <a:prstGeom prst="straightConnector1">
            <a:avLst/>
          </a:prstGeom>
          <a:noFill/>
          <a:ln cap="flat" cmpd="sng" w="9525">
            <a:solidFill>
              <a:schemeClr val="dk2"/>
            </a:solidFill>
            <a:prstDash val="solid"/>
            <a:round/>
            <a:headEnd len="lg" w="lg" type="none"/>
            <a:tailEnd len="lg" w="lg" type="none"/>
          </a:ln>
        </p:spPr>
      </p:cxnSp>
      <p:sp>
        <p:nvSpPr>
          <p:cNvPr id="1793" name="Shape 1793"/>
          <p:cNvSpPr txBox="1"/>
          <p:nvPr/>
        </p:nvSpPr>
        <p:spPr>
          <a:xfrm>
            <a:off x="6108350" y="1172250"/>
            <a:ext cx="2094000" cy="866100"/>
          </a:xfrm>
          <a:prstGeom prst="rect">
            <a:avLst/>
          </a:prstGeom>
          <a:noFill/>
          <a:ln>
            <a:noFill/>
          </a:ln>
        </p:spPr>
        <p:txBody>
          <a:bodyPr anchorCtr="0" anchor="t" bIns="91425" lIns="91425" rIns="91425" tIns="91425">
            <a:noAutofit/>
          </a:bodyPr>
          <a:lstStyle/>
          <a:p>
            <a:pPr lvl="0" rtl="0">
              <a:spcBef>
                <a:spcPts val="0"/>
              </a:spcBef>
              <a:buSzPct val="91666"/>
              <a:buNone/>
            </a:pPr>
            <a:r>
              <a:rPr b="1" lang="en-GB" sz="1200">
                <a:solidFill>
                  <a:schemeClr val="dk1"/>
                </a:solidFill>
              </a:rPr>
              <a:t>Start Transaction</a:t>
            </a:r>
          </a:p>
          <a:p>
            <a:pPr indent="-69850" lvl="0" marL="457200" rtl="0">
              <a:spcBef>
                <a:spcPts val="0"/>
              </a:spcBef>
              <a:buSzPct val="91666"/>
              <a:buNone/>
            </a:pPr>
            <a:r>
              <a:rPr lang="en-GB" sz="1200">
                <a:solidFill>
                  <a:schemeClr val="dk1"/>
                </a:solidFill>
              </a:rPr>
              <a:t>Metadata Read</a:t>
            </a:r>
          </a:p>
          <a:p>
            <a:pPr indent="-304800" lvl="0" marL="914400" rtl="0">
              <a:spcBef>
                <a:spcPts val="0"/>
              </a:spcBef>
              <a:buClr>
                <a:schemeClr val="dk1"/>
              </a:buClr>
              <a:buSzPct val="100000"/>
              <a:buChar char="●"/>
            </a:pPr>
            <a:r>
              <a:rPr lang="en-GB" sz="1200">
                <a:solidFill>
                  <a:schemeClr val="dk1"/>
                </a:solidFill>
              </a:rPr>
              <a:t>/</a:t>
            </a:r>
          </a:p>
          <a:p>
            <a:pPr lvl="0" rtl="0">
              <a:spcBef>
                <a:spcPts val="0"/>
              </a:spcBef>
              <a:buSzPct val="91666"/>
              <a:buNone/>
            </a:pPr>
            <a:r>
              <a:rPr lang="en-GB" sz="1200">
                <a:solidFill>
                  <a:schemeClr val="dk1"/>
                </a:solidFill>
              </a:rPr>
              <a:t>           Exclusive Lock</a:t>
            </a:r>
          </a:p>
          <a:p>
            <a:pPr indent="-304800" lvl="0" marL="914400" rtl="0">
              <a:spcBef>
                <a:spcPts val="0"/>
              </a:spcBef>
              <a:buClr>
                <a:srgbClr val="FF0000"/>
              </a:buClr>
              <a:buSzPct val="100000"/>
              <a:buChar char="●"/>
            </a:pPr>
            <a:r>
              <a:rPr b="1" lang="en-GB" sz="1200">
                <a:solidFill>
                  <a:srgbClr val="FF0000"/>
                </a:solidFill>
              </a:rPr>
              <a:t> user</a:t>
            </a:r>
          </a:p>
        </p:txBody>
      </p:sp>
      <p:sp>
        <p:nvSpPr>
          <p:cNvPr id="1794" name="Shape 1794"/>
          <p:cNvSpPr/>
          <p:nvPr/>
        </p:nvSpPr>
        <p:spPr>
          <a:xfrm>
            <a:off x="852830" y="243318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95" name="Shape 1795"/>
          <p:cNvSpPr/>
          <p:nvPr/>
        </p:nvSpPr>
        <p:spPr>
          <a:xfrm>
            <a:off x="1010724" y="274277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96" name="Shape 1796"/>
          <p:cNvCxnSpPr>
            <a:stCxn id="1794" idx="5"/>
            <a:endCxn id="1795" idx="0"/>
          </p:cNvCxnSpPr>
          <p:nvPr/>
        </p:nvCxnSpPr>
        <p:spPr>
          <a:xfrm>
            <a:off x="947574" y="253407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797" name="Shape 1797"/>
          <p:cNvCxnSpPr>
            <a:stCxn id="1795" idx="3"/>
          </p:cNvCxnSpPr>
          <p:nvPr/>
        </p:nvCxnSpPr>
        <p:spPr>
          <a:xfrm flipH="1">
            <a:off x="852980" y="284366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798" name="Shape 1798"/>
          <p:cNvCxnSpPr>
            <a:stCxn id="1795" idx="4"/>
          </p:cNvCxnSpPr>
          <p:nvPr/>
        </p:nvCxnSpPr>
        <p:spPr>
          <a:xfrm>
            <a:off x="1066224" y="286097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799" name="Shape 1799"/>
          <p:cNvCxnSpPr>
            <a:stCxn id="1795" idx="5"/>
          </p:cNvCxnSpPr>
          <p:nvPr/>
        </p:nvCxnSpPr>
        <p:spPr>
          <a:xfrm>
            <a:off x="1105468" y="2843661"/>
            <a:ext cx="186900" cy="234000"/>
          </a:xfrm>
          <a:prstGeom prst="straightConnector1">
            <a:avLst/>
          </a:prstGeom>
          <a:noFill/>
          <a:ln cap="flat" cmpd="sng" w="9525">
            <a:solidFill>
              <a:srgbClr val="000000"/>
            </a:solidFill>
            <a:prstDash val="solid"/>
            <a:round/>
            <a:headEnd len="lg" w="lg" type="none"/>
            <a:tailEnd len="lg" w="lg" type="none"/>
          </a:ln>
        </p:spPr>
      </p:cxnSp>
      <p:sp>
        <p:nvSpPr>
          <p:cNvPr id="1800" name="Shape 1800"/>
          <p:cNvSpPr txBox="1"/>
          <p:nvPr/>
        </p:nvSpPr>
        <p:spPr>
          <a:xfrm>
            <a:off x="927670" y="233327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801" name="Shape 1801"/>
          <p:cNvSpPr/>
          <p:nvPr/>
        </p:nvSpPr>
        <p:spPr>
          <a:xfrm>
            <a:off x="788425" y="30776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02" name="Shape 1802"/>
          <p:cNvSpPr/>
          <p:nvPr/>
        </p:nvSpPr>
        <p:spPr>
          <a:xfrm>
            <a:off x="1014794" y="30776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03" name="Shape 1803"/>
          <p:cNvSpPr/>
          <p:nvPr/>
        </p:nvSpPr>
        <p:spPr>
          <a:xfrm>
            <a:off x="1241163" y="30776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04" name="Shape 1804"/>
          <p:cNvSpPr txBox="1"/>
          <p:nvPr/>
        </p:nvSpPr>
        <p:spPr>
          <a:xfrm>
            <a:off x="680350" y="3117300"/>
            <a:ext cx="11940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   F4</a:t>
            </a:r>
          </a:p>
        </p:txBody>
      </p:sp>
      <p:sp>
        <p:nvSpPr>
          <p:cNvPr id="1805" name="Shape 1805"/>
          <p:cNvSpPr txBox="1"/>
          <p:nvPr/>
        </p:nvSpPr>
        <p:spPr>
          <a:xfrm>
            <a:off x="1907775" y="2427950"/>
            <a:ext cx="1725600" cy="866100"/>
          </a:xfrm>
          <a:prstGeom prst="rect">
            <a:avLst/>
          </a:prstGeom>
          <a:noFill/>
          <a:ln>
            <a:noFill/>
          </a:ln>
        </p:spPr>
        <p:txBody>
          <a:bodyPr anchorCtr="0" anchor="t" bIns="91425" lIns="91425" rIns="91425" tIns="91425">
            <a:noAutofit/>
          </a:bodyPr>
          <a:lstStyle/>
          <a:p>
            <a:pPr lvl="0" rtl="0">
              <a:spcBef>
                <a:spcPts val="0"/>
              </a:spcBef>
              <a:buNone/>
            </a:pPr>
            <a:r>
              <a:rPr b="1" lang="en-GB" sz="1200">
                <a:solidFill>
                  <a:schemeClr val="dk1"/>
                </a:solidFill>
              </a:rPr>
              <a:t>Start Transaction</a:t>
            </a:r>
          </a:p>
          <a:p>
            <a:pPr indent="0" lvl="0" marL="457200" rtl="0">
              <a:spcBef>
                <a:spcPts val="0"/>
              </a:spcBef>
              <a:buNone/>
            </a:pPr>
            <a:r>
              <a:rPr lang="en-GB" sz="1200">
                <a:solidFill>
                  <a:schemeClr val="dk1"/>
                </a:solidFill>
              </a:rPr>
              <a:t>Metadata Read</a:t>
            </a:r>
          </a:p>
          <a:p>
            <a:pPr indent="-304800" lvl="0" marL="914400" rtl="0">
              <a:spcBef>
                <a:spcPts val="0"/>
              </a:spcBef>
              <a:buClr>
                <a:schemeClr val="dk1"/>
              </a:buClr>
              <a:buSzPct val="100000"/>
              <a:buChar char="●"/>
            </a:pPr>
            <a:r>
              <a:rPr lang="en-GB" sz="1200">
                <a:solidFill>
                  <a:schemeClr val="dk1"/>
                </a:solidFill>
              </a:rPr>
              <a:t>/</a:t>
            </a:r>
          </a:p>
          <a:p>
            <a:pPr lvl="0" rtl="0">
              <a:spcBef>
                <a:spcPts val="0"/>
              </a:spcBef>
              <a:buNone/>
            </a:pPr>
            <a:r>
              <a:rPr lang="en-GB" sz="1200">
                <a:solidFill>
                  <a:schemeClr val="dk1"/>
                </a:solidFill>
              </a:rPr>
              <a:t>           Exclusive Lock</a:t>
            </a:r>
          </a:p>
          <a:p>
            <a:pPr indent="-304800" lvl="0" marL="914400" rtl="0">
              <a:spcBef>
                <a:spcPts val="0"/>
              </a:spcBef>
              <a:buClr>
                <a:srgbClr val="980000"/>
              </a:buClr>
              <a:buSzPct val="100000"/>
              <a:buChar char="●"/>
            </a:pPr>
            <a:r>
              <a:rPr b="1" lang="en-GB" sz="1200">
                <a:solidFill>
                  <a:srgbClr val="FF0000"/>
                </a:solidFill>
              </a:rPr>
              <a:t> </a:t>
            </a:r>
            <a:r>
              <a:rPr b="1" lang="en-GB" sz="1200"/>
              <a:t>user</a:t>
            </a:r>
          </a:p>
          <a:p>
            <a:pPr indent="457200" lvl="0" rtl="0">
              <a:spcBef>
                <a:spcPts val="0"/>
              </a:spcBef>
              <a:buNone/>
            </a:pPr>
            <a:r>
              <a:rPr lang="en-GB" sz="1200"/>
              <a:t>New Metadata</a:t>
            </a:r>
          </a:p>
          <a:p>
            <a:pPr indent="-304800" lvl="0" marL="914400" rtl="0">
              <a:spcBef>
                <a:spcPts val="0"/>
              </a:spcBef>
              <a:buSzPct val="100000"/>
              <a:buChar char="●"/>
            </a:pPr>
            <a:r>
              <a:rPr lang="en-GB" sz="1200"/>
              <a:t>F4</a:t>
            </a:r>
          </a:p>
          <a:p>
            <a:pPr lvl="0" rtl="0">
              <a:spcBef>
                <a:spcPts val="0"/>
              </a:spcBef>
              <a:buNone/>
            </a:pPr>
            <a:r>
              <a:rPr b="1" lang="en-GB" sz="1200"/>
              <a:t>Commit Transaction</a:t>
            </a:r>
          </a:p>
          <a:p>
            <a:pPr lvl="0" rtl="0">
              <a:spcBef>
                <a:spcPts val="0"/>
              </a:spcBef>
              <a:buNone/>
            </a:pPr>
            <a:r>
              <a:rPr lang="en-GB" sz="1200"/>
              <a:t>	</a:t>
            </a:r>
          </a:p>
          <a:p>
            <a:pPr lvl="0" rtl="0">
              <a:spcBef>
                <a:spcPts val="0"/>
              </a:spcBef>
              <a:buNone/>
            </a:pPr>
            <a:r>
              <a:t/>
            </a:r>
            <a:endParaRPr sz="1200">
              <a:solidFill>
                <a:schemeClr val="dk1"/>
              </a:solidFill>
            </a:endParaRPr>
          </a:p>
          <a:p>
            <a:pPr lvl="0" rtl="0">
              <a:spcBef>
                <a:spcPts val="0"/>
              </a:spcBef>
              <a:buNone/>
            </a:pPr>
            <a:r>
              <a:t/>
            </a:r>
            <a:endParaRPr b="1" sz="1200"/>
          </a:p>
        </p:txBody>
      </p:sp>
      <p:sp>
        <p:nvSpPr>
          <p:cNvPr id="1806" name="Shape 1806"/>
          <p:cNvSpPr/>
          <p:nvPr/>
        </p:nvSpPr>
        <p:spPr>
          <a:xfrm>
            <a:off x="1469763" y="3077637"/>
            <a:ext cx="118800" cy="1182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pic>
        <p:nvPicPr>
          <p:cNvPr descr="2000px-Stop_hand_caution.svg.png" id="1807" name="Shape 1807"/>
          <p:cNvPicPr preferRelativeResize="0"/>
          <p:nvPr/>
        </p:nvPicPr>
        <p:blipFill>
          <a:blip r:embed="rId3">
            <a:alphaModFix/>
          </a:blip>
          <a:stretch>
            <a:fillRect/>
          </a:stretch>
        </p:blipFill>
        <p:spPr>
          <a:xfrm>
            <a:off x="7700375" y="1771225"/>
            <a:ext cx="463150" cy="463150"/>
          </a:xfrm>
          <a:prstGeom prst="rect">
            <a:avLst/>
          </a:prstGeom>
          <a:noFill/>
          <a:ln>
            <a:noFill/>
          </a:ln>
        </p:spPr>
      </p:pic>
      <p:pic>
        <p:nvPicPr>
          <p:cNvPr descr="download_293508.png" id="1808" name="Shape 1808"/>
          <p:cNvPicPr preferRelativeResize="0"/>
          <p:nvPr/>
        </p:nvPicPr>
        <p:blipFill>
          <a:blip r:embed="rId4">
            <a:alphaModFix/>
          </a:blip>
          <a:stretch>
            <a:fillRect/>
          </a:stretch>
        </p:blipFill>
        <p:spPr>
          <a:xfrm>
            <a:off x="3574101" y="1837726"/>
            <a:ext cx="463150" cy="463150"/>
          </a:xfrm>
          <a:prstGeom prst="rect">
            <a:avLst/>
          </a:prstGeom>
          <a:noFill/>
          <a:ln>
            <a:noFill/>
          </a:ln>
        </p:spPr>
      </p:pic>
      <p:sp>
        <p:nvSpPr>
          <p:cNvPr id="1809" name="Shape 1809"/>
          <p:cNvSpPr txBox="1"/>
          <p:nvPr/>
        </p:nvSpPr>
        <p:spPr>
          <a:xfrm>
            <a:off x="6216425" y="3792000"/>
            <a:ext cx="2094000" cy="866100"/>
          </a:xfrm>
          <a:prstGeom prst="rect">
            <a:avLst/>
          </a:prstGeom>
          <a:noFill/>
          <a:ln>
            <a:noFill/>
          </a:ln>
        </p:spPr>
        <p:txBody>
          <a:bodyPr anchorCtr="0" anchor="t" bIns="91425" lIns="91425" rIns="91425" tIns="91425">
            <a:noAutofit/>
          </a:bodyPr>
          <a:lstStyle/>
          <a:p>
            <a:pPr lvl="0" rtl="0">
              <a:spcBef>
                <a:spcPts val="0"/>
              </a:spcBef>
              <a:buSzPct val="91666"/>
              <a:buNone/>
            </a:pPr>
            <a:r>
              <a:rPr b="1" lang="en-GB" sz="1200">
                <a:solidFill>
                  <a:schemeClr val="dk1"/>
                </a:solidFill>
              </a:rPr>
              <a:t>Start Transaction</a:t>
            </a:r>
          </a:p>
          <a:p>
            <a:pPr indent="-69850" lvl="0" marL="457200" rtl="0">
              <a:spcBef>
                <a:spcPts val="0"/>
              </a:spcBef>
              <a:buSzPct val="91666"/>
              <a:buNone/>
            </a:pPr>
            <a:r>
              <a:rPr lang="en-GB" sz="1200">
                <a:solidFill>
                  <a:schemeClr val="dk1"/>
                </a:solidFill>
              </a:rPr>
              <a:t>Metadata Read</a:t>
            </a:r>
          </a:p>
          <a:p>
            <a:pPr indent="-304800" lvl="0" marL="914400" rtl="0">
              <a:spcBef>
                <a:spcPts val="0"/>
              </a:spcBef>
              <a:buClr>
                <a:schemeClr val="dk1"/>
              </a:buClr>
              <a:buSzPct val="100000"/>
              <a:buChar char="●"/>
            </a:pPr>
            <a:r>
              <a:rPr lang="en-GB" sz="1200">
                <a:solidFill>
                  <a:schemeClr val="dk1"/>
                </a:solidFill>
              </a:rPr>
              <a:t>/</a:t>
            </a:r>
          </a:p>
          <a:p>
            <a:pPr lvl="0" rtl="0">
              <a:spcBef>
                <a:spcPts val="0"/>
              </a:spcBef>
              <a:buSzPct val="91666"/>
              <a:buNone/>
            </a:pPr>
            <a:r>
              <a:rPr lang="en-GB" sz="1200">
                <a:solidFill>
                  <a:schemeClr val="dk1"/>
                </a:solidFill>
              </a:rPr>
              <a:t>           Exclusive Lock</a:t>
            </a:r>
          </a:p>
          <a:p>
            <a:pPr indent="-304800" lvl="0" marL="914400" rtl="0">
              <a:spcBef>
                <a:spcPts val="0"/>
              </a:spcBef>
              <a:buClr>
                <a:srgbClr val="000000"/>
              </a:buClr>
              <a:buSzPct val="100000"/>
              <a:buChar char="●"/>
            </a:pPr>
            <a:r>
              <a:rPr b="1" lang="en-GB" sz="1200"/>
              <a:t> user</a:t>
            </a:r>
          </a:p>
        </p:txBody>
      </p:sp>
      <p:sp>
        <p:nvSpPr>
          <p:cNvPr id="1810" name="Shape 1810"/>
          <p:cNvSpPr/>
          <p:nvPr/>
        </p:nvSpPr>
        <p:spPr>
          <a:xfrm>
            <a:off x="7700375" y="4100950"/>
            <a:ext cx="880800" cy="836100"/>
          </a:xfrm>
          <a:prstGeom prst="mathMultiply">
            <a:avLst>
              <a:gd fmla="val 23520" name="adj1"/>
            </a:avLst>
          </a:prstGeom>
          <a:solidFill>
            <a:srgbClr val="98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1811" name="Shape 1811"/>
          <p:cNvSpPr txBox="1"/>
          <p:nvPr/>
        </p:nvSpPr>
        <p:spPr>
          <a:xfrm>
            <a:off x="5424293" y="405830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cxnSp>
        <p:nvCxnSpPr>
          <p:cNvPr id="1812" name="Shape 1812"/>
          <p:cNvCxnSpPr/>
          <p:nvPr/>
        </p:nvCxnSpPr>
        <p:spPr>
          <a:xfrm>
            <a:off x="5391461" y="4237146"/>
            <a:ext cx="518400" cy="275700"/>
          </a:xfrm>
          <a:prstGeom prst="straightConnector1">
            <a:avLst/>
          </a:prstGeom>
          <a:noFill/>
          <a:ln cap="flat" cmpd="sng" w="9525">
            <a:solidFill>
              <a:schemeClr val="dk2"/>
            </a:solidFill>
            <a:prstDash val="solid"/>
            <a:round/>
            <a:headEnd len="lg" w="lg" type="none"/>
            <a:tailEnd len="lg" w="lg" type="none"/>
          </a:ln>
        </p:spPr>
      </p:cxnSp>
      <p:sp>
        <p:nvSpPr>
          <p:cNvPr id="1813" name="Shape 1813"/>
          <p:cNvSpPr/>
          <p:nvPr/>
        </p:nvSpPr>
        <p:spPr>
          <a:xfrm>
            <a:off x="5197342" y="385513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814" name="Shape 1814"/>
          <p:cNvSpPr/>
          <p:nvPr/>
        </p:nvSpPr>
        <p:spPr>
          <a:xfrm>
            <a:off x="5355237" y="416472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815" name="Shape 1815"/>
          <p:cNvCxnSpPr>
            <a:stCxn id="1813" idx="5"/>
            <a:endCxn id="1814" idx="0"/>
          </p:cNvCxnSpPr>
          <p:nvPr/>
        </p:nvCxnSpPr>
        <p:spPr>
          <a:xfrm>
            <a:off x="5292087" y="395602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816" name="Shape 1816"/>
          <p:cNvCxnSpPr>
            <a:stCxn id="1814" idx="3"/>
          </p:cNvCxnSpPr>
          <p:nvPr/>
        </p:nvCxnSpPr>
        <p:spPr>
          <a:xfrm flipH="1">
            <a:off x="5197492" y="426561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817" name="Shape 1817"/>
          <p:cNvCxnSpPr>
            <a:stCxn id="1814" idx="4"/>
          </p:cNvCxnSpPr>
          <p:nvPr/>
        </p:nvCxnSpPr>
        <p:spPr>
          <a:xfrm>
            <a:off x="5410737" y="428292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818" name="Shape 1818"/>
          <p:cNvCxnSpPr>
            <a:stCxn id="1814" idx="5"/>
          </p:cNvCxnSpPr>
          <p:nvPr/>
        </p:nvCxnSpPr>
        <p:spPr>
          <a:xfrm>
            <a:off x="5449981" y="4265611"/>
            <a:ext cx="186900" cy="234000"/>
          </a:xfrm>
          <a:prstGeom prst="straightConnector1">
            <a:avLst/>
          </a:prstGeom>
          <a:noFill/>
          <a:ln cap="flat" cmpd="sng" w="9525">
            <a:solidFill>
              <a:srgbClr val="000000"/>
            </a:solidFill>
            <a:prstDash val="solid"/>
            <a:round/>
            <a:headEnd len="lg" w="lg" type="none"/>
            <a:tailEnd len="lg" w="lg" type="none"/>
          </a:ln>
        </p:spPr>
      </p:cxnSp>
      <p:sp>
        <p:nvSpPr>
          <p:cNvPr id="1819" name="Shape 1819"/>
          <p:cNvSpPr txBox="1"/>
          <p:nvPr/>
        </p:nvSpPr>
        <p:spPr>
          <a:xfrm>
            <a:off x="5272182" y="375522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820" name="Shape 1820"/>
          <p:cNvSpPr/>
          <p:nvPr/>
        </p:nvSpPr>
        <p:spPr>
          <a:xfrm>
            <a:off x="5132937" y="44995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1" name="Shape 1821"/>
          <p:cNvSpPr/>
          <p:nvPr/>
        </p:nvSpPr>
        <p:spPr>
          <a:xfrm>
            <a:off x="5359306" y="44995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2" name="Shape 1822"/>
          <p:cNvSpPr/>
          <p:nvPr/>
        </p:nvSpPr>
        <p:spPr>
          <a:xfrm>
            <a:off x="5585676" y="44995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3" name="Shape 1823"/>
          <p:cNvSpPr txBox="1"/>
          <p:nvPr/>
        </p:nvSpPr>
        <p:spPr>
          <a:xfrm>
            <a:off x="5024845" y="4539250"/>
            <a:ext cx="11262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   F4</a:t>
            </a:r>
          </a:p>
        </p:txBody>
      </p:sp>
      <p:sp>
        <p:nvSpPr>
          <p:cNvPr id="1824" name="Shape 1824"/>
          <p:cNvSpPr/>
          <p:nvPr/>
        </p:nvSpPr>
        <p:spPr>
          <a:xfrm>
            <a:off x="5814276" y="44995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8" name="Shape 1828"/>
        <p:cNvGrpSpPr/>
        <p:nvPr/>
      </p:nvGrpSpPr>
      <p:grpSpPr>
        <a:xfrm>
          <a:off x="0" y="0"/>
          <a:ext cx="0" cy="0"/>
          <a:chOff x="0" y="0"/>
          <a:chExt cx="0" cy="0"/>
        </a:xfrm>
      </p:grpSpPr>
      <p:sp>
        <p:nvSpPr>
          <p:cNvPr id="1829" name="Shape 18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HopsFS Transactional Operations</a:t>
            </a:r>
          </a:p>
        </p:txBody>
      </p:sp>
      <p:sp>
        <p:nvSpPr>
          <p:cNvPr id="1830" name="Shape 1830"/>
          <p:cNvSpPr txBox="1"/>
          <p:nvPr>
            <p:ph idx="1" type="body"/>
          </p:nvPr>
        </p:nvSpPr>
        <p:spPr>
          <a:xfrm>
            <a:off x="311700" y="1152475"/>
            <a:ext cx="8520600" cy="3604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GB" sz="1400">
                <a:solidFill>
                  <a:srgbClr val="FFFFFF"/>
                </a:solidFill>
              </a:rPr>
              <a:t>1. Get hints from the inodes hint cache</a:t>
            </a:r>
          </a:p>
          <a:p>
            <a:pPr lvl="0" rtl="0">
              <a:lnSpc>
                <a:spcPct val="100000"/>
              </a:lnSpc>
              <a:spcBef>
                <a:spcPts val="0"/>
              </a:spcBef>
              <a:spcAft>
                <a:spcPts val="0"/>
              </a:spcAft>
              <a:buNone/>
            </a:pPr>
            <a:r>
              <a:rPr b="1" lang="en-GB" sz="1400">
                <a:solidFill>
                  <a:srgbClr val="FFFFFF"/>
                </a:solidFill>
              </a:rPr>
              <a:t>2. Set partition key hint for the transaction</a:t>
            </a:r>
          </a:p>
          <a:p>
            <a:pPr lvl="0" rtl="0">
              <a:lnSpc>
                <a:spcPct val="100000"/>
              </a:lnSpc>
              <a:spcBef>
                <a:spcPts val="0"/>
              </a:spcBef>
              <a:spcAft>
                <a:spcPts val="0"/>
              </a:spcAft>
              <a:buNone/>
            </a:pPr>
            <a:r>
              <a:rPr b="1" lang="en-GB">
                <a:solidFill>
                  <a:srgbClr val="FFFFFF"/>
                </a:solidFill>
              </a:rPr>
              <a:t>BEGIN TRANSACTION</a:t>
            </a:r>
          </a:p>
          <a:p>
            <a:pPr indent="457200" lvl="0" rtl="0">
              <a:lnSpc>
                <a:spcPct val="100000"/>
              </a:lnSpc>
              <a:spcBef>
                <a:spcPts val="0"/>
              </a:spcBef>
              <a:spcAft>
                <a:spcPts val="0"/>
              </a:spcAft>
              <a:buNone/>
            </a:pPr>
            <a:r>
              <a:rPr b="1" lang="en-GB" sz="1600">
                <a:solidFill>
                  <a:srgbClr val="FFFFFF"/>
                </a:solidFill>
              </a:rPr>
              <a:t>LOCK PHASE:</a:t>
            </a:r>
          </a:p>
          <a:p>
            <a:pPr indent="457200" lvl="0" marL="457200" rtl="0">
              <a:lnSpc>
                <a:spcPct val="100000"/>
              </a:lnSpc>
              <a:spcBef>
                <a:spcPts val="0"/>
              </a:spcBef>
              <a:spcAft>
                <a:spcPts val="0"/>
              </a:spcAft>
              <a:buNone/>
            </a:pPr>
            <a:r>
              <a:rPr b="1" lang="en-GB" sz="1400">
                <a:solidFill>
                  <a:srgbClr val="FFFFFF"/>
                </a:solidFill>
              </a:rPr>
              <a:t>3. Using the inode hints, batch read all inodes</a:t>
            </a:r>
          </a:p>
          <a:p>
            <a:pPr indent="0" lvl="0" marL="914400" rtl="0">
              <a:lnSpc>
                <a:spcPct val="100000"/>
              </a:lnSpc>
              <a:spcBef>
                <a:spcPts val="0"/>
              </a:spcBef>
              <a:spcAft>
                <a:spcPts val="0"/>
              </a:spcAft>
              <a:buNone/>
            </a:pPr>
            <a:r>
              <a:rPr b="1" lang="en-GB" sz="1400">
                <a:solidFill>
                  <a:srgbClr val="FFFFFF"/>
                </a:solidFill>
              </a:rPr>
              <a:t>     up to the penultimate inode in the path</a:t>
            </a:r>
          </a:p>
          <a:p>
            <a:pPr indent="457200" lvl="0" marL="457200" rtl="0">
              <a:lnSpc>
                <a:spcPct val="100000"/>
              </a:lnSpc>
              <a:spcBef>
                <a:spcPts val="0"/>
              </a:spcBef>
              <a:spcAft>
                <a:spcPts val="0"/>
              </a:spcAft>
              <a:buNone/>
            </a:pPr>
            <a:r>
              <a:rPr b="1" lang="en-GB" sz="1400">
                <a:solidFill>
                  <a:srgbClr val="FFFFFF"/>
                </a:solidFill>
              </a:rPr>
              <a:t>4. If (cache miss || invalid path component) then</a:t>
            </a:r>
          </a:p>
          <a:p>
            <a:pPr indent="457200" lvl="0" marL="457200" rtl="0">
              <a:lnSpc>
                <a:spcPct val="100000"/>
              </a:lnSpc>
              <a:spcBef>
                <a:spcPts val="0"/>
              </a:spcBef>
              <a:spcAft>
                <a:spcPts val="0"/>
              </a:spcAft>
              <a:buNone/>
            </a:pPr>
            <a:r>
              <a:rPr b="1" lang="en-GB" sz="1400">
                <a:solidFill>
                  <a:srgbClr val="FFFFFF"/>
                </a:solidFill>
              </a:rPr>
              <a:t>     recursively resolve the path &amp; update the cache</a:t>
            </a:r>
          </a:p>
          <a:p>
            <a:pPr indent="0" lvl="0" marL="914400" rtl="0">
              <a:lnSpc>
                <a:spcPct val="100000"/>
              </a:lnSpc>
              <a:spcBef>
                <a:spcPts val="0"/>
              </a:spcBef>
              <a:spcAft>
                <a:spcPts val="0"/>
              </a:spcAft>
              <a:buNone/>
            </a:pPr>
            <a:r>
              <a:rPr b="1" lang="en-GB" sz="1400">
                <a:solidFill>
                  <a:srgbClr val="FFFFFF"/>
                </a:solidFill>
              </a:rPr>
              <a:t>5. Lock and read the last inode</a:t>
            </a:r>
          </a:p>
          <a:p>
            <a:pPr indent="457200" lvl="0" marL="457200" rtl="0">
              <a:lnSpc>
                <a:spcPct val="100000"/>
              </a:lnSpc>
              <a:spcBef>
                <a:spcPts val="0"/>
              </a:spcBef>
              <a:spcAft>
                <a:spcPts val="0"/>
              </a:spcAft>
              <a:buNone/>
            </a:pPr>
            <a:r>
              <a:rPr b="1" lang="en-GB" sz="1400">
                <a:solidFill>
                  <a:srgbClr val="FFFFFF"/>
                </a:solidFill>
              </a:rPr>
              <a:t>6. Read Lease, Quota, Blocks, Replica, URB, PRB, RUC,</a:t>
            </a:r>
          </a:p>
          <a:p>
            <a:pPr indent="457200" lvl="0" marL="457200" rtl="0">
              <a:lnSpc>
                <a:spcPct val="100000"/>
              </a:lnSpc>
              <a:spcBef>
                <a:spcPts val="0"/>
              </a:spcBef>
              <a:spcAft>
                <a:spcPts val="0"/>
              </a:spcAft>
              <a:buNone/>
            </a:pPr>
            <a:r>
              <a:rPr b="1" lang="en-GB" sz="1400">
                <a:solidFill>
                  <a:srgbClr val="FFFFFF"/>
                </a:solidFill>
              </a:rPr>
              <a:t>    CR, ER, Inv using partition pruned index scans</a:t>
            </a:r>
          </a:p>
          <a:p>
            <a:pPr indent="457200" lvl="0" rtl="0">
              <a:lnSpc>
                <a:spcPct val="100000"/>
              </a:lnSpc>
              <a:spcBef>
                <a:spcPts val="0"/>
              </a:spcBef>
              <a:spcAft>
                <a:spcPts val="0"/>
              </a:spcAft>
              <a:buNone/>
            </a:pPr>
            <a:r>
              <a:rPr b="1" lang="en-GB" sz="1600">
                <a:solidFill>
                  <a:srgbClr val="FFFFFF"/>
                </a:solidFill>
              </a:rPr>
              <a:t>EXECUTE PHASE:</a:t>
            </a:r>
          </a:p>
          <a:p>
            <a:pPr indent="457200" lvl="0" marL="457200" rtl="0">
              <a:lnSpc>
                <a:spcPct val="100000"/>
              </a:lnSpc>
              <a:spcBef>
                <a:spcPts val="0"/>
              </a:spcBef>
              <a:spcAft>
                <a:spcPts val="0"/>
              </a:spcAft>
              <a:buNone/>
            </a:pPr>
            <a:r>
              <a:rPr b="1" lang="en-GB" sz="1400">
                <a:solidFill>
                  <a:srgbClr val="FFFFFF"/>
                </a:solidFill>
              </a:rPr>
              <a:t>7. Process the data stored in the transaction cache</a:t>
            </a:r>
          </a:p>
          <a:p>
            <a:pPr indent="457200" lvl="0" rtl="0">
              <a:lnSpc>
                <a:spcPct val="100000"/>
              </a:lnSpc>
              <a:spcBef>
                <a:spcPts val="0"/>
              </a:spcBef>
              <a:spcAft>
                <a:spcPts val="0"/>
              </a:spcAft>
              <a:buNone/>
            </a:pPr>
            <a:r>
              <a:rPr b="1" lang="en-GB" sz="1600">
                <a:solidFill>
                  <a:srgbClr val="FFFFFF"/>
                </a:solidFill>
              </a:rPr>
              <a:t>UPDATE PHASE:</a:t>
            </a:r>
          </a:p>
          <a:p>
            <a:pPr indent="457200" lvl="0" marL="457200" rtl="0">
              <a:lnSpc>
                <a:spcPct val="100000"/>
              </a:lnSpc>
              <a:spcBef>
                <a:spcPts val="0"/>
              </a:spcBef>
              <a:spcAft>
                <a:spcPts val="0"/>
              </a:spcAft>
              <a:buNone/>
            </a:pPr>
            <a:r>
              <a:rPr b="1" lang="en-GB" sz="1400">
                <a:solidFill>
                  <a:srgbClr val="FFFFFF"/>
                </a:solidFill>
              </a:rPr>
              <a:t>8. Transfer the changes to database in batches</a:t>
            </a:r>
          </a:p>
          <a:p>
            <a:pPr lvl="0" rtl="0">
              <a:lnSpc>
                <a:spcPct val="100000"/>
              </a:lnSpc>
              <a:spcBef>
                <a:spcPts val="0"/>
              </a:spcBef>
              <a:spcAft>
                <a:spcPts val="0"/>
              </a:spcAft>
              <a:buNone/>
            </a:pPr>
            <a:r>
              <a:rPr b="1" lang="en-GB">
                <a:solidFill>
                  <a:srgbClr val="FFFFFF"/>
                </a:solidFill>
              </a:rPr>
              <a:t>COMMIT/ABORT TRANSACTION</a:t>
            </a:r>
          </a:p>
          <a:p>
            <a:pPr lvl="0" rtl="0">
              <a:lnSpc>
                <a:spcPct val="100000"/>
              </a:lnSpc>
              <a:spcBef>
                <a:spcPts val="0"/>
              </a:spcBef>
              <a:spcAft>
                <a:spcPts val="0"/>
              </a:spcAft>
              <a:buNone/>
            </a:pPr>
            <a:r>
              <a:t/>
            </a:r>
            <a:endParaRPr b="1" sz="1400"/>
          </a:p>
        </p:txBody>
      </p:sp>
      <p:sp>
        <p:nvSpPr>
          <p:cNvPr id="1831" name="Shape 18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1832" name="Shape 18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1833" name="Shape 1833"/>
          <p:cNvGraphicFramePr/>
          <p:nvPr/>
        </p:nvGraphicFramePr>
        <p:xfrm>
          <a:off x="4966900" y="1533475"/>
          <a:ext cx="3000000" cy="3000000"/>
        </p:xfrm>
        <a:graphic>
          <a:graphicData uri="http://schemas.openxmlformats.org/drawingml/2006/table">
            <a:tbl>
              <a:tblPr>
                <a:noFill/>
                <a:tableStyleId>{F272928A-EE18-4A80-BFEB-A39FF3E76CC0}</a:tableStyleId>
              </a:tblPr>
              <a:tblGrid>
                <a:gridCol w="713500"/>
                <a:gridCol w="382850"/>
                <a:gridCol w="713500"/>
                <a:gridCol w="382850"/>
                <a:gridCol w="713500"/>
                <a:gridCol w="382850"/>
                <a:gridCol w="713500"/>
              </a:tblGrid>
              <a:tr h="170250">
                <a:tc gridSpan="7">
                  <a:txBody>
                    <a:bodyPr>
                      <a:noAutofit/>
                    </a:bodyPr>
                    <a:lstStyle/>
                    <a:p>
                      <a:pPr lvl="0" rtl="0" algn="ctr">
                        <a:lnSpc>
                          <a:spcPct val="115000"/>
                        </a:lnSpc>
                        <a:spcBef>
                          <a:spcPts val="0"/>
                        </a:spcBef>
                        <a:buNone/>
                      </a:pPr>
                      <a:r>
                        <a:rPr b="1" lang="en-GB" sz="7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170250">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170250">
                <a:tc>
                  <a:txBody>
                    <a:bodyPr>
                      <a:noAutofit/>
                    </a:bodyPr>
                    <a:lstStyle/>
                    <a:p>
                      <a:pPr lvl="0" rtl="0" algn="ctr">
                        <a:lnSpc>
                          <a:spcPct val="115000"/>
                        </a:lnSpc>
                        <a:spcBef>
                          <a:spcPts val="0"/>
                        </a:spcBef>
                        <a:buNone/>
                      </a:pPr>
                      <a:r>
                        <a:rPr b="1" lang="en-GB" sz="7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[{3,1},{3,2},{3,3}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],[{3,1,1},{3,1,2},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{3,1,3},{3,2,4}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…{3,3,9}]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1834" name="Shape 1834"/>
          <p:cNvSpPr txBox="1"/>
          <p:nvPr/>
        </p:nvSpPr>
        <p:spPr>
          <a:xfrm>
            <a:off x="5641675" y="902075"/>
            <a:ext cx="1660500" cy="3693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GB" sz="1200">
                <a:solidFill>
                  <a:srgbClr val="FFFFFF"/>
                </a:solidFill>
                <a:latin typeface="Consolas"/>
                <a:ea typeface="Consolas"/>
                <a:cs typeface="Consolas"/>
                <a:sym typeface="Consolas"/>
              </a:rPr>
              <a:t>$&gt; cat  /user/F1</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8" name="Shape 1838"/>
        <p:cNvGrpSpPr/>
        <p:nvPr/>
      </p:nvGrpSpPr>
      <p:grpSpPr>
        <a:xfrm>
          <a:off x="0" y="0"/>
          <a:ext cx="0" cy="0"/>
          <a:chOff x="0" y="0"/>
          <a:chExt cx="0" cy="0"/>
        </a:xfrm>
      </p:grpSpPr>
      <p:sp>
        <p:nvSpPr>
          <p:cNvPr id="1839" name="Shape 18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HopsFS Transactional Operations</a:t>
            </a:r>
          </a:p>
        </p:txBody>
      </p:sp>
      <p:sp>
        <p:nvSpPr>
          <p:cNvPr id="1840" name="Shape 1840"/>
          <p:cNvSpPr txBox="1"/>
          <p:nvPr>
            <p:ph idx="1" type="body"/>
          </p:nvPr>
        </p:nvSpPr>
        <p:spPr>
          <a:xfrm>
            <a:off x="311700" y="1152475"/>
            <a:ext cx="8520600" cy="36045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8571"/>
              <a:buFont typeface="Arial"/>
              <a:buNone/>
            </a:pPr>
            <a:r>
              <a:rPr b="1" lang="en-GB" sz="1400"/>
              <a:t>1. Get hints from the </a:t>
            </a:r>
            <a:r>
              <a:rPr b="1" lang="en-GB">
                <a:solidFill>
                  <a:srgbClr val="E69138"/>
                </a:solidFill>
              </a:rPr>
              <a:t>inodes hint cache</a:t>
            </a:r>
          </a:p>
          <a:p>
            <a:pPr lvl="0">
              <a:lnSpc>
                <a:spcPct val="100000"/>
              </a:lnSpc>
              <a:spcBef>
                <a:spcPts val="0"/>
              </a:spcBef>
              <a:spcAft>
                <a:spcPts val="0"/>
              </a:spcAft>
              <a:buClr>
                <a:schemeClr val="dk1"/>
              </a:buClr>
              <a:buSzPct val="78571"/>
              <a:buFont typeface="Arial"/>
              <a:buNone/>
            </a:pPr>
            <a:r>
              <a:rPr b="1" lang="en-GB" sz="1400">
                <a:solidFill>
                  <a:srgbClr val="FFFFFF"/>
                </a:solidFill>
              </a:rPr>
              <a:t>2. Set partition key hint for the transaction</a:t>
            </a:r>
          </a:p>
          <a:p>
            <a:pPr lvl="0">
              <a:lnSpc>
                <a:spcPct val="100000"/>
              </a:lnSpc>
              <a:spcBef>
                <a:spcPts val="0"/>
              </a:spcBef>
              <a:spcAft>
                <a:spcPts val="0"/>
              </a:spcAft>
              <a:buClr>
                <a:schemeClr val="dk1"/>
              </a:buClr>
              <a:buSzPct val="61111"/>
              <a:buFont typeface="Arial"/>
              <a:buNone/>
            </a:pPr>
            <a:r>
              <a:rPr b="1" lang="en-GB">
                <a:solidFill>
                  <a:srgbClr val="FFFFFF"/>
                </a:solidFill>
              </a:rPr>
              <a:t>BEGIN TRANSACTION</a:t>
            </a:r>
          </a:p>
          <a:p>
            <a:pPr indent="387350" lvl="0">
              <a:lnSpc>
                <a:spcPct val="100000"/>
              </a:lnSpc>
              <a:spcBef>
                <a:spcPts val="0"/>
              </a:spcBef>
              <a:spcAft>
                <a:spcPts val="0"/>
              </a:spcAft>
              <a:buClr>
                <a:schemeClr val="dk1"/>
              </a:buClr>
              <a:buSzPct val="68750"/>
              <a:buFont typeface="Arial"/>
              <a:buNone/>
            </a:pPr>
            <a:r>
              <a:rPr b="1" lang="en-GB" sz="1600">
                <a:solidFill>
                  <a:srgbClr val="FFFFFF"/>
                </a:solidFill>
              </a:rPr>
              <a:t>LOCK PHASE:</a:t>
            </a:r>
          </a:p>
          <a:p>
            <a:pPr indent="387350" lvl="0" marL="457200">
              <a:lnSpc>
                <a:spcPct val="100000"/>
              </a:lnSpc>
              <a:spcBef>
                <a:spcPts val="0"/>
              </a:spcBef>
              <a:spcAft>
                <a:spcPts val="0"/>
              </a:spcAft>
              <a:buClr>
                <a:schemeClr val="dk1"/>
              </a:buClr>
              <a:buSzPct val="78571"/>
              <a:buFont typeface="Arial"/>
              <a:buNone/>
            </a:pPr>
            <a:r>
              <a:rPr b="1" lang="en-GB" sz="1400">
                <a:solidFill>
                  <a:srgbClr val="FFFFFF"/>
                </a:solidFill>
              </a:rPr>
              <a:t>3. Using the inode hints, batch read all inodes</a:t>
            </a:r>
          </a:p>
          <a:p>
            <a:pPr indent="-69850" lvl="0" marL="914400">
              <a:lnSpc>
                <a:spcPct val="100000"/>
              </a:lnSpc>
              <a:spcBef>
                <a:spcPts val="0"/>
              </a:spcBef>
              <a:spcAft>
                <a:spcPts val="0"/>
              </a:spcAft>
              <a:buClr>
                <a:schemeClr val="dk1"/>
              </a:buClr>
              <a:buSzPct val="78571"/>
              <a:buFont typeface="Arial"/>
              <a:buNone/>
            </a:pPr>
            <a:r>
              <a:rPr b="1" lang="en-GB" sz="1400">
                <a:solidFill>
                  <a:srgbClr val="FFFFFF"/>
                </a:solidFill>
              </a:rPr>
              <a:t>     up to the penultimate inode in the path</a:t>
            </a:r>
          </a:p>
          <a:p>
            <a:pPr indent="387350" lvl="0" marL="457200">
              <a:lnSpc>
                <a:spcPct val="100000"/>
              </a:lnSpc>
              <a:spcBef>
                <a:spcPts val="0"/>
              </a:spcBef>
              <a:spcAft>
                <a:spcPts val="0"/>
              </a:spcAft>
              <a:buClr>
                <a:schemeClr val="dk1"/>
              </a:buClr>
              <a:buSzPct val="78571"/>
              <a:buFont typeface="Arial"/>
              <a:buNone/>
            </a:pPr>
            <a:r>
              <a:rPr b="1" lang="en-GB" sz="1400">
                <a:solidFill>
                  <a:srgbClr val="FFFFFF"/>
                </a:solidFill>
              </a:rPr>
              <a:t>4. If (cache miss || invalid path component) then</a:t>
            </a:r>
          </a:p>
          <a:p>
            <a:pPr indent="387350" lvl="0" marL="457200">
              <a:lnSpc>
                <a:spcPct val="100000"/>
              </a:lnSpc>
              <a:spcBef>
                <a:spcPts val="0"/>
              </a:spcBef>
              <a:spcAft>
                <a:spcPts val="0"/>
              </a:spcAft>
              <a:buClr>
                <a:schemeClr val="dk1"/>
              </a:buClr>
              <a:buSzPct val="78571"/>
              <a:buFont typeface="Arial"/>
              <a:buNone/>
            </a:pPr>
            <a:r>
              <a:rPr b="1" lang="en-GB" sz="1400">
                <a:solidFill>
                  <a:srgbClr val="FFFFFF"/>
                </a:solidFill>
              </a:rPr>
              <a:t>     recursively resolve the path &amp; update the cache</a:t>
            </a:r>
          </a:p>
          <a:p>
            <a:pPr indent="-69850" lvl="0" marL="914400">
              <a:lnSpc>
                <a:spcPct val="100000"/>
              </a:lnSpc>
              <a:spcBef>
                <a:spcPts val="0"/>
              </a:spcBef>
              <a:spcAft>
                <a:spcPts val="0"/>
              </a:spcAft>
              <a:buClr>
                <a:schemeClr val="dk1"/>
              </a:buClr>
              <a:buSzPct val="78571"/>
              <a:buFont typeface="Arial"/>
              <a:buNone/>
            </a:pPr>
            <a:r>
              <a:rPr b="1" lang="en-GB" sz="1400">
                <a:solidFill>
                  <a:srgbClr val="FFFFFF"/>
                </a:solidFill>
              </a:rPr>
              <a:t>5. Lock and read the last inode</a:t>
            </a:r>
          </a:p>
          <a:p>
            <a:pPr indent="387350" lvl="0" marL="457200">
              <a:lnSpc>
                <a:spcPct val="100000"/>
              </a:lnSpc>
              <a:spcBef>
                <a:spcPts val="0"/>
              </a:spcBef>
              <a:spcAft>
                <a:spcPts val="0"/>
              </a:spcAft>
              <a:buClr>
                <a:schemeClr val="dk1"/>
              </a:buClr>
              <a:buSzPct val="78571"/>
              <a:buFont typeface="Arial"/>
              <a:buNone/>
            </a:pPr>
            <a:r>
              <a:rPr b="1" lang="en-GB" sz="1400">
                <a:solidFill>
                  <a:srgbClr val="FFFFFF"/>
                </a:solidFill>
              </a:rPr>
              <a:t>6. Read Lease, Quota, Blocks, Replica, URB, PRB, RUC,</a:t>
            </a:r>
          </a:p>
          <a:p>
            <a:pPr indent="387350" lvl="0" marL="457200">
              <a:lnSpc>
                <a:spcPct val="100000"/>
              </a:lnSpc>
              <a:spcBef>
                <a:spcPts val="0"/>
              </a:spcBef>
              <a:spcAft>
                <a:spcPts val="0"/>
              </a:spcAft>
              <a:buClr>
                <a:schemeClr val="dk1"/>
              </a:buClr>
              <a:buSzPct val="78571"/>
              <a:buFont typeface="Arial"/>
              <a:buNone/>
            </a:pPr>
            <a:r>
              <a:rPr b="1" lang="en-GB" sz="1400">
                <a:solidFill>
                  <a:srgbClr val="FFFFFF"/>
                </a:solidFill>
              </a:rPr>
              <a:t>    CR, ER, Inv using partition pruned index scans</a:t>
            </a:r>
          </a:p>
          <a:p>
            <a:pPr indent="387350" lvl="0">
              <a:lnSpc>
                <a:spcPct val="100000"/>
              </a:lnSpc>
              <a:spcBef>
                <a:spcPts val="0"/>
              </a:spcBef>
              <a:spcAft>
                <a:spcPts val="0"/>
              </a:spcAft>
              <a:buClr>
                <a:schemeClr val="dk1"/>
              </a:buClr>
              <a:buSzPct val="68750"/>
              <a:buFont typeface="Arial"/>
              <a:buNone/>
            </a:pPr>
            <a:r>
              <a:rPr b="1" lang="en-GB" sz="1600">
                <a:solidFill>
                  <a:srgbClr val="FFFFFF"/>
                </a:solidFill>
              </a:rPr>
              <a:t>EXECUTE PHASE:</a:t>
            </a:r>
          </a:p>
          <a:p>
            <a:pPr indent="387350" lvl="0" marL="457200">
              <a:lnSpc>
                <a:spcPct val="100000"/>
              </a:lnSpc>
              <a:spcBef>
                <a:spcPts val="0"/>
              </a:spcBef>
              <a:spcAft>
                <a:spcPts val="0"/>
              </a:spcAft>
              <a:buClr>
                <a:schemeClr val="dk1"/>
              </a:buClr>
              <a:buSzPct val="78571"/>
              <a:buFont typeface="Arial"/>
              <a:buNone/>
            </a:pPr>
            <a:r>
              <a:rPr b="1" lang="en-GB" sz="1400">
                <a:solidFill>
                  <a:srgbClr val="FFFFFF"/>
                </a:solidFill>
              </a:rPr>
              <a:t>7. Process the data stored in the transaction cache</a:t>
            </a:r>
          </a:p>
          <a:p>
            <a:pPr indent="387350" lvl="0">
              <a:lnSpc>
                <a:spcPct val="100000"/>
              </a:lnSpc>
              <a:spcBef>
                <a:spcPts val="0"/>
              </a:spcBef>
              <a:spcAft>
                <a:spcPts val="0"/>
              </a:spcAft>
              <a:buClr>
                <a:schemeClr val="dk1"/>
              </a:buClr>
              <a:buSzPct val="68750"/>
              <a:buFont typeface="Arial"/>
              <a:buNone/>
            </a:pPr>
            <a:r>
              <a:rPr b="1" lang="en-GB" sz="1600">
                <a:solidFill>
                  <a:srgbClr val="FFFFFF"/>
                </a:solidFill>
              </a:rPr>
              <a:t>UPDATE PHASE:</a:t>
            </a:r>
          </a:p>
          <a:p>
            <a:pPr indent="387350" lvl="0" marL="457200">
              <a:lnSpc>
                <a:spcPct val="100000"/>
              </a:lnSpc>
              <a:spcBef>
                <a:spcPts val="0"/>
              </a:spcBef>
              <a:spcAft>
                <a:spcPts val="0"/>
              </a:spcAft>
              <a:buClr>
                <a:schemeClr val="dk1"/>
              </a:buClr>
              <a:buSzPct val="78571"/>
              <a:buFont typeface="Arial"/>
              <a:buNone/>
            </a:pPr>
            <a:r>
              <a:rPr b="1" lang="en-GB" sz="1400">
                <a:solidFill>
                  <a:srgbClr val="FFFFFF"/>
                </a:solidFill>
              </a:rPr>
              <a:t>8. Transfer the changes to database in batches</a:t>
            </a:r>
          </a:p>
          <a:p>
            <a:pPr lvl="0">
              <a:lnSpc>
                <a:spcPct val="100000"/>
              </a:lnSpc>
              <a:spcBef>
                <a:spcPts val="0"/>
              </a:spcBef>
              <a:spcAft>
                <a:spcPts val="0"/>
              </a:spcAft>
              <a:buClr>
                <a:schemeClr val="dk1"/>
              </a:buClr>
              <a:buSzPct val="61111"/>
              <a:buFont typeface="Arial"/>
              <a:buNone/>
            </a:pPr>
            <a:r>
              <a:rPr b="1" lang="en-GB">
                <a:solidFill>
                  <a:srgbClr val="FFFFFF"/>
                </a:solidFill>
              </a:rPr>
              <a:t>COMMIT/ABORT TRANSACTION</a:t>
            </a:r>
          </a:p>
          <a:p>
            <a:pPr lvl="0">
              <a:lnSpc>
                <a:spcPct val="100000"/>
              </a:lnSpc>
              <a:spcBef>
                <a:spcPts val="0"/>
              </a:spcBef>
              <a:spcAft>
                <a:spcPts val="0"/>
              </a:spcAft>
              <a:buNone/>
            </a:pPr>
            <a:r>
              <a:t/>
            </a:r>
            <a:endParaRPr b="1" sz="1400"/>
          </a:p>
        </p:txBody>
      </p:sp>
      <p:sp>
        <p:nvSpPr>
          <p:cNvPr id="1841" name="Shape 18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
        <p:nvSpPr>
          <p:cNvPr id="1842" name="Shape 18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1843" name="Shape 1843"/>
          <p:cNvGraphicFramePr/>
          <p:nvPr/>
        </p:nvGraphicFramePr>
        <p:xfrm>
          <a:off x="4966900" y="1533475"/>
          <a:ext cx="3000000" cy="3000000"/>
        </p:xfrm>
        <a:graphic>
          <a:graphicData uri="http://schemas.openxmlformats.org/drawingml/2006/table">
            <a:tbl>
              <a:tblPr>
                <a:noFill/>
                <a:tableStyleId>{F272928A-EE18-4A80-BFEB-A39FF3E76CC0}</a:tableStyleId>
              </a:tblPr>
              <a:tblGrid>
                <a:gridCol w="713500"/>
                <a:gridCol w="382850"/>
                <a:gridCol w="713500"/>
                <a:gridCol w="382850"/>
                <a:gridCol w="713500"/>
                <a:gridCol w="382850"/>
                <a:gridCol w="713500"/>
              </a:tblGrid>
              <a:tr h="170250">
                <a:tc gridSpan="7">
                  <a:txBody>
                    <a:bodyPr>
                      <a:noAutofit/>
                    </a:bodyPr>
                    <a:lstStyle/>
                    <a:p>
                      <a:pPr lvl="0" rtl="0" algn="ctr">
                        <a:lnSpc>
                          <a:spcPct val="115000"/>
                        </a:lnSpc>
                        <a:spcBef>
                          <a:spcPts val="0"/>
                        </a:spcBef>
                        <a:buNone/>
                      </a:pPr>
                      <a:r>
                        <a:rPr b="1" lang="en-GB" sz="7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170250">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170250">
                <a:tc>
                  <a:txBody>
                    <a:bodyPr>
                      <a:noAutofit/>
                    </a:bodyPr>
                    <a:lstStyle/>
                    <a:p>
                      <a:pPr lvl="0" rtl="0" algn="ctr">
                        <a:lnSpc>
                          <a:spcPct val="115000"/>
                        </a:lnSpc>
                        <a:spcBef>
                          <a:spcPts val="0"/>
                        </a:spcBef>
                        <a:buNone/>
                      </a:pPr>
                      <a:r>
                        <a:rPr b="1" lang="en-GB" sz="7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[{3,1},{3,2},{3,3}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],[{3,1,1},{3,1,2},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{3,1,3},{3,2,4}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…{3,3,9}]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1844" name="Shape 1844"/>
          <p:cNvSpPr txBox="1"/>
          <p:nvPr/>
        </p:nvSpPr>
        <p:spPr>
          <a:xfrm>
            <a:off x="5641675" y="902075"/>
            <a:ext cx="1660500" cy="3693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GB" sz="1200">
                <a:solidFill>
                  <a:srgbClr val="FFFFFF"/>
                </a:solidFill>
                <a:latin typeface="Consolas"/>
                <a:ea typeface="Consolas"/>
                <a:cs typeface="Consolas"/>
                <a:sym typeface="Consolas"/>
              </a:rPr>
              <a:t>$&gt; cat  /user/F1</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8" name="Shape 1848"/>
        <p:cNvGrpSpPr/>
        <p:nvPr/>
      </p:nvGrpSpPr>
      <p:grpSpPr>
        <a:xfrm>
          <a:off x="0" y="0"/>
          <a:ext cx="0" cy="0"/>
          <a:chOff x="0" y="0"/>
          <a:chExt cx="0" cy="0"/>
        </a:xfrm>
      </p:grpSpPr>
      <p:sp>
        <p:nvSpPr>
          <p:cNvPr id="1849" name="Shape 18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HopsFS Transactional Operations</a:t>
            </a:r>
          </a:p>
        </p:txBody>
      </p:sp>
      <p:sp>
        <p:nvSpPr>
          <p:cNvPr id="1850" name="Shape 1850"/>
          <p:cNvSpPr txBox="1"/>
          <p:nvPr>
            <p:ph idx="1" type="body"/>
          </p:nvPr>
        </p:nvSpPr>
        <p:spPr>
          <a:xfrm>
            <a:off x="311700" y="1152475"/>
            <a:ext cx="8520600" cy="3604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GB" sz="1400"/>
              <a:t>1. Get hints from the </a:t>
            </a:r>
            <a:r>
              <a:rPr b="1" lang="en-GB">
                <a:solidFill>
                  <a:srgbClr val="E69138"/>
                </a:solidFill>
              </a:rPr>
              <a:t>inodes hint cache</a:t>
            </a:r>
          </a:p>
          <a:p>
            <a:pPr lvl="0" rtl="0">
              <a:lnSpc>
                <a:spcPct val="100000"/>
              </a:lnSpc>
              <a:spcBef>
                <a:spcPts val="0"/>
              </a:spcBef>
              <a:spcAft>
                <a:spcPts val="0"/>
              </a:spcAft>
              <a:buNone/>
            </a:pPr>
            <a:r>
              <a:rPr b="1" lang="en-GB" sz="1400"/>
              <a:t>2. Set partition key hint for the transaction</a:t>
            </a:r>
          </a:p>
          <a:p>
            <a:pPr lvl="0" rtl="0">
              <a:lnSpc>
                <a:spcPct val="100000"/>
              </a:lnSpc>
              <a:spcBef>
                <a:spcPts val="0"/>
              </a:spcBef>
              <a:spcAft>
                <a:spcPts val="0"/>
              </a:spcAft>
              <a:buNone/>
            </a:pPr>
            <a:r>
              <a:rPr b="1" lang="en-GB">
                <a:solidFill>
                  <a:srgbClr val="980000"/>
                </a:solidFill>
              </a:rPr>
              <a:t>BEGIN TRANSACTION</a:t>
            </a:r>
          </a:p>
          <a:p>
            <a:pPr indent="457200" lvl="0" rtl="0">
              <a:lnSpc>
                <a:spcPct val="100000"/>
              </a:lnSpc>
              <a:spcBef>
                <a:spcPts val="0"/>
              </a:spcBef>
              <a:spcAft>
                <a:spcPts val="0"/>
              </a:spcAft>
              <a:buNone/>
            </a:pPr>
            <a:r>
              <a:rPr b="1" lang="en-GB" sz="1600">
                <a:solidFill>
                  <a:srgbClr val="FFFFFF"/>
                </a:solidFill>
              </a:rPr>
              <a:t>LOCK PHASE:</a:t>
            </a:r>
          </a:p>
          <a:p>
            <a:pPr indent="457200" lvl="0" marL="457200" rtl="0">
              <a:lnSpc>
                <a:spcPct val="100000"/>
              </a:lnSpc>
              <a:spcBef>
                <a:spcPts val="0"/>
              </a:spcBef>
              <a:spcAft>
                <a:spcPts val="0"/>
              </a:spcAft>
              <a:buNone/>
            </a:pPr>
            <a:r>
              <a:rPr b="1" lang="en-GB" sz="1400">
                <a:solidFill>
                  <a:srgbClr val="FFFFFF"/>
                </a:solidFill>
              </a:rPr>
              <a:t>3. Using the inode hints, batch read all inodes</a:t>
            </a:r>
          </a:p>
          <a:p>
            <a:pPr indent="0" lvl="0" marL="914400" rtl="0">
              <a:lnSpc>
                <a:spcPct val="100000"/>
              </a:lnSpc>
              <a:spcBef>
                <a:spcPts val="0"/>
              </a:spcBef>
              <a:spcAft>
                <a:spcPts val="0"/>
              </a:spcAft>
              <a:buNone/>
            </a:pPr>
            <a:r>
              <a:rPr b="1" lang="en-GB" sz="1400">
                <a:solidFill>
                  <a:srgbClr val="FFFFFF"/>
                </a:solidFill>
              </a:rPr>
              <a:t>     up to the penultimate inode in the path</a:t>
            </a:r>
          </a:p>
          <a:p>
            <a:pPr indent="457200" lvl="0" marL="457200" rtl="0">
              <a:lnSpc>
                <a:spcPct val="100000"/>
              </a:lnSpc>
              <a:spcBef>
                <a:spcPts val="0"/>
              </a:spcBef>
              <a:spcAft>
                <a:spcPts val="0"/>
              </a:spcAft>
              <a:buNone/>
            </a:pPr>
            <a:r>
              <a:rPr b="1" lang="en-GB" sz="1400">
                <a:solidFill>
                  <a:srgbClr val="FFFFFF"/>
                </a:solidFill>
              </a:rPr>
              <a:t>4. If (cache miss || invalid path component) then</a:t>
            </a:r>
          </a:p>
          <a:p>
            <a:pPr indent="457200" lvl="0" marL="457200" rtl="0">
              <a:lnSpc>
                <a:spcPct val="100000"/>
              </a:lnSpc>
              <a:spcBef>
                <a:spcPts val="0"/>
              </a:spcBef>
              <a:spcAft>
                <a:spcPts val="0"/>
              </a:spcAft>
              <a:buNone/>
            </a:pPr>
            <a:r>
              <a:rPr b="1" lang="en-GB" sz="1400">
                <a:solidFill>
                  <a:srgbClr val="FFFFFF"/>
                </a:solidFill>
              </a:rPr>
              <a:t>     recursively resolve the path &amp; update the cache</a:t>
            </a:r>
          </a:p>
          <a:p>
            <a:pPr indent="0" lvl="0" marL="914400" rtl="0">
              <a:lnSpc>
                <a:spcPct val="100000"/>
              </a:lnSpc>
              <a:spcBef>
                <a:spcPts val="0"/>
              </a:spcBef>
              <a:spcAft>
                <a:spcPts val="0"/>
              </a:spcAft>
              <a:buNone/>
            </a:pPr>
            <a:r>
              <a:rPr b="1" lang="en-GB" sz="1400">
                <a:solidFill>
                  <a:srgbClr val="FFFFFF"/>
                </a:solidFill>
              </a:rPr>
              <a:t>5. Lock and read the last inode</a:t>
            </a:r>
          </a:p>
          <a:p>
            <a:pPr indent="457200" lvl="0" marL="457200" rtl="0">
              <a:lnSpc>
                <a:spcPct val="100000"/>
              </a:lnSpc>
              <a:spcBef>
                <a:spcPts val="0"/>
              </a:spcBef>
              <a:spcAft>
                <a:spcPts val="0"/>
              </a:spcAft>
              <a:buNone/>
            </a:pPr>
            <a:r>
              <a:rPr b="1" lang="en-GB" sz="1400">
                <a:solidFill>
                  <a:srgbClr val="FFFFFF"/>
                </a:solidFill>
              </a:rPr>
              <a:t>6. Read Lease, Quota, Blocks, Replica, URB, PRB, RUC,</a:t>
            </a:r>
          </a:p>
          <a:p>
            <a:pPr indent="457200" lvl="0" marL="457200" rtl="0">
              <a:lnSpc>
                <a:spcPct val="100000"/>
              </a:lnSpc>
              <a:spcBef>
                <a:spcPts val="0"/>
              </a:spcBef>
              <a:spcAft>
                <a:spcPts val="0"/>
              </a:spcAft>
              <a:buNone/>
            </a:pPr>
            <a:r>
              <a:rPr b="1" lang="en-GB" sz="1400">
                <a:solidFill>
                  <a:srgbClr val="FFFFFF"/>
                </a:solidFill>
              </a:rPr>
              <a:t>    CR, ER, Inv using partition pruned index scans</a:t>
            </a:r>
          </a:p>
          <a:p>
            <a:pPr indent="457200" lvl="0" rtl="0">
              <a:lnSpc>
                <a:spcPct val="100000"/>
              </a:lnSpc>
              <a:spcBef>
                <a:spcPts val="0"/>
              </a:spcBef>
              <a:spcAft>
                <a:spcPts val="0"/>
              </a:spcAft>
              <a:buNone/>
            </a:pPr>
            <a:r>
              <a:rPr b="1" lang="en-GB" sz="1600">
                <a:solidFill>
                  <a:srgbClr val="FFFFFF"/>
                </a:solidFill>
              </a:rPr>
              <a:t>EXECUTE PHASE:</a:t>
            </a:r>
          </a:p>
          <a:p>
            <a:pPr indent="457200" lvl="0" marL="457200" rtl="0">
              <a:lnSpc>
                <a:spcPct val="100000"/>
              </a:lnSpc>
              <a:spcBef>
                <a:spcPts val="0"/>
              </a:spcBef>
              <a:spcAft>
                <a:spcPts val="0"/>
              </a:spcAft>
              <a:buNone/>
            </a:pPr>
            <a:r>
              <a:rPr b="1" lang="en-GB" sz="1400">
                <a:solidFill>
                  <a:srgbClr val="FFFFFF"/>
                </a:solidFill>
              </a:rPr>
              <a:t>7. Process the data stored in the transaction cache</a:t>
            </a:r>
          </a:p>
          <a:p>
            <a:pPr indent="457200" lvl="0" rtl="0">
              <a:lnSpc>
                <a:spcPct val="100000"/>
              </a:lnSpc>
              <a:spcBef>
                <a:spcPts val="0"/>
              </a:spcBef>
              <a:spcAft>
                <a:spcPts val="0"/>
              </a:spcAft>
              <a:buNone/>
            </a:pPr>
            <a:r>
              <a:rPr b="1" lang="en-GB" sz="1600">
                <a:solidFill>
                  <a:srgbClr val="FFFFFF"/>
                </a:solidFill>
              </a:rPr>
              <a:t>UPDATE PHASE:</a:t>
            </a:r>
          </a:p>
          <a:p>
            <a:pPr indent="457200" lvl="0" marL="457200" rtl="0">
              <a:lnSpc>
                <a:spcPct val="100000"/>
              </a:lnSpc>
              <a:spcBef>
                <a:spcPts val="0"/>
              </a:spcBef>
              <a:spcAft>
                <a:spcPts val="0"/>
              </a:spcAft>
              <a:buNone/>
            </a:pPr>
            <a:r>
              <a:rPr b="1" lang="en-GB" sz="1400">
                <a:solidFill>
                  <a:srgbClr val="FFFFFF"/>
                </a:solidFill>
              </a:rPr>
              <a:t>8. Transfer the changes to database in batches</a:t>
            </a:r>
          </a:p>
          <a:p>
            <a:pPr lvl="0" rtl="0">
              <a:lnSpc>
                <a:spcPct val="100000"/>
              </a:lnSpc>
              <a:spcBef>
                <a:spcPts val="0"/>
              </a:spcBef>
              <a:spcAft>
                <a:spcPts val="0"/>
              </a:spcAft>
              <a:buNone/>
            </a:pPr>
            <a:r>
              <a:rPr b="1" lang="en-GB">
                <a:solidFill>
                  <a:srgbClr val="FFFFFF"/>
                </a:solidFill>
              </a:rPr>
              <a:t>COMMIT/ABORT TRANSACTION</a:t>
            </a:r>
          </a:p>
          <a:p>
            <a:pPr lvl="0" rtl="0">
              <a:lnSpc>
                <a:spcPct val="100000"/>
              </a:lnSpc>
              <a:spcBef>
                <a:spcPts val="0"/>
              </a:spcBef>
              <a:spcAft>
                <a:spcPts val="0"/>
              </a:spcAft>
              <a:buNone/>
            </a:pPr>
            <a:r>
              <a:t/>
            </a:r>
            <a:endParaRPr b="1" sz="1400"/>
          </a:p>
        </p:txBody>
      </p:sp>
      <p:sp>
        <p:nvSpPr>
          <p:cNvPr id="1851" name="Shape 18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1852" name="Shape 18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1853" name="Shape 1853"/>
          <p:cNvGraphicFramePr/>
          <p:nvPr/>
        </p:nvGraphicFramePr>
        <p:xfrm>
          <a:off x="4966900" y="1533475"/>
          <a:ext cx="3000000" cy="3000000"/>
        </p:xfrm>
        <a:graphic>
          <a:graphicData uri="http://schemas.openxmlformats.org/drawingml/2006/table">
            <a:tbl>
              <a:tblPr>
                <a:noFill/>
                <a:tableStyleId>{F272928A-EE18-4A80-BFEB-A39FF3E76CC0}</a:tableStyleId>
              </a:tblPr>
              <a:tblGrid>
                <a:gridCol w="713500"/>
                <a:gridCol w="382850"/>
                <a:gridCol w="713500"/>
                <a:gridCol w="382850"/>
                <a:gridCol w="713500"/>
                <a:gridCol w="382850"/>
                <a:gridCol w="713500"/>
              </a:tblGrid>
              <a:tr h="170250">
                <a:tc gridSpan="7">
                  <a:txBody>
                    <a:bodyPr>
                      <a:noAutofit/>
                    </a:bodyPr>
                    <a:lstStyle/>
                    <a:p>
                      <a:pPr lvl="0" rtl="0" algn="ctr">
                        <a:lnSpc>
                          <a:spcPct val="115000"/>
                        </a:lnSpc>
                        <a:spcBef>
                          <a:spcPts val="0"/>
                        </a:spcBef>
                        <a:buNone/>
                      </a:pPr>
                      <a:r>
                        <a:rPr b="1" lang="en-GB" sz="7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170250">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170250">
                <a:tc>
                  <a:txBody>
                    <a:bodyPr>
                      <a:noAutofit/>
                    </a:bodyPr>
                    <a:lstStyle/>
                    <a:p>
                      <a:pPr lvl="0" rtl="0" algn="ctr">
                        <a:lnSpc>
                          <a:spcPct val="115000"/>
                        </a:lnSpc>
                        <a:spcBef>
                          <a:spcPts val="0"/>
                        </a:spcBef>
                        <a:buNone/>
                      </a:pPr>
                      <a:r>
                        <a:rPr b="1" lang="en-GB" sz="7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[{3,1},{3,2},{3,3}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],[{3,1,1},{3,1,2},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{3,1,3},{3,2,4}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…{3,3,9}]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1854" name="Shape 1854"/>
          <p:cNvSpPr txBox="1"/>
          <p:nvPr/>
        </p:nvSpPr>
        <p:spPr>
          <a:xfrm>
            <a:off x="5641675" y="902075"/>
            <a:ext cx="1660500" cy="3693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GB" sz="1200">
                <a:solidFill>
                  <a:srgbClr val="FFFFFF"/>
                </a:solidFill>
                <a:latin typeface="Consolas"/>
                <a:ea typeface="Consolas"/>
                <a:cs typeface="Consolas"/>
                <a:sym typeface="Consolas"/>
              </a:rPr>
              <a:t>$&gt; cat  /user/F1</a:t>
            </a:r>
          </a:p>
        </p:txBody>
      </p:sp>
      <p:sp>
        <p:nvSpPr>
          <p:cNvPr id="1855" name="Shape 1855"/>
          <p:cNvSpPr/>
          <p:nvPr/>
        </p:nvSpPr>
        <p:spPr>
          <a:xfrm>
            <a:off x="7302180" y="902075"/>
            <a:ext cx="1378986" cy="776909"/>
          </a:xfrm>
          <a:custGeom>
            <a:pathLst>
              <a:path extrusionOk="0" h="26278" w="164165">
                <a:moveTo>
                  <a:pt x="0" y="2293"/>
                </a:moveTo>
                <a:cubicBezTo>
                  <a:pt x="14746" y="2204"/>
                  <a:pt x="61118" y="-2237"/>
                  <a:pt x="88479" y="1760"/>
                </a:cubicBezTo>
                <a:cubicBezTo>
                  <a:pt x="115839" y="5757"/>
                  <a:pt x="151550" y="22191"/>
                  <a:pt x="164165" y="26278"/>
                </a:cubicBezTo>
              </a:path>
            </a:pathLst>
          </a:custGeom>
          <a:noFill/>
          <a:ln cap="flat" cmpd="sng" w="28575">
            <a:solidFill>
              <a:schemeClr val="dk2"/>
            </a:solidFill>
            <a:prstDash val="solid"/>
            <a:round/>
            <a:headEnd len="lg" w="lg" type="none"/>
            <a:tailEnd len="lg" w="lg" type="triangle"/>
          </a:ln>
        </p:spPr>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9" name="Shape 1859"/>
        <p:cNvGrpSpPr/>
        <p:nvPr/>
      </p:nvGrpSpPr>
      <p:grpSpPr>
        <a:xfrm>
          <a:off x="0" y="0"/>
          <a:ext cx="0" cy="0"/>
          <a:chOff x="0" y="0"/>
          <a:chExt cx="0" cy="0"/>
        </a:xfrm>
      </p:grpSpPr>
      <p:sp>
        <p:nvSpPr>
          <p:cNvPr id="1860" name="Shape 18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HopsFS Transactional Operations</a:t>
            </a:r>
          </a:p>
        </p:txBody>
      </p:sp>
      <p:sp>
        <p:nvSpPr>
          <p:cNvPr id="1861" name="Shape 1861"/>
          <p:cNvSpPr txBox="1"/>
          <p:nvPr>
            <p:ph idx="1" type="body"/>
          </p:nvPr>
        </p:nvSpPr>
        <p:spPr>
          <a:xfrm>
            <a:off x="311700" y="1152475"/>
            <a:ext cx="8520600" cy="3604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GB" sz="1400"/>
              <a:t>1. Get hints from the</a:t>
            </a:r>
            <a:r>
              <a:rPr b="1" lang="en-GB">
                <a:solidFill>
                  <a:srgbClr val="E69138"/>
                </a:solidFill>
              </a:rPr>
              <a:t> inodes hint cache</a:t>
            </a:r>
          </a:p>
          <a:p>
            <a:pPr lvl="0" rtl="0">
              <a:lnSpc>
                <a:spcPct val="100000"/>
              </a:lnSpc>
              <a:spcBef>
                <a:spcPts val="0"/>
              </a:spcBef>
              <a:spcAft>
                <a:spcPts val="0"/>
              </a:spcAft>
              <a:buNone/>
            </a:pPr>
            <a:r>
              <a:rPr b="1" lang="en-GB" sz="1400"/>
              <a:t>2. Set partition key hint for the transaction</a:t>
            </a:r>
          </a:p>
          <a:p>
            <a:pPr lvl="0" rtl="0">
              <a:lnSpc>
                <a:spcPct val="100000"/>
              </a:lnSpc>
              <a:spcBef>
                <a:spcPts val="0"/>
              </a:spcBef>
              <a:spcAft>
                <a:spcPts val="0"/>
              </a:spcAft>
              <a:buNone/>
            </a:pPr>
            <a:r>
              <a:rPr b="1" lang="en-GB">
                <a:solidFill>
                  <a:srgbClr val="980000"/>
                </a:solidFill>
              </a:rPr>
              <a:t>BEGIN TRANSACTION</a:t>
            </a:r>
          </a:p>
          <a:p>
            <a:pPr indent="457200" lvl="0" rtl="0">
              <a:lnSpc>
                <a:spcPct val="100000"/>
              </a:lnSpc>
              <a:spcBef>
                <a:spcPts val="0"/>
              </a:spcBef>
              <a:spcAft>
                <a:spcPts val="0"/>
              </a:spcAft>
              <a:buNone/>
            </a:pPr>
            <a:r>
              <a:rPr b="1" lang="en-GB" sz="1600">
                <a:solidFill>
                  <a:schemeClr val="accent5"/>
                </a:solidFill>
              </a:rPr>
              <a:t>LOCK PHASE:</a:t>
            </a:r>
          </a:p>
          <a:p>
            <a:pPr indent="457200" lvl="0" marL="457200" rtl="0">
              <a:lnSpc>
                <a:spcPct val="100000"/>
              </a:lnSpc>
              <a:spcBef>
                <a:spcPts val="0"/>
              </a:spcBef>
              <a:spcAft>
                <a:spcPts val="0"/>
              </a:spcAft>
              <a:buNone/>
            </a:pPr>
            <a:r>
              <a:rPr b="1" lang="en-GB" sz="1400"/>
              <a:t>3. Using the inode hints, batch read all inodes</a:t>
            </a:r>
          </a:p>
          <a:p>
            <a:pPr indent="0" lvl="0" marL="914400" rtl="0">
              <a:lnSpc>
                <a:spcPct val="100000"/>
              </a:lnSpc>
              <a:spcBef>
                <a:spcPts val="0"/>
              </a:spcBef>
              <a:spcAft>
                <a:spcPts val="0"/>
              </a:spcAft>
              <a:buNone/>
            </a:pPr>
            <a:r>
              <a:rPr b="1" lang="en-GB" sz="1400"/>
              <a:t>     up to the penultimate inode in the path</a:t>
            </a:r>
          </a:p>
          <a:p>
            <a:pPr indent="457200" lvl="0" marL="457200" rtl="0">
              <a:lnSpc>
                <a:spcPct val="100000"/>
              </a:lnSpc>
              <a:spcBef>
                <a:spcPts val="0"/>
              </a:spcBef>
              <a:spcAft>
                <a:spcPts val="0"/>
              </a:spcAft>
              <a:buNone/>
            </a:pPr>
            <a:r>
              <a:rPr b="1" lang="en-GB" sz="1400">
                <a:solidFill>
                  <a:srgbClr val="FFFFFF"/>
                </a:solidFill>
              </a:rPr>
              <a:t>4. If (cache miss || invalid path component) then</a:t>
            </a:r>
          </a:p>
          <a:p>
            <a:pPr indent="457200" lvl="0" marL="457200" rtl="0">
              <a:lnSpc>
                <a:spcPct val="100000"/>
              </a:lnSpc>
              <a:spcBef>
                <a:spcPts val="0"/>
              </a:spcBef>
              <a:spcAft>
                <a:spcPts val="0"/>
              </a:spcAft>
              <a:buNone/>
            </a:pPr>
            <a:r>
              <a:rPr b="1" lang="en-GB" sz="1400">
                <a:solidFill>
                  <a:srgbClr val="FFFFFF"/>
                </a:solidFill>
              </a:rPr>
              <a:t>     recursively resolve the path &amp; update the cache</a:t>
            </a:r>
          </a:p>
          <a:p>
            <a:pPr indent="0" lvl="0" marL="914400" rtl="0">
              <a:lnSpc>
                <a:spcPct val="100000"/>
              </a:lnSpc>
              <a:spcBef>
                <a:spcPts val="0"/>
              </a:spcBef>
              <a:spcAft>
                <a:spcPts val="0"/>
              </a:spcAft>
              <a:buNone/>
            </a:pPr>
            <a:r>
              <a:rPr b="1" lang="en-GB" sz="1400">
                <a:solidFill>
                  <a:srgbClr val="FFFFFF"/>
                </a:solidFill>
              </a:rPr>
              <a:t>5. Lock and read the last inode</a:t>
            </a:r>
          </a:p>
          <a:p>
            <a:pPr indent="457200" lvl="0" marL="457200" rtl="0">
              <a:lnSpc>
                <a:spcPct val="100000"/>
              </a:lnSpc>
              <a:spcBef>
                <a:spcPts val="0"/>
              </a:spcBef>
              <a:spcAft>
                <a:spcPts val="0"/>
              </a:spcAft>
              <a:buNone/>
            </a:pPr>
            <a:r>
              <a:rPr b="1" lang="en-GB" sz="1400">
                <a:solidFill>
                  <a:srgbClr val="FFFFFF"/>
                </a:solidFill>
              </a:rPr>
              <a:t>6. Read Lease, Quota, Blocks, Replica, URB, PRB, RUC,</a:t>
            </a:r>
          </a:p>
          <a:p>
            <a:pPr indent="457200" lvl="0" marL="457200" rtl="0">
              <a:lnSpc>
                <a:spcPct val="100000"/>
              </a:lnSpc>
              <a:spcBef>
                <a:spcPts val="0"/>
              </a:spcBef>
              <a:spcAft>
                <a:spcPts val="0"/>
              </a:spcAft>
              <a:buNone/>
            </a:pPr>
            <a:r>
              <a:rPr b="1" lang="en-GB" sz="1400">
                <a:solidFill>
                  <a:srgbClr val="FFFFFF"/>
                </a:solidFill>
              </a:rPr>
              <a:t>    CR, ER, Inv using partition pruned index scans</a:t>
            </a:r>
          </a:p>
          <a:p>
            <a:pPr indent="457200" lvl="0" rtl="0">
              <a:lnSpc>
                <a:spcPct val="100000"/>
              </a:lnSpc>
              <a:spcBef>
                <a:spcPts val="0"/>
              </a:spcBef>
              <a:spcAft>
                <a:spcPts val="0"/>
              </a:spcAft>
              <a:buNone/>
            </a:pPr>
            <a:r>
              <a:rPr b="1" lang="en-GB" sz="1600">
                <a:solidFill>
                  <a:srgbClr val="FFFFFF"/>
                </a:solidFill>
              </a:rPr>
              <a:t>EXECUTE PHASE:</a:t>
            </a:r>
          </a:p>
          <a:p>
            <a:pPr indent="457200" lvl="0" marL="457200" rtl="0">
              <a:lnSpc>
                <a:spcPct val="100000"/>
              </a:lnSpc>
              <a:spcBef>
                <a:spcPts val="0"/>
              </a:spcBef>
              <a:spcAft>
                <a:spcPts val="0"/>
              </a:spcAft>
              <a:buNone/>
            </a:pPr>
            <a:r>
              <a:rPr b="1" lang="en-GB" sz="1400">
                <a:solidFill>
                  <a:srgbClr val="FFFFFF"/>
                </a:solidFill>
              </a:rPr>
              <a:t>7. Process the data stored in the transaction cache</a:t>
            </a:r>
          </a:p>
          <a:p>
            <a:pPr indent="457200" lvl="0" rtl="0">
              <a:lnSpc>
                <a:spcPct val="100000"/>
              </a:lnSpc>
              <a:spcBef>
                <a:spcPts val="0"/>
              </a:spcBef>
              <a:spcAft>
                <a:spcPts val="0"/>
              </a:spcAft>
              <a:buNone/>
            </a:pPr>
            <a:r>
              <a:rPr b="1" lang="en-GB" sz="1600">
                <a:solidFill>
                  <a:srgbClr val="FFFFFF"/>
                </a:solidFill>
              </a:rPr>
              <a:t>UPDATE PHASE:</a:t>
            </a:r>
          </a:p>
          <a:p>
            <a:pPr indent="457200" lvl="0" marL="457200" rtl="0">
              <a:lnSpc>
                <a:spcPct val="100000"/>
              </a:lnSpc>
              <a:spcBef>
                <a:spcPts val="0"/>
              </a:spcBef>
              <a:spcAft>
                <a:spcPts val="0"/>
              </a:spcAft>
              <a:buNone/>
            </a:pPr>
            <a:r>
              <a:rPr b="1" lang="en-GB" sz="1400">
                <a:solidFill>
                  <a:srgbClr val="FFFFFF"/>
                </a:solidFill>
              </a:rPr>
              <a:t>8. Transfer the changes to database in batches</a:t>
            </a:r>
          </a:p>
          <a:p>
            <a:pPr lvl="0" rtl="0">
              <a:lnSpc>
                <a:spcPct val="100000"/>
              </a:lnSpc>
              <a:spcBef>
                <a:spcPts val="0"/>
              </a:spcBef>
              <a:spcAft>
                <a:spcPts val="0"/>
              </a:spcAft>
              <a:buNone/>
            </a:pPr>
            <a:r>
              <a:rPr b="1" lang="en-GB">
                <a:solidFill>
                  <a:srgbClr val="FFFFFF"/>
                </a:solidFill>
              </a:rPr>
              <a:t>COMMIT/ABORT TRANSACTION</a:t>
            </a:r>
          </a:p>
          <a:p>
            <a:pPr lvl="0" rtl="0">
              <a:lnSpc>
                <a:spcPct val="100000"/>
              </a:lnSpc>
              <a:spcBef>
                <a:spcPts val="0"/>
              </a:spcBef>
              <a:spcAft>
                <a:spcPts val="0"/>
              </a:spcAft>
              <a:buNone/>
            </a:pPr>
            <a:r>
              <a:t/>
            </a:r>
            <a:endParaRPr b="1" sz="1400"/>
          </a:p>
        </p:txBody>
      </p:sp>
      <p:sp>
        <p:nvSpPr>
          <p:cNvPr id="1862" name="Shape 18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1863" name="Shape 186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1864" name="Shape 1864"/>
          <p:cNvGraphicFramePr/>
          <p:nvPr/>
        </p:nvGraphicFramePr>
        <p:xfrm>
          <a:off x="4966900" y="1533475"/>
          <a:ext cx="3000000" cy="3000000"/>
        </p:xfrm>
        <a:graphic>
          <a:graphicData uri="http://schemas.openxmlformats.org/drawingml/2006/table">
            <a:tbl>
              <a:tblPr>
                <a:noFill/>
                <a:tableStyleId>{F272928A-EE18-4A80-BFEB-A39FF3E76CC0}</a:tableStyleId>
              </a:tblPr>
              <a:tblGrid>
                <a:gridCol w="713500"/>
                <a:gridCol w="382850"/>
                <a:gridCol w="713500"/>
                <a:gridCol w="382850"/>
                <a:gridCol w="713500"/>
                <a:gridCol w="382850"/>
                <a:gridCol w="713500"/>
              </a:tblGrid>
              <a:tr h="170250">
                <a:tc gridSpan="7">
                  <a:txBody>
                    <a:bodyPr>
                      <a:noAutofit/>
                    </a:bodyPr>
                    <a:lstStyle/>
                    <a:p>
                      <a:pPr lvl="0" rtl="0" algn="ctr">
                        <a:lnSpc>
                          <a:spcPct val="115000"/>
                        </a:lnSpc>
                        <a:spcBef>
                          <a:spcPts val="0"/>
                        </a:spcBef>
                        <a:buNone/>
                      </a:pPr>
                      <a:r>
                        <a:rPr b="1" lang="en-GB" sz="7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170250">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170250">
                <a:tc>
                  <a:txBody>
                    <a:bodyPr>
                      <a:noAutofit/>
                    </a:bodyPr>
                    <a:lstStyle/>
                    <a:p>
                      <a:pPr lvl="0" rtl="0" algn="ctr">
                        <a:lnSpc>
                          <a:spcPct val="115000"/>
                        </a:lnSpc>
                        <a:spcBef>
                          <a:spcPts val="0"/>
                        </a:spcBef>
                        <a:buNone/>
                      </a:pPr>
                      <a:r>
                        <a:rPr b="1" lang="en-GB" sz="7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[{3,1},{3,2},{3,3}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],[{3,1,1},{3,1,2},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{3,1,3},{3,2,4}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…{3,3,9}]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1865" name="Shape 1865"/>
          <p:cNvSpPr txBox="1"/>
          <p:nvPr/>
        </p:nvSpPr>
        <p:spPr>
          <a:xfrm>
            <a:off x="5641675" y="902075"/>
            <a:ext cx="1660500" cy="3693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GB" sz="1200">
                <a:solidFill>
                  <a:srgbClr val="FFFFFF"/>
                </a:solidFill>
                <a:latin typeface="Consolas"/>
                <a:ea typeface="Consolas"/>
                <a:cs typeface="Consolas"/>
                <a:sym typeface="Consolas"/>
              </a:rPr>
              <a:t>$&gt; cat  /user/F1</a:t>
            </a:r>
          </a:p>
        </p:txBody>
      </p:sp>
      <p:sp>
        <p:nvSpPr>
          <p:cNvPr id="1866" name="Shape 1866"/>
          <p:cNvSpPr/>
          <p:nvPr/>
        </p:nvSpPr>
        <p:spPr>
          <a:xfrm>
            <a:off x="7302180" y="902075"/>
            <a:ext cx="1378986" cy="776909"/>
          </a:xfrm>
          <a:custGeom>
            <a:pathLst>
              <a:path extrusionOk="0" h="26278" w="164165">
                <a:moveTo>
                  <a:pt x="0" y="2293"/>
                </a:moveTo>
                <a:cubicBezTo>
                  <a:pt x="14746" y="2204"/>
                  <a:pt x="61118" y="-2237"/>
                  <a:pt x="88479" y="1760"/>
                </a:cubicBezTo>
                <a:cubicBezTo>
                  <a:pt x="115839" y="5757"/>
                  <a:pt x="151550" y="22191"/>
                  <a:pt x="164165" y="26278"/>
                </a:cubicBezTo>
              </a:path>
            </a:pathLst>
          </a:custGeom>
          <a:noFill/>
          <a:ln cap="flat" cmpd="sng" w="28575">
            <a:solidFill>
              <a:schemeClr val="dk2"/>
            </a:solidFill>
            <a:prstDash val="solid"/>
            <a:round/>
            <a:headEnd len="lg" w="lg" type="none"/>
            <a:tailEnd len="lg" w="lg" type="triangle"/>
          </a:ln>
        </p:spPr>
      </p:sp>
      <p:sp>
        <p:nvSpPr>
          <p:cNvPr id="1867" name="Shape 1867"/>
          <p:cNvSpPr/>
          <p:nvPr/>
        </p:nvSpPr>
        <p:spPr>
          <a:xfrm>
            <a:off x="5210125" y="1315653"/>
            <a:ext cx="3198025" cy="383300"/>
          </a:xfrm>
          <a:custGeom>
            <a:pathLst>
              <a:path extrusionOk="0" h="15332" w="127921">
                <a:moveTo>
                  <a:pt x="127921" y="15332"/>
                </a:moveTo>
                <a:cubicBezTo>
                  <a:pt x="121569" y="13022"/>
                  <a:pt x="107977" y="3739"/>
                  <a:pt x="89811" y="1474"/>
                </a:cubicBezTo>
                <a:cubicBezTo>
                  <a:pt x="71644" y="-791"/>
                  <a:pt x="33890" y="-124"/>
                  <a:pt x="18922" y="1741"/>
                </a:cubicBezTo>
                <a:cubicBezTo>
                  <a:pt x="3953" y="3606"/>
                  <a:pt x="3153" y="10846"/>
                  <a:pt x="0" y="12667"/>
                </a:cubicBezTo>
              </a:path>
            </a:pathLst>
          </a:custGeom>
          <a:noFill/>
          <a:ln cap="flat" cmpd="sng" w="9525">
            <a:solidFill>
              <a:schemeClr val="dk2"/>
            </a:solidFill>
            <a:prstDash val="solid"/>
            <a:round/>
            <a:headEnd len="lg" w="lg" type="none"/>
            <a:tailEnd len="lg" w="lg" type="triangle"/>
          </a:ln>
        </p:spPr>
      </p:sp>
      <p:sp>
        <p:nvSpPr>
          <p:cNvPr id="1868" name="Shape 1868"/>
          <p:cNvSpPr/>
          <p:nvPr/>
        </p:nvSpPr>
        <p:spPr>
          <a:xfrm>
            <a:off x="6456025" y="1431200"/>
            <a:ext cx="1905500" cy="261100"/>
          </a:xfrm>
          <a:custGeom>
            <a:pathLst>
              <a:path extrusionOk="0" h="10444" w="76220">
                <a:moveTo>
                  <a:pt x="76220" y="10444"/>
                </a:moveTo>
                <a:cubicBezTo>
                  <a:pt x="70756" y="8711"/>
                  <a:pt x="56143" y="449"/>
                  <a:pt x="43440" y="50"/>
                </a:cubicBezTo>
                <a:cubicBezTo>
                  <a:pt x="30736" y="-349"/>
                  <a:pt x="7240" y="6712"/>
                  <a:pt x="0" y="8045"/>
                </a:cubicBezTo>
              </a:path>
            </a:pathLst>
          </a:custGeom>
          <a:noFill/>
          <a:ln cap="flat" cmpd="sng" w="9525">
            <a:solidFill>
              <a:schemeClr val="dk2"/>
            </a:solidFill>
            <a:prstDash val="solid"/>
            <a:round/>
            <a:headEnd len="lg" w="lg" type="none"/>
            <a:tailEnd len="lg" w="lg" type="triangle"/>
          </a:ln>
        </p:spPr>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2" name="Shape 1872"/>
        <p:cNvGrpSpPr/>
        <p:nvPr/>
      </p:nvGrpSpPr>
      <p:grpSpPr>
        <a:xfrm>
          <a:off x="0" y="0"/>
          <a:ext cx="0" cy="0"/>
          <a:chOff x="0" y="0"/>
          <a:chExt cx="0" cy="0"/>
        </a:xfrm>
      </p:grpSpPr>
      <p:sp>
        <p:nvSpPr>
          <p:cNvPr id="1873" name="Shape 18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HopsFS Transactional Operations</a:t>
            </a:r>
          </a:p>
        </p:txBody>
      </p:sp>
      <p:sp>
        <p:nvSpPr>
          <p:cNvPr id="1874" name="Shape 1874"/>
          <p:cNvSpPr txBox="1"/>
          <p:nvPr>
            <p:ph idx="1" type="body"/>
          </p:nvPr>
        </p:nvSpPr>
        <p:spPr>
          <a:xfrm>
            <a:off x="311700" y="1152475"/>
            <a:ext cx="8520600" cy="3604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GB" sz="1400"/>
              <a:t>1. Get hints from the </a:t>
            </a:r>
            <a:r>
              <a:rPr b="1" lang="en-GB">
                <a:solidFill>
                  <a:srgbClr val="E69138"/>
                </a:solidFill>
              </a:rPr>
              <a:t>inodes hint cache</a:t>
            </a:r>
          </a:p>
          <a:p>
            <a:pPr lvl="0" rtl="0">
              <a:lnSpc>
                <a:spcPct val="100000"/>
              </a:lnSpc>
              <a:spcBef>
                <a:spcPts val="0"/>
              </a:spcBef>
              <a:spcAft>
                <a:spcPts val="0"/>
              </a:spcAft>
              <a:buNone/>
            </a:pPr>
            <a:r>
              <a:rPr b="1" lang="en-GB" sz="1400"/>
              <a:t>2. Set partition key hint for the transaction</a:t>
            </a:r>
          </a:p>
          <a:p>
            <a:pPr lvl="0" rtl="0">
              <a:lnSpc>
                <a:spcPct val="100000"/>
              </a:lnSpc>
              <a:spcBef>
                <a:spcPts val="0"/>
              </a:spcBef>
              <a:spcAft>
                <a:spcPts val="0"/>
              </a:spcAft>
              <a:buNone/>
            </a:pPr>
            <a:r>
              <a:rPr b="1" lang="en-GB">
                <a:solidFill>
                  <a:srgbClr val="980000"/>
                </a:solidFill>
              </a:rPr>
              <a:t>BEGIN TRANSACTION</a:t>
            </a:r>
          </a:p>
          <a:p>
            <a:pPr indent="457200" lvl="0" rtl="0">
              <a:lnSpc>
                <a:spcPct val="100000"/>
              </a:lnSpc>
              <a:spcBef>
                <a:spcPts val="0"/>
              </a:spcBef>
              <a:spcAft>
                <a:spcPts val="0"/>
              </a:spcAft>
              <a:buNone/>
            </a:pPr>
            <a:r>
              <a:rPr b="1" lang="en-GB" sz="1600">
                <a:solidFill>
                  <a:schemeClr val="accent5"/>
                </a:solidFill>
              </a:rPr>
              <a:t>LOCK PHASE:</a:t>
            </a:r>
          </a:p>
          <a:p>
            <a:pPr indent="457200" lvl="0" marL="457200" rtl="0">
              <a:lnSpc>
                <a:spcPct val="100000"/>
              </a:lnSpc>
              <a:spcBef>
                <a:spcPts val="0"/>
              </a:spcBef>
              <a:spcAft>
                <a:spcPts val="0"/>
              </a:spcAft>
              <a:buNone/>
            </a:pPr>
            <a:r>
              <a:rPr b="1" lang="en-GB" sz="1400"/>
              <a:t>3. Using the inode hints, batch read all inodes</a:t>
            </a:r>
          </a:p>
          <a:p>
            <a:pPr indent="0" lvl="0" marL="914400" rtl="0">
              <a:lnSpc>
                <a:spcPct val="100000"/>
              </a:lnSpc>
              <a:spcBef>
                <a:spcPts val="0"/>
              </a:spcBef>
              <a:spcAft>
                <a:spcPts val="0"/>
              </a:spcAft>
              <a:buNone/>
            </a:pPr>
            <a:r>
              <a:rPr b="1" lang="en-GB" sz="1400"/>
              <a:t>     up to the penultimate inode in the path</a:t>
            </a:r>
          </a:p>
          <a:p>
            <a:pPr indent="457200" lvl="0" marL="457200" rtl="0">
              <a:lnSpc>
                <a:spcPct val="100000"/>
              </a:lnSpc>
              <a:spcBef>
                <a:spcPts val="0"/>
              </a:spcBef>
              <a:spcAft>
                <a:spcPts val="0"/>
              </a:spcAft>
              <a:buNone/>
            </a:pPr>
            <a:r>
              <a:rPr b="1" lang="en-GB" sz="1400"/>
              <a:t>4. If (cache miss || invalid path component) then</a:t>
            </a:r>
          </a:p>
          <a:p>
            <a:pPr indent="457200" lvl="0" marL="457200" rtl="0">
              <a:lnSpc>
                <a:spcPct val="100000"/>
              </a:lnSpc>
              <a:spcBef>
                <a:spcPts val="0"/>
              </a:spcBef>
              <a:spcAft>
                <a:spcPts val="0"/>
              </a:spcAft>
              <a:buNone/>
            </a:pPr>
            <a:r>
              <a:rPr b="1" lang="en-GB" sz="1400"/>
              <a:t>     recursively resolve the path &amp; update the cache</a:t>
            </a:r>
          </a:p>
          <a:p>
            <a:pPr indent="0" lvl="0" marL="914400" rtl="0">
              <a:lnSpc>
                <a:spcPct val="100000"/>
              </a:lnSpc>
              <a:spcBef>
                <a:spcPts val="0"/>
              </a:spcBef>
              <a:spcAft>
                <a:spcPts val="0"/>
              </a:spcAft>
              <a:buNone/>
            </a:pPr>
            <a:r>
              <a:rPr b="1" lang="en-GB" sz="1400">
                <a:solidFill>
                  <a:srgbClr val="FFFFFF"/>
                </a:solidFill>
              </a:rPr>
              <a:t>5. Lock and read the last inode</a:t>
            </a:r>
          </a:p>
          <a:p>
            <a:pPr indent="457200" lvl="0" marL="457200" rtl="0">
              <a:lnSpc>
                <a:spcPct val="100000"/>
              </a:lnSpc>
              <a:spcBef>
                <a:spcPts val="0"/>
              </a:spcBef>
              <a:spcAft>
                <a:spcPts val="0"/>
              </a:spcAft>
              <a:buNone/>
            </a:pPr>
            <a:r>
              <a:rPr b="1" lang="en-GB" sz="1400">
                <a:solidFill>
                  <a:srgbClr val="FFFFFF"/>
                </a:solidFill>
              </a:rPr>
              <a:t>6. Read Lease, Quota, Blocks, Replica, URB, PRB, RUC,</a:t>
            </a:r>
          </a:p>
          <a:p>
            <a:pPr indent="457200" lvl="0" marL="457200" rtl="0">
              <a:lnSpc>
                <a:spcPct val="100000"/>
              </a:lnSpc>
              <a:spcBef>
                <a:spcPts val="0"/>
              </a:spcBef>
              <a:spcAft>
                <a:spcPts val="0"/>
              </a:spcAft>
              <a:buNone/>
            </a:pPr>
            <a:r>
              <a:rPr b="1" lang="en-GB" sz="1400">
                <a:solidFill>
                  <a:srgbClr val="FFFFFF"/>
                </a:solidFill>
              </a:rPr>
              <a:t>    CR, ER, Inv using partition pruned index scans</a:t>
            </a:r>
          </a:p>
          <a:p>
            <a:pPr indent="457200" lvl="0" rtl="0">
              <a:lnSpc>
                <a:spcPct val="100000"/>
              </a:lnSpc>
              <a:spcBef>
                <a:spcPts val="0"/>
              </a:spcBef>
              <a:spcAft>
                <a:spcPts val="0"/>
              </a:spcAft>
              <a:buNone/>
            </a:pPr>
            <a:r>
              <a:rPr b="1" lang="en-GB" sz="1600">
                <a:solidFill>
                  <a:srgbClr val="FFFFFF"/>
                </a:solidFill>
              </a:rPr>
              <a:t>EXECUTE PHASE:</a:t>
            </a:r>
          </a:p>
          <a:p>
            <a:pPr indent="457200" lvl="0" marL="457200" rtl="0">
              <a:lnSpc>
                <a:spcPct val="100000"/>
              </a:lnSpc>
              <a:spcBef>
                <a:spcPts val="0"/>
              </a:spcBef>
              <a:spcAft>
                <a:spcPts val="0"/>
              </a:spcAft>
              <a:buNone/>
            </a:pPr>
            <a:r>
              <a:rPr b="1" lang="en-GB" sz="1400">
                <a:solidFill>
                  <a:srgbClr val="FFFFFF"/>
                </a:solidFill>
              </a:rPr>
              <a:t>7. Process the data stored in the transaction cache</a:t>
            </a:r>
          </a:p>
          <a:p>
            <a:pPr indent="457200" lvl="0" rtl="0">
              <a:lnSpc>
                <a:spcPct val="100000"/>
              </a:lnSpc>
              <a:spcBef>
                <a:spcPts val="0"/>
              </a:spcBef>
              <a:spcAft>
                <a:spcPts val="0"/>
              </a:spcAft>
              <a:buNone/>
            </a:pPr>
            <a:r>
              <a:rPr b="1" lang="en-GB" sz="1600">
                <a:solidFill>
                  <a:srgbClr val="FFFFFF"/>
                </a:solidFill>
              </a:rPr>
              <a:t>UPDATE PHASE:</a:t>
            </a:r>
          </a:p>
          <a:p>
            <a:pPr indent="457200" lvl="0" marL="457200" rtl="0">
              <a:lnSpc>
                <a:spcPct val="100000"/>
              </a:lnSpc>
              <a:spcBef>
                <a:spcPts val="0"/>
              </a:spcBef>
              <a:spcAft>
                <a:spcPts val="0"/>
              </a:spcAft>
              <a:buNone/>
            </a:pPr>
            <a:r>
              <a:rPr b="1" lang="en-GB" sz="1400">
                <a:solidFill>
                  <a:srgbClr val="FFFFFF"/>
                </a:solidFill>
              </a:rPr>
              <a:t>8. Transfer the changes to database in batches</a:t>
            </a:r>
          </a:p>
          <a:p>
            <a:pPr lvl="0" rtl="0">
              <a:lnSpc>
                <a:spcPct val="100000"/>
              </a:lnSpc>
              <a:spcBef>
                <a:spcPts val="0"/>
              </a:spcBef>
              <a:spcAft>
                <a:spcPts val="0"/>
              </a:spcAft>
              <a:buNone/>
            </a:pPr>
            <a:r>
              <a:rPr b="1" lang="en-GB">
                <a:solidFill>
                  <a:srgbClr val="FFFFFF"/>
                </a:solidFill>
              </a:rPr>
              <a:t>COMMIT/ABORT TRANSACTION</a:t>
            </a:r>
          </a:p>
          <a:p>
            <a:pPr lvl="0" rtl="0">
              <a:lnSpc>
                <a:spcPct val="100000"/>
              </a:lnSpc>
              <a:spcBef>
                <a:spcPts val="0"/>
              </a:spcBef>
              <a:spcAft>
                <a:spcPts val="0"/>
              </a:spcAft>
              <a:buNone/>
            </a:pPr>
            <a:r>
              <a:t/>
            </a:r>
            <a:endParaRPr b="1" sz="1400"/>
          </a:p>
        </p:txBody>
      </p:sp>
      <p:sp>
        <p:nvSpPr>
          <p:cNvPr id="1875" name="Shape 187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1876" name="Shape 187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1877" name="Shape 1877"/>
          <p:cNvGraphicFramePr/>
          <p:nvPr/>
        </p:nvGraphicFramePr>
        <p:xfrm>
          <a:off x="4966900" y="1533475"/>
          <a:ext cx="3000000" cy="3000000"/>
        </p:xfrm>
        <a:graphic>
          <a:graphicData uri="http://schemas.openxmlformats.org/drawingml/2006/table">
            <a:tbl>
              <a:tblPr>
                <a:noFill/>
                <a:tableStyleId>{F272928A-EE18-4A80-BFEB-A39FF3E76CC0}</a:tableStyleId>
              </a:tblPr>
              <a:tblGrid>
                <a:gridCol w="713500"/>
                <a:gridCol w="382850"/>
                <a:gridCol w="713500"/>
                <a:gridCol w="382850"/>
                <a:gridCol w="713500"/>
                <a:gridCol w="382850"/>
                <a:gridCol w="713500"/>
              </a:tblGrid>
              <a:tr h="170250">
                <a:tc gridSpan="7">
                  <a:txBody>
                    <a:bodyPr>
                      <a:noAutofit/>
                    </a:bodyPr>
                    <a:lstStyle/>
                    <a:p>
                      <a:pPr lvl="0" rtl="0" algn="ctr">
                        <a:lnSpc>
                          <a:spcPct val="115000"/>
                        </a:lnSpc>
                        <a:spcBef>
                          <a:spcPts val="0"/>
                        </a:spcBef>
                        <a:buNone/>
                      </a:pPr>
                      <a:r>
                        <a:rPr b="1" lang="en-GB" sz="7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170250">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170250">
                <a:tc>
                  <a:txBody>
                    <a:bodyPr>
                      <a:noAutofit/>
                    </a:bodyPr>
                    <a:lstStyle/>
                    <a:p>
                      <a:pPr lvl="0" rtl="0" algn="ctr">
                        <a:lnSpc>
                          <a:spcPct val="115000"/>
                        </a:lnSpc>
                        <a:spcBef>
                          <a:spcPts val="0"/>
                        </a:spcBef>
                        <a:buNone/>
                      </a:pPr>
                      <a:r>
                        <a:rPr b="1" lang="en-GB" sz="7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[{3,1},{3,2},{3,3}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],[{3,1,1},{3,1,2},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{3,1,3},{3,2,4}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…{3,3,9}]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1878" name="Shape 1878"/>
          <p:cNvSpPr txBox="1"/>
          <p:nvPr/>
        </p:nvSpPr>
        <p:spPr>
          <a:xfrm>
            <a:off x="5641675" y="902075"/>
            <a:ext cx="1660500" cy="3693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GB" sz="1200">
                <a:solidFill>
                  <a:srgbClr val="FFFFFF"/>
                </a:solidFill>
                <a:latin typeface="Consolas"/>
                <a:ea typeface="Consolas"/>
                <a:cs typeface="Consolas"/>
                <a:sym typeface="Consolas"/>
              </a:rPr>
              <a:t>$&gt; cat  /user/F1</a:t>
            </a:r>
          </a:p>
        </p:txBody>
      </p:sp>
      <p:sp>
        <p:nvSpPr>
          <p:cNvPr id="1879" name="Shape 1879"/>
          <p:cNvSpPr/>
          <p:nvPr/>
        </p:nvSpPr>
        <p:spPr>
          <a:xfrm>
            <a:off x="7302180" y="902075"/>
            <a:ext cx="1378986" cy="776909"/>
          </a:xfrm>
          <a:custGeom>
            <a:pathLst>
              <a:path extrusionOk="0" h="26278" w="164165">
                <a:moveTo>
                  <a:pt x="0" y="2293"/>
                </a:moveTo>
                <a:cubicBezTo>
                  <a:pt x="14746" y="2204"/>
                  <a:pt x="61118" y="-2237"/>
                  <a:pt x="88479" y="1760"/>
                </a:cubicBezTo>
                <a:cubicBezTo>
                  <a:pt x="115839" y="5757"/>
                  <a:pt x="151550" y="22191"/>
                  <a:pt x="164165" y="26278"/>
                </a:cubicBezTo>
              </a:path>
            </a:pathLst>
          </a:custGeom>
          <a:noFill/>
          <a:ln cap="flat" cmpd="sng" w="28575">
            <a:solidFill>
              <a:schemeClr val="dk2"/>
            </a:solidFill>
            <a:prstDash val="solid"/>
            <a:round/>
            <a:headEnd len="lg" w="lg" type="none"/>
            <a:tailEnd len="lg" w="lg" type="triangle"/>
          </a:ln>
        </p:spPr>
      </p:sp>
      <p:sp>
        <p:nvSpPr>
          <p:cNvPr id="1880" name="Shape 1880"/>
          <p:cNvSpPr/>
          <p:nvPr/>
        </p:nvSpPr>
        <p:spPr>
          <a:xfrm>
            <a:off x="5210125" y="1315653"/>
            <a:ext cx="3198025" cy="383300"/>
          </a:xfrm>
          <a:custGeom>
            <a:pathLst>
              <a:path extrusionOk="0" h="15332" w="127921">
                <a:moveTo>
                  <a:pt x="127921" y="15332"/>
                </a:moveTo>
                <a:cubicBezTo>
                  <a:pt x="121569" y="13022"/>
                  <a:pt x="107977" y="3739"/>
                  <a:pt x="89811" y="1474"/>
                </a:cubicBezTo>
                <a:cubicBezTo>
                  <a:pt x="71644" y="-791"/>
                  <a:pt x="33890" y="-124"/>
                  <a:pt x="18922" y="1741"/>
                </a:cubicBezTo>
                <a:cubicBezTo>
                  <a:pt x="3953" y="3606"/>
                  <a:pt x="3153" y="10846"/>
                  <a:pt x="0" y="12667"/>
                </a:cubicBezTo>
              </a:path>
            </a:pathLst>
          </a:custGeom>
          <a:noFill/>
          <a:ln cap="flat" cmpd="sng" w="9525">
            <a:solidFill>
              <a:schemeClr val="dk2"/>
            </a:solidFill>
            <a:prstDash val="solid"/>
            <a:round/>
            <a:headEnd len="lg" w="lg" type="none"/>
            <a:tailEnd len="lg" w="lg" type="triangle"/>
          </a:ln>
        </p:spPr>
      </p:sp>
      <p:sp>
        <p:nvSpPr>
          <p:cNvPr id="1881" name="Shape 1881"/>
          <p:cNvSpPr/>
          <p:nvPr/>
        </p:nvSpPr>
        <p:spPr>
          <a:xfrm>
            <a:off x="6456025" y="1431200"/>
            <a:ext cx="1905500" cy="261100"/>
          </a:xfrm>
          <a:custGeom>
            <a:pathLst>
              <a:path extrusionOk="0" h="10444" w="76220">
                <a:moveTo>
                  <a:pt x="76220" y="10444"/>
                </a:moveTo>
                <a:cubicBezTo>
                  <a:pt x="70756" y="8711"/>
                  <a:pt x="56143" y="449"/>
                  <a:pt x="43440" y="50"/>
                </a:cubicBezTo>
                <a:cubicBezTo>
                  <a:pt x="30736" y="-349"/>
                  <a:pt x="7240" y="6712"/>
                  <a:pt x="0" y="8045"/>
                </a:cubicBezTo>
              </a:path>
            </a:pathLst>
          </a:custGeom>
          <a:noFill/>
          <a:ln cap="flat" cmpd="sng" w="9525">
            <a:solidFill>
              <a:schemeClr val="dk2"/>
            </a:solidFill>
            <a:prstDash val="solid"/>
            <a:round/>
            <a:headEnd len="lg" w="lg" type="none"/>
            <a:tailEnd len="lg" w="lg" type="triangle"/>
          </a:ln>
        </p:spPr>
      </p:sp>
      <p:sp>
        <p:nvSpPr>
          <p:cNvPr id="1882" name="Shape 1882"/>
          <p:cNvSpPr/>
          <p:nvPr/>
        </p:nvSpPr>
        <p:spPr>
          <a:xfrm>
            <a:off x="6806100" y="1295800"/>
            <a:ext cx="382800" cy="423000"/>
          </a:xfrm>
          <a:prstGeom prst="mathMultiply">
            <a:avLst>
              <a:gd fmla="val 23520" name="adj1"/>
            </a:avLst>
          </a:prstGeom>
          <a:solidFill>
            <a:srgbClr val="98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6" name="Shape 1886"/>
        <p:cNvGrpSpPr/>
        <p:nvPr/>
      </p:nvGrpSpPr>
      <p:grpSpPr>
        <a:xfrm>
          <a:off x="0" y="0"/>
          <a:ext cx="0" cy="0"/>
          <a:chOff x="0" y="0"/>
          <a:chExt cx="0" cy="0"/>
        </a:xfrm>
      </p:grpSpPr>
      <p:sp>
        <p:nvSpPr>
          <p:cNvPr id="1887" name="Shape 18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HopsFS Transactional Operations</a:t>
            </a:r>
          </a:p>
        </p:txBody>
      </p:sp>
      <p:sp>
        <p:nvSpPr>
          <p:cNvPr id="1888" name="Shape 1888"/>
          <p:cNvSpPr txBox="1"/>
          <p:nvPr>
            <p:ph idx="1" type="body"/>
          </p:nvPr>
        </p:nvSpPr>
        <p:spPr>
          <a:xfrm>
            <a:off x="311700" y="1152475"/>
            <a:ext cx="8520600" cy="3604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GB" sz="1400"/>
              <a:t>1. Get hints from the</a:t>
            </a:r>
            <a:r>
              <a:rPr b="1" lang="en-GB">
                <a:solidFill>
                  <a:srgbClr val="E69138"/>
                </a:solidFill>
              </a:rPr>
              <a:t> inodes hint cache</a:t>
            </a:r>
          </a:p>
          <a:p>
            <a:pPr lvl="0" rtl="0">
              <a:lnSpc>
                <a:spcPct val="100000"/>
              </a:lnSpc>
              <a:spcBef>
                <a:spcPts val="0"/>
              </a:spcBef>
              <a:spcAft>
                <a:spcPts val="0"/>
              </a:spcAft>
              <a:buNone/>
            </a:pPr>
            <a:r>
              <a:rPr b="1" lang="en-GB" sz="1400"/>
              <a:t>2. Set partition key hint for the transaction</a:t>
            </a:r>
          </a:p>
          <a:p>
            <a:pPr lvl="0" rtl="0">
              <a:lnSpc>
                <a:spcPct val="100000"/>
              </a:lnSpc>
              <a:spcBef>
                <a:spcPts val="0"/>
              </a:spcBef>
              <a:spcAft>
                <a:spcPts val="0"/>
              </a:spcAft>
              <a:buNone/>
            </a:pPr>
            <a:r>
              <a:rPr b="1" lang="en-GB">
                <a:solidFill>
                  <a:srgbClr val="980000"/>
                </a:solidFill>
              </a:rPr>
              <a:t>BEGIN TRANSACTION</a:t>
            </a:r>
          </a:p>
          <a:p>
            <a:pPr indent="457200" lvl="0" rtl="0">
              <a:lnSpc>
                <a:spcPct val="100000"/>
              </a:lnSpc>
              <a:spcBef>
                <a:spcPts val="0"/>
              </a:spcBef>
              <a:spcAft>
                <a:spcPts val="0"/>
              </a:spcAft>
              <a:buNone/>
            </a:pPr>
            <a:r>
              <a:rPr b="1" lang="en-GB" sz="1600">
                <a:solidFill>
                  <a:schemeClr val="accent5"/>
                </a:solidFill>
              </a:rPr>
              <a:t>LOCK PHASE:</a:t>
            </a:r>
          </a:p>
          <a:p>
            <a:pPr indent="457200" lvl="0" marL="457200" rtl="0">
              <a:lnSpc>
                <a:spcPct val="100000"/>
              </a:lnSpc>
              <a:spcBef>
                <a:spcPts val="0"/>
              </a:spcBef>
              <a:spcAft>
                <a:spcPts val="0"/>
              </a:spcAft>
              <a:buNone/>
            </a:pPr>
            <a:r>
              <a:rPr b="1" lang="en-GB" sz="1400"/>
              <a:t>3. Using the inode hints, batch read all inodes</a:t>
            </a:r>
          </a:p>
          <a:p>
            <a:pPr indent="0" lvl="0" marL="914400" rtl="0">
              <a:lnSpc>
                <a:spcPct val="100000"/>
              </a:lnSpc>
              <a:spcBef>
                <a:spcPts val="0"/>
              </a:spcBef>
              <a:spcAft>
                <a:spcPts val="0"/>
              </a:spcAft>
              <a:buNone/>
            </a:pPr>
            <a:r>
              <a:rPr b="1" lang="en-GB" sz="1400"/>
              <a:t>     up to the penultimate inode in the path</a:t>
            </a:r>
          </a:p>
          <a:p>
            <a:pPr indent="457200" lvl="0" marL="457200" rtl="0">
              <a:lnSpc>
                <a:spcPct val="100000"/>
              </a:lnSpc>
              <a:spcBef>
                <a:spcPts val="0"/>
              </a:spcBef>
              <a:spcAft>
                <a:spcPts val="0"/>
              </a:spcAft>
              <a:buNone/>
            </a:pPr>
            <a:r>
              <a:rPr b="1" lang="en-GB" sz="1400"/>
              <a:t>4. If (cache miss || invalid path component) then</a:t>
            </a:r>
          </a:p>
          <a:p>
            <a:pPr indent="457200" lvl="0" marL="457200" rtl="0">
              <a:lnSpc>
                <a:spcPct val="100000"/>
              </a:lnSpc>
              <a:spcBef>
                <a:spcPts val="0"/>
              </a:spcBef>
              <a:spcAft>
                <a:spcPts val="0"/>
              </a:spcAft>
              <a:buNone/>
            </a:pPr>
            <a:r>
              <a:rPr b="1" lang="en-GB" sz="1400"/>
              <a:t>     recursively resolve the path &amp; update the cache</a:t>
            </a:r>
          </a:p>
          <a:p>
            <a:pPr indent="0" lvl="0" marL="914400" rtl="0">
              <a:lnSpc>
                <a:spcPct val="100000"/>
              </a:lnSpc>
              <a:spcBef>
                <a:spcPts val="0"/>
              </a:spcBef>
              <a:spcAft>
                <a:spcPts val="0"/>
              </a:spcAft>
              <a:buNone/>
            </a:pPr>
            <a:r>
              <a:rPr b="1" lang="en-GB" sz="1400"/>
              <a:t>5. Lock and read the last inode</a:t>
            </a:r>
          </a:p>
          <a:p>
            <a:pPr indent="457200" lvl="0" marL="457200" rtl="0">
              <a:lnSpc>
                <a:spcPct val="100000"/>
              </a:lnSpc>
              <a:spcBef>
                <a:spcPts val="0"/>
              </a:spcBef>
              <a:spcAft>
                <a:spcPts val="0"/>
              </a:spcAft>
              <a:buNone/>
            </a:pPr>
            <a:r>
              <a:rPr b="1" lang="en-GB" sz="1400"/>
              <a:t>6. Read Lease, Quota, Blocks, Replica, URB, PRB, RUC,</a:t>
            </a:r>
          </a:p>
          <a:p>
            <a:pPr indent="457200" lvl="0" marL="457200" rtl="0">
              <a:lnSpc>
                <a:spcPct val="100000"/>
              </a:lnSpc>
              <a:spcBef>
                <a:spcPts val="0"/>
              </a:spcBef>
              <a:spcAft>
                <a:spcPts val="0"/>
              </a:spcAft>
              <a:buNone/>
            </a:pPr>
            <a:r>
              <a:rPr b="1" lang="en-GB" sz="1400"/>
              <a:t>    CR, ER, Inv using partition pruned index scans</a:t>
            </a:r>
          </a:p>
          <a:p>
            <a:pPr indent="457200" lvl="0" rtl="0">
              <a:lnSpc>
                <a:spcPct val="100000"/>
              </a:lnSpc>
              <a:spcBef>
                <a:spcPts val="0"/>
              </a:spcBef>
              <a:spcAft>
                <a:spcPts val="0"/>
              </a:spcAft>
              <a:buNone/>
            </a:pPr>
            <a:r>
              <a:rPr b="1" lang="en-GB" sz="1600">
                <a:solidFill>
                  <a:srgbClr val="FFFFFF"/>
                </a:solidFill>
              </a:rPr>
              <a:t>EXECUTE PHASE:</a:t>
            </a:r>
          </a:p>
          <a:p>
            <a:pPr indent="457200" lvl="0" marL="457200" rtl="0">
              <a:lnSpc>
                <a:spcPct val="100000"/>
              </a:lnSpc>
              <a:spcBef>
                <a:spcPts val="0"/>
              </a:spcBef>
              <a:spcAft>
                <a:spcPts val="0"/>
              </a:spcAft>
              <a:buNone/>
            </a:pPr>
            <a:r>
              <a:rPr b="1" lang="en-GB" sz="1400">
                <a:solidFill>
                  <a:srgbClr val="FFFFFF"/>
                </a:solidFill>
              </a:rPr>
              <a:t>7. Process the data stored in the transaction cache</a:t>
            </a:r>
          </a:p>
          <a:p>
            <a:pPr indent="457200" lvl="0" rtl="0">
              <a:lnSpc>
                <a:spcPct val="100000"/>
              </a:lnSpc>
              <a:spcBef>
                <a:spcPts val="0"/>
              </a:spcBef>
              <a:spcAft>
                <a:spcPts val="0"/>
              </a:spcAft>
              <a:buNone/>
            </a:pPr>
            <a:r>
              <a:rPr b="1" lang="en-GB" sz="1600">
                <a:solidFill>
                  <a:srgbClr val="FFFFFF"/>
                </a:solidFill>
              </a:rPr>
              <a:t>UPDATE PHASE:</a:t>
            </a:r>
          </a:p>
          <a:p>
            <a:pPr indent="457200" lvl="0" marL="457200" rtl="0">
              <a:lnSpc>
                <a:spcPct val="100000"/>
              </a:lnSpc>
              <a:spcBef>
                <a:spcPts val="0"/>
              </a:spcBef>
              <a:spcAft>
                <a:spcPts val="0"/>
              </a:spcAft>
              <a:buNone/>
            </a:pPr>
            <a:r>
              <a:rPr b="1" lang="en-GB" sz="1400">
                <a:solidFill>
                  <a:srgbClr val="FFFFFF"/>
                </a:solidFill>
              </a:rPr>
              <a:t>8. Transfer the changes to database in batches</a:t>
            </a:r>
          </a:p>
          <a:p>
            <a:pPr lvl="0" rtl="0">
              <a:lnSpc>
                <a:spcPct val="100000"/>
              </a:lnSpc>
              <a:spcBef>
                <a:spcPts val="0"/>
              </a:spcBef>
              <a:spcAft>
                <a:spcPts val="0"/>
              </a:spcAft>
              <a:buNone/>
            </a:pPr>
            <a:r>
              <a:rPr b="1" lang="en-GB">
                <a:solidFill>
                  <a:srgbClr val="FFFFFF"/>
                </a:solidFill>
              </a:rPr>
              <a:t>COMMIT/ABORT TRANSACTION</a:t>
            </a:r>
          </a:p>
          <a:p>
            <a:pPr lvl="0" rtl="0">
              <a:lnSpc>
                <a:spcPct val="100000"/>
              </a:lnSpc>
              <a:spcBef>
                <a:spcPts val="0"/>
              </a:spcBef>
              <a:spcAft>
                <a:spcPts val="0"/>
              </a:spcAft>
              <a:buNone/>
            </a:pPr>
            <a:r>
              <a:t/>
            </a:r>
            <a:endParaRPr b="1" sz="1400"/>
          </a:p>
        </p:txBody>
      </p:sp>
      <p:sp>
        <p:nvSpPr>
          <p:cNvPr id="1889" name="Shape 18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1890" name="Shape 18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1891" name="Shape 1891"/>
          <p:cNvGraphicFramePr/>
          <p:nvPr/>
        </p:nvGraphicFramePr>
        <p:xfrm>
          <a:off x="4966900" y="1533475"/>
          <a:ext cx="3000000" cy="3000000"/>
        </p:xfrm>
        <a:graphic>
          <a:graphicData uri="http://schemas.openxmlformats.org/drawingml/2006/table">
            <a:tbl>
              <a:tblPr>
                <a:noFill/>
                <a:tableStyleId>{F272928A-EE18-4A80-BFEB-A39FF3E76CC0}</a:tableStyleId>
              </a:tblPr>
              <a:tblGrid>
                <a:gridCol w="713500"/>
                <a:gridCol w="382850"/>
                <a:gridCol w="713500"/>
                <a:gridCol w="382850"/>
                <a:gridCol w="713500"/>
                <a:gridCol w="382850"/>
                <a:gridCol w="713500"/>
              </a:tblGrid>
              <a:tr h="170250">
                <a:tc gridSpan="7">
                  <a:txBody>
                    <a:bodyPr>
                      <a:noAutofit/>
                    </a:bodyPr>
                    <a:lstStyle/>
                    <a:p>
                      <a:pPr lvl="0" rtl="0" algn="ctr">
                        <a:lnSpc>
                          <a:spcPct val="115000"/>
                        </a:lnSpc>
                        <a:spcBef>
                          <a:spcPts val="0"/>
                        </a:spcBef>
                        <a:buNone/>
                      </a:pPr>
                      <a:r>
                        <a:rPr b="1" lang="en-GB" sz="7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170250">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170250">
                <a:tc>
                  <a:txBody>
                    <a:bodyPr>
                      <a:noAutofit/>
                    </a:bodyPr>
                    <a:lstStyle/>
                    <a:p>
                      <a:pPr lvl="0" rtl="0" algn="ctr">
                        <a:lnSpc>
                          <a:spcPct val="115000"/>
                        </a:lnSpc>
                        <a:spcBef>
                          <a:spcPts val="0"/>
                        </a:spcBef>
                        <a:buNone/>
                      </a:pPr>
                      <a:r>
                        <a:rPr b="1" lang="en-GB" sz="7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[{3,1},{3,2},{3,3}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],[{3,1,1},{3,1,2},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{3,1,3},{3,2,4}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…{3,3,9}]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1892" name="Shape 1892"/>
          <p:cNvSpPr txBox="1"/>
          <p:nvPr/>
        </p:nvSpPr>
        <p:spPr>
          <a:xfrm>
            <a:off x="5641675" y="902075"/>
            <a:ext cx="1660500" cy="3693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GB" sz="1200">
                <a:solidFill>
                  <a:srgbClr val="FFFFFF"/>
                </a:solidFill>
                <a:latin typeface="Consolas"/>
                <a:ea typeface="Consolas"/>
                <a:cs typeface="Consolas"/>
                <a:sym typeface="Consolas"/>
              </a:rPr>
              <a:t>$&gt; cat  /user/F1</a:t>
            </a:r>
          </a:p>
        </p:txBody>
      </p:sp>
      <p:sp>
        <p:nvSpPr>
          <p:cNvPr id="1893" name="Shape 1893"/>
          <p:cNvSpPr/>
          <p:nvPr/>
        </p:nvSpPr>
        <p:spPr>
          <a:xfrm>
            <a:off x="7302180" y="902075"/>
            <a:ext cx="1378986" cy="776909"/>
          </a:xfrm>
          <a:custGeom>
            <a:pathLst>
              <a:path extrusionOk="0" h="26278" w="164165">
                <a:moveTo>
                  <a:pt x="0" y="2293"/>
                </a:moveTo>
                <a:cubicBezTo>
                  <a:pt x="14746" y="2204"/>
                  <a:pt x="61118" y="-2237"/>
                  <a:pt x="88479" y="1760"/>
                </a:cubicBezTo>
                <a:cubicBezTo>
                  <a:pt x="115839" y="5757"/>
                  <a:pt x="151550" y="22191"/>
                  <a:pt x="164165" y="26278"/>
                </a:cubicBezTo>
              </a:path>
            </a:pathLst>
          </a:custGeom>
          <a:noFill/>
          <a:ln cap="flat" cmpd="sng" w="28575">
            <a:solidFill>
              <a:schemeClr val="dk2"/>
            </a:solidFill>
            <a:prstDash val="solid"/>
            <a:round/>
            <a:headEnd len="lg" w="lg" type="none"/>
            <a:tailEnd len="lg" w="lg" type="triangle"/>
          </a:ln>
        </p:spPr>
      </p:sp>
      <p:sp>
        <p:nvSpPr>
          <p:cNvPr id="1894" name="Shape 1894"/>
          <p:cNvSpPr/>
          <p:nvPr/>
        </p:nvSpPr>
        <p:spPr>
          <a:xfrm>
            <a:off x="5210125" y="1315653"/>
            <a:ext cx="3198025" cy="383300"/>
          </a:xfrm>
          <a:custGeom>
            <a:pathLst>
              <a:path extrusionOk="0" h="15332" w="127921">
                <a:moveTo>
                  <a:pt x="127921" y="15332"/>
                </a:moveTo>
                <a:cubicBezTo>
                  <a:pt x="121569" y="13022"/>
                  <a:pt x="107977" y="3739"/>
                  <a:pt x="89811" y="1474"/>
                </a:cubicBezTo>
                <a:cubicBezTo>
                  <a:pt x="71644" y="-791"/>
                  <a:pt x="33890" y="-124"/>
                  <a:pt x="18922" y="1741"/>
                </a:cubicBezTo>
                <a:cubicBezTo>
                  <a:pt x="3953" y="3606"/>
                  <a:pt x="3153" y="10846"/>
                  <a:pt x="0" y="12667"/>
                </a:cubicBezTo>
              </a:path>
            </a:pathLst>
          </a:custGeom>
          <a:noFill/>
          <a:ln cap="flat" cmpd="sng" w="9525">
            <a:solidFill>
              <a:schemeClr val="dk2"/>
            </a:solidFill>
            <a:prstDash val="solid"/>
            <a:round/>
            <a:headEnd len="lg" w="lg" type="none"/>
            <a:tailEnd len="lg" w="lg" type="triangle"/>
          </a:ln>
        </p:spPr>
      </p:sp>
      <p:sp>
        <p:nvSpPr>
          <p:cNvPr id="1895" name="Shape 1895"/>
          <p:cNvSpPr/>
          <p:nvPr/>
        </p:nvSpPr>
        <p:spPr>
          <a:xfrm>
            <a:off x="6456025" y="1431200"/>
            <a:ext cx="1905500" cy="261100"/>
          </a:xfrm>
          <a:custGeom>
            <a:pathLst>
              <a:path extrusionOk="0" h="10444" w="76220">
                <a:moveTo>
                  <a:pt x="76220" y="10444"/>
                </a:moveTo>
                <a:cubicBezTo>
                  <a:pt x="70756" y="8711"/>
                  <a:pt x="56143" y="449"/>
                  <a:pt x="43440" y="50"/>
                </a:cubicBezTo>
                <a:cubicBezTo>
                  <a:pt x="30736" y="-349"/>
                  <a:pt x="7240" y="6712"/>
                  <a:pt x="0" y="8045"/>
                </a:cubicBezTo>
              </a:path>
            </a:pathLst>
          </a:custGeom>
          <a:noFill/>
          <a:ln cap="flat" cmpd="sng" w="9525">
            <a:solidFill>
              <a:schemeClr val="dk2"/>
            </a:solidFill>
            <a:prstDash val="solid"/>
            <a:round/>
            <a:headEnd len="lg" w="lg" type="none"/>
            <a:tailEnd len="lg" w="lg" type="triangle"/>
          </a:ln>
        </p:spPr>
      </p:sp>
      <p:sp>
        <p:nvSpPr>
          <p:cNvPr id="1896" name="Shape 1896"/>
          <p:cNvSpPr/>
          <p:nvPr/>
        </p:nvSpPr>
        <p:spPr>
          <a:xfrm>
            <a:off x="7435425" y="1504501"/>
            <a:ext cx="899450" cy="207775"/>
          </a:xfrm>
          <a:custGeom>
            <a:pathLst>
              <a:path extrusionOk="0" h="8311" w="35978">
                <a:moveTo>
                  <a:pt x="35978" y="8311"/>
                </a:moveTo>
                <a:cubicBezTo>
                  <a:pt x="31936" y="6934"/>
                  <a:pt x="17722" y="449"/>
                  <a:pt x="11726" y="50"/>
                </a:cubicBezTo>
                <a:cubicBezTo>
                  <a:pt x="5729" y="-349"/>
                  <a:pt x="1954" y="4935"/>
                  <a:pt x="0" y="5913"/>
                </a:cubicBezTo>
              </a:path>
            </a:pathLst>
          </a:custGeom>
          <a:noFill/>
          <a:ln cap="flat" cmpd="sng" w="9525">
            <a:solidFill>
              <a:schemeClr val="dk2"/>
            </a:solidFill>
            <a:prstDash val="solid"/>
            <a:round/>
            <a:headEnd len="lg" w="lg" type="none"/>
            <a:tailEnd len="lg" w="lg" type="triangle"/>
          </a:ln>
        </p:spPr>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0" name="Shape 1900"/>
        <p:cNvGrpSpPr/>
        <p:nvPr/>
      </p:nvGrpSpPr>
      <p:grpSpPr>
        <a:xfrm>
          <a:off x="0" y="0"/>
          <a:ext cx="0" cy="0"/>
          <a:chOff x="0" y="0"/>
          <a:chExt cx="0" cy="0"/>
        </a:xfrm>
      </p:grpSpPr>
      <p:sp>
        <p:nvSpPr>
          <p:cNvPr id="1901" name="Shape 19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HopsFS Transactional Operations</a:t>
            </a:r>
          </a:p>
        </p:txBody>
      </p:sp>
      <p:sp>
        <p:nvSpPr>
          <p:cNvPr id="1902" name="Shape 1902"/>
          <p:cNvSpPr txBox="1"/>
          <p:nvPr>
            <p:ph idx="1" type="body"/>
          </p:nvPr>
        </p:nvSpPr>
        <p:spPr>
          <a:xfrm>
            <a:off x="311700" y="1152475"/>
            <a:ext cx="8520600" cy="3604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GB" sz="1400"/>
              <a:t>1. Get hints from the </a:t>
            </a:r>
            <a:r>
              <a:rPr b="1" lang="en-GB">
                <a:solidFill>
                  <a:srgbClr val="E69138"/>
                </a:solidFill>
              </a:rPr>
              <a:t>inodes hint cache</a:t>
            </a:r>
          </a:p>
          <a:p>
            <a:pPr lvl="0" rtl="0">
              <a:lnSpc>
                <a:spcPct val="100000"/>
              </a:lnSpc>
              <a:spcBef>
                <a:spcPts val="0"/>
              </a:spcBef>
              <a:spcAft>
                <a:spcPts val="0"/>
              </a:spcAft>
              <a:buNone/>
            </a:pPr>
            <a:r>
              <a:rPr b="1" lang="en-GB" sz="1400"/>
              <a:t>2. Set partition key hint for the transaction</a:t>
            </a:r>
          </a:p>
          <a:p>
            <a:pPr lvl="0" rtl="0">
              <a:lnSpc>
                <a:spcPct val="100000"/>
              </a:lnSpc>
              <a:spcBef>
                <a:spcPts val="0"/>
              </a:spcBef>
              <a:spcAft>
                <a:spcPts val="0"/>
              </a:spcAft>
              <a:buNone/>
            </a:pPr>
            <a:r>
              <a:rPr b="1" lang="en-GB">
                <a:solidFill>
                  <a:srgbClr val="980000"/>
                </a:solidFill>
              </a:rPr>
              <a:t>BEGIN TRANSACTION</a:t>
            </a:r>
          </a:p>
          <a:p>
            <a:pPr indent="457200" lvl="0" rtl="0">
              <a:lnSpc>
                <a:spcPct val="100000"/>
              </a:lnSpc>
              <a:spcBef>
                <a:spcPts val="0"/>
              </a:spcBef>
              <a:spcAft>
                <a:spcPts val="0"/>
              </a:spcAft>
              <a:buNone/>
            </a:pPr>
            <a:r>
              <a:rPr b="1" lang="en-GB" sz="1600">
                <a:solidFill>
                  <a:schemeClr val="accent5"/>
                </a:solidFill>
              </a:rPr>
              <a:t>LOCK PHASE:</a:t>
            </a:r>
          </a:p>
          <a:p>
            <a:pPr indent="457200" lvl="0" marL="457200" rtl="0">
              <a:lnSpc>
                <a:spcPct val="100000"/>
              </a:lnSpc>
              <a:spcBef>
                <a:spcPts val="0"/>
              </a:spcBef>
              <a:spcAft>
                <a:spcPts val="0"/>
              </a:spcAft>
              <a:buNone/>
            </a:pPr>
            <a:r>
              <a:rPr b="1" lang="en-GB" sz="1400"/>
              <a:t>3. Using the inode hints, batch read all inodes</a:t>
            </a:r>
          </a:p>
          <a:p>
            <a:pPr indent="0" lvl="0" marL="914400" rtl="0">
              <a:lnSpc>
                <a:spcPct val="100000"/>
              </a:lnSpc>
              <a:spcBef>
                <a:spcPts val="0"/>
              </a:spcBef>
              <a:spcAft>
                <a:spcPts val="0"/>
              </a:spcAft>
              <a:buNone/>
            </a:pPr>
            <a:r>
              <a:rPr b="1" lang="en-GB" sz="1400"/>
              <a:t>     up to the penultimate inode in the path</a:t>
            </a:r>
          </a:p>
          <a:p>
            <a:pPr indent="457200" lvl="0" marL="457200" rtl="0">
              <a:lnSpc>
                <a:spcPct val="100000"/>
              </a:lnSpc>
              <a:spcBef>
                <a:spcPts val="0"/>
              </a:spcBef>
              <a:spcAft>
                <a:spcPts val="0"/>
              </a:spcAft>
              <a:buNone/>
            </a:pPr>
            <a:r>
              <a:rPr b="1" lang="en-GB" sz="1400"/>
              <a:t>4. If (cache miss || invalid path component) then</a:t>
            </a:r>
          </a:p>
          <a:p>
            <a:pPr indent="457200" lvl="0" marL="457200" rtl="0">
              <a:lnSpc>
                <a:spcPct val="100000"/>
              </a:lnSpc>
              <a:spcBef>
                <a:spcPts val="0"/>
              </a:spcBef>
              <a:spcAft>
                <a:spcPts val="0"/>
              </a:spcAft>
              <a:buNone/>
            </a:pPr>
            <a:r>
              <a:rPr b="1" lang="en-GB" sz="1400"/>
              <a:t>     recursively resolve the path &amp; update the cache</a:t>
            </a:r>
          </a:p>
          <a:p>
            <a:pPr indent="0" lvl="0" marL="914400" rtl="0">
              <a:lnSpc>
                <a:spcPct val="100000"/>
              </a:lnSpc>
              <a:spcBef>
                <a:spcPts val="0"/>
              </a:spcBef>
              <a:spcAft>
                <a:spcPts val="0"/>
              </a:spcAft>
              <a:buNone/>
            </a:pPr>
            <a:r>
              <a:rPr b="1" lang="en-GB" sz="1400"/>
              <a:t>5. Lock and read the last inode</a:t>
            </a:r>
          </a:p>
          <a:p>
            <a:pPr indent="457200" lvl="0" marL="457200" rtl="0">
              <a:lnSpc>
                <a:spcPct val="100000"/>
              </a:lnSpc>
              <a:spcBef>
                <a:spcPts val="0"/>
              </a:spcBef>
              <a:spcAft>
                <a:spcPts val="0"/>
              </a:spcAft>
              <a:buNone/>
            </a:pPr>
            <a:r>
              <a:rPr b="1" lang="en-GB" sz="1400"/>
              <a:t>6. Read Lease, Quota, Blocks, Replica, URB, PRB, RUC,</a:t>
            </a:r>
          </a:p>
          <a:p>
            <a:pPr indent="457200" lvl="0" marL="457200" rtl="0">
              <a:lnSpc>
                <a:spcPct val="100000"/>
              </a:lnSpc>
              <a:spcBef>
                <a:spcPts val="0"/>
              </a:spcBef>
              <a:spcAft>
                <a:spcPts val="0"/>
              </a:spcAft>
              <a:buNone/>
            </a:pPr>
            <a:r>
              <a:rPr b="1" lang="en-GB" sz="1400"/>
              <a:t>    CR, ER, Inv using partition pruned index scans</a:t>
            </a:r>
          </a:p>
          <a:p>
            <a:pPr indent="457200" lvl="0" rtl="0">
              <a:lnSpc>
                <a:spcPct val="100000"/>
              </a:lnSpc>
              <a:spcBef>
                <a:spcPts val="0"/>
              </a:spcBef>
              <a:spcAft>
                <a:spcPts val="0"/>
              </a:spcAft>
              <a:buNone/>
            </a:pPr>
            <a:r>
              <a:rPr b="1" lang="en-GB" sz="1600">
                <a:solidFill>
                  <a:schemeClr val="accent5"/>
                </a:solidFill>
              </a:rPr>
              <a:t>EXECUTE PHASE:</a:t>
            </a:r>
          </a:p>
          <a:p>
            <a:pPr indent="457200" lvl="0" marL="457200" rtl="0">
              <a:lnSpc>
                <a:spcPct val="100000"/>
              </a:lnSpc>
              <a:spcBef>
                <a:spcPts val="0"/>
              </a:spcBef>
              <a:spcAft>
                <a:spcPts val="0"/>
              </a:spcAft>
              <a:buNone/>
            </a:pPr>
            <a:r>
              <a:rPr b="1" lang="en-GB" sz="1400"/>
              <a:t>7. Process the data stored in the</a:t>
            </a:r>
            <a:r>
              <a:rPr b="1" lang="en-GB" sz="1400">
                <a:solidFill>
                  <a:srgbClr val="E69138"/>
                </a:solidFill>
              </a:rPr>
              <a:t> </a:t>
            </a:r>
            <a:r>
              <a:rPr b="1" lang="en-GB">
                <a:solidFill>
                  <a:srgbClr val="E69138"/>
                </a:solidFill>
              </a:rPr>
              <a:t>transaction cache</a:t>
            </a:r>
          </a:p>
          <a:p>
            <a:pPr indent="457200" lvl="0" rtl="0">
              <a:lnSpc>
                <a:spcPct val="100000"/>
              </a:lnSpc>
              <a:spcBef>
                <a:spcPts val="0"/>
              </a:spcBef>
              <a:spcAft>
                <a:spcPts val="0"/>
              </a:spcAft>
              <a:buNone/>
            </a:pPr>
            <a:r>
              <a:rPr b="1" lang="en-GB" sz="1600">
                <a:solidFill>
                  <a:srgbClr val="FFFFFF"/>
                </a:solidFill>
              </a:rPr>
              <a:t>UPDATE PHASE:</a:t>
            </a:r>
          </a:p>
          <a:p>
            <a:pPr indent="457200" lvl="0" marL="457200" rtl="0">
              <a:lnSpc>
                <a:spcPct val="100000"/>
              </a:lnSpc>
              <a:spcBef>
                <a:spcPts val="0"/>
              </a:spcBef>
              <a:spcAft>
                <a:spcPts val="0"/>
              </a:spcAft>
              <a:buNone/>
            </a:pPr>
            <a:r>
              <a:rPr b="1" lang="en-GB" sz="1400">
                <a:solidFill>
                  <a:srgbClr val="FFFFFF"/>
                </a:solidFill>
              </a:rPr>
              <a:t>8. Transfer the changes to database in batches</a:t>
            </a:r>
          </a:p>
          <a:p>
            <a:pPr lvl="0" rtl="0">
              <a:lnSpc>
                <a:spcPct val="100000"/>
              </a:lnSpc>
              <a:spcBef>
                <a:spcPts val="0"/>
              </a:spcBef>
              <a:spcAft>
                <a:spcPts val="0"/>
              </a:spcAft>
              <a:buNone/>
            </a:pPr>
            <a:r>
              <a:rPr b="1" lang="en-GB">
                <a:solidFill>
                  <a:srgbClr val="FFFFFF"/>
                </a:solidFill>
              </a:rPr>
              <a:t>COMMIT/ABORT TRANSACTION</a:t>
            </a:r>
          </a:p>
          <a:p>
            <a:pPr lvl="0" rtl="0">
              <a:lnSpc>
                <a:spcPct val="100000"/>
              </a:lnSpc>
              <a:spcBef>
                <a:spcPts val="0"/>
              </a:spcBef>
              <a:spcAft>
                <a:spcPts val="0"/>
              </a:spcAft>
              <a:buNone/>
            </a:pPr>
            <a:r>
              <a:t/>
            </a:r>
            <a:endParaRPr b="1" sz="1400"/>
          </a:p>
        </p:txBody>
      </p:sp>
      <p:sp>
        <p:nvSpPr>
          <p:cNvPr id="1903" name="Shape 190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1904" name="Shape 19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1905" name="Shape 1905"/>
          <p:cNvGraphicFramePr/>
          <p:nvPr/>
        </p:nvGraphicFramePr>
        <p:xfrm>
          <a:off x="4966900" y="1533475"/>
          <a:ext cx="3000000" cy="3000000"/>
        </p:xfrm>
        <a:graphic>
          <a:graphicData uri="http://schemas.openxmlformats.org/drawingml/2006/table">
            <a:tbl>
              <a:tblPr>
                <a:noFill/>
                <a:tableStyleId>{F272928A-EE18-4A80-BFEB-A39FF3E76CC0}</a:tableStyleId>
              </a:tblPr>
              <a:tblGrid>
                <a:gridCol w="713500"/>
                <a:gridCol w="382850"/>
                <a:gridCol w="713500"/>
                <a:gridCol w="382850"/>
                <a:gridCol w="713500"/>
                <a:gridCol w="382850"/>
                <a:gridCol w="713500"/>
              </a:tblGrid>
              <a:tr h="170250">
                <a:tc gridSpan="7">
                  <a:txBody>
                    <a:bodyPr>
                      <a:noAutofit/>
                    </a:bodyPr>
                    <a:lstStyle/>
                    <a:p>
                      <a:pPr lvl="0" rtl="0" algn="ctr">
                        <a:lnSpc>
                          <a:spcPct val="115000"/>
                        </a:lnSpc>
                        <a:spcBef>
                          <a:spcPts val="0"/>
                        </a:spcBef>
                        <a:buNone/>
                      </a:pPr>
                      <a:r>
                        <a:rPr b="1" lang="en-GB" sz="7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170250">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170250">
                <a:tc>
                  <a:txBody>
                    <a:bodyPr>
                      <a:noAutofit/>
                    </a:bodyPr>
                    <a:lstStyle/>
                    <a:p>
                      <a:pPr lvl="0" rtl="0" algn="ctr">
                        <a:lnSpc>
                          <a:spcPct val="115000"/>
                        </a:lnSpc>
                        <a:spcBef>
                          <a:spcPts val="0"/>
                        </a:spcBef>
                        <a:buNone/>
                      </a:pPr>
                      <a:r>
                        <a:rPr b="1" lang="en-GB" sz="7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[{3,1},{3,2},{3,3}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],[{3,1,1},{3,1,2},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{3,1,3},{3,2,4}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…{3,3,9}]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1906" name="Shape 1906"/>
          <p:cNvSpPr txBox="1"/>
          <p:nvPr/>
        </p:nvSpPr>
        <p:spPr>
          <a:xfrm>
            <a:off x="5641675" y="902075"/>
            <a:ext cx="1660500" cy="3693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GB" sz="1200">
                <a:solidFill>
                  <a:srgbClr val="FFFFFF"/>
                </a:solidFill>
                <a:latin typeface="Consolas"/>
                <a:ea typeface="Consolas"/>
                <a:cs typeface="Consolas"/>
                <a:sym typeface="Consolas"/>
              </a:rPr>
              <a:t>$&gt; cat  /user/F1</a:t>
            </a:r>
          </a:p>
        </p:txBody>
      </p:sp>
      <p:sp>
        <p:nvSpPr>
          <p:cNvPr id="1907" name="Shape 1907"/>
          <p:cNvSpPr/>
          <p:nvPr/>
        </p:nvSpPr>
        <p:spPr>
          <a:xfrm>
            <a:off x="7302180" y="902075"/>
            <a:ext cx="1378986" cy="776909"/>
          </a:xfrm>
          <a:custGeom>
            <a:pathLst>
              <a:path extrusionOk="0" h="26278" w="164165">
                <a:moveTo>
                  <a:pt x="0" y="2293"/>
                </a:moveTo>
                <a:cubicBezTo>
                  <a:pt x="14746" y="2204"/>
                  <a:pt x="61118" y="-2237"/>
                  <a:pt x="88479" y="1760"/>
                </a:cubicBezTo>
                <a:cubicBezTo>
                  <a:pt x="115839" y="5757"/>
                  <a:pt x="151550" y="22191"/>
                  <a:pt x="164165" y="26278"/>
                </a:cubicBezTo>
              </a:path>
            </a:pathLst>
          </a:custGeom>
          <a:noFill/>
          <a:ln cap="flat" cmpd="sng" w="28575">
            <a:solidFill>
              <a:schemeClr val="dk2"/>
            </a:solidFill>
            <a:prstDash val="solid"/>
            <a:round/>
            <a:headEnd len="lg" w="lg" type="none"/>
            <a:tailEnd len="lg" w="lg" type="triangle"/>
          </a:ln>
        </p:spPr>
      </p:sp>
      <p:sp>
        <p:nvSpPr>
          <p:cNvPr id="1908" name="Shape 1908"/>
          <p:cNvSpPr/>
          <p:nvPr/>
        </p:nvSpPr>
        <p:spPr>
          <a:xfrm>
            <a:off x="5210125" y="1315653"/>
            <a:ext cx="3198025" cy="383300"/>
          </a:xfrm>
          <a:custGeom>
            <a:pathLst>
              <a:path extrusionOk="0" h="15332" w="127921">
                <a:moveTo>
                  <a:pt x="127921" y="15332"/>
                </a:moveTo>
                <a:cubicBezTo>
                  <a:pt x="121569" y="13022"/>
                  <a:pt x="107977" y="3739"/>
                  <a:pt x="89811" y="1474"/>
                </a:cubicBezTo>
                <a:cubicBezTo>
                  <a:pt x="71644" y="-791"/>
                  <a:pt x="33890" y="-124"/>
                  <a:pt x="18922" y="1741"/>
                </a:cubicBezTo>
                <a:cubicBezTo>
                  <a:pt x="3953" y="3606"/>
                  <a:pt x="3153" y="10846"/>
                  <a:pt x="0" y="12667"/>
                </a:cubicBezTo>
              </a:path>
            </a:pathLst>
          </a:custGeom>
          <a:noFill/>
          <a:ln cap="flat" cmpd="sng" w="9525">
            <a:solidFill>
              <a:schemeClr val="dk2"/>
            </a:solidFill>
            <a:prstDash val="solid"/>
            <a:round/>
            <a:headEnd len="lg" w="lg" type="none"/>
            <a:tailEnd len="lg" w="lg" type="triangle"/>
          </a:ln>
        </p:spPr>
      </p:sp>
      <p:sp>
        <p:nvSpPr>
          <p:cNvPr id="1909" name="Shape 1909"/>
          <p:cNvSpPr/>
          <p:nvPr/>
        </p:nvSpPr>
        <p:spPr>
          <a:xfrm>
            <a:off x="6456025" y="1431200"/>
            <a:ext cx="1905500" cy="261100"/>
          </a:xfrm>
          <a:custGeom>
            <a:pathLst>
              <a:path extrusionOk="0" h="10444" w="76220">
                <a:moveTo>
                  <a:pt x="76220" y="10444"/>
                </a:moveTo>
                <a:cubicBezTo>
                  <a:pt x="70756" y="8711"/>
                  <a:pt x="56143" y="449"/>
                  <a:pt x="43440" y="50"/>
                </a:cubicBezTo>
                <a:cubicBezTo>
                  <a:pt x="30736" y="-349"/>
                  <a:pt x="7240" y="6712"/>
                  <a:pt x="0" y="8045"/>
                </a:cubicBezTo>
              </a:path>
            </a:pathLst>
          </a:custGeom>
          <a:noFill/>
          <a:ln cap="flat" cmpd="sng" w="9525">
            <a:solidFill>
              <a:schemeClr val="dk2"/>
            </a:solidFill>
            <a:prstDash val="solid"/>
            <a:round/>
            <a:headEnd len="lg" w="lg" type="none"/>
            <a:tailEnd len="lg" w="lg" type="triangle"/>
          </a:ln>
        </p:spPr>
      </p:sp>
      <p:sp>
        <p:nvSpPr>
          <p:cNvPr id="1910" name="Shape 1910"/>
          <p:cNvSpPr/>
          <p:nvPr/>
        </p:nvSpPr>
        <p:spPr>
          <a:xfrm>
            <a:off x="7435425" y="1504501"/>
            <a:ext cx="899450" cy="207775"/>
          </a:xfrm>
          <a:custGeom>
            <a:pathLst>
              <a:path extrusionOk="0" h="8311" w="35978">
                <a:moveTo>
                  <a:pt x="35978" y="8311"/>
                </a:moveTo>
                <a:cubicBezTo>
                  <a:pt x="31936" y="6934"/>
                  <a:pt x="17722" y="449"/>
                  <a:pt x="11726" y="50"/>
                </a:cubicBezTo>
                <a:cubicBezTo>
                  <a:pt x="5729" y="-349"/>
                  <a:pt x="1954" y="4935"/>
                  <a:pt x="0" y="5913"/>
                </a:cubicBezTo>
              </a:path>
            </a:pathLst>
          </a:custGeom>
          <a:noFill/>
          <a:ln cap="flat" cmpd="sng" w="9525">
            <a:solidFill>
              <a:schemeClr val="dk2"/>
            </a:solidFill>
            <a:prstDash val="solid"/>
            <a:round/>
            <a:headEnd len="lg" w="lg" type="none"/>
            <a:tailEnd len="lg" w="lg" type="triangle"/>
          </a:ln>
        </p:spPr>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4" name="Shape 1914"/>
        <p:cNvGrpSpPr/>
        <p:nvPr/>
      </p:nvGrpSpPr>
      <p:grpSpPr>
        <a:xfrm>
          <a:off x="0" y="0"/>
          <a:ext cx="0" cy="0"/>
          <a:chOff x="0" y="0"/>
          <a:chExt cx="0" cy="0"/>
        </a:xfrm>
      </p:grpSpPr>
      <p:sp>
        <p:nvSpPr>
          <p:cNvPr id="1915" name="Shape 19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HopsFS Transactional Operations</a:t>
            </a:r>
          </a:p>
        </p:txBody>
      </p:sp>
      <p:sp>
        <p:nvSpPr>
          <p:cNvPr id="1916" name="Shape 1916"/>
          <p:cNvSpPr txBox="1"/>
          <p:nvPr>
            <p:ph idx="1" type="body"/>
          </p:nvPr>
        </p:nvSpPr>
        <p:spPr>
          <a:xfrm>
            <a:off x="311700" y="1152475"/>
            <a:ext cx="8520600" cy="3604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GB" sz="1400"/>
              <a:t>1. Get hints from the </a:t>
            </a:r>
            <a:r>
              <a:rPr b="1" lang="en-GB">
                <a:solidFill>
                  <a:srgbClr val="E69138"/>
                </a:solidFill>
              </a:rPr>
              <a:t>inodes hint cache</a:t>
            </a:r>
          </a:p>
          <a:p>
            <a:pPr lvl="0" rtl="0">
              <a:lnSpc>
                <a:spcPct val="100000"/>
              </a:lnSpc>
              <a:spcBef>
                <a:spcPts val="0"/>
              </a:spcBef>
              <a:spcAft>
                <a:spcPts val="0"/>
              </a:spcAft>
              <a:buNone/>
            </a:pPr>
            <a:r>
              <a:rPr b="1" lang="en-GB" sz="1400"/>
              <a:t>2. Set partition key hint for the transaction</a:t>
            </a:r>
          </a:p>
          <a:p>
            <a:pPr lvl="0" rtl="0">
              <a:lnSpc>
                <a:spcPct val="100000"/>
              </a:lnSpc>
              <a:spcBef>
                <a:spcPts val="0"/>
              </a:spcBef>
              <a:spcAft>
                <a:spcPts val="0"/>
              </a:spcAft>
              <a:buNone/>
            </a:pPr>
            <a:r>
              <a:rPr b="1" lang="en-GB">
                <a:solidFill>
                  <a:srgbClr val="980000"/>
                </a:solidFill>
              </a:rPr>
              <a:t>BEGIN TRANSACTION</a:t>
            </a:r>
          </a:p>
          <a:p>
            <a:pPr indent="457200" lvl="0" rtl="0">
              <a:lnSpc>
                <a:spcPct val="100000"/>
              </a:lnSpc>
              <a:spcBef>
                <a:spcPts val="0"/>
              </a:spcBef>
              <a:spcAft>
                <a:spcPts val="0"/>
              </a:spcAft>
              <a:buNone/>
            </a:pPr>
            <a:r>
              <a:rPr b="1" lang="en-GB" sz="1600">
                <a:solidFill>
                  <a:schemeClr val="accent5"/>
                </a:solidFill>
              </a:rPr>
              <a:t>LOCK PHASE:</a:t>
            </a:r>
          </a:p>
          <a:p>
            <a:pPr indent="457200" lvl="0" marL="457200" rtl="0">
              <a:lnSpc>
                <a:spcPct val="100000"/>
              </a:lnSpc>
              <a:spcBef>
                <a:spcPts val="0"/>
              </a:spcBef>
              <a:spcAft>
                <a:spcPts val="0"/>
              </a:spcAft>
              <a:buNone/>
            </a:pPr>
            <a:r>
              <a:rPr b="1" lang="en-GB" sz="1400"/>
              <a:t>3. Using the inode hints, batch read all inodes</a:t>
            </a:r>
          </a:p>
          <a:p>
            <a:pPr indent="0" lvl="0" marL="914400" rtl="0">
              <a:lnSpc>
                <a:spcPct val="100000"/>
              </a:lnSpc>
              <a:spcBef>
                <a:spcPts val="0"/>
              </a:spcBef>
              <a:spcAft>
                <a:spcPts val="0"/>
              </a:spcAft>
              <a:buNone/>
            </a:pPr>
            <a:r>
              <a:rPr b="1" lang="en-GB" sz="1400"/>
              <a:t>     up to the penultimate inode in the path</a:t>
            </a:r>
          </a:p>
          <a:p>
            <a:pPr indent="457200" lvl="0" marL="457200" rtl="0">
              <a:lnSpc>
                <a:spcPct val="100000"/>
              </a:lnSpc>
              <a:spcBef>
                <a:spcPts val="0"/>
              </a:spcBef>
              <a:spcAft>
                <a:spcPts val="0"/>
              </a:spcAft>
              <a:buNone/>
            </a:pPr>
            <a:r>
              <a:rPr b="1" lang="en-GB" sz="1400"/>
              <a:t>4. If (cache miss || invalid path component) then</a:t>
            </a:r>
          </a:p>
          <a:p>
            <a:pPr indent="457200" lvl="0" marL="457200" rtl="0">
              <a:lnSpc>
                <a:spcPct val="100000"/>
              </a:lnSpc>
              <a:spcBef>
                <a:spcPts val="0"/>
              </a:spcBef>
              <a:spcAft>
                <a:spcPts val="0"/>
              </a:spcAft>
              <a:buNone/>
            </a:pPr>
            <a:r>
              <a:rPr b="1" lang="en-GB" sz="1400"/>
              <a:t>     recursively resolve the path &amp; update the cache</a:t>
            </a:r>
          </a:p>
          <a:p>
            <a:pPr indent="0" lvl="0" marL="914400" rtl="0">
              <a:lnSpc>
                <a:spcPct val="100000"/>
              </a:lnSpc>
              <a:spcBef>
                <a:spcPts val="0"/>
              </a:spcBef>
              <a:spcAft>
                <a:spcPts val="0"/>
              </a:spcAft>
              <a:buNone/>
            </a:pPr>
            <a:r>
              <a:rPr b="1" lang="en-GB" sz="1400"/>
              <a:t>5. Lock and read the last inode</a:t>
            </a:r>
          </a:p>
          <a:p>
            <a:pPr indent="457200" lvl="0" marL="457200" rtl="0">
              <a:lnSpc>
                <a:spcPct val="100000"/>
              </a:lnSpc>
              <a:spcBef>
                <a:spcPts val="0"/>
              </a:spcBef>
              <a:spcAft>
                <a:spcPts val="0"/>
              </a:spcAft>
              <a:buNone/>
            </a:pPr>
            <a:r>
              <a:rPr b="1" lang="en-GB" sz="1400"/>
              <a:t>6. Read Lease, Quota, Blocks, Replica, URB, PRB, RUC,</a:t>
            </a:r>
          </a:p>
          <a:p>
            <a:pPr indent="457200" lvl="0" marL="457200" rtl="0">
              <a:lnSpc>
                <a:spcPct val="100000"/>
              </a:lnSpc>
              <a:spcBef>
                <a:spcPts val="0"/>
              </a:spcBef>
              <a:spcAft>
                <a:spcPts val="0"/>
              </a:spcAft>
              <a:buNone/>
            </a:pPr>
            <a:r>
              <a:rPr b="1" lang="en-GB" sz="1400"/>
              <a:t>    CR, ER, Inv using partition pruned index scans</a:t>
            </a:r>
          </a:p>
          <a:p>
            <a:pPr indent="457200" lvl="0" rtl="0">
              <a:lnSpc>
                <a:spcPct val="100000"/>
              </a:lnSpc>
              <a:spcBef>
                <a:spcPts val="0"/>
              </a:spcBef>
              <a:spcAft>
                <a:spcPts val="0"/>
              </a:spcAft>
              <a:buNone/>
            </a:pPr>
            <a:r>
              <a:rPr b="1" lang="en-GB" sz="1600">
                <a:solidFill>
                  <a:schemeClr val="accent5"/>
                </a:solidFill>
              </a:rPr>
              <a:t>EXECUTE PHASE:</a:t>
            </a:r>
          </a:p>
          <a:p>
            <a:pPr indent="457200" lvl="0" marL="457200" rtl="0">
              <a:lnSpc>
                <a:spcPct val="100000"/>
              </a:lnSpc>
              <a:spcBef>
                <a:spcPts val="0"/>
              </a:spcBef>
              <a:spcAft>
                <a:spcPts val="0"/>
              </a:spcAft>
              <a:buNone/>
            </a:pPr>
            <a:r>
              <a:rPr b="1" lang="en-GB" sz="1400"/>
              <a:t>7. Process the data stored in the </a:t>
            </a:r>
            <a:r>
              <a:rPr b="1" lang="en-GB">
                <a:solidFill>
                  <a:srgbClr val="E69138"/>
                </a:solidFill>
              </a:rPr>
              <a:t>transaction cache</a:t>
            </a:r>
          </a:p>
          <a:p>
            <a:pPr indent="457200" lvl="0" rtl="0">
              <a:lnSpc>
                <a:spcPct val="100000"/>
              </a:lnSpc>
              <a:spcBef>
                <a:spcPts val="0"/>
              </a:spcBef>
              <a:spcAft>
                <a:spcPts val="0"/>
              </a:spcAft>
              <a:buNone/>
            </a:pPr>
            <a:r>
              <a:rPr b="1" lang="en-GB" sz="1600">
                <a:solidFill>
                  <a:schemeClr val="accent5"/>
                </a:solidFill>
              </a:rPr>
              <a:t>UPDATE PHASE:</a:t>
            </a:r>
          </a:p>
          <a:p>
            <a:pPr indent="457200" lvl="0" marL="457200" rtl="0">
              <a:lnSpc>
                <a:spcPct val="100000"/>
              </a:lnSpc>
              <a:spcBef>
                <a:spcPts val="0"/>
              </a:spcBef>
              <a:spcAft>
                <a:spcPts val="0"/>
              </a:spcAft>
              <a:buNone/>
            </a:pPr>
            <a:r>
              <a:rPr b="1" lang="en-GB" sz="1400"/>
              <a:t>8. Transfer the changes to database in batches</a:t>
            </a:r>
          </a:p>
          <a:p>
            <a:pPr lvl="0" rtl="0">
              <a:lnSpc>
                <a:spcPct val="100000"/>
              </a:lnSpc>
              <a:spcBef>
                <a:spcPts val="0"/>
              </a:spcBef>
              <a:spcAft>
                <a:spcPts val="0"/>
              </a:spcAft>
              <a:buNone/>
            </a:pPr>
            <a:r>
              <a:rPr b="1" lang="en-GB">
                <a:solidFill>
                  <a:srgbClr val="980000"/>
                </a:solidFill>
              </a:rPr>
              <a:t>COMMIT/ABORT TRANSACTION</a:t>
            </a:r>
          </a:p>
          <a:p>
            <a:pPr lvl="0" rtl="0">
              <a:lnSpc>
                <a:spcPct val="100000"/>
              </a:lnSpc>
              <a:spcBef>
                <a:spcPts val="0"/>
              </a:spcBef>
              <a:spcAft>
                <a:spcPts val="0"/>
              </a:spcAft>
              <a:buNone/>
            </a:pPr>
            <a:r>
              <a:t/>
            </a:r>
            <a:endParaRPr b="1" sz="1400"/>
          </a:p>
        </p:txBody>
      </p:sp>
      <p:sp>
        <p:nvSpPr>
          <p:cNvPr id="1917" name="Shape 19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1918" name="Shape 19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1919" name="Shape 1919"/>
          <p:cNvGraphicFramePr/>
          <p:nvPr/>
        </p:nvGraphicFramePr>
        <p:xfrm>
          <a:off x="4966900" y="1533475"/>
          <a:ext cx="3000000" cy="3000000"/>
        </p:xfrm>
        <a:graphic>
          <a:graphicData uri="http://schemas.openxmlformats.org/drawingml/2006/table">
            <a:tbl>
              <a:tblPr>
                <a:noFill/>
                <a:tableStyleId>{F272928A-EE18-4A80-BFEB-A39FF3E76CC0}</a:tableStyleId>
              </a:tblPr>
              <a:tblGrid>
                <a:gridCol w="713500"/>
                <a:gridCol w="382850"/>
                <a:gridCol w="713500"/>
                <a:gridCol w="382850"/>
                <a:gridCol w="713500"/>
                <a:gridCol w="382850"/>
                <a:gridCol w="713500"/>
              </a:tblGrid>
              <a:tr h="170250">
                <a:tc gridSpan="7">
                  <a:txBody>
                    <a:bodyPr>
                      <a:noAutofit/>
                    </a:bodyPr>
                    <a:lstStyle/>
                    <a:p>
                      <a:pPr lvl="0" rtl="0" algn="ctr">
                        <a:lnSpc>
                          <a:spcPct val="115000"/>
                        </a:lnSpc>
                        <a:spcBef>
                          <a:spcPts val="0"/>
                        </a:spcBef>
                        <a:buNone/>
                      </a:pPr>
                      <a:r>
                        <a:rPr b="1" lang="en-GB" sz="7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170250">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170250">
                <a:tc>
                  <a:txBody>
                    <a:bodyPr>
                      <a:noAutofit/>
                    </a:bodyPr>
                    <a:lstStyle/>
                    <a:p>
                      <a:pPr lvl="0" rtl="0" algn="ctr">
                        <a:lnSpc>
                          <a:spcPct val="115000"/>
                        </a:lnSpc>
                        <a:spcBef>
                          <a:spcPts val="0"/>
                        </a:spcBef>
                        <a:buNone/>
                      </a:pPr>
                      <a:r>
                        <a:rPr b="1" lang="en-GB" sz="7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[{3,1},{3,2},{3,3}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],[{3,1,1},{3,1,2},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700"/>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{3,1,3},{3,2,4}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170250">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sz="7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sz="700"/>
                        <a:t>…{3,3,9}]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1920" name="Shape 1920"/>
          <p:cNvSpPr txBox="1"/>
          <p:nvPr/>
        </p:nvSpPr>
        <p:spPr>
          <a:xfrm>
            <a:off x="5641675" y="902075"/>
            <a:ext cx="1660500" cy="3693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GB" sz="1200">
                <a:solidFill>
                  <a:srgbClr val="FFFFFF"/>
                </a:solidFill>
                <a:latin typeface="Consolas"/>
                <a:ea typeface="Consolas"/>
                <a:cs typeface="Consolas"/>
                <a:sym typeface="Consolas"/>
              </a:rPr>
              <a:t>$&gt; cat  /user/F1</a:t>
            </a:r>
          </a:p>
        </p:txBody>
      </p:sp>
      <p:sp>
        <p:nvSpPr>
          <p:cNvPr id="1921" name="Shape 1921"/>
          <p:cNvSpPr/>
          <p:nvPr/>
        </p:nvSpPr>
        <p:spPr>
          <a:xfrm>
            <a:off x="7302180" y="902075"/>
            <a:ext cx="1378986" cy="776909"/>
          </a:xfrm>
          <a:custGeom>
            <a:pathLst>
              <a:path extrusionOk="0" h="26278" w="164165">
                <a:moveTo>
                  <a:pt x="0" y="2293"/>
                </a:moveTo>
                <a:cubicBezTo>
                  <a:pt x="14746" y="2204"/>
                  <a:pt x="61118" y="-2237"/>
                  <a:pt x="88479" y="1760"/>
                </a:cubicBezTo>
                <a:cubicBezTo>
                  <a:pt x="115839" y="5757"/>
                  <a:pt x="151550" y="22191"/>
                  <a:pt x="164165" y="26278"/>
                </a:cubicBezTo>
              </a:path>
            </a:pathLst>
          </a:custGeom>
          <a:noFill/>
          <a:ln cap="flat" cmpd="sng" w="28575">
            <a:solidFill>
              <a:schemeClr val="dk2"/>
            </a:solidFill>
            <a:prstDash val="solid"/>
            <a:round/>
            <a:headEnd len="lg" w="lg" type="none"/>
            <a:tailEnd len="lg" w="lg" type="triangle"/>
          </a:ln>
        </p:spPr>
      </p:sp>
      <p:sp>
        <p:nvSpPr>
          <p:cNvPr id="1922" name="Shape 1922"/>
          <p:cNvSpPr/>
          <p:nvPr/>
        </p:nvSpPr>
        <p:spPr>
          <a:xfrm>
            <a:off x="5210125" y="1315653"/>
            <a:ext cx="3198025" cy="383300"/>
          </a:xfrm>
          <a:custGeom>
            <a:pathLst>
              <a:path extrusionOk="0" h="15332" w="127921">
                <a:moveTo>
                  <a:pt x="127921" y="15332"/>
                </a:moveTo>
                <a:cubicBezTo>
                  <a:pt x="121569" y="13022"/>
                  <a:pt x="107977" y="3739"/>
                  <a:pt x="89811" y="1474"/>
                </a:cubicBezTo>
                <a:cubicBezTo>
                  <a:pt x="71644" y="-791"/>
                  <a:pt x="33890" y="-124"/>
                  <a:pt x="18922" y="1741"/>
                </a:cubicBezTo>
                <a:cubicBezTo>
                  <a:pt x="3953" y="3606"/>
                  <a:pt x="3153" y="10846"/>
                  <a:pt x="0" y="12667"/>
                </a:cubicBezTo>
              </a:path>
            </a:pathLst>
          </a:custGeom>
          <a:noFill/>
          <a:ln cap="flat" cmpd="sng" w="9525">
            <a:solidFill>
              <a:schemeClr val="dk2"/>
            </a:solidFill>
            <a:prstDash val="solid"/>
            <a:round/>
            <a:headEnd len="lg" w="lg" type="none"/>
            <a:tailEnd len="lg" w="lg" type="triangle"/>
          </a:ln>
        </p:spPr>
      </p:sp>
      <p:sp>
        <p:nvSpPr>
          <p:cNvPr id="1923" name="Shape 1923"/>
          <p:cNvSpPr/>
          <p:nvPr/>
        </p:nvSpPr>
        <p:spPr>
          <a:xfrm>
            <a:off x="6456025" y="1431200"/>
            <a:ext cx="1905500" cy="261100"/>
          </a:xfrm>
          <a:custGeom>
            <a:pathLst>
              <a:path extrusionOk="0" h="10444" w="76220">
                <a:moveTo>
                  <a:pt x="76220" y="10444"/>
                </a:moveTo>
                <a:cubicBezTo>
                  <a:pt x="70756" y="8711"/>
                  <a:pt x="56143" y="449"/>
                  <a:pt x="43440" y="50"/>
                </a:cubicBezTo>
                <a:cubicBezTo>
                  <a:pt x="30736" y="-349"/>
                  <a:pt x="7240" y="6712"/>
                  <a:pt x="0" y="8045"/>
                </a:cubicBezTo>
              </a:path>
            </a:pathLst>
          </a:custGeom>
          <a:noFill/>
          <a:ln cap="flat" cmpd="sng" w="9525">
            <a:solidFill>
              <a:schemeClr val="dk2"/>
            </a:solidFill>
            <a:prstDash val="solid"/>
            <a:round/>
            <a:headEnd len="lg" w="lg" type="none"/>
            <a:tailEnd len="lg" w="lg" type="triangle"/>
          </a:ln>
        </p:spPr>
      </p:sp>
      <p:sp>
        <p:nvSpPr>
          <p:cNvPr id="1924" name="Shape 1924"/>
          <p:cNvSpPr/>
          <p:nvPr/>
        </p:nvSpPr>
        <p:spPr>
          <a:xfrm>
            <a:off x="7435425" y="1504501"/>
            <a:ext cx="899450" cy="207775"/>
          </a:xfrm>
          <a:custGeom>
            <a:pathLst>
              <a:path extrusionOk="0" h="8311" w="35978">
                <a:moveTo>
                  <a:pt x="35978" y="8311"/>
                </a:moveTo>
                <a:cubicBezTo>
                  <a:pt x="31936" y="6934"/>
                  <a:pt x="17722" y="449"/>
                  <a:pt x="11726" y="50"/>
                </a:cubicBezTo>
                <a:cubicBezTo>
                  <a:pt x="5729" y="-349"/>
                  <a:pt x="1954" y="4935"/>
                  <a:pt x="0" y="5913"/>
                </a:cubicBezTo>
              </a:path>
            </a:pathLst>
          </a:custGeom>
          <a:noFill/>
          <a:ln cap="flat" cmpd="sng" w="9525">
            <a:solidFill>
              <a:schemeClr val="dk2"/>
            </a:solidFill>
            <a:prstDash val="solid"/>
            <a:round/>
            <a:headEnd len="lg" w="lg" type="none"/>
            <a:tailEnd len="lg" w="lg" type="triangle"/>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3" name="Shape 143"/>
        <p:cNvGrpSpPr/>
        <p:nvPr/>
      </p:nvGrpSpPr>
      <p:grpSpPr>
        <a:xfrm>
          <a:off x="0" y="0"/>
          <a:ext cx="0" cy="0"/>
          <a:chOff x="0" y="0"/>
          <a:chExt cx="0" cy="0"/>
        </a:xfrm>
      </p:grpSpPr>
      <p:sp>
        <p:nvSpPr>
          <p:cNvPr id="144" name="Shape 144"/>
          <p:cNvSpPr txBox="1"/>
          <p:nvPr>
            <p:ph type="title"/>
          </p:nvPr>
        </p:nvSpPr>
        <p:spPr>
          <a:xfrm>
            <a:off x="311700" y="1106125"/>
            <a:ext cx="8520600" cy="1963500"/>
          </a:xfrm>
          <a:prstGeom prst="rect">
            <a:avLst/>
          </a:prstGeom>
        </p:spPr>
        <p:txBody>
          <a:bodyPr anchorCtr="0" anchor="b" bIns="91425" lIns="91425" rIns="91425" tIns="91425">
            <a:noAutofit/>
          </a:bodyPr>
          <a:lstStyle/>
          <a:p>
            <a:pPr lvl="0">
              <a:spcBef>
                <a:spcPts val="0"/>
              </a:spcBef>
              <a:buNone/>
            </a:pPr>
            <a:r>
              <a:rPr lang="en-GB" sz="4800">
                <a:solidFill>
                  <a:srgbClr val="FFFFFF"/>
                </a:solidFill>
              </a:rPr>
              <a:t>Solution</a:t>
            </a:r>
          </a:p>
        </p:txBody>
      </p:sp>
      <p:sp>
        <p:nvSpPr>
          <p:cNvPr id="145" name="Shape 1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
        <p:nvSpPr>
          <p:cNvPr id="146" name="Shape 146"/>
          <p:cNvSpPr txBox="1"/>
          <p:nvPr>
            <p:ph idx="1" type="body"/>
          </p:nvPr>
        </p:nvSpPr>
        <p:spPr>
          <a:xfrm>
            <a:off x="311700" y="3152225"/>
            <a:ext cx="8520600" cy="1300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Solution</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980000"/>
              </a:buClr>
              <a:buSzPct val="100000"/>
            </a:pPr>
            <a:r>
              <a:rPr lang="en-GB" sz="2400">
                <a:solidFill>
                  <a:srgbClr val="980000"/>
                </a:solidFill>
              </a:rPr>
              <a:t>Increased size of the namespace</a:t>
            </a:r>
          </a:p>
          <a:p>
            <a:pPr indent="-381000" lvl="1" marL="914400" rtl="0">
              <a:spcBef>
                <a:spcPts val="0"/>
              </a:spcBef>
              <a:buClr>
                <a:srgbClr val="000000"/>
              </a:buClr>
              <a:buSzPct val="100000"/>
            </a:pPr>
            <a:r>
              <a:rPr lang="en-GB" sz="2400">
                <a:solidFill>
                  <a:srgbClr val="000000"/>
                </a:solidFill>
              </a:rPr>
              <a:t>Move the Namenode metadata off the JVM Heap and store the metadata in an in-memory distributed database</a:t>
            </a:r>
          </a:p>
          <a:p>
            <a:pPr indent="-381000" lvl="1" marL="914400" rtl="0">
              <a:spcBef>
                <a:spcPts val="0"/>
              </a:spcBef>
              <a:buClr>
                <a:srgbClr val="000000"/>
              </a:buClr>
              <a:buSzPct val="100000"/>
            </a:pPr>
            <a:r>
              <a:rPr lang="en-GB" sz="2400">
                <a:solidFill>
                  <a:srgbClr val="000000"/>
                </a:solidFill>
              </a:rPr>
              <a:t>Multiple stateless Namenodes access and update the metadata in parallel</a:t>
            </a:r>
          </a:p>
          <a:p>
            <a:pPr indent="-381000" lvl="0" marL="457200" rtl="0">
              <a:spcBef>
                <a:spcPts val="0"/>
              </a:spcBef>
              <a:buClr>
                <a:srgbClr val="980000"/>
              </a:buClr>
              <a:buSzPct val="100000"/>
            </a:pPr>
            <a:r>
              <a:rPr lang="en-GB" sz="2400">
                <a:solidFill>
                  <a:srgbClr val="980000"/>
                </a:solidFill>
              </a:rPr>
              <a:t>Improved concurrency model and locking mechanisms to support multiple concurrent read and write operations (multiple-writers, multiple-readers)</a:t>
            </a:r>
          </a:p>
        </p:txBody>
      </p:sp>
      <p:sp>
        <p:nvSpPr>
          <p:cNvPr id="153" name="Shape 15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271650" y="429000"/>
            <a:ext cx="8520600" cy="572700"/>
          </a:xfrm>
          <a:prstGeom prst="rect">
            <a:avLst/>
          </a:prstGeom>
        </p:spPr>
        <p:txBody>
          <a:bodyPr anchorCtr="0" anchor="t" bIns="91425" lIns="91425" rIns="91425" tIns="91425">
            <a:noAutofit/>
          </a:bodyPr>
          <a:lstStyle/>
          <a:p>
            <a:pPr lvl="0" rtl="0">
              <a:spcBef>
                <a:spcPts val="0"/>
              </a:spcBef>
              <a:buNone/>
            </a:pPr>
            <a:r>
              <a:rPr lang="en-GB"/>
              <a:t>HopsFS System Architecture</a:t>
            </a:r>
          </a:p>
        </p:txBody>
      </p:sp>
      <p:pic>
        <p:nvPicPr>
          <p:cNvPr descr="hopsfs-only-arch.png" id="159" name="Shape 159"/>
          <p:cNvPicPr preferRelativeResize="0"/>
          <p:nvPr/>
        </p:nvPicPr>
        <p:blipFill>
          <a:blip r:embed="rId3">
            <a:alphaModFix/>
          </a:blip>
          <a:stretch>
            <a:fillRect/>
          </a:stretch>
        </p:blipFill>
        <p:spPr>
          <a:xfrm>
            <a:off x="3507825" y="1152475"/>
            <a:ext cx="4810175" cy="3510749"/>
          </a:xfrm>
          <a:prstGeom prst="rect">
            <a:avLst/>
          </a:prstGeom>
          <a:noFill/>
          <a:ln>
            <a:noFill/>
          </a:ln>
        </p:spPr>
      </p:pic>
      <p:pic>
        <p:nvPicPr>
          <p:cNvPr descr="hdfs-only-arch.png" id="160" name="Shape 160"/>
          <p:cNvPicPr preferRelativeResize="0"/>
          <p:nvPr/>
        </p:nvPicPr>
        <p:blipFill>
          <a:blip r:embed="rId4">
            <a:alphaModFix amt="81000"/>
          </a:blip>
          <a:stretch>
            <a:fillRect/>
          </a:stretch>
        </p:blipFill>
        <p:spPr>
          <a:xfrm>
            <a:off x="235499" y="1304649"/>
            <a:ext cx="2216874" cy="1755625"/>
          </a:xfrm>
          <a:prstGeom prst="rect">
            <a:avLst/>
          </a:prstGeom>
          <a:noFill/>
          <a:ln>
            <a:noFill/>
          </a:ln>
        </p:spPr>
      </p:pic>
      <p:sp>
        <p:nvSpPr>
          <p:cNvPr id="161" name="Shape 161"/>
          <p:cNvSpPr/>
          <p:nvPr/>
        </p:nvSpPr>
        <p:spPr>
          <a:xfrm>
            <a:off x="2630750" y="2254762"/>
            <a:ext cx="923100" cy="371700"/>
          </a:xfrm>
          <a:prstGeom prst="stripedRightArrow">
            <a:avLst>
              <a:gd fmla="val 50000" name="adj1"/>
              <a:gd fmla="val 50000" name="adj2"/>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accent3"/>
              </a:solidFill>
            </a:endParaRPr>
          </a:p>
        </p:txBody>
      </p:sp>
      <p:sp>
        <p:nvSpPr>
          <p:cNvPr id="162" name="Shape 162"/>
          <p:cNvSpPr/>
          <p:nvPr/>
        </p:nvSpPr>
        <p:spPr>
          <a:xfrm>
            <a:off x="183650" y="1181200"/>
            <a:ext cx="2378100" cy="2004300"/>
          </a:xfrm>
          <a:prstGeom prst="rect">
            <a:avLst/>
          </a:prstGeom>
          <a:noFill/>
          <a:ln cap="flat" cmpd="sng" w="38100">
            <a:solidFill>
              <a:schemeClr val="accent3"/>
            </a:solidFill>
            <a:prstDash val="dashDot"/>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163" name="Shape 16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271650" y="429000"/>
            <a:ext cx="8520600" cy="572700"/>
          </a:xfrm>
          <a:prstGeom prst="rect">
            <a:avLst/>
          </a:prstGeom>
        </p:spPr>
        <p:txBody>
          <a:bodyPr anchorCtr="0" anchor="t" bIns="91425" lIns="91425" rIns="91425" tIns="91425">
            <a:noAutofit/>
          </a:bodyPr>
          <a:lstStyle/>
          <a:p>
            <a:pPr lvl="0">
              <a:spcBef>
                <a:spcPts val="0"/>
              </a:spcBef>
              <a:buNone/>
            </a:pPr>
            <a:r>
              <a:rPr lang="en-GB"/>
              <a:t>HopsFS System Architecture</a:t>
            </a:r>
          </a:p>
        </p:txBody>
      </p:sp>
      <p:pic>
        <p:nvPicPr>
          <p:cNvPr descr="hopsfs-only-arch.png" id="169" name="Shape 169"/>
          <p:cNvPicPr preferRelativeResize="0"/>
          <p:nvPr/>
        </p:nvPicPr>
        <p:blipFill>
          <a:blip r:embed="rId3">
            <a:alphaModFix/>
          </a:blip>
          <a:stretch>
            <a:fillRect/>
          </a:stretch>
        </p:blipFill>
        <p:spPr>
          <a:xfrm>
            <a:off x="3507825" y="1152475"/>
            <a:ext cx="4810175" cy="3510749"/>
          </a:xfrm>
          <a:prstGeom prst="rect">
            <a:avLst/>
          </a:prstGeom>
          <a:noFill/>
          <a:ln>
            <a:noFill/>
          </a:ln>
        </p:spPr>
      </p:pic>
      <p:pic>
        <p:nvPicPr>
          <p:cNvPr descr="hdfs-only-arch.png" id="170" name="Shape 170"/>
          <p:cNvPicPr preferRelativeResize="0"/>
          <p:nvPr/>
        </p:nvPicPr>
        <p:blipFill>
          <a:blip r:embed="rId4">
            <a:alphaModFix amt="81000"/>
          </a:blip>
          <a:stretch>
            <a:fillRect/>
          </a:stretch>
        </p:blipFill>
        <p:spPr>
          <a:xfrm>
            <a:off x="235499" y="1304649"/>
            <a:ext cx="2216874" cy="1755625"/>
          </a:xfrm>
          <a:prstGeom prst="rect">
            <a:avLst/>
          </a:prstGeom>
          <a:noFill/>
          <a:ln>
            <a:noFill/>
          </a:ln>
        </p:spPr>
      </p:pic>
      <p:sp>
        <p:nvSpPr>
          <p:cNvPr id="171" name="Shape 171"/>
          <p:cNvSpPr/>
          <p:nvPr/>
        </p:nvSpPr>
        <p:spPr>
          <a:xfrm>
            <a:off x="2630750" y="2254762"/>
            <a:ext cx="923100" cy="371700"/>
          </a:xfrm>
          <a:prstGeom prst="stripedRightArrow">
            <a:avLst>
              <a:gd fmla="val 50000" name="adj1"/>
              <a:gd fmla="val 50000" name="adj2"/>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chemeClr val="accent3"/>
              </a:solidFill>
            </a:endParaRPr>
          </a:p>
        </p:txBody>
      </p:sp>
      <p:sp>
        <p:nvSpPr>
          <p:cNvPr id="172" name="Shape 172"/>
          <p:cNvSpPr/>
          <p:nvPr/>
        </p:nvSpPr>
        <p:spPr>
          <a:xfrm>
            <a:off x="183650" y="1181200"/>
            <a:ext cx="2378100" cy="2004300"/>
          </a:xfrm>
          <a:prstGeom prst="rect">
            <a:avLst/>
          </a:prstGeom>
          <a:noFill/>
          <a:ln cap="flat" cmpd="sng" w="38100">
            <a:solidFill>
              <a:schemeClr val="accent3"/>
            </a:solidFill>
            <a:prstDash val="dashDot"/>
            <a:round/>
            <a:headEnd len="med" w="med" type="none"/>
            <a:tailEnd len="med" w="med" type="none"/>
          </a:ln>
        </p:spPr>
        <p:txBody>
          <a:bodyPr anchorCtr="0" anchor="ctr" bIns="91425" lIns="91425" rIns="91425" tIns="91425">
            <a:noAutofit/>
          </a:bodyPr>
          <a:lstStyle/>
          <a:p>
            <a:pPr lvl="0">
              <a:spcBef>
                <a:spcPts val="0"/>
              </a:spcBef>
              <a:buNone/>
            </a:pPr>
            <a:r>
              <a:t/>
            </a:r>
            <a:endParaRPr sz="800"/>
          </a:p>
        </p:txBody>
      </p:sp>
      <p:sp>
        <p:nvSpPr>
          <p:cNvPr id="173" name="Shape 17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pic>
        <p:nvPicPr>
          <p:cNvPr descr="rect4472.png" id="174" name="Shape 174"/>
          <p:cNvPicPr preferRelativeResize="0"/>
          <p:nvPr/>
        </p:nvPicPr>
        <p:blipFill>
          <a:blip r:embed="rId5">
            <a:alphaModFix amt="48000"/>
          </a:blip>
          <a:stretch>
            <a:fillRect/>
          </a:stretch>
        </p:blipFill>
        <p:spPr>
          <a:xfrm>
            <a:off x="2937950" y="3515125"/>
            <a:ext cx="5465823" cy="1209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271650" y="429000"/>
            <a:ext cx="8520600" cy="572700"/>
          </a:xfrm>
          <a:prstGeom prst="rect">
            <a:avLst/>
          </a:prstGeom>
        </p:spPr>
        <p:txBody>
          <a:bodyPr anchorCtr="0" anchor="t" bIns="91425" lIns="91425" rIns="91425" tIns="91425">
            <a:noAutofit/>
          </a:bodyPr>
          <a:lstStyle/>
          <a:p>
            <a:pPr lvl="0" rtl="0">
              <a:spcBef>
                <a:spcPts val="0"/>
              </a:spcBef>
              <a:buNone/>
            </a:pPr>
            <a:r>
              <a:rPr lang="en-GB"/>
              <a:t>HopsFS System Architecture</a:t>
            </a:r>
          </a:p>
        </p:txBody>
      </p:sp>
      <p:pic>
        <p:nvPicPr>
          <p:cNvPr descr="hopsfs-only-arch.png" id="180" name="Shape 180"/>
          <p:cNvPicPr preferRelativeResize="0"/>
          <p:nvPr/>
        </p:nvPicPr>
        <p:blipFill>
          <a:blip r:embed="rId3">
            <a:alphaModFix/>
          </a:blip>
          <a:stretch>
            <a:fillRect/>
          </a:stretch>
        </p:blipFill>
        <p:spPr>
          <a:xfrm>
            <a:off x="3507825" y="1152475"/>
            <a:ext cx="4810175" cy="3510749"/>
          </a:xfrm>
          <a:prstGeom prst="rect">
            <a:avLst/>
          </a:prstGeom>
          <a:noFill/>
          <a:ln>
            <a:noFill/>
          </a:ln>
        </p:spPr>
      </p:pic>
      <p:pic>
        <p:nvPicPr>
          <p:cNvPr descr="hdfs-only-arch.png" id="181" name="Shape 181"/>
          <p:cNvPicPr preferRelativeResize="0"/>
          <p:nvPr/>
        </p:nvPicPr>
        <p:blipFill>
          <a:blip r:embed="rId4">
            <a:alphaModFix amt="81000"/>
          </a:blip>
          <a:stretch>
            <a:fillRect/>
          </a:stretch>
        </p:blipFill>
        <p:spPr>
          <a:xfrm>
            <a:off x="235499" y="1304649"/>
            <a:ext cx="2216874" cy="1755625"/>
          </a:xfrm>
          <a:prstGeom prst="rect">
            <a:avLst/>
          </a:prstGeom>
          <a:noFill/>
          <a:ln>
            <a:noFill/>
          </a:ln>
        </p:spPr>
      </p:pic>
      <p:sp>
        <p:nvSpPr>
          <p:cNvPr id="182" name="Shape 182"/>
          <p:cNvSpPr/>
          <p:nvPr/>
        </p:nvSpPr>
        <p:spPr>
          <a:xfrm>
            <a:off x="2630750" y="2254762"/>
            <a:ext cx="923100" cy="371700"/>
          </a:xfrm>
          <a:prstGeom prst="stripedRightArrow">
            <a:avLst>
              <a:gd fmla="val 50000" name="adj1"/>
              <a:gd fmla="val 50000" name="adj2"/>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accent3"/>
              </a:solidFill>
            </a:endParaRPr>
          </a:p>
        </p:txBody>
      </p:sp>
      <p:sp>
        <p:nvSpPr>
          <p:cNvPr id="183" name="Shape 183"/>
          <p:cNvSpPr/>
          <p:nvPr/>
        </p:nvSpPr>
        <p:spPr>
          <a:xfrm>
            <a:off x="183650" y="1181200"/>
            <a:ext cx="2378100" cy="2004300"/>
          </a:xfrm>
          <a:prstGeom prst="rect">
            <a:avLst/>
          </a:prstGeom>
          <a:noFill/>
          <a:ln cap="flat" cmpd="sng" w="38100">
            <a:solidFill>
              <a:schemeClr val="accent3"/>
            </a:solidFill>
            <a:prstDash val="dashDot"/>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184" name="Shape 1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rect4472.png" id="185" name="Shape 185"/>
          <p:cNvPicPr preferRelativeResize="0"/>
          <p:nvPr/>
        </p:nvPicPr>
        <p:blipFill>
          <a:blip r:embed="rId5">
            <a:alphaModFix amt="48000"/>
          </a:blip>
          <a:stretch>
            <a:fillRect/>
          </a:stretch>
        </p:blipFill>
        <p:spPr>
          <a:xfrm>
            <a:off x="4083824" y="881200"/>
            <a:ext cx="4291925" cy="1209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271650" y="429000"/>
            <a:ext cx="8520600" cy="572700"/>
          </a:xfrm>
          <a:prstGeom prst="rect">
            <a:avLst/>
          </a:prstGeom>
        </p:spPr>
        <p:txBody>
          <a:bodyPr anchorCtr="0" anchor="t" bIns="91425" lIns="91425" rIns="91425" tIns="91425">
            <a:noAutofit/>
          </a:bodyPr>
          <a:lstStyle/>
          <a:p>
            <a:pPr lvl="0" rtl="0">
              <a:spcBef>
                <a:spcPts val="0"/>
              </a:spcBef>
              <a:buNone/>
            </a:pPr>
            <a:r>
              <a:rPr lang="en-GB"/>
              <a:t>HopsFS System Architecture</a:t>
            </a:r>
          </a:p>
        </p:txBody>
      </p:sp>
      <p:pic>
        <p:nvPicPr>
          <p:cNvPr descr="hopsfs-only-arch.png" id="191" name="Shape 191"/>
          <p:cNvPicPr preferRelativeResize="0"/>
          <p:nvPr/>
        </p:nvPicPr>
        <p:blipFill>
          <a:blip r:embed="rId3">
            <a:alphaModFix/>
          </a:blip>
          <a:stretch>
            <a:fillRect/>
          </a:stretch>
        </p:blipFill>
        <p:spPr>
          <a:xfrm>
            <a:off x="3507825" y="1152475"/>
            <a:ext cx="4810175" cy="3510749"/>
          </a:xfrm>
          <a:prstGeom prst="rect">
            <a:avLst/>
          </a:prstGeom>
          <a:noFill/>
          <a:ln>
            <a:noFill/>
          </a:ln>
        </p:spPr>
      </p:pic>
      <p:pic>
        <p:nvPicPr>
          <p:cNvPr descr="hdfs-only-arch.png" id="192" name="Shape 192"/>
          <p:cNvPicPr preferRelativeResize="0"/>
          <p:nvPr/>
        </p:nvPicPr>
        <p:blipFill>
          <a:blip r:embed="rId4">
            <a:alphaModFix amt="81000"/>
          </a:blip>
          <a:stretch>
            <a:fillRect/>
          </a:stretch>
        </p:blipFill>
        <p:spPr>
          <a:xfrm>
            <a:off x="235499" y="1304649"/>
            <a:ext cx="2216874" cy="1755625"/>
          </a:xfrm>
          <a:prstGeom prst="rect">
            <a:avLst/>
          </a:prstGeom>
          <a:noFill/>
          <a:ln>
            <a:noFill/>
          </a:ln>
        </p:spPr>
      </p:pic>
      <p:sp>
        <p:nvSpPr>
          <p:cNvPr id="193" name="Shape 193"/>
          <p:cNvSpPr/>
          <p:nvPr/>
        </p:nvSpPr>
        <p:spPr>
          <a:xfrm>
            <a:off x="2630750" y="2254762"/>
            <a:ext cx="923100" cy="371700"/>
          </a:xfrm>
          <a:prstGeom prst="stripedRightArrow">
            <a:avLst>
              <a:gd fmla="val 50000" name="adj1"/>
              <a:gd fmla="val 50000" name="adj2"/>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accent3"/>
              </a:solidFill>
            </a:endParaRPr>
          </a:p>
        </p:txBody>
      </p:sp>
      <p:sp>
        <p:nvSpPr>
          <p:cNvPr id="194" name="Shape 194"/>
          <p:cNvSpPr/>
          <p:nvPr/>
        </p:nvSpPr>
        <p:spPr>
          <a:xfrm>
            <a:off x="183650" y="1181200"/>
            <a:ext cx="2378100" cy="2004300"/>
          </a:xfrm>
          <a:prstGeom prst="rect">
            <a:avLst/>
          </a:prstGeom>
          <a:noFill/>
          <a:ln cap="flat" cmpd="sng" w="38100">
            <a:solidFill>
              <a:schemeClr val="accent3"/>
            </a:solidFill>
            <a:prstDash val="dashDot"/>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195" name="Shape 19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rect4472.png" id="196" name="Shape 196"/>
          <p:cNvPicPr preferRelativeResize="0"/>
          <p:nvPr/>
        </p:nvPicPr>
        <p:blipFill>
          <a:blip r:embed="rId5">
            <a:alphaModFix amt="48000"/>
          </a:blip>
          <a:stretch>
            <a:fillRect/>
          </a:stretch>
        </p:blipFill>
        <p:spPr>
          <a:xfrm>
            <a:off x="4634900" y="2114100"/>
            <a:ext cx="3418475" cy="1280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271650" y="429000"/>
            <a:ext cx="8520600" cy="572700"/>
          </a:xfrm>
          <a:prstGeom prst="rect">
            <a:avLst/>
          </a:prstGeom>
        </p:spPr>
        <p:txBody>
          <a:bodyPr anchorCtr="0" anchor="t" bIns="91425" lIns="91425" rIns="91425" tIns="91425">
            <a:noAutofit/>
          </a:bodyPr>
          <a:lstStyle/>
          <a:p>
            <a:pPr lvl="0" rtl="0">
              <a:spcBef>
                <a:spcPts val="0"/>
              </a:spcBef>
              <a:buNone/>
            </a:pPr>
            <a:r>
              <a:rPr lang="en-GB"/>
              <a:t>HopsFS System Architecture</a:t>
            </a:r>
          </a:p>
        </p:txBody>
      </p:sp>
      <p:pic>
        <p:nvPicPr>
          <p:cNvPr descr="hopsfs-only-arch.png" id="202" name="Shape 202"/>
          <p:cNvPicPr preferRelativeResize="0"/>
          <p:nvPr/>
        </p:nvPicPr>
        <p:blipFill>
          <a:blip r:embed="rId3">
            <a:alphaModFix/>
          </a:blip>
          <a:stretch>
            <a:fillRect/>
          </a:stretch>
        </p:blipFill>
        <p:spPr>
          <a:xfrm>
            <a:off x="3507825" y="1152475"/>
            <a:ext cx="4810175" cy="3510749"/>
          </a:xfrm>
          <a:prstGeom prst="rect">
            <a:avLst/>
          </a:prstGeom>
          <a:noFill/>
          <a:ln>
            <a:noFill/>
          </a:ln>
        </p:spPr>
      </p:pic>
      <p:pic>
        <p:nvPicPr>
          <p:cNvPr descr="hdfs-only-arch.png" id="203" name="Shape 203"/>
          <p:cNvPicPr preferRelativeResize="0"/>
          <p:nvPr/>
        </p:nvPicPr>
        <p:blipFill>
          <a:blip r:embed="rId4">
            <a:alphaModFix amt="81000"/>
          </a:blip>
          <a:stretch>
            <a:fillRect/>
          </a:stretch>
        </p:blipFill>
        <p:spPr>
          <a:xfrm>
            <a:off x="235499" y="1304649"/>
            <a:ext cx="2216874" cy="1755625"/>
          </a:xfrm>
          <a:prstGeom prst="rect">
            <a:avLst/>
          </a:prstGeom>
          <a:noFill/>
          <a:ln>
            <a:noFill/>
          </a:ln>
        </p:spPr>
      </p:pic>
      <p:sp>
        <p:nvSpPr>
          <p:cNvPr id="204" name="Shape 204"/>
          <p:cNvSpPr/>
          <p:nvPr/>
        </p:nvSpPr>
        <p:spPr>
          <a:xfrm>
            <a:off x="2630750" y="2254762"/>
            <a:ext cx="923100" cy="371700"/>
          </a:xfrm>
          <a:prstGeom prst="stripedRightArrow">
            <a:avLst>
              <a:gd fmla="val 50000" name="adj1"/>
              <a:gd fmla="val 50000" name="adj2"/>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accent3"/>
              </a:solidFill>
            </a:endParaRPr>
          </a:p>
        </p:txBody>
      </p:sp>
      <p:sp>
        <p:nvSpPr>
          <p:cNvPr id="205" name="Shape 205"/>
          <p:cNvSpPr/>
          <p:nvPr/>
        </p:nvSpPr>
        <p:spPr>
          <a:xfrm>
            <a:off x="183650" y="1181200"/>
            <a:ext cx="2378100" cy="2004300"/>
          </a:xfrm>
          <a:prstGeom prst="rect">
            <a:avLst/>
          </a:prstGeom>
          <a:noFill/>
          <a:ln cap="flat" cmpd="sng" w="38100">
            <a:solidFill>
              <a:schemeClr val="accent3"/>
            </a:solidFill>
            <a:prstDash val="dashDot"/>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206" name="Shape 20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rect4472.png" id="207" name="Shape 207"/>
          <p:cNvPicPr preferRelativeResize="0"/>
          <p:nvPr/>
        </p:nvPicPr>
        <p:blipFill>
          <a:blip r:embed="rId5">
            <a:alphaModFix amt="48000"/>
          </a:blip>
          <a:stretch>
            <a:fillRect/>
          </a:stretch>
        </p:blipFill>
        <p:spPr>
          <a:xfrm>
            <a:off x="3317950" y="2179475"/>
            <a:ext cx="1625175" cy="12807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11700" y="727900"/>
            <a:ext cx="8520600" cy="1963500"/>
          </a:xfrm>
          <a:prstGeom prst="rect">
            <a:avLst/>
          </a:prstGeom>
          <a:ln>
            <a:noFill/>
          </a:ln>
        </p:spPr>
        <p:txBody>
          <a:bodyPr anchorCtr="0" anchor="b" bIns="91425" lIns="91425" rIns="91425" tIns="91425">
            <a:noAutofit/>
          </a:bodyPr>
          <a:lstStyle/>
          <a:p>
            <a:pPr lvl="0" rtl="0">
              <a:spcBef>
                <a:spcPts val="0"/>
              </a:spcBef>
              <a:buClr>
                <a:schemeClr val="dk1"/>
              </a:buClr>
              <a:buSzPct val="25000"/>
              <a:buFont typeface="Arial"/>
              <a:buNone/>
            </a:pPr>
            <a:r>
              <a:rPr lang="en-GB" sz="4800">
                <a:solidFill>
                  <a:srgbClr val="FFFFFF"/>
                </a:solidFill>
              </a:rPr>
              <a:t>NewSQL DB</a:t>
            </a:r>
          </a:p>
        </p:txBody>
      </p:sp>
      <p:sp>
        <p:nvSpPr>
          <p:cNvPr id="213" name="Shape 2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1241425" y="1580650"/>
            <a:ext cx="6492900" cy="2737200"/>
          </a:xfrm>
          <a:prstGeom prst="rect">
            <a:avLst/>
          </a:prstGeom>
        </p:spPr>
        <p:txBody>
          <a:bodyPr anchorCtr="0" anchor="t" bIns="91425" lIns="91425" rIns="91425" tIns="91425">
            <a:noAutofit/>
          </a:bodyPr>
          <a:lstStyle/>
          <a:p>
            <a:pPr lvl="0" rtl="0" algn="ctr">
              <a:spcBef>
                <a:spcPts val="0"/>
              </a:spcBef>
              <a:buNone/>
            </a:pPr>
            <a:r>
              <a:rPr lang="en-GB" sz="3600">
                <a:solidFill>
                  <a:srgbClr val="FFFFFF"/>
                </a:solidFill>
              </a:rPr>
              <a:t>&gt;1</a:t>
            </a:r>
            <a:r>
              <a:rPr lang="en-GB" sz="3600">
                <a:solidFill>
                  <a:srgbClr val="FFFFFF"/>
                </a:solidFill>
              </a:rPr>
              <a:t> </a:t>
            </a:r>
            <a:r>
              <a:rPr lang="en-GB" sz="3600">
                <a:solidFill>
                  <a:srgbClr val="6AA84F"/>
                </a:solidFill>
              </a:rPr>
              <a:t>million ops/sec</a:t>
            </a:r>
            <a:r>
              <a:rPr lang="en-GB" sz="3600">
                <a:solidFill>
                  <a:srgbClr val="FFFFFF"/>
                </a:solidFill>
              </a:rPr>
              <a:t> </a:t>
            </a:r>
            <a:br>
              <a:rPr lang="en-GB" sz="3600">
                <a:solidFill>
                  <a:srgbClr val="FFFFFF"/>
                </a:solidFill>
              </a:rPr>
            </a:br>
            <a:r>
              <a:rPr lang="en-GB" sz="3600">
                <a:solidFill>
                  <a:srgbClr val="FFFFFF"/>
                </a:solidFill>
              </a:rPr>
              <a:t>Hadoop compatible distributed </a:t>
            </a:r>
            <a:r>
              <a:rPr lang="en-GB" sz="3600">
                <a:solidFill>
                  <a:srgbClr val="FF9900"/>
                </a:solidFill>
              </a:rPr>
              <a:t>hierarchical</a:t>
            </a:r>
            <a:r>
              <a:rPr lang="en-GB" sz="3600">
                <a:solidFill>
                  <a:srgbClr val="FFFFFF"/>
                </a:solidFill>
              </a:rPr>
              <a:t> file system that stores </a:t>
            </a:r>
            <a:r>
              <a:rPr lang="en-GB" sz="3600">
                <a:solidFill>
                  <a:srgbClr val="E06666"/>
                </a:solidFill>
              </a:rPr>
              <a:t>billions of files.</a:t>
            </a:r>
          </a:p>
        </p:txBody>
      </p:sp>
      <p:sp>
        <p:nvSpPr>
          <p:cNvPr id="67" name="Shape 67"/>
          <p:cNvSpPr txBox="1"/>
          <p:nvPr/>
        </p:nvSpPr>
        <p:spPr>
          <a:xfrm>
            <a:off x="3408825" y="779200"/>
            <a:ext cx="4459800" cy="520200"/>
          </a:xfrm>
          <a:prstGeom prst="rect">
            <a:avLst/>
          </a:prstGeom>
          <a:noFill/>
          <a:ln>
            <a:noFill/>
          </a:ln>
        </p:spPr>
        <p:txBody>
          <a:bodyPr anchorCtr="0" anchor="t" bIns="91425" lIns="91425" rIns="91425" tIns="91425">
            <a:noAutofit/>
          </a:bodyPr>
          <a:lstStyle/>
          <a:p>
            <a:pPr lvl="0" rtl="0">
              <a:spcBef>
                <a:spcPts val="0"/>
              </a:spcBef>
              <a:buNone/>
            </a:pPr>
            <a:r>
              <a:rPr b="1" lang="en-GB" sz="3600">
                <a:solidFill>
                  <a:srgbClr val="FFFFFF"/>
                </a:solidFill>
                <a:latin typeface="Calibri"/>
                <a:ea typeface="Calibri"/>
                <a:cs typeface="Calibri"/>
                <a:sym typeface="Calibri"/>
              </a:rPr>
              <a:t>H   psFS</a:t>
            </a:r>
          </a:p>
        </p:txBody>
      </p:sp>
      <p:pic>
        <p:nvPicPr>
          <p:cNvPr descr="Plants-Hops-icon-512-white.png" id="68" name="Shape 68"/>
          <p:cNvPicPr preferRelativeResize="0"/>
          <p:nvPr/>
        </p:nvPicPr>
        <p:blipFill>
          <a:blip r:embed="rId3">
            <a:alphaModFix/>
          </a:blip>
          <a:stretch>
            <a:fillRect/>
          </a:stretch>
        </p:blipFill>
        <p:spPr>
          <a:xfrm rot="-2700028">
            <a:off x="3774866" y="1005469"/>
            <a:ext cx="339354" cy="343109"/>
          </a:xfrm>
          <a:prstGeom prst="rect">
            <a:avLst/>
          </a:prstGeom>
          <a:noFill/>
          <a:ln>
            <a:noFill/>
          </a:ln>
        </p:spPr>
      </p:pic>
      <p:sp>
        <p:nvSpPr>
          <p:cNvPr id="69" name="Shape 6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latin typeface="Calibri"/>
                <a:ea typeface="Calibri"/>
                <a:cs typeface="Calibri"/>
                <a:sym typeface="Calibri"/>
              </a:rPr>
              <a:t>MySQL Cluster: </a:t>
            </a:r>
            <a:r>
              <a:rPr b="1" lang="en-GB">
                <a:latin typeface="Calibri"/>
                <a:ea typeface="Calibri"/>
                <a:cs typeface="Calibri"/>
                <a:sym typeface="Calibri"/>
              </a:rPr>
              <a:t>Network Database Engine (NDB)</a:t>
            </a:r>
          </a:p>
        </p:txBody>
      </p:sp>
      <p:sp>
        <p:nvSpPr>
          <p:cNvPr id="219" name="Shape 219"/>
          <p:cNvSpPr txBox="1"/>
          <p:nvPr>
            <p:ph idx="1" type="body"/>
          </p:nvPr>
        </p:nvSpPr>
        <p:spPr>
          <a:xfrm>
            <a:off x="311700" y="1160975"/>
            <a:ext cx="8520600" cy="3594900"/>
          </a:xfrm>
          <a:prstGeom prst="rect">
            <a:avLst/>
          </a:prstGeom>
        </p:spPr>
        <p:txBody>
          <a:bodyPr anchorCtr="0" anchor="t" bIns="91425" lIns="91425" rIns="91425" tIns="91425">
            <a:noAutofit/>
          </a:bodyPr>
          <a:lstStyle/>
          <a:p>
            <a:pPr indent="-368300" lvl="0" marL="457200" rtl="0">
              <a:spcBef>
                <a:spcPts val="0"/>
              </a:spcBef>
              <a:buClr>
                <a:schemeClr val="dk1"/>
              </a:buClr>
              <a:buSzPct val="100000"/>
              <a:buFont typeface="Calibri"/>
            </a:pPr>
            <a:r>
              <a:rPr b="1" lang="en-GB" sz="2200">
                <a:solidFill>
                  <a:schemeClr val="dk1"/>
                </a:solidFill>
                <a:latin typeface="Calibri"/>
                <a:ea typeface="Calibri"/>
                <a:cs typeface="Calibri"/>
                <a:sym typeface="Calibri"/>
              </a:rPr>
              <a:t>Commodity Hardware</a:t>
            </a:r>
          </a:p>
          <a:p>
            <a:pPr indent="-368300" lvl="1" marL="914400" rtl="0">
              <a:spcBef>
                <a:spcPts val="0"/>
              </a:spcBef>
              <a:buClr>
                <a:schemeClr val="dk1"/>
              </a:buClr>
              <a:buSzPct val="100000"/>
              <a:buFont typeface="Calibri"/>
            </a:pPr>
            <a:r>
              <a:rPr lang="en-GB" sz="2200">
                <a:solidFill>
                  <a:schemeClr val="dk1"/>
                </a:solidFill>
                <a:latin typeface="Calibri"/>
                <a:ea typeface="Calibri"/>
                <a:cs typeface="Calibri"/>
                <a:sym typeface="Calibri"/>
              </a:rPr>
              <a:t>Scales to 48 database nodes</a:t>
            </a:r>
          </a:p>
          <a:p>
            <a:pPr indent="-368300" lvl="2" marL="1371600" rtl="0">
              <a:lnSpc>
                <a:spcPct val="100000"/>
              </a:lnSpc>
              <a:spcBef>
                <a:spcPts val="0"/>
              </a:spcBef>
              <a:spcAft>
                <a:spcPts val="0"/>
              </a:spcAft>
              <a:buClr>
                <a:schemeClr val="dk1"/>
              </a:buClr>
              <a:buSzPct val="91666"/>
              <a:buFont typeface="Calibri"/>
            </a:pPr>
            <a:r>
              <a:rPr lang="en-GB" sz="2400">
                <a:solidFill>
                  <a:srgbClr val="980000"/>
                </a:solidFill>
                <a:latin typeface="Calibri"/>
                <a:ea typeface="Calibri"/>
                <a:cs typeface="Calibri"/>
                <a:sym typeface="Calibri"/>
              </a:rPr>
              <a:t>200 Million</a:t>
            </a:r>
            <a:r>
              <a:rPr lang="en-GB" sz="2400">
                <a:solidFill>
                  <a:srgbClr val="274E13"/>
                </a:solidFill>
                <a:latin typeface="Calibri"/>
                <a:ea typeface="Calibri"/>
                <a:cs typeface="Calibri"/>
                <a:sym typeface="Calibri"/>
              </a:rPr>
              <a:t> NoSQL Read Ops/Sec*</a:t>
            </a:r>
          </a:p>
          <a:p>
            <a:pPr indent="-368300" lvl="0" marL="457200" rtl="0">
              <a:spcBef>
                <a:spcPts val="0"/>
              </a:spcBef>
              <a:buClr>
                <a:srgbClr val="000000"/>
              </a:buClr>
              <a:buSzPct val="100000"/>
              <a:buFont typeface="Calibri"/>
            </a:pPr>
            <a:r>
              <a:rPr b="1" lang="en-GB" sz="2200">
                <a:solidFill>
                  <a:srgbClr val="000000"/>
                </a:solidFill>
                <a:latin typeface="Calibri"/>
                <a:ea typeface="Calibri"/>
                <a:cs typeface="Calibri"/>
                <a:sym typeface="Calibri"/>
              </a:rPr>
              <a:t>NewSQL (Relational) DB</a:t>
            </a:r>
          </a:p>
          <a:p>
            <a:pPr indent="-368300" lvl="1" marL="914400" rtl="0">
              <a:spcBef>
                <a:spcPts val="0"/>
              </a:spcBef>
              <a:buClr>
                <a:srgbClr val="000000"/>
              </a:buClr>
              <a:buSzPct val="100000"/>
              <a:buFont typeface="Calibri"/>
            </a:pPr>
            <a:r>
              <a:rPr lang="en-GB" sz="2200">
                <a:solidFill>
                  <a:srgbClr val="000000"/>
                </a:solidFill>
                <a:latin typeface="Calibri"/>
                <a:ea typeface="Calibri"/>
                <a:cs typeface="Calibri"/>
                <a:sym typeface="Calibri"/>
              </a:rPr>
              <a:t>Read Committed Transaction Isolation</a:t>
            </a:r>
          </a:p>
          <a:p>
            <a:pPr indent="-368300" lvl="1" marL="914400" rtl="0">
              <a:spcBef>
                <a:spcPts val="0"/>
              </a:spcBef>
              <a:buClr>
                <a:srgbClr val="000000"/>
              </a:buClr>
              <a:buSzPct val="100000"/>
              <a:buFont typeface="Calibri"/>
            </a:pPr>
            <a:r>
              <a:rPr lang="en-GB" sz="2200">
                <a:solidFill>
                  <a:schemeClr val="dk1"/>
                </a:solidFill>
                <a:latin typeface="Calibri"/>
                <a:ea typeface="Calibri"/>
                <a:cs typeface="Calibri"/>
                <a:sym typeface="Calibri"/>
              </a:rPr>
              <a:t>Row-level Locking</a:t>
            </a:r>
          </a:p>
          <a:p>
            <a:pPr indent="-368300" lvl="1" marL="914400" rtl="0">
              <a:spcBef>
                <a:spcPts val="0"/>
              </a:spcBef>
              <a:buClr>
                <a:srgbClr val="000000"/>
              </a:buClr>
              <a:buSzPct val="100000"/>
              <a:buFont typeface="Calibri"/>
            </a:pPr>
            <a:r>
              <a:rPr lang="en-GB" sz="2200">
                <a:solidFill>
                  <a:srgbClr val="000000"/>
                </a:solidFill>
                <a:latin typeface="Calibri"/>
                <a:ea typeface="Calibri"/>
                <a:cs typeface="Calibri"/>
                <a:sym typeface="Calibri"/>
              </a:rPr>
              <a:t>User-defined partitioning</a:t>
            </a:r>
          </a:p>
          <a:p>
            <a:pPr lvl="0" rtl="0">
              <a:spcBef>
                <a:spcPts val="0"/>
              </a:spcBef>
              <a:buNone/>
            </a:pPr>
            <a:r>
              <a:rPr lang="en-GB" sz="800">
                <a:solidFill>
                  <a:srgbClr val="274E13"/>
                </a:solidFill>
                <a:latin typeface="Calibri"/>
                <a:ea typeface="Calibri"/>
                <a:cs typeface="Calibri"/>
                <a:sym typeface="Calibri"/>
              </a:rPr>
              <a:t>*</a:t>
            </a:r>
            <a:r>
              <a:rPr lang="en-GB" sz="800" u="sng">
                <a:solidFill>
                  <a:schemeClr val="accent5"/>
                </a:solidFill>
                <a:latin typeface="Calibri"/>
                <a:ea typeface="Calibri"/>
                <a:cs typeface="Calibri"/>
                <a:sym typeface="Calibri"/>
                <a:hlinkClick r:id="rId3"/>
              </a:rPr>
              <a:t>https://www.mysql.com/why-mysql/benchmarks/mysql-cluster/</a:t>
            </a:r>
            <a:r>
              <a:rPr lang="en-GB" sz="800">
                <a:solidFill>
                  <a:srgbClr val="274E13"/>
                </a:solidFill>
                <a:latin typeface="Calibri"/>
                <a:ea typeface="Calibri"/>
                <a:cs typeface="Calibri"/>
                <a:sym typeface="Calibri"/>
              </a:rPr>
              <a:t>     </a:t>
            </a:r>
          </a:p>
          <a:p>
            <a:pPr lvl="0" rtl="0">
              <a:spcBef>
                <a:spcPts val="0"/>
              </a:spcBef>
              <a:buNone/>
            </a:pPr>
            <a:r>
              <a:t/>
            </a:r>
            <a:endParaRPr>
              <a:solidFill>
                <a:srgbClr val="000000"/>
              </a:solidFill>
            </a:endParaRPr>
          </a:p>
        </p:txBody>
      </p:sp>
      <p:sp>
        <p:nvSpPr>
          <p:cNvPr id="220" name="Shape 2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24" name="Shape 224"/>
        <p:cNvGrpSpPr/>
        <p:nvPr/>
      </p:nvGrpSpPr>
      <p:grpSpPr>
        <a:xfrm>
          <a:off x="0" y="0"/>
          <a:ext cx="0" cy="0"/>
          <a:chOff x="0" y="0"/>
          <a:chExt cx="0" cy="0"/>
        </a:xfrm>
      </p:grpSpPr>
      <p:sp>
        <p:nvSpPr>
          <p:cNvPr id="225" name="Shape 225"/>
          <p:cNvSpPr txBox="1"/>
          <p:nvPr>
            <p:ph type="title"/>
          </p:nvPr>
        </p:nvSpPr>
        <p:spPr>
          <a:xfrm>
            <a:off x="311700" y="1853000"/>
            <a:ext cx="8520600" cy="1963500"/>
          </a:xfrm>
          <a:prstGeom prst="rect">
            <a:avLst/>
          </a:prstGeom>
        </p:spPr>
        <p:txBody>
          <a:bodyPr anchorCtr="0" anchor="b" bIns="91425" lIns="91425" rIns="91425" tIns="91425">
            <a:noAutofit/>
          </a:bodyPr>
          <a:lstStyle/>
          <a:p>
            <a:pPr lvl="0">
              <a:spcBef>
                <a:spcPts val="0"/>
              </a:spcBef>
              <a:buNone/>
            </a:pPr>
            <a:r>
              <a:rPr lang="en-GB" sz="4800">
                <a:solidFill>
                  <a:srgbClr val="FFFFFF"/>
                </a:solidFill>
              </a:rPr>
              <a:t>Metadata Partitioning</a:t>
            </a:r>
          </a:p>
          <a:p>
            <a:pPr lvl="0" rtl="0">
              <a:spcBef>
                <a:spcPts val="0"/>
              </a:spcBef>
              <a:buNone/>
            </a:pPr>
            <a:r>
              <a:rPr lang="en-GB" sz="4800">
                <a:solidFill>
                  <a:srgbClr val="FFFFFF"/>
                </a:solidFill>
              </a:rPr>
              <a:t> </a:t>
            </a:r>
          </a:p>
        </p:txBody>
      </p:sp>
      <p:sp>
        <p:nvSpPr>
          <p:cNvPr id="226" name="Shape 22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HopsFS Metadata and Metadata Partitioning  </a:t>
            </a:r>
          </a:p>
        </p:txBody>
      </p:sp>
      <p:sp>
        <p:nvSpPr>
          <p:cNvPr id="232" name="Shape 2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233" name="Shape 233"/>
          <p:cNvSpPr/>
          <p:nvPr/>
        </p:nvSpPr>
        <p:spPr>
          <a:xfrm>
            <a:off x="3886889" y="1517198"/>
            <a:ext cx="352200" cy="2835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4388447" y="2259071"/>
            <a:ext cx="352200" cy="2835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35" name="Shape 235"/>
          <p:cNvCxnSpPr>
            <a:stCxn id="233" idx="5"/>
            <a:endCxn id="234" idx="0"/>
          </p:cNvCxnSpPr>
          <p:nvPr/>
        </p:nvCxnSpPr>
        <p:spPr>
          <a:xfrm>
            <a:off x="4187510" y="1759180"/>
            <a:ext cx="377100" cy="499800"/>
          </a:xfrm>
          <a:prstGeom prst="straightConnector1">
            <a:avLst/>
          </a:prstGeom>
          <a:noFill/>
          <a:ln cap="flat" cmpd="sng" w="9525">
            <a:solidFill>
              <a:srgbClr val="000000"/>
            </a:solidFill>
            <a:prstDash val="solid"/>
            <a:round/>
            <a:headEnd len="lg" w="lg" type="none"/>
            <a:tailEnd len="lg" w="lg" type="none"/>
          </a:ln>
        </p:spPr>
      </p:cxnSp>
      <p:cxnSp>
        <p:nvCxnSpPr>
          <p:cNvPr id="236" name="Shape 236"/>
          <p:cNvCxnSpPr>
            <a:stCxn id="234" idx="3"/>
            <a:endCxn id="237" idx="7"/>
          </p:cNvCxnSpPr>
          <p:nvPr/>
        </p:nvCxnSpPr>
        <p:spPr>
          <a:xfrm flipH="1">
            <a:off x="3886826" y="2501054"/>
            <a:ext cx="553200" cy="560700"/>
          </a:xfrm>
          <a:prstGeom prst="straightConnector1">
            <a:avLst/>
          </a:prstGeom>
          <a:noFill/>
          <a:ln cap="flat" cmpd="sng" w="9525">
            <a:solidFill>
              <a:srgbClr val="000000"/>
            </a:solidFill>
            <a:prstDash val="solid"/>
            <a:round/>
            <a:headEnd len="lg" w="lg" type="none"/>
            <a:tailEnd len="lg" w="lg" type="none"/>
          </a:ln>
        </p:spPr>
      </p:cxnSp>
      <p:cxnSp>
        <p:nvCxnSpPr>
          <p:cNvPr id="238" name="Shape 238"/>
          <p:cNvCxnSpPr>
            <a:stCxn id="234" idx="4"/>
            <a:endCxn id="239" idx="0"/>
          </p:cNvCxnSpPr>
          <p:nvPr/>
        </p:nvCxnSpPr>
        <p:spPr>
          <a:xfrm>
            <a:off x="4564547" y="2542571"/>
            <a:ext cx="51600" cy="477300"/>
          </a:xfrm>
          <a:prstGeom prst="straightConnector1">
            <a:avLst/>
          </a:prstGeom>
          <a:noFill/>
          <a:ln cap="flat" cmpd="sng" w="9525">
            <a:solidFill>
              <a:srgbClr val="000000"/>
            </a:solidFill>
            <a:prstDash val="solid"/>
            <a:round/>
            <a:headEnd len="lg" w="lg" type="none"/>
            <a:tailEnd len="lg" w="lg" type="none"/>
          </a:ln>
        </p:spPr>
      </p:cxnSp>
      <p:cxnSp>
        <p:nvCxnSpPr>
          <p:cNvPr id="240" name="Shape 240"/>
          <p:cNvCxnSpPr>
            <a:stCxn id="234" idx="5"/>
            <a:endCxn id="241" idx="1"/>
          </p:cNvCxnSpPr>
          <p:nvPr/>
        </p:nvCxnSpPr>
        <p:spPr>
          <a:xfrm>
            <a:off x="4689069" y="2501054"/>
            <a:ext cx="593400" cy="560700"/>
          </a:xfrm>
          <a:prstGeom prst="straightConnector1">
            <a:avLst/>
          </a:prstGeom>
          <a:noFill/>
          <a:ln cap="flat" cmpd="sng" w="9525">
            <a:solidFill>
              <a:srgbClr val="000000"/>
            </a:solidFill>
            <a:prstDash val="solid"/>
            <a:round/>
            <a:headEnd len="lg" w="lg" type="none"/>
            <a:tailEnd len="lg" w="lg" type="none"/>
          </a:ln>
        </p:spPr>
      </p:cxnSp>
      <p:sp>
        <p:nvSpPr>
          <p:cNvPr id="242" name="Shape 242"/>
          <p:cNvSpPr txBox="1"/>
          <p:nvPr/>
        </p:nvSpPr>
        <p:spPr>
          <a:xfrm>
            <a:off x="4239096" y="1425599"/>
            <a:ext cx="553200" cy="7935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243" name="Shape 243"/>
          <p:cNvSpPr txBox="1"/>
          <p:nvPr/>
        </p:nvSpPr>
        <p:spPr>
          <a:xfrm>
            <a:off x="4677829" y="2169644"/>
            <a:ext cx="1035600" cy="7935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244" name="Shape 244"/>
          <p:cNvSpPr txBox="1"/>
          <p:nvPr/>
        </p:nvSpPr>
        <p:spPr>
          <a:xfrm>
            <a:off x="3587725" y="3303487"/>
            <a:ext cx="2241900" cy="6345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245" name="Shape 245"/>
          <p:cNvSpPr/>
          <p:nvPr/>
        </p:nvSpPr>
        <p:spPr>
          <a:xfrm>
            <a:off x="3682302" y="3061526"/>
            <a:ext cx="377100" cy="283499"/>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a:off x="4401376" y="3061526"/>
            <a:ext cx="377100" cy="283499"/>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7" name="Shape 247"/>
          <p:cNvSpPr/>
          <p:nvPr/>
        </p:nvSpPr>
        <p:spPr>
          <a:xfrm>
            <a:off x="5120449" y="3061526"/>
            <a:ext cx="377100" cy="283499"/>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310250"/>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GB"/>
              <a:t>HopsFS Metadata &amp; Metadata Partitioning  (contd.) </a:t>
            </a:r>
          </a:p>
          <a:p>
            <a:pPr lvl="0" rtl="0">
              <a:spcBef>
                <a:spcPts val="0"/>
              </a:spcBef>
              <a:buNone/>
            </a:pPr>
            <a:r>
              <a:t/>
            </a:r>
            <a:endParaRPr/>
          </a:p>
        </p:txBody>
      </p:sp>
      <p:sp>
        <p:nvSpPr>
          <p:cNvPr id="253" name="Shape 25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254" name="Shape 254"/>
          <p:cNvSpPr/>
          <p:nvPr/>
        </p:nvSpPr>
        <p:spPr>
          <a:xfrm>
            <a:off x="390300" y="11842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55" name="Shape 255"/>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6" name="Shape 256"/>
          <p:cNvCxnSpPr>
            <a:stCxn id="254" idx="5"/>
            <a:endCxn id="255"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257" name="Shape 257"/>
          <p:cNvCxnSpPr>
            <a:stCxn id="255" idx="3"/>
            <a:endCxn id="258"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259" name="Shape 259"/>
          <p:cNvCxnSpPr>
            <a:stCxn id="255" idx="4"/>
            <a:endCxn id="260"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261" name="Shape 261"/>
          <p:cNvCxnSpPr>
            <a:stCxn id="255" idx="5"/>
            <a:endCxn id="262"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263" name="Shape 263"/>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264" name="Shape 264"/>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265" name="Shape 265"/>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266" name="Shape 266"/>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7" name="Shape 267"/>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8" name="Shape 268"/>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269" name="Shape 269"/>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lnR cap="flat" cmpd="sng" w="9525">
                      <a:solidFill>
                        <a:srgbClr val="FFFFFF"/>
                      </a:solidFill>
                      <a:prstDash val="solid"/>
                      <a:round/>
                      <a:headEnd len="med" w="med" type="none"/>
                      <a:tailEnd len="med" w="med" type="none"/>
                    </a:lnR>
                  </a:tcPr>
                </a:tc>
                <a:tc gridSpan="3">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Block Table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hMerge="1"/>
                <a:tc hMerge="1"/>
                <a:tc>
                  <a:txBody>
                    <a:bodyPr>
                      <a:noAutofit/>
                    </a:bodyPr>
                    <a:lstStyle/>
                    <a:p>
                      <a:pPr lvl="0" rtl="0">
                        <a:lnSpc>
                          <a:spcPct val="115000"/>
                        </a:lnSpc>
                        <a:spcBef>
                          <a:spcPts val="0"/>
                        </a:spcBef>
                        <a:buNone/>
                      </a:pPr>
                      <a:r>
                        <a:t/>
                      </a:r>
                      <a:endParaRPr b="1" sz="12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gridSpan="4">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Replica Table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9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lgn="ctr">
                        <a:lnSpc>
                          <a:spcPct val="115000"/>
                        </a:lnSpc>
                        <a:spcBef>
                          <a:spcPts val="0"/>
                        </a:spcBef>
                        <a:buNone/>
                      </a:pPr>
                      <a:r>
                        <a:t/>
                      </a:r>
                      <a:endParaRPr b="1" sz="1000">
                        <a:latin typeface="Calibri"/>
                        <a:ea typeface="Calibri"/>
                        <a:cs typeface="Calibri"/>
                        <a:sym typeface="Calibri"/>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solidFill>
                          <a:srgbClr val="FFFFFF"/>
                        </a:solidFill>
                        <a:latin typeface="Calibri"/>
                        <a:ea typeface="Calibri"/>
                        <a:cs typeface="Calibri"/>
                        <a:sym typeface="Calibri"/>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solidFill>
                          <a:srgbClr val="FFFFFF"/>
                        </a:solidFill>
                        <a:latin typeface="Calibri"/>
                        <a:ea typeface="Calibri"/>
                        <a:cs typeface="Calibri"/>
                        <a:sym typeface="Calibri"/>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solidFill>
                          <a:srgbClr val="FFFFFF"/>
                        </a:solidFill>
                        <a:latin typeface="Calibri"/>
                        <a:ea typeface="Calibri"/>
                        <a:cs typeface="Calibri"/>
                        <a:sym typeface="Calibri"/>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solidFill>
                          <a:srgbClr val="FFFFFF"/>
                        </a:solidFill>
                        <a:latin typeface="Calibri"/>
                        <a:ea typeface="Calibri"/>
                        <a:cs typeface="Calibri"/>
                        <a:sym typeface="Calibri"/>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solidFill>
                          <a:srgbClr val="FFFFFF"/>
                        </a:solidFill>
                        <a:latin typeface="Calibri"/>
                        <a:ea typeface="Calibri"/>
                        <a:cs typeface="Calibri"/>
                        <a:sym typeface="Calibri"/>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FFFFFF"/>
                      </a:solidFill>
                      <a:prstDash val="solid"/>
                      <a:round/>
                      <a:headEnd len="med" w="med" type="none"/>
                      <a:tailEnd len="med" w="med" type="none"/>
                    </a:lnR>
                  </a:tcPr>
                </a:tc>
                <a:tc>
                  <a:txBody>
                    <a:bodyPr>
                      <a:noAutofit/>
                    </a:bodyPr>
                    <a:lstStyle/>
                    <a:p>
                      <a:pPr lvl="0" rtl="0">
                        <a:lnSpc>
                          <a:spcPct val="115000"/>
                        </a:lnSpc>
                        <a:spcBef>
                          <a:spcPts val="0"/>
                        </a:spcBef>
                        <a:buNone/>
                      </a:pPr>
                      <a:r>
                        <a:t/>
                      </a:r>
                      <a:endParaRPr b="1" sz="1000">
                        <a:solidFill>
                          <a:srgbClr val="FFFFFF"/>
                        </a:solidFill>
                        <a:latin typeface="Calibri"/>
                        <a:ea typeface="Calibri"/>
                        <a:cs typeface="Calibri"/>
                        <a:sym typeface="Calibri"/>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solidFill>
                          <a:srgbClr val="FFFFFF"/>
                        </a:solidFill>
                        <a:latin typeface="Calibri"/>
                        <a:ea typeface="Calibri"/>
                        <a:cs typeface="Calibri"/>
                        <a:sym typeface="Calibri"/>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solidFill>
                          <a:srgbClr val="FFFFFF"/>
                        </a:solidFill>
                        <a:latin typeface="Calibri"/>
                        <a:ea typeface="Calibri"/>
                        <a:cs typeface="Calibri"/>
                        <a:sym typeface="Calibri"/>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solidFill>
                          <a:srgbClr val="FFFFFF"/>
                        </a:solidFill>
                        <a:latin typeface="Calibri"/>
                        <a:ea typeface="Calibri"/>
                        <a:cs typeface="Calibri"/>
                        <a:sym typeface="Calibri"/>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FFFFFF"/>
                      </a:solidFill>
                      <a:prstDash val="solid"/>
                      <a:round/>
                      <a:headEnd len="med" w="med" type="none"/>
                      <a:tailEnd len="med" w="med" type="none"/>
                    </a:lnR>
                  </a:tcPr>
                </a:tc>
                <a:tc>
                  <a:txBody>
                    <a:bodyPr>
                      <a:noAutofit/>
                    </a:bodyPr>
                    <a:lstStyle/>
                    <a:p>
                      <a:pPr lvl="0" rtl="0">
                        <a:lnSpc>
                          <a:spcPct val="115000"/>
                        </a:lnSpc>
                        <a:spcBef>
                          <a:spcPts val="0"/>
                        </a:spcBef>
                        <a:buNone/>
                      </a:pPr>
                      <a:r>
                        <a:t/>
                      </a:r>
                      <a:endParaRPr b="1" sz="1000">
                        <a:solidFill>
                          <a:srgbClr val="FFFFFF"/>
                        </a:solidFill>
                        <a:latin typeface="Calibri"/>
                        <a:ea typeface="Calibri"/>
                        <a:cs typeface="Calibri"/>
                        <a:sym typeface="Calibri"/>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solidFill>
                          <a:srgbClr val="FFFFFF"/>
                        </a:solidFill>
                        <a:latin typeface="Calibri"/>
                        <a:ea typeface="Calibri"/>
                        <a:cs typeface="Calibri"/>
                        <a:sym typeface="Calibri"/>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solidFill>
                          <a:srgbClr val="FFFFFF"/>
                        </a:solidFill>
                        <a:latin typeface="Calibri"/>
                        <a:ea typeface="Calibri"/>
                        <a:cs typeface="Calibri"/>
                        <a:sym typeface="Calibri"/>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solidFill>
                          <a:srgbClr val="FFFFFF"/>
                        </a:solidFill>
                        <a:latin typeface="Calibri"/>
                        <a:ea typeface="Calibri"/>
                        <a:cs typeface="Calibri"/>
                        <a:sym typeface="Calibri"/>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bl>
          </a:graphicData>
        </a:graphic>
      </p:graphicFrame>
      <p:sp>
        <p:nvSpPr>
          <p:cNvPr id="270" name="Shape 270"/>
          <p:cNvSpPr/>
          <p:nvPr/>
        </p:nvSpPr>
        <p:spPr>
          <a:xfrm>
            <a:off x="1300050" y="1619000"/>
            <a:ext cx="478500" cy="519600"/>
          </a:xfrm>
          <a:prstGeom prst="rightArrow">
            <a:avLst>
              <a:gd fmla="val 50000" name="adj1"/>
              <a:gd fmla="val 5208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txBox="1"/>
          <p:nvPr/>
        </p:nvSpPr>
        <p:spPr>
          <a:xfrm>
            <a:off x="1820825" y="2418900"/>
            <a:ext cx="3827700" cy="1541700"/>
          </a:xfrm>
          <a:prstGeom prst="rect">
            <a:avLst/>
          </a:prstGeom>
          <a:noFill/>
          <a:ln>
            <a:noFill/>
          </a:ln>
        </p:spPr>
        <p:txBody>
          <a:bodyPr anchorCtr="0" anchor="t" bIns="91425" lIns="91425" rIns="91425" tIns="91425">
            <a:noAutofit/>
          </a:bodyPr>
          <a:lstStyle/>
          <a:p>
            <a:pPr indent="-228600" lvl="0" marL="457200">
              <a:spcBef>
                <a:spcPts val="0"/>
              </a:spcBef>
              <a:buChar char="➢"/>
            </a:pPr>
            <a:r>
              <a:rPr lang="en-GB"/>
              <a:t>Inode ID</a:t>
            </a:r>
          </a:p>
          <a:p>
            <a:pPr indent="-228600" lvl="0" marL="457200">
              <a:spcBef>
                <a:spcPts val="0"/>
              </a:spcBef>
              <a:buChar char="➢"/>
            </a:pPr>
            <a:r>
              <a:rPr lang="en-GB"/>
              <a:t>Parent INode ID</a:t>
            </a:r>
          </a:p>
          <a:p>
            <a:pPr indent="-228600" lvl="0" marL="457200">
              <a:spcBef>
                <a:spcPts val="0"/>
              </a:spcBef>
              <a:buChar char="➢"/>
            </a:pPr>
            <a:r>
              <a:rPr lang="en-GB"/>
              <a:t>Name</a:t>
            </a:r>
          </a:p>
          <a:p>
            <a:pPr indent="-228600" lvl="0" marL="457200">
              <a:spcBef>
                <a:spcPts val="0"/>
              </a:spcBef>
              <a:buChar char="➢"/>
            </a:pPr>
            <a:r>
              <a:rPr lang="en-GB"/>
              <a:t>Size</a:t>
            </a:r>
          </a:p>
          <a:p>
            <a:pPr indent="-228600" lvl="0" marL="457200">
              <a:spcBef>
                <a:spcPts val="0"/>
              </a:spcBef>
              <a:buChar char="➢"/>
            </a:pPr>
            <a:r>
              <a:rPr lang="en-GB"/>
              <a:t>Access Attributes</a:t>
            </a:r>
          </a:p>
          <a:p>
            <a:pPr indent="-228600" lvl="0" marL="457200">
              <a:spcBef>
                <a:spcPts val="0"/>
              </a:spcBef>
              <a:buChar char="➢"/>
            </a:pPr>
            <a:r>
              <a:rPr lang="en-GB"/>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p:txBody>
      </p:sp>
      <p:sp>
        <p:nvSpPr>
          <p:cNvPr id="277" name="Shape 27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278" name="Shape 278"/>
          <p:cNvSpPr/>
          <p:nvPr/>
        </p:nvSpPr>
        <p:spPr>
          <a:xfrm>
            <a:off x="390300" y="11842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79" name="Shape 279"/>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80" name="Shape 280"/>
          <p:cNvCxnSpPr>
            <a:stCxn id="278" idx="5"/>
            <a:endCxn id="279"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281" name="Shape 281"/>
          <p:cNvCxnSpPr>
            <a:stCxn id="279" idx="3"/>
            <a:endCxn id="282"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283" name="Shape 283"/>
          <p:cNvCxnSpPr>
            <a:stCxn id="279" idx="4"/>
            <a:endCxn id="284"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285" name="Shape 285"/>
          <p:cNvCxnSpPr>
            <a:stCxn id="279" idx="5"/>
            <a:endCxn id="286"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287" name="Shape 287"/>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288" name="Shape 288"/>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289" name="Shape 289"/>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290" name="Shape 290"/>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1" name="Shape 291"/>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2" name="Shape 292"/>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293" name="Shape 293"/>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lnR cap="flat" cmpd="sng" w="9525">
                      <a:solidFill>
                        <a:srgbClr val="FFFFFF"/>
                      </a:solidFill>
                      <a:prstDash val="solid"/>
                      <a:round/>
                      <a:headEnd len="med" w="med" type="none"/>
                      <a:tailEnd len="med" w="med" type="none"/>
                    </a:lnR>
                  </a:tcPr>
                </a:tc>
                <a:tc gridSpan="4">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Replica Table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lgn="ctr">
                        <a:lnSpc>
                          <a:spcPct val="115000"/>
                        </a:lnSpc>
                        <a:spcBef>
                          <a:spcPts val="0"/>
                        </a:spcBef>
                        <a:buNone/>
                      </a:pPr>
                      <a:r>
                        <a:t/>
                      </a:r>
                      <a:endParaRPr b="1" sz="1000">
                        <a:latin typeface="Calibri"/>
                        <a:ea typeface="Calibri"/>
                        <a:cs typeface="Calibri"/>
                        <a:sym typeface="Calibri"/>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FFFFFF"/>
                      </a:solidFill>
                      <a:prstDash val="solid"/>
                      <a:round/>
                      <a:headEnd len="med" w="med" type="none"/>
                      <a:tailEnd len="med" w="med" type="none"/>
                    </a:lnR>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FFFFFF"/>
                      </a:solidFill>
                      <a:prstDash val="solid"/>
                      <a:round/>
                      <a:headEnd len="med" w="med" type="none"/>
                      <a:tailEnd len="med" w="med" type="none"/>
                    </a:lnR>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solidFill>
                          <a:srgbClr val="FFFFFF"/>
                        </a:solidFill>
                      </a:endParaRP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FFFFFF"/>
                    </a:solidFill>
                  </a:tcPr>
                </a:tc>
              </a:tr>
            </a:tbl>
          </a:graphicData>
        </a:graphic>
      </p:graphicFrame>
      <p:sp>
        <p:nvSpPr>
          <p:cNvPr id="294" name="Shape 294"/>
          <p:cNvSpPr/>
          <p:nvPr/>
        </p:nvSpPr>
        <p:spPr>
          <a:xfrm>
            <a:off x="1300050" y="1619000"/>
            <a:ext cx="478500" cy="519600"/>
          </a:xfrm>
          <a:prstGeom prst="rightArrow">
            <a:avLst>
              <a:gd fmla="val 50000" name="adj1"/>
              <a:gd fmla="val 5208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5" name="Shape 295"/>
          <p:cNvSpPr txBox="1"/>
          <p:nvPr/>
        </p:nvSpPr>
        <p:spPr>
          <a:xfrm>
            <a:off x="4226450" y="2466925"/>
            <a:ext cx="3827700" cy="15417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GB"/>
              <a:t>File INode to Blocks Mapping</a:t>
            </a:r>
          </a:p>
          <a:p>
            <a:pPr indent="-228600" lvl="0" marL="457200" rtl="0">
              <a:spcBef>
                <a:spcPts val="0"/>
              </a:spcBef>
              <a:buChar char="➢"/>
            </a:pPr>
            <a:r>
              <a:rPr lang="en-GB"/>
              <a:t>Block Size</a:t>
            </a:r>
          </a:p>
          <a:p>
            <a:pPr indent="-228600" lvl="0" marL="457200" rtl="0">
              <a:spcBef>
                <a:spcPts val="0"/>
              </a:spcBef>
              <a:buChar char="➢"/>
            </a:pPr>
            <a:r>
              <a:rPr lang="en-GB"/>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p:txBody>
      </p:sp>
      <p:sp>
        <p:nvSpPr>
          <p:cNvPr id="301" name="Shape 30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302" name="Shape 302"/>
          <p:cNvSpPr/>
          <p:nvPr/>
        </p:nvSpPr>
        <p:spPr>
          <a:xfrm>
            <a:off x="390300" y="11842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03" name="Shape 303"/>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4" name="Shape 304"/>
          <p:cNvCxnSpPr>
            <a:stCxn id="302" idx="5"/>
            <a:endCxn id="303"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305" name="Shape 305"/>
          <p:cNvCxnSpPr>
            <a:stCxn id="303" idx="3"/>
            <a:endCxn id="306"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307" name="Shape 307"/>
          <p:cNvCxnSpPr>
            <a:stCxn id="303" idx="4"/>
            <a:endCxn id="308"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309" name="Shape 309"/>
          <p:cNvCxnSpPr>
            <a:stCxn id="303" idx="5"/>
            <a:endCxn id="310"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311" name="Shape 311"/>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312" name="Shape 312"/>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313" name="Shape 313"/>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314" name="Shape 314"/>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5" name="Shape 315"/>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6" name="Shape 316"/>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317" name="Shape 317"/>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t/>
                      </a:r>
                      <a:endParaRPr b="1" sz="1000">
                        <a:latin typeface="Calibri"/>
                        <a:ea typeface="Calibri"/>
                        <a:cs typeface="Calibri"/>
                        <a:sym typeface="Calibri"/>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18" name="Shape 318"/>
          <p:cNvSpPr/>
          <p:nvPr/>
        </p:nvSpPr>
        <p:spPr>
          <a:xfrm>
            <a:off x="1300050" y="1619000"/>
            <a:ext cx="478500" cy="519600"/>
          </a:xfrm>
          <a:prstGeom prst="rightArrow">
            <a:avLst>
              <a:gd fmla="val 50000" name="adj1"/>
              <a:gd fmla="val 5208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9" name="Shape 319"/>
          <p:cNvSpPr txBox="1"/>
          <p:nvPr/>
        </p:nvSpPr>
        <p:spPr>
          <a:xfrm>
            <a:off x="5901075" y="2866025"/>
            <a:ext cx="3827700" cy="15417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GB"/>
              <a:t>Location of blocks on Datanodes</a:t>
            </a:r>
          </a:p>
          <a:p>
            <a:pPr indent="-228600" lvl="0" marL="457200" rtl="0">
              <a:spcBef>
                <a:spcPts val="0"/>
              </a:spcBef>
              <a:buChar char="➢"/>
            </a:pPr>
            <a:r>
              <a:rPr lang="en-GB"/>
              <a:t>...</a:t>
            </a:r>
          </a:p>
          <a:p>
            <a:pPr lvl="0" rt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p:txBody>
      </p:sp>
      <p:sp>
        <p:nvSpPr>
          <p:cNvPr id="325" name="Shape 3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326" name="Shape 326"/>
          <p:cNvSpPr/>
          <p:nvPr/>
        </p:nvSpPr>
        <p:spPr>
          <a:xfrm>
            <a:off x="390300" y="11842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27" name="Shape 327"/>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8" name="Shape 328"/>
          <p:cNvCxnSpPr>
            <a:stCxn id="326" idx="5"/>
            <a:endCxn id="327"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329" name="Shape 329"/>
          <p:cNvCxnSpPr>
            <a:stCxn id="327" idx="3"/>
            <a:endCxn id="330"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331" name="Shape 331"/>
          <p:cNvCxnSpPr>
            <a:stCxn id="327" idx="4"/>
            <a:endCxn id="332"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333" name="Shape 333"/>
          <p:cNvCxnSpPr>
            <a:stCxn id="327" idx="5"/>
            <a:endCxn id="334"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335" name="Shape 335"/>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336" name="Shape 336"/>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337" name="Shape 337"/>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338" name="Shape 338"/>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9" name="Shape 339"/>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0" name="Shape 340"/>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341" name="Shape 341"/>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t/>
                      </a:r>
                      <a:endParaRPr b="1" sz="1000">
                        <a:latin typeface="Calibri"/>
                        <a:ea typeface="Calibri"/>
                        <a:cs typeface="Calibri"/>
                        <a:sym typeface="Calibri"/>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42" name="Shape 342"/>
          <p:cNvSpPr/>
          <p:nvPr/>
        </p:nvSpPr>
        <p:spPr>
          <a:xfrm>
            <a:off x="1300050" y="1619000"/>
            <a:ext cx="478500" cy="519600"/>
          </a:xfrm>
          <a:prstGeom prst="rightArrow">
            <a:avLst>
              <a:gd fmla="val 50000" name="adj1"/>
              <a:gd fmla="val 5208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343" name="Shape 343"/>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p:txBody>
      </p:sp>
      <p:sp>
        <p:nvSpPr>
          <p:cNvPr id="349" name="Shape 3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350" name="Shape 350"/>
          <p:cNvSpPr/>
          <p:nvPr/>
        </p:nvSpPr>
        <p:spPr>
          <a:xfrm>
            <a:off x="390300" y="11842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51" name="Shape 351"/>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2" name="Shape 352"/>
          <p:cNvCxnSpPr>
            <a:stCxn id="350" idx="5"/>
            <a:endCxn id="351"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353" name="Shape 353"/>
          <p:cNvCxnSpPr>
            <a:stCxn id="351" idx="3"/>
            <a:endCxn id="354"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355" name="Shape 355"/>
          <p:cNvCxnSpPr>
            <a:stCxn id="351" idx="4"/>
            <a:endCxn id="356"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357" name="Shape 357"/>
          <p:cNvCxnSpPr>
            <a:stCxn id="351" idx="5"/>
            <a:endCxn id="358"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359" name="Shape 359"/>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360" name="Shape 360"/>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361" name="Shape 361"/>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362" name="Shape 362"/>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3" name="Shape 363"/>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4" name="Shape 364"/>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365" name="Shape 365"/>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t/>
                      </a:r>
                      <a:endParaRPr b="1" sz="1000">
                        <a:latin typeface="Calibri"/>
                        <a:ea typeface="Calibri"/>
                        <a:cs typeface="Calibri"/>
                        <a:sym typeface="Calibri"/>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66" name="Shape 366"/>
          <p:cNvSpPr/>
          <p:nvPr/>
        </p:nvSpPr>
        <p:spPr>
          <a:xfrm>
            <a:off x="1300050" y="1619000"/>
            <a:ext cx="478500" cy="519600"/>
          </a:xfrm>
          <a:prstGeom prst="rightArrow">
            <a:avLst>
              <a:gd fmla="val 50000" name="adj1"/>
              <a:gd fmla="val 5208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367" name="Shape 367"/>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368" name="Shape 368"/>
          <p:cNvSpPr/>
          <p:nvPr/>
        </p:nvSpPr>
        <p:spPr>
          <a:xfrm>
            <a:off x="1136523" y="1285418"/>
            <a:ext cx="862250" cy="2625500"/>
          </a:xfrm>
          <a:custGeom>
            <a:pathLst>
              <a:path extrusionOk="0" h="105020" w="34490">
                <a:moveTo>
                  <a:pt x="34490" y="5881"/>
                </a:moveTo>
                <a:cubicBezTo>
                  <a:pt x="32446" y="6014"/>
                  <a:pt x="27960" y="-7799"/>
                  <a:pt x="22231" y="6681"/>
                </a:cubicBezTo>
                <a:cubicBezTo>
                  <a:pt x="16501" y="21161"/>
                  <a:pt x="-777" y="76371"/>
                  <a:pt x="111" y="92761"/>
                </a:cubicBezTo>
                <a:cubicBezTo>
                  <a:pt x="999" y="109150"/>
                  <a:pt x="22986" y="102976"/>
                  <a:pt x="27561" y="105020"/>
                </a:cubicBezTo>
              </a:path>
            </a:pathLst>
          </a:custGeom>
          <a:noFill/>
          <a:ln cap="flat" cmpd="sng" w="28575">
            <a:solidFill>
              <a:schemeClr val="dk2"/>
            </a:solidFill>
            <a:prstDash val="dash"/>
            <a:round/>
            <a:headEnd len="lg" w="lg" type="none"/>
            <a:tailEnd len="lg" w="lg" type="triangle"/>
          </a:ln>
        </p:spPr>
      </p:sp>
      <p:sp>
        <p:nvSpPr>
          <p:cNvPr id="369" name="Shape 369"/>
          <p:cNvSpPr/>
          <p:nvPr/>
        </p:nvSpPr>
        <p:spPr>
          <a:xfrm>
            <a:off x="1382517" y="1515934"/>
            <a:ext cx="2235250" cy="2618825"/>
          </a:xfrm>
          <a:custGeom>
            <a:pathLst>
              <a:path extrusionOk="0" h="104753" w="89410">
                <a:moveTo>
                  <a:pt x="25183" y="4390"/>
                </a:moveTo>
                <a:cubicBezTo>
                  <a:pt x="23672" y="4390"/>
                  <a:pt x="19853" y="-5381"/>
                  <a:pt x="16122" y="4390"/>
                </a:cubicBezTo>
                <a:cubicBezTo>
                  <a:pt x="12391" y="14161"/>
                  <a:pt x="-7108" y="52804"/>
                  <a:pt x="2797" y="63020"/>
                </a:cubicBezTo>
                <a:cubicBezTo>
                  <a:pt x="12702" y="73235"/>
                  <a:pt x="62537" y="59066"/>
                  <a:pt x="75552" y="65685"/>
                </a:cubicBezTo>
                <a:cubicBezTo>
                  <a:pt x="88566" y="72303"/>
                  <a:pt x="78572" y="97043"/>
                  <a:pt x="80882" y="102729"/>
                </a:cubicBezTo>
                <a:cubicBezTo>
                  <a:pt x="83191" y="108414"/>
                  <a:pt x="87988" y="100286"/>
                  <a:pt x="89410" y="99798"/>
                </a:cubicBezTo>
              </a:path>
            </a:pathLst>
          </a:custGeom>
          <a:noFill/>
          <a:ln cap="flat" cmpd="sng" w="28575">
            <a:solidFill>
              <a:schemeClr val="dk2"/>
            </a:solidFill>
            <a:prstDash val="dash"/>
            <a:round/>
            <a:headEnd len="lg" w="lg" type="none"/>
            <a:tailEnd len="lg" w="lg" type="triangle"/>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p:txBody>
      </p:sp>
      <p:sp>
        <p:nvSpPr>
          <p:cNvPr id="375" name="Shape 37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376" name="Shape 376"/>
          <p:cNvSpPr/>
          <p:nvPr/>
        </p:nvSpPr>
        <p:spPr>
          <a:xfrm>
            <a:off x="390300" y="11842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77" name="Shape 377"/>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8" name="Shape 378"/>
          <p:cNvCxnSpPr>
            <a:stCxn id="376" idx="5"/>
            <a:endCxn id="377"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379" name="Shape 379"/>
          <p:cNvCxnSpPr>
            <a:stCxn id="377" idx="3"/>
            <a:endCxn id="380"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381" name="Shape 381"/>
          <p:cNvCxnSpPr>
            <a:stCxn id="377" idx="4"/>
            <a:endCxn id="382"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383" name="Shape 383"/>
          <p:cNvCxnSpPr>
            <a:stCxn id="377" idx="5"/>
            <a:endCxn id="384"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385" name="Shape 385"/>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386" name="Shape 386"/>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387" name="Shape 387"/>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388" name="Shape 388"/>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9" name="Shape 389"/>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0" name="Shape 390"/>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391" name="Shape 391"/>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t/>
                      </a:r>
                      <a:endParaRPr b="1" sz="1000">
                        <a:latin typeface="Calibri"/>
                        <a:ea typeface="Calibri"/>
                        <a:cs typeface="Calibri"/>
                        <a:sym typeface="Calibri"/>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92" name="Shape 392"/>
          <p:cNvSpPr/>
          <p:nvPr/>
        </p:nvSpPr>
        <p:spPr>
          <a:xfrm>
            <a:off x="1300050" y="1619000"/>
            <a:ext cx="478500" cy="519600"/>
          </a:xfrm>
          <a:prstGeom prst="rightArrow">
            <a:avLst>
              <a:gd fmla="val 50000" name="adj1"/>
              <a:gd fmla="val 5208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393" name="Shape 393"/>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394" name="Shape 394"/>
          <p:cNvSpPr/>
          <p:nvPr/>
        </p:nvSpPr>
        <p:spPr>
          <a:xfrm>
            <a:off x="1136523" y="1285418"/>
            <a:ext cx="862250" cy="2625500"/>
          </a:xfrm>
          <a:custGeom>
            <a:pathLst>
              <a:path extrusionOk="0" h="105020" w="34490">
                <a:moveTo>
                  <a:pt x="34490" y="5881"/>
                </a:moveTo>
                <a:cubicBezTo>
                  <a:pt x="32446" y="6014"/>
                  <a:pt x="27960" y="-7799"/>
                  <a:pt x="22231" y="6681"/>
                </a:cubicBezTo>
                <a:cubicBezTo>
                  <a:pt x="16501" y="21161"/>
                  <a:pt x="-777" y="76371"/>
                  <a:pt x="111" y="92761"/>
                </a:cubicBezTo>
                <a:cubicBezTo>
                  <a:pt x="999" y="109150"/>
                  <a:pt x="22986" y="102976"/>
                  <a:pt x="27561" y="105020"/>
                </a:cubicBezTo>
              </a:path>
            </a:pathLst>
          </a:custGeom>
          <a:noFill/>
          <a:ln cap="flat" cmpd="sng" w="28575">
            <a:solidFill>
              <a:schemeClr val="dk2"/>
            </a:solidFill>
            <a:prstDash val="dash"/>
            <a:round/>
            <a:headEnd len="lg" w="lg" type="none"/>
            <a:tailEnd len="lg" w="lg" type="triangle"/>
          </a:ln>
        </p:spPr>
      </p:sp>
      <p:sp>
        <p:nvSpPr>
          <p:cNvPr id="395" name="Shape 395"/>
          <p:cNvSpPr/>
          <p:nvPr/>
        </p:nvSpPr>
        <p:spPr>
          <a:xfrm>
            <a:off x="1382517" y="1515934"/>
            <a:ext cx="2235250" cy="2618825"/>
          </a:xfrm>
          <a:custGeom>
            <a:pathLst>
              <a:path extrusionOk="0" h="104753" w="89410">
                <a:moveTo>
                  <a:pt x="25183" y="4390"/>
                </a:moveTo>
                <a:cubicBezTo>
                  <a:pt x="23672" y="4390"/>
                  <a:pt x="19853" y="-5381"/>
                  <a:pt x="16122" y="4390"/>
                </a:cubicBezTo>
                <a:cubicBezTo>
                  <a:pt x="12391" y="14161"/>
                  <a:pt x="-7108" y="52804"/>
                  <a:pt x="2797" y="63020"/>
                </a:cubicBezTo>
                <a:cubicBezTo>
                  <a:pt x="12702" y="73235"/>
                  <a:pt x="62537" y="59066"/>
                  <a:pt x="75552" y="65685"/>
                </a:cubicBezTo>
                <a:cubicBezTo>
                  <a:pt x="88566" y="72303"/>
                  <a:pt x="78572" y="97043"/>
                  <a:pt x="80882" y="102729"/>
                </a:cubicBezTo>
                <a:cubicBezTo>
                  <a:pt x="83191" y="108414"/>
                  <a:pt x="87988" y="100286"/>
                  <a:pt x="89410" y="99798"/>
                </a:cubicBezTo>
              </a:path>
            </a:pathLst>
          </a:custGeom>
          <a:noFill/>
          <a:ln cap="flat" cmpd="sng" w="28575">
            <a:solidFill>
              <a:schemeClr val="dk2"/>
            </a:solidFill>
            <a:prstDash val="dash"/>
            <a:round/>
            <a:headEnd len="lg" w="lg" type="none"/>
            <a:tailEnd len="lg" w="lg" type="triangle"/>
          </a:ln>
        </p:spPr>
      </p:sp>
      <p:sp>
        <p:nvSpPr>
          <p:cNvPr id="396" name="Shape 396"/>
          <p:cNvSpPr/>
          <p:nvPr/>
        </p:nvSpPr>
        <p:spPr>
          <a:xfrm>
            <a:off x="3948778" y="1356129"/>
            <a:ext cx="3146850" cy="2694725"/>
          </a:xfrm>
          <a:custGeom>
            <a:pathLst>
              <a:path extrusionOk="0" h="107789" w="125874">
                <a:moveTo>
                  <a:pt x="15542" y="2254"/>
                </a:moveTo>
                <a:cubicBezTo>
                  <a:pt x="13898" y="2653"/>
                  <a:pt x="6659" y="-4364"/>
                  <a:pt x="5682" y="4652"/>
                </a:cubicBezTo>
                <a:cubicBezTo>
                  <a:pt x="4704" y="13668"/>
                  <a:pt x="-8665" y="45249"/>
                  <a:pt x="9679" y="56354"/>
                </a:cubicBezTo>
                <a:cubicBezTo>
                  <a:pt x="28023" y="67458"/>
                  <a:pt x="97802" y="63682"/>
                  <a:pt x="115747" y="71278"/>
                </a:cubicBezTo>
                <a:cubicBezTo>
                  <a:pt x="133691" y="78873"/>
                  <a:pt x="115658" y="95840"/>
                  <a:pt x="117346" y="101926"/>
                </a:cubicBezTo>
                <a:cubicBezTo>
                  <a:pt x="119033" y="108011"/>
                  <a:pt x="124452" y="106811"/>
                  <a:pt x="125874" y="107789"/>
                </a:cubicBezTo>
              </a:path>
            </a:pathLst>
          </a:custGeom>
          <a:noFill/>
          <a:ln cap="flat" cmpd="sng" w="28575">
            <a:solidFill>
              <a:schemeClr val="dk2"/>
            </a:solidFill>
            <a:prstDash val="dash"/>
            <a:round/>
            <a:headEnd len="lg" w="lg" type="none"/>
            <a:tailEnd len="lg" w="lg" type="triangle"/>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p:txBody>
      </p:sp>
      <p:sp>
        <p:nvSpPr>
          <p:cNvPr id="402" name="Shape 40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403" name="Shape 403"/>
          <p:cNvSpPr/>
          <p:nvPr/>
        </p:nvSpPr>
        <p:spPr>
          <a:xfrm>
            <a:off x="390300" y="11842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404" name="Shape 404"/>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05" name="Shape 405"/>
          <p:cNvCxnSpPr>
            <a:stCxn id="403" idx="5"/>
            <a:endCxn id="404"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406" name="Shape 406"/>
          <p:cNvCxnSpPr>
            <a:stCxn id="404" idx="3"/>
            <a:endCxn id="407"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408" name="Shape 408"/>
          <p:cNvCxnSpPr>
            <a:stCxn id="404" idx="4"/>
            <a:endCxn id="409"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410" name="Shape 410"/>
          <p:cNvCxnSpPr>
            <a:stCxn id="404" idx="5"/>
            <a:endCxn id="411"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412" name="Shape 412"/>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413" name="Shape 413"/>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414" name="Shape 414"/>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415" name="Shape 415"/>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6" name="Shape 416"/>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7" name="Shape 417"/>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418" name="Shape 418"/>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t/>
                      </a:r>
                      <a:endParaRPr b="1" sz="1000">
                        <a:latin typeface="Calibri"/>
                        <a:ea typeface="Calibri"/>
                        <a:cs typeface="Calibri"/>
                        <a:sym typeface="Calibri"/>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419" name="Shape 419"/>
          <p:cNvSpPr/>
          <p:nvPr/>
        </p:nvSpPr>
        <p:spPr>
          <a:xfrm>
            <a:off x="1300050" y="1619000"/>
            <a:ext cx="478500" cy="519600"/>
          </a:xfrm>
          <a:prstGeom prst="rightArrow">
            <a:avLst>
              <a:gd fmla="val 50000" name="adj1"/>
              <a:gd fmla="val 5208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420" name="Shape 420"/>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421" name="Shape 421"/>
          <p:cNvSpPr/>
          <p:nvPr/>
        </p:nvSpPr>
        <p:spPr>
          <a:xfrm>
            <a:off x="1136523" y="1285418"/>
            <a:ext cx="862250" cy="2625500"/>
          </a:xfrm>
          <a:custGeom>
            <a:pathLst>
              <a:path extrusionOk="0" h="105020" w="34490">
                <a:moveTo>
                  <a:pt x="34490" y="5881"/>
                </a:moveTo>
                <a:cubicBezTo>
                  <a:pt x="32446" y="6014"/>
                  <a:pt x="27960" y="-7799"/>
                  <a:pt x="22231" y="6681"/>
                </a:cubicBezTo>
                <a:cubicBezTo>
                  <a:pt x="16501" y="21161"/>
                  <a:pt x="-777" y="76371"/>
                  <a:pt x="111" y="92761"/>
                </a:cubicBezTo>
                <a:cubicBezTo>
                  <a:pt x="999" y="109150"/>
                  <a:pt x="22986" y="102976"/>
                  <a:pt x="27561" y="105020"/>
                </a:cubicBezTo>
              </a:path>
            </a:pathLst>
          </a:custGeom>
          <a:noFill/>
          <a:ln cap="flat" cmpd="sng" w="28575">
            <a:solidFill>
              <a:schemeClr val="dk2"/>
            </a:solidFill>
            <a:prstDash val="dash"/>
            <a:round/>
            <a:headEnd len="lg" w="lg" type="none"/>
            <a:tailEnd len="lg" w="lg" type="triangle"/>
          </a:ln>
        </p:spPr>
      </p:sp>
      <p:sp>
        <p:nvSpPr>
          <p:cNvPr id="422" name="Shape 422"/>
          <p:cNvSpPr/>
          <p:nvPr/>
        </p:nvSpPr>
        <p:spPr>
          <a:xfrm>
            <a:off x="1382517" y="1515934"/>
            <a:ext cx="2235250" cy="2618825"/>
          </a:xfrm>
          <a:custGeom>
            <a:pathLst>
              <a:path extrusionOk="0" h="104753" w="89410">
                <a:moveTo>
                  <a:pt x="25183" y="4390"/>
                </a:moveTo>
                <a:cubicBezTo>
                  <a:pt x="23672" y="4390"/>
                  <a:pt x="19853" y="-5381"/>
                  <a:pt x="16122" y="4390"/>
                </a:cubicBezTo>
                <a:cubicBezTo>
                  <a:pt x="12391" y="14161"/>
                  <a:pt x="-7108" y="52804"/>
                  <a:pt x="2797" y="63020"/>
                </a:cubicBezTo>
                <a:cubicBezTo>
                  <a:pt x="12702" y="73235"/>
                  <a:pt x="62537" y="59066"/>
                  <a:pt x="75552" y="65685"/>
                </a:cubicBezTo>
                <a:cubicBezTo>
                  <a:pt x="88566" y="72303"/>
                  <a:pt x="78572" y="97043"/>
                  <a:pt x="80882" y="102729"/>
                </a:cubicBezTo>
                <a:cubicBezTo>
                  <a:pt x="83191" y="108414"/>
                  <a:pt x="87988" y="100286"/>
                  <a:pt x="89410" y="99798"/>
                </a:cubicBezTo>
              </a:path>
            </a:pathLst>
          </a:custGeom>
          <a:noFill/>
          <a:ln cap="flat" cmpd="sng" w="28575">
            <a:solidFill>
              <a:schemeClr val="dk2"/>
            </a:solidFill>
            <a:prstDash val="dash"/>
            <a:round/>
            <a:headEnd len="lg" w="lg" type="none"/>
            <a:tailEnd len="lg" w="lg" type="triangle"/>
          </a:ln>
        </p:spPr>
      </p:sp>
      <p:sp>
        <p:nvSpPr>
          <p:cNvPr id="423" name="Shape 423"/>
          <p:cNvSpPr/>
          <p:nvPr/>
        </p:nvSpPr>
        <p:spPr>
          <a:xfrm>
            <a:off x="3948778" y="1356129"/>
            <a:ext cx="3146850" cy="2694725"/>
          </a:xfrm>
          <a:custGeom>
            <a:pathLst>
              <a:path extrusionOk="0" h="107789" w="125874">
                <a:moveTo>
                  <a:pt x="15542" y="2254"/>
                </a:moveTo>
                <a:cubicBezTo>
                  <a:pt x="13898" y="2653"/>
                  <a:pt x="6659" y="-4364"/>
                  <a:pt x="5682" y="4652"/>
                </a:cubicBezTo>
                <a:cubicBezTo>
                  <a:pt x="4704" y="13668"/>
                  <a:pt x="-8665" y="45249"/>
                  <a:pt x="9679" y="56354"/>
                </a:cubicBezTo>
                <a:cubicBezTo>
                  <a:pt x="28023" y="67458"/>
                  <a:pt x="97802" y="63682"/>
                  <a:pt x="115747" y="71278"/>
                </a:cubicBezTo>
                <a:cubicBezTo>
                  <a:pt x="133691" y="78873"/>
                  <a:pt x="115658" y="95840"/>
                  <a:pt x="117346" y="101926"/>
                </a:cubicBezTo>
                <a:cubicBezTo>
                  <a:pt x="119033" y="108011"/>
                  <a:pt x="124452" y="106811"/>
                  <a:pt x="125874" y="107789"/>
                </a:cubicBezTo>
              </a:path>
            </a:pathLst>
          </a:custGeom>
          <a:noFill/>
          <a:ln cap="flat" cmpd="sng" w="28575">
            <a:solidFill>
              <a:schemeClr val="dk2"/>
            </a:solidFill>
            <a:prstDash val="dash"/>
            <a:round/>
            <a:headEnd len="lg" w="lg" type="none"/>
            <a:tailEnd len="lg" w="lg" type="triangle"/>
          </a:ln>
        </p:spPr>
      </p:sp>
      <p:sp>
        <p:nvSpPr>
          <p:cNvPr id="424" name="Shape 424"/>
          <p:cNvSpPr/>
          <p:nvPr/>
        </p:nvSpPr>
        <p:spPr>
          <a:xfrm>
            <a:off x="8288225" y="1207949"/>
            <a:ext cx="690825" cy="2762949"/>
          </a:xfrm>
          <a:custGeom>
            <a:pathLst>
              <a:path extrusionOk="0" h="110518" w="27633">
                <a:moveTo>
                  <a:pt x="0" y="6848"/>
                </a:moveTo>
                <a:cubicBezTo>
                  <a:pt x="3908" y="6714"/>
                  <a:pt x="19054" y="-7809"/>
                  <a:pt x="23452" y="6049"/>
                </a:cubicBezTo>
                <a:cubicBezTo>
                  <a:pt x="27849" y="19907"/>
                  <a:pt x="28560" y="72585"/>
                  <a:pt x="26384" y="89997"/>
                </a:cubicBezTo>
                <a:cubicBezTo>
                  <a:pt x="24207" y="107408"/>
                  <a:pt x="13059" y="107097"/>
                  <a:pt x="10394" y="110518"/>
                </a:cubicBezTo>
              </a:path>
            </a:pathLst>
          </a:custGeom>
          <a:noFill/>
          <a:ln cap="flat" cmpd="sng" w="28575">
            <a:solidFill>
              <a:schemeClr val="dk2"/>
            </a:solidFill>
            <a:prstDash val="dash"/>
            <a:round/>
            <a:headEnd len="lg" w="lg" type="none"/>
            <a:tailEnd len="lg" w="lg" type="triangle"/>
          </a:ln>
        </p:spPr>
      </p:sp>
      <p:sp>
        <p:nvSpPr>
          <p:cNvPr id="425" name="Shape 425"/>
          <p:cNvSpPr/>
          <p:nvPr/>
        </p:nvSpPr>
        <p:spPr>
          <a:xfrm>
            <a:off x="5152352" y="1469230"/>
            <a:ext cx="3723400" cy="2481675"/>
          </a:xfrm>
          <a:custGeom>
            <a:pathLst>
              <a:path extrusionOk="0" h="99267" w="148936">
                <a:moveTo>
                  <a:pt x="128367" y="4925"/>
                </a:moveTo>
                <a:cubicBezTo>
                  <a:pt x="130676" y="4836"/>
                  <a:pt x="140448" y="-5646"/>
                  <a:pt x="142225" y="4392"/>
                </a:cubicBezTo>
                <a:cubicBezTo>
                  <a:pt x="144001" y="14430"/>
                  <a:pt x="158037" y="54450"/>
                  <a:pt x="139027" y="65155"/>
                </a:cubicBezTo>
                <a:cubicBezTo>
                  <a:pt x="120016" y="75859"/>
                  <a:pt x="51170" y="65287"/>
                  <a:pt x="28162" y="68619"/>
                </a:cubicBezTo>
                <a:cubicBezTo>
                  <a:pt x="5154" y="71950"/>
                  <a:pt x="4621" y="80034"/>
                  <a:pt x="979" y="85142"/>
                </a:cubicBezTo>
                <a:cubicBezTo>
                  <a:pt x="-2663" y="90250"/>
                  <a:pt x="5420" y="96912"/>
                  <a:pt x="6309" y="99267"/>
                </a:cubicBezTo>
              </a:path>
            </a:pathLst>
          </a:custGeom>
          <a:noFill/>
          <a:ln cap="flat" cmpd="sng" w="28575">
            <a:solidFill>
              <a:schemeClr val="dk2"/>
            </a:solidFill>
            <a:prstDash val="dash"/>
            <a:round/>
            <a:headEnd len="lg" w="lg" type="none"/>
            <a:tailEnd len="lg" w="lg" type="triangl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311700" y="1106125"/>
            <a:ext cx="8520600" cy="1963500"/>
          </a:xfrm>
          <a:prstGeom prst="rect">
            <a:avLst/>
          </a:prstGeom>
        </p:spPr>
        <p:txBody>
          <a:bodyPr anchorCtr="0" anchor="b" bIns="91425" lIns="91425" rIns="91425" tIns="91425">
            <a:noAutofit/>
          </a:bodyPr>
          <a:lstStyle/>
          <a:p>
            <a:pPr lvl="0" rtl="0">
              <a:spcBef>
                <a:spcPts val="0"/>
              </a:spcBef>
              <a:buNone/>
            </a:pPr>
            <a:r>
              <a:rPr lang="en-GB" sz="4800">
                <a:solidFill>
                  <a:srgbClr val="FFFFFF"/>
                </a:solidFill>
              </a:rPr>
              <a:t>Motivation</a:t>
            </a:r>
          </a:p>
        </p:txBody>
      </p:sp>
      <p:sp>
        <p:nvSpPr>
          <p:cNvPr id="75" name="Shape 7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
        <p:nvSpPr>
          <p:cNvPr id="76" name="Shape 76"/>
          <p:cNvSpPr txBox="1"/>
          <p:nvPr>
            <p:ph idx="1" type="body"/>
          </p:nvPr>
        </p:nvSpPr>
        <p:spPr>
          <a:xfrm>
            <a:off x="311700" y="3152225"/>
            <a:ext cx="8520600" cy="1300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431" name="Shape 4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432" name="Shape 432"/>
          <p:cNvSpPr/>
          <p:nvPr/>
        </p:nvSpPr>
        <p:spPr>
          <a:xfrm>
            <a:off x="390300" y="11842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433" name="Shape 433"/>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34" name="Shape 434"/>
          <p:cNvCxnSpPr>
            <a:stCxn id="432" idx="5"/>
            <a:endCxn id="433"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435" name="Shape 435"/>
          <p:cNvCxnSpPr>
            <a:stCxn id="433" idx="3"/>
            <a:endCxn id="436"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437" name="Shape 437"/>
          <p:cNvCxnSpPr>
            <a:stCxn id="433" idx="4"/>
            <a:endCxn id="438"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439" name="Shape 439"/>
          <p:cNvCxnSpPr>
            <a:stCxn id="433" idx="5"/>
            <a:endCxn id="440"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441" name="Shape 441"/>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442" name="Shape 442"/>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443" name="Shape 443"/>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444" name="Shape 444"/>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5" name="Shape 445"/>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6" name="Shape 446"/>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447" name="Shape 447"/>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solidFill>
                      <a:srgbClr val="FFFFFF"/>
                    </a:solidFill>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solidFill>
                      <a:srgbClr val="FFFFFF"/>
                    </a:solidFill>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t/>
                      </a:r>
                      <a:endParaRPr b="1" sz="1000">
                        <a:latin typeface="Calibri"/>
                        <a:ea typeface="Calibri"/>
                        <a:cs typeface="Calibri"/>
                        <a:sym typeface="Calibri"/>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bl>
          </a:graphicData>
        </a:graphic>
      </p:graphicFrame>
      <p:sp>
        <p:nvSpPr>
          <p:cNvPr id="448" name="Shape 448"/>
          <p:cNvSpPr/>
          <p:nvPr/>
        </p:nvSpPr>
        <p:spPr>
          <a:xfrm>
            <a:off x="1300050" y="1619000"/>
            <a:ext cx="478500" cy="519600"/>
          </a:xfrm>
          <a:prstGeom prst="rightArrow">
            <a:avLst>
              <a:gd fmla="val 50000" name="adj1"/>
              <a:gd fmla="val 5208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449" name="Shape 449"/>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450" name="Shape 450"/>
          <p:cNvSpPr txBox="1"/>
          <p:nvPr/>
        </p:nvSpPr>
        <p:spPr>
          <a:xfrm>
            <a:off x="662900" y="2911650"/>
            <a:ext cx="3834300" cy="1312500"/>
          </a:xfrm>
          <a:prstGeom prst="rect">
            <a:avLst/>
          </a:prstGeom>
          <a:solidFill>
            <a:srgbClr val="980000"/>
          </a:solidFill>
          <a:ln>
            <a:noFill/>
          </a:ln>
        </p:spPr>
        <p:txBody>
          <a:bodyPr anchorCtr="0" anchor="t" bIns="91425" lIns="91425" rIns="91425" tIns="91425">
            <a:noAutofit/>
          </a:bodyPr>
          <a:lstStyle/>
          <a:p>
            <a:pPr lvl="0">
              <a:spcBef>
                <a:spcPts val="0"/>
              </a:spcBef>
              <a:buNone/>
            </a:pPr>
            <a:r>
              <a:rPr lang="en-GB" sz="2400">
                <a:solidFill>
                  <a:srgbClr val="FFFFFF"/>
                </a:solidFill>
              </a:rPr>
              <a:t>All the tables except the INode table are partitioned by the </a:t>
            </a:r>
            <a:r>
              <a:rPr b="1" lang="en-GB" sz="2400">
                <a:solidFill>
                  <a:srgbClr val="FFFFFF"/>
                </a:solidFill>
              </a:rPr>
              <a:t>Inode_ID</a:t>
            </a:r>
          </a:p>
        </p:txBody>
      </p:sp>
      <p:sp>
        <p:nvSpPr>
          <p:cNvPr id="451" name="Shape 451"/>
          <p:cNvSpPr/>
          <p:nvPr/>
        </p:nvSpPr>
        <p:spPr>
          <a:xfrm>
            <a:off x="4277375" y="2471800"/>
            <a:ext cx="766175" cy="639625"/>
          </a:xfrm>
          <a:custGeom>
            <a:pathLst>
              <a:path extrusionOk="0" h="25585" w="30647">
                <a:moveTo>
                  <a:pt x="0" y="25585"/>
                </a:moveTo>
                <a:cubicBezTo>
                  <a:pt x="4264" y="23408"/>
                  <a:pt x="20476" y="16790"/>
                  <a:pt x="25584" y="12526"/>
                </a:cubicBezTo>
                <a:cubicBezTo>
                  <a:pt x="30691" y="8261"/>
                  <a:pt x="29803" y="2087"/>
                  <a:pt x="30647" y="0"/>
                </a:cubicBezTo>
              </a:path>
            </a:pathLst>
          </a:custGeom>
          <a:noFill/>
          <a:ln cap="flat" cmpd="sng" w="28575">
            <a:solidFill>
              <a:srgbClr val="000000"/>
            </a:solidFill>
            <a:prstDash val="dash"/>
            <a:round/>
            <a:headEnd len="lg" w="lg" type="none"/>
            <a:tailEnd len="lg" w="lg" type="triangle"/>
          </a:ln>
        </p:spPr>
      </p:sp>
      <p:sp>
        <p:nvSpPr>
          <p:cNvPr id="452" name="Shape 452"/>
          <p:cNvSpPr/>
          <p:nvPr/>
        </p:nvSpPr>
        <p:spPr>
          <a:xfrm>
            <a:off x="4324000" y="2898225"/>
            <a:ext cx="1965450" cy="244225"/>
          </a:xfrm>
          <a:custGeom>
            <a:pathLst>
              <a:path extrusionOk="0" h="9769" w="78618">
                <a:moveTo>
                  <a:pt x="0" y="9061"/>
                </a:moveTo>
                <a:cubicBezTo>
                  <a:pt x="11104" y="9061"/>
                  <a:pt x="53523" y="10571"/>
                  <a:pt x="66626" y="9061"/>
                </a:cubicBezTo>
                <a:cubicBezTo>
                  <a:pt x="79729" y="7550"/>
                  <a:pt x="76619" y="1510"/>
                  <a:pt x="78618" y="0"/>
                </a:cubicBezTo>
              </a:path>
            </a:pathLst>
          </a:custGeom>
          <a:noFill/>
          <a:ln cap="flat" cmpd="sng" w="28575">
            <a:solidFill>
              <a:srgbClr val="000000"/>
            </a:solidFill>
            <a:prstDash val="dash"/>
            <a:round/>
            <a:headEnd len="lg" w="lg" type="none"/>
            <a:tailEnd len="lg" w="lg" type="triangle"/>
          </a:ln>
        </p:spPr>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458" name="Shape 4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459" name="Shape 459"/>
          <p:cNvSpPr/>
          <p:nvPr/>
        </p:nvSpPr>
        <p:spPr>
          <a:xfrm>
            <a:off x="390300" y="11842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460" name="Shape 460"/>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61" name="Shape 461"/>
          <p:cNvCxnSpPr>
            <a:stCxn id="459" idx="5"/>
            <a:endCxn id="460"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462" name="Shape 462"/>
          <p:cNvCxnSpPr>
            <a:stCxn id="460" idx="3"/>
            <a:endCxn id="463"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464" name="Shape 464"/>
          <p:cNvCxnSpPr>
            <a:stCxn id="460" idx="4"/>
            <a:endCxn id="465"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466" name="Shape 466"/>
          <p:cNvCxnSpPr>
            <a:stCxn id="460" idx="5"/>
            <a:endCxn id="467"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468" name="Shape 468"/>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469" name="Shape 469"/>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470" name="Shape 470"/>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471" name="Shape 471"/>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2" name="Shape 472"/>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3" name="Shape 473"/>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474" name="Shape 474"/>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t/>
                      </a:r>
                      <a:endParaRPr b="1" sz="1000">
                        <a:latin typeface="Calibri"/>
                        <a:ea typeface="Calibri"/>
                        <a:cs typeface="Calibri"/>
                        <a:sym typeface="Calibri"/>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475" name="Shape 475"/>
          <p:cNvSpPr/>
          <p:nvPr/>
        </p:nvSpPr>
        <p:spPr>
          <a:xfrm>
            <a:off x="1300050" y="1619000"/>
            <a:ext cx="478500" cy="519600"/>
          </a:xfrm>
          <a:prstGeom prst="rightArrow">
            <a:avLst>
              <a:gd fmla="val 50000" name="adj1"/>
              <a:gd fmla="val 5208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476" name="Shape 476"/>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477" name="Shape 477"/>
          <p:cNvSpPr txBox="1"/>
          <p:nvPr/>
        </p:nvSpPr>
        <p:spPr>
          <a:xfrm>
            <a:off x="662900" y="2911650"/>
            <a:ext cx="3834300" cy="1312500"/>
          </a:xfrm>
          <a:prstGeom prst="rect">
            <a:avLst/>
          </a:prstGeom>
          <a:solidFill>
            <a:srgbClr val="980000"/>
          </a:solidFill>
          <a:ln>
            <a:noFill/>
          </a:ln>
        </p:spPr>
        <p:txBody>
          <a:bodyPr anchorCtr="0" anchor="t" bIns="91425" lIns="91425" rIns="91425" tIns="91425">
            <a:noAutofit/>
          </a:bodyPr>
          <a:lstStyle/>
          <a:p>
            <a:pPr lvl="0" rtl="0">
              <a:spcBef>
                <a:spcPts val="0"/>
              </a:spcBef>
              <a:buNone/>
            </a:pPr>
            <a:r>
              <a:rPr lang="en-GB" sz="2400">
                <a:solidFill>
                  <a:srgbClr val="FFFFFF"/>
                </a:solidFill>
              </a:rPr>
              <a:t>The INode table is partitioned using the Parent_ID of an INode</a:t>
            </a:r>
          </a:p>
        </p:txBody>
      </p:sp>
      <p:sp>
        <p:nvSpPr>
          <p:cNvPr id="478" name="Shape 478"/>
          <p:cNvSpPr/>
          <p:nvPr/>
        </p:nvSpPr>
        <p:spPr>
          <a:xfrm>
            <a:off x="3224025" y="2425450"/>
            <a:ext cx="27299" cy="572721"/>
          </a:xfrm>
          <a:custGeom>
            <a:pathLst>
              <a:path extrusionOk="0" h="18922" w="1332">
                <a:moveTo>
                  <a:pt x="0" y="18922"/>
                </a:moveTo>
                <a:cubicBezTo>
                  <a:pt x="222" y="15768"/>
                  <a:pt x="1110" y="3153"/>
                  <a:pt x="1332" y="0"/>
                </a:cubicBezTo>
              </a:path>
            </a:pathLst>
          </a:custGeom>
          <a:noFill/>
          <a:ln cap="flat" cmpd="sng" w="28575">
            <a:solidFill>
              <a:schemeClr val="dk2"/>
            </a:solidFill>
            <a:prstDash val="dash"/>
            <a:round/>
            <a:headEnd len="lg" w="lg" type="none"/>
            <a:tailEnd len="lg" w="lg" type="triangle"/>
          </a:ln>
        </p:spPr>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484" name="Shape 4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485" name="Shape 485"/>
          <p:cNvSpPr/>
          <p:nvPr/>
        </p:nvSpPr>
        <p:spPr>
          <a:xfrm>
            <a:off x="390300" y="11842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486" name="Shape 486"/>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87" name="Shape 487"/>
          <p:cNvCxnSpPr>
            <a:stCxn id="485" idx="5"/>
            <a:endCxn id="486"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488" name="Shape 488"/>
          <p:cNvCxnSpPr>
            <a:stCxn id="486" idx="3"/>
            <a:endCxn id="489"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490" name="Shape 490"/>
          <p:cNvCxnSpPr>
            <a:stCxn id="486" idx="4"/>
            <a:endCxn id="491"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492" name="Shape 492"/>
          <p:cNvCxnSpPr>
            <a:stCxn id="486" idx="5"/>
            <a:endCxn id="493"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494" name="Shape 494"/>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495" name="Shape 495"/>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496" name="Shape 496"/>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497" name="Shape 497"/>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8" name="Shape 498"/>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9" name="Shape 499"/>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500" name="Shape 500"/>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t/>
                      </a:r>
                      <a:endParaRPr b="1" sz="1000">
                        <a:latin typeface="Calibri"/>
                        <a:ea typeface="Calibri"/>
                        <a:cs typeface="Calibri"/>
                        <a:sym typeface="Calibri"/>
                      </a:endParaRP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501" name="Shape 501"/>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502" name="Shape 502"/>
          <p:cNvSpPr/>
          <p:nvPr/>
        </p:nvSpPr>
        <p:spPr>
          <a:xfrm>
            <a:off x="1300050" y="1619000"/>
            <a:ext cx="478500" cy="519600"/>
          </a:xfrm>
          <a:prstGeom prst="rightArrow">
            <a:avLst>
              <a:gd fmla="val 50000" name="adj1"/>
              <a:gd fmla="val 5208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508" name="Shape 50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509" name="Shape 509"/>
          <p:cNvSpPr/>
          <p:nvPr/>
        </p:nvSpPr>
        <p:spPr>
          <a:xfrm>
            <a:off x="390300" y="11842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10" name="Shape 510"/>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1" name="Shape 511"/>
          <p:cNvCxnSpPr>
            <a:stCxn id="509" idx="5"/>
            <a:endCxn id="510"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512" name="Shape 512"/>
          <p:cNvCxnSpPr>
            <a:stCxn id="510" idx="3"/>
            <a:endCxn id="513"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514" name="Shape 514"/>
          <p:cNvCxnSpPr>
            <a:stCxn id="510" idx="4"/>
            <a:endCxn id="515"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516" name="Shape 516"/>
          <p:cNvCxnSpPr>
            <a:stCxn id="510" idx="5"/>
            <a:endCxn id="517"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518" name="Shape 518"/>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519" name="Shape 519"/>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520" name="Shape 520"/>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521" name="Shape 521"/>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2" name="Shape 522"/>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3" name="Shape 523"/>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524" name="Shape 524"/>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rPr b="1" lang="en-GB" sz="1000">
                          <a:latin typeface="Calibri"/>
                          <a:ea typeface="Calibri"/>
                          <a:cs typeface="Calibri"/>
                          <a:sym typeface="Calibri"/>
                        </a:rPr>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0</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525" name="Shape 525"/>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gn="ctr">
                        <a:lnSpc>
                          <a:spcPct val="115000"/>
                        </a:lnSpc>
                        <a:spcBef>
                          <a:spcPts val="0"/>
                        </a:spcBef>
                        <a:buNone/>
                      </a:pPr>
                      <a:r>
                        <a:t/>
                      </a:r>
                      <a:endParaRPr b="1"/>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cxnSp>
        <p:nvCxnSpPr>
          <p:cNvPr id="526" name="Shape 526"/>
          <p:cNvCxnSpPr/>
          <p:nvPr/>
        </p:nvCxnSpPr>
        <p:spPr>
          <a:xfrm>
            <a:off x="809362" y="1272963"/>
            <a:ext cx="1036199" cy="1596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532" name="Shape 5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533" name="Shape 533"/>
          <p:cNvSpPr/>
          <p:nvPr/>
        </p:nvSpPr>
        <p:spPr>
          <a:xfrm>
            <a:off x="390300" y="1184225"/>
            <a:ext cx="186600" cy="1599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34" name="Shape 534"/>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35" name="Shape 535"/>
          <p:cNvCxnSpPr>
            <a:stCxn id="533" idx="5"/>
            <a:endCxn id="534"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536" name="Shape 536"/>
          <p:cNvCxnSpPr>
            <a:stCxn id="534" idx="3"/>
            <a:endCxn id="537"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538" name="Shape 538"/>
          <p:cNvCxnSpPr>
            <a:stCxn id="534" idx="4"/>
            <a:endCxn id="539"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540" name="Shape 540"/>
          <p:cNvCxnSpPr>
            <a:stCxn id="534" idx="5"/>
            <a:endCxn id="541"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542" name="Shape 542"/>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543" name="Shape 543"/>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544" name="Shape 544"/>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545" name="Shape 545"/>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6" name="Shape 546"/>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7" name="Shape 547"/>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548" name="Shape 548"/>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rPr b="1" lang="en-GB" sz="1000">
                          <a:latin typeface="Calibri"/>
                          <a:ea typeface="Calibri"/>
                          <a:cs typeface="Calibri"/>
                          <a:sym typeface="Calibri"/>
                        </a:rPr>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0</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549" name="Shape 549"/>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gn="ctr">
                        <a:lnSpc>
                          <a:spcPct val="115000"/>
                        </a:lnSpc>
                        <a:spcBef>
                          <a:spcPts val="0"/>
                        </a:spcBef>
                        <a:buNone/>
                      </a:pPr>
                      <a:r>
                        <a:rPr b="1" lang="en-GB"/>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cxnSp>
        <p:nvCxnSpPr>
          <p:cNvPr id="550" name="Shape 550"/>
          <p:cNvCxnSpPr/>
          <p:nvPr/>
        </p:nvCxnSpPr>
        <p:spPr>
          <a:xfrm>
            <a:off x="809362" y="1272963"/>
            <a:ext cx="1036199" cy="159600"/>
          </a:xfrm>
          <a:prstGeom prst="straightConnector1">
            <a:avLst/>
          </a:prstGeom>
          <a:noFill/>
          <a:ln cap="flat" cmpd="sng" w="28575">
            <a:solidFill>
              <a:schemeClr val="dk2"/>
            </a:solidFill>
            <a:prstDash val="solid"/>
            <a:round/>
            <a:headEnd len="lg" w="lg" type="none"/>
            <a:tailEnd len="lg" w="lg" type="triangle"/>
          </a:ln>
        </p:spPr>
      </p:cxnSp>
      <p:sp>
        <p:nvSpPr>
          <p:cNvPr id="551" name="Shape 551"/>
          <p:cNvSpPr/>
          <p:nvPr/>
        </p:nvSpPr>
        <p:spPr>
          <a:xfrm>
            <a:off x="2671700" y="1412475"/>
            <a:ext cx="1549675" cy="1945450"/>
          </a:xfrm>
          <a:custGeom>
            <a:pathLst>
              <a:path extrusionOk="0" h="77818" w="61987">
                <a:moveTo>
                  <a:pt x="45571" y="0"/>
                </a:moveTo>
                <a:cubicBezTo>
                  <a:pt x="48191" y="9416"/>
                  <a:pt x="65559" y="46060"/>
                  <a:pt x="61295" y="56498"/>
                </a:cubicBezTo>
                <a:cubicBezTo>
                  <a:pt x="57031" y="66936"/>
                  <a:pt x="30202" y="59074"/>
                  <a:pt x="19987" y="62628"/>
                </a:cubicBezTo>
                <a:cubicBezTo>
                  <a:pt x="9771" y="66181"/>
                  <a:pt x="3331" y="75286"/>
                  <a:pt x="0" y="77818"/>
                </a:cubicBezTo>
              </a:path>
            </a:pathLst>
          </a:custGeom>
          <a:noFill/>
          <a:ln cap="flat" cmpd="sng" w="28575">
            <a:solidFill>
              <a:schemeClr val="dk2"/>
            </a:solidFill>
            <a:prstDash val="solid"/>
            <a:round/>
            <a:headEnd len="lg" w="lg" type="none"/>
            <a:tailEnd len="lg" w="lg" type="triangle"/>
          </a:ln>
        </p:spPr>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557" name="Shape 5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558" name="Shape 558"/>
          <p:cNvSpPr/>
          <p:nvPr/>
        </p:nvSpPr>
        <p:spPr>
          <a:xfrm>
            <a:off x="390300" y="1184225"/>
            <a:ext cx="186600" cy="1599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59" name="Shape 559"/>
          <p:cNvSpPr/>
          <p:nvPr/>
        </p:nvSpPr>
        <p:spPr>
          <a:xfrm>
            <a:off x="656050" y="1602725"/>
            <a:ext cx="186600" cy="1599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60" name="Shape 560"/>
          <p:cNvCxnSpPr>
            <a:stCxn id="558" idx="5"/>
            <a:endCxn id="559"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561" name="Shape 561"/>
          <p:cNvCxnSpPr>
            <a:stCxn id="559" idx="3"/>
            <a:endCxn id="562"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563" name="Shape 563"/>
          <p:cNvCxnSpPr>
            <a:stCxn id="559" idx="4"/>
            <a:endCxn id="564"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565" name="Shape 565"/>
          <p:cNvCxnSpPr>
            <a:stCxn id="559" idx="5"/>
            <a:endCxn id="566"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567" name="Shape 567"/>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568" name="Shape 568"/>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569" name="Shape 569"/>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570" name="Shape 570"/>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1" name="Shape 571"/>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2" name="Shape 572"/>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573" name="Shape 573"/>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rPr b="1" lang="en-GB" sz="1000">
                          <a:latin typeface="Calibri"/>
                          <a:ea typeface="Calibri"/>
                          <a:cs typeface="Calibri"/>
                          <a:sym typeface="Calibri"/>
                        </a:rPr>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0</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user</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574" name="Shape 574"/>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gn="ctr">
                        <a:lnSpc>
                          <a:spcPct val="115000"/>
                        </a:lnSpc>
                        <a:spcBef>
                          <a:spcPts val="0"/>
                        </a:spcBef>
                        <a:buNone/>
                      </a:pPr>
                      <a:r>
                        <a:rPr b="1" lang="en-GB"/>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cxnSp>
        <p:nvCxnSpPr>
          <p:cNvPr id="575" name="Shape 575"/>
          <p:cNvCxnSpPr>
            <a:stCxn id="568" idx="3"/>
          </p:cNvCxnSpPr>
          <p:nvPr/>
        </p:nvCxnSpPr>
        <p:spPr>
          <a:xfrm>
            <a:off x="1320949" y="1682675"/>
            <a:ext cx="591300" cy="162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581" name="Shape 58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582" name="Shape 582"/>
          <p:cNvSpPr/>
          <p:nvPr/>
        </p:nvSpPr>
        <p:spPr>
          <a:xfrm>
            <a:off x="390300" y="1184225"/>
            <a:ext cx="186600" cy="1599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83" name="Shape 583"/>
          <p:cNvSpPr/>
          <p:nvPr/>
        </p:nvSpPr>
        <p:spPr>
          <a:xfrm>
            <a:off x="656050" y="1602725"/>
            <a:ext cx="186600" cy="1599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84" name="Shape 584"/>
          <p:cNvCxnSpPr>
            <a:stCxn id="582" idx="5"/>
            <a:endCxn id="583"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585" name="Shape 585"/>
          <p:cNvCxnSpPr>
            <a:stCxn id="583" idx="3"/>
            <a:endCxn id="586"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587" name="Shape 587"/>
          <p:cNvCxnSpPr>
            <a:stCxn id="583" idx="4"/>
            <a:endCxn id="588"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589" name="Shape 589"/>
          <p:cNvCxnSpPr>
            <a:stCxn id="583" idx="5"/>
            <a:endCxn id="590"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591" name="Shape 591"/>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592" name="Shape 592"/>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593" name="Shape 593"/>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594" name="Shape 594"/>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5" name="Shape 595"/>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6" name="Shape 596"/>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597" name="Shape 597"/>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rPr b="1" lang="en-GB" sz="1000">
                          <a:latin typeface="Calibri"/>
                          <a:ea typeface="Calibri"/>
                          <a:cs typeface="Calibri"/>
                          <a:sym typeface="Calibri"/>
                        </a:rPr>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0</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gn="ctr">
                        <a:spcBef>
                          <a:spcPts val="0"/>
                        </a:spcBef>
                        <a:buNone/>
                      </a:pPr>
                      <a:r>
                        <a:rPr b="1" lang="en-GB" sz="1000"/>
                        <a:t>user</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598" name="Shape 598"/>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gn="ctr">
                        <a:lnSpc>
                          <a:spcPct val="115000"/>
                        </a:lnSpc>
                        <a:spcBef>
                          <a:spcPts val="0"/>
                        </a:spcBef>
                        <a:buNone/>
                      </a:pPr>
                      <a:r>
                        <a:rPr b="1" lang="en-GB"/>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cxnSp>
        <p:nvCxnSpPr>
          <p:cNvPr id="599" name="Shape 599"/>
          <p:cNvCxnSpPr>
            <a:stCxn id="592" idx="3"/>
          </p:cNvCxnSpPr>
          <p:nvPr/>
        </p:nvCxnSpPr>
        <p:spPr>
          <a:xfrm>
            <a:off x="1320949" y="1682675"/>
            <a:ext cx="591300" cy="16200"/>
          </a:xfrm>
          <a:prstGeom prst="straightConnector1">
            <a:avLst/>
          </a:prstGeom>
          <a:noFill/>
          <a:ln cap="flat" cmpd="sng" w="9525">
            <a:solidFill>
              <a:schemeClr val="dk2"/>
            </a:solidFill>
            <a:prstDash val="solid"/>
            <a:round/>
            <a:headEnd len="lg" w="lg" type="none"/>
            <a:tailEnd len="lg" w="lg" type="triangle"/>
          </a:ln>
        </p:spPr>
      </p:cxnSp>
      <p:sp>
        <p:nvSpPr>
          <p:cNvPr id="600" name="Shape 600"/>
          <p:cNvSpPr/>
          <p:nvPr/>
        </p:nvSpPr>
        <p:spPr>
          <a:xfrm>
            <a:off x="3777675" y="1658975"/>
            <a:ext cx="399727" cy="1752297"/>
          </a:xfrm>
          <a:custGeom>
            <a:pathLst>
              <a:path extrusionOk="0" h="68758" w="18922">
                <a:moveTo>
                  <a:pt x="0" y="0"/>
                </a:moveTo>
                <a:cubicBezTo>
                  <a:pt x="2620" y="4086"/>
                  <a:pt x="12570" y="13058"/>
                  <a:pt x="15724" y="24518"/>
                </a:cubicBezTo>
                <a:cubicBezTo>
                  <a:pt x="18877" y="35977"/>
                  <a:pt x="18389" y="61384"/>
                  <a:pt x="18922" y="68758"/>
                </a:cubicBezTo>
              </a:path>
            </a:pathLst>
          </a:custGeom>
          <a:noFill/>
          <a:ln cap="flat" cmpd="sng" w="28575">
            <a:solidFill>
              <a:schemeClr val="dk2"/>
            </a:solidFill>
            <a:prstDash val="solid"/>
            <a:round/>
            <a:headEnd len="lg" w="lg" type="none"/>
            <a:tailEnd len="lg" w="lg" type="triangle"/>
          </a:ln>
        </p:spPr>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4" name="Shape 604"/>
        <p:cNvGrpSpPr/>
        <p:nvPr/>
      </p:nvGrpSpPr>
      <p:grpSpPr>
        <a:xfrm>
          <a:off x="0" y="0"/>
          <a:ext cx="0" cy="0"/>
          <a:chOff x="0" y="0"/>
          <a:chExt cx="0" cy="0"/>
        </a:xfrm>
      </p:grpSpPr>
      <p:sp>
        <p:nvSpPr>
          <p:cNvPr id="605" name="Shape 605"/>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606" name="Shape 60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607" name="Shape 607"/>
          <p:cNvSpPr/>
          <p:nvPr/>
        </p:nvSpPr>
        <p:spPr>
          <a:xfrm>
            <a:off x="390300" y="1184225"/>
            <a:ext cx="186600" cy="1599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08" name="Shape 608"/>
          <p:cNvSpPr/>
          <p:nvPr/>
        </p:nvSpPr>
        <p:spPr>
          <a:xfrm>
            <a:off x="656050" y="1602725"/>
            <a:ext cx="186600" cy="1599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09" name="Shape 609"/>
          <p:cNvCxnSpPr>
            <a:stCxn id="607" idx="5"/>
            <a:endCxn id="608"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610" name="Shape 610"/>
          <p:cNvCxnSpPr>
            <a:stCxn id="608" idx="3"/>
            <a:endCxn id="611"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612" name="Shape 612"/>
          <p:cNvCxnSpPr>
            <a:stCxn id="608" idx="4"/>
            <a:endCxn id="613"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614" name="Shape 614"/>
          <p:cNvCxnSpPr>
            <a:stCxn id="608" idx="5"/>
            <a:endCxn id="615"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616" name="Shape 616"/>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617" name="Shape 617"/>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618" name="Shape 618"/>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619" name="Shape 619"/>
          <p:cNvSpPr/>
          <p:nvPr/>
        </p:nvSpPr>
        <p:spPr>
          <a:xfrm>
            <a:off x="281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0" name="Shape 620"/>
          <p:cNvSpPr/>
          <p:nvPr/>
        </p:nvSpPr>
        <p:spPr>
          <a:xfrm>
            <a:off x="662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1" name="Shape 621"/>
          <p:cNvSpPr/>
          <p:nvPr/>
        </p:nvSpPr>
        <p:spPr>
          <a:xfrm>
            <a:off x="1043900" y="2055400"/>
            <a:ext cx="199800" cy="159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622" name="Shape 622"/>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rPr b="1" lang="en-GB" sz="1000">
                          <a:latin typeface="Calibri"/>
                          <a:ea typeface="Calibri"/>
                          <a:cs typeface="Calibri"/>
                          <a:sym typeface="Calibri"/>
                        </a:rPr>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0</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gn="ctr">
                        <a:spcBef>
                          <a:spcPts val="0"/>
                        </a:spcBef>
                        <a:buNone/>
                      </a:pPr>
                      <a:r>
                        <a:rPr b="1" lang="en-GB" sz="1000"/>
                        <a:t>user</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F1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4</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F2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5</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F3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623" name="Shape 623"/>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gn="ctr">
                        <a:lnSpc>
                          <a:spcPct val="115000"/>
                        </a:lnSpc>
                        <a:spcBef>
                          <a:spcPts val="0"/>
                        </a:spcBef>
                        <a:buNone/>
                      </a:pPr>
                      <a:r>
                        <a:rPr b="1" lang="en-GB"/>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624" name="Shape 624"/>
          <p:cNvSpPr/>
          <p:nvPr/>
        </p:nvSpPr>
        <p:spPr>
          <a:xfrm rot="5400000">
            <a:off x="588400" y="2221975"/>
            <a:ext cx="249600" cy="969900"/>
          </a:xfrm>
          <a:prstGeom prst="rightBrace">
            <a:avLst>
              <a:gd fmla="val 52944"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5" name="Shape 625"/>
          <p:cNvSpPr/>
          <p:nvPr/>
        </p:nvSpPr>
        <p:spPr>
          <a:xfrm>
            <a:off x="719550" y="2038750"/>
            <a:ext cx="999400" cy="982250"/>
          </a:xfrm>
          <a:custGeom>
            <a:pathLst>
              <a:path extrusionOk="0" h="39290" w="39976">
                <a:moveTo>
                  <a:pt x="0" y="37843"/>
                </a:moveTo>
                <a:cubicBezTo>
                  <a:pt x="4308" y="37621"/>
                  <a:pt x="20520" y="41974"/>
                  <a:pt x="25851" y="36511"/>
                </a:cubicBezTo>
                <a:cubicBezTo>
                  <a:pt x="31181" y="31047"/>
                  <a:pt x="29626" y="11148"/>
                  <a:pt x="31981" y="5063"/>
                </a:cubicBezTo>
                <a:cubicBezTo>
                  <a:pt x="34335" y="-1022"/>
                  <a:pt x="38643" y="843"/>
                  <a:pt x="39976" y="0"/>
                </a:cubicBezTo>
              </a:path>
            </a:pathLst>
          </a:custGeom>
          <a:noFill/>
          <a:ln cap="flat" cmpd="sng" w="28575">
            <a:solidFill>
              <a:schemeClr val="dk2"/>
            </a:solidFill>
            <a:prstDash val="solid"/>
            <a:round/>
            <a:headEnd len="lg" w="lg" type="none"/>
            <a:tailEnd len="lg" w="lg" type="triangle"/>
          </a:ln>
        </p:spPr>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x="0" y="0"/>
          <a:ext cx="0" cy="0"/>
          <a:chOff x="0" y="0"/>
          <a:chExt cx="0" cy="0"/>
        </a:xfrm>
      </p:grpSpPr>
      <p:sp>
        <p:nvSpPr>
          <p:cNvPr id="630" name="Shape 630"/>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631" name="Shape 6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632" name="Shape 632"/>
          <p:cNvSpPr/>
          <p:nvPr/>
        </p:nvSpPr>
        <p:spPr>
          <a:xfrm>
            <a:off x="390300" y="1184225"/>
            <a:ext cx="186600" cy="1599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33" name="Shape 633"/>
          <p:cNvSpPr/>
          <p:nvPr/>
        </p:nvSpPr>
        <p:spPr>
          <a:xfrm>
            <a:off x="656050" y="1602725"/>
            <a:ext cx="186600" cy="1599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34" name="Shape 634"/>
          <p:cNvCxnSpPr>
            <a:stCxn id="632" idx="5"/>
            <a:endCxn id="633"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635" name="Shape 635"/>
          <p:cNvCxnSpPr>
            <a:stCxn id="633" idx="3"/>
            <a:endCxn id="636" idx="7"/>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637" name="Shape 637"/>
          <p:cNvCxnSpPr>
            <a:stCxn id="633" idx="4"/>
            <a:endCxn id="638" idx="0"/>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639" name="Shape 639"/>
          <p:cNvCxnSpPr>
            <a:stCxn id="633" idx="5"/>
            <a:endCxn id="640" idx="1"/>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641" name="Shape 641"/>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642" name="Shape 642"/>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643" name="Shape 643"/>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644" name="Shape 644"/>
          <p:cNvSpPr/>
          <p:nvPr/>
        </p:nvSpPr>
        <p:spPr>
          <a:xfrm>
            <a:off x="281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5" name="Shape 645"/>
          <p:cNvSpPr/>
          <p:nvPr/>
        </p:nvSpPr>
        <p:spPr>
          <a:xfrm>
            <a:off x="662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6" name="Shape 646"/>
          <p:cNvSpPr/>
          <p:nvPr/>
        </p:nvSpPr>
        <p:spPr>
          <a:xfrm>
            <a:off x="1043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647" name="Shape 647"/>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rPr b="1" lang="en-GB" sz="1000">
                          <a:latin typeface="Calibri"/>
                          <a:ea typeface="Calibri"/>
                          <a:cs typeface="Calibri"/>
                          <a:sym typeface="Calibri"/>
                        </a:rPr>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0</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user</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4</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5</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648" name="Shape 648"/>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gn="ctr">
                        <a:lnSpc>
                          <a:spcPct val="115000"/>
                        </a:lnSpc>
                        <a:spcBef>
                          <a:spcPts val="0"/>
                        </a:spcBef>
                        <a:buNone/>
                      </a:pPr>
                      <a:r>
                        <a:rPr b="1" lang="en-GB"/>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649" name="Shape 649"/>
          <p:cNvSpPr/>
          <p:nvPr/>
        </p:nvSpPr>
        <p:spPr>
          <a:xfrm>
            <a:off x="719550" y="2038750"/>
            <a:ext cx="999400" cy="982250"/>
          </a:xfrm>
          <a:custGeom>
            <a:pathLst>
              <a:path extrusionOk="0" h="39290" w="39976">
                <a:moveTo>
                  <a:pt x="0" y="37843"/>
                </a:moveTo>
                <a:cubicBezTo>
                  <a:pt x="4308" y="37621"/>
                  <a:pt x="20520" y="41974"/>
                  <a:pt x="25851" y="36511"/>
                </a:cubicBezTo>
                <a:cubicBezTo>
                  <a:pt x="31181" y="31047"/>
                  <a:pt x="29626" y="11148"/>
                  <a:pt x="31981" y="5063"/>
                </a:cubicBezTo>
                <a:cubicBezTo>
                  <a:pt x="34335" y="-1022"/>
                  <a:pt x="38643" y="843"/>
                  <a:pt x="39976" y="0"/>
                </a:cubicBezTo>
              </a:path>
            </a:pathLst>
          </a:custGeom>
          <a:noFill/>
          <a:ln cap="flat" cmpd="sng" w="28575">
            <a:solidFill>
              <a:schemeClr val="dk2"/>
            </a:solidFill>
            <a:prstDash val="solid"/>
            <a:round/>
            <a:headEnd len="lg" w="lg" type="none"/>
            <a:tailEnd len="lg" w="lg" type="triangle"/>
          </a:ln>
        </p:spPr>
      </p:sp>
      <p:sp>
        <p:nvSpPr>
          <p:cNvPr id="650" name="Shape 650"/>
          <p:cNvSpPr/>
          <p:nvPr/>
        </p:nvSpPr>
        <p:spPr>
          <a:xfrm>
            <a:off x="3431225" y="2038750"/>
            <a:ext cx="2758283" cy="1345772"/>
          </a:xfrm>
          <a:custGeom>
            <a:pathLst>
              <a:path extrusionOk="0" h="56232" w="96208">
                <a:moveTo>
                  <a:pt x="0" y="0"/>
                </a:moveTo>
                <a:cubicBezTo>
                  <a:pt x="2487" y="799"/>
                  <a:pt x="12215" y="-355"/>
                  <a:pt x="14925" y="4797"/>
                </a:cubicBezTo>
                <a:cubicBezTo>
                  <a:pt x="17634" y="9949"/>
                  <a:pt x="4531" y="23586"/>
                  <a:pt x="16257" y="30915"/>
                </a:cubicBezTo>
                <a:cubicBezTo>
                  <a:pt x="27983" y="38243"/>
                  <a:pt x="71955" y="44550"/>
                  <a:pt x="85281" y="48770"/>
                </a:cubicBezTo>
                <a:cubicBezTo>
                  <a:pt x="98606" y="52989"/>
                  <a:pt x="94386" y="54988"/>
                  <a:pt x="96208" y="56232"/>
                </a:cubicBezTo>
              </a:path>
            </a:pathLst>
          </a:custGeom>
          <a:noFill/>
          <a:ln cap="flat" cmpd="sng" w="28575">
            <a:solidFill>
              <a:schemeClr val="dk2"/>
            </a:solidFill>
            <a:prstDash val="solid"/>
            <a:round/>
            <a:headEnd len="lg" w="lg" type="none"/>
            <a:tailEnd len="lg" w="lg" type="triangle"/>
          </a:ln>
        </p:spPr>
      </p:sp>
      <p:sp>
        <p:nvSpPr>
          <p:cNvPr id="651" name="Shape 651"/>
          <p:cNvSpPr/>
          <p:nvPr/>
        </p:nvSpPr>
        <p:spPr>
          <a:xfrm rot="5400000">
            <a:off x="588400" y="2221975"/>
            <a:ext cx="249600" cy="969900"/>
          </a:xfrm>
          <a:prstGeom prst="rightBrace">
            <a:avLst>
              <a:gd fmla="val 52944"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5" name="Shape 655"/>
        <p:cNvGrpSpPr/>
        <p:nvPr/>
      </p:nvGrpSpPr>
      <p:grpSpPr>
        <a:xfrm>
          <a:off x="0" y="0"/>
          <a:ext cx="0" cy="0"/>
          <a:chOff x="0" y="0"/>
          <a:chExt cx="0" cy="0"/>
        </a:xfrm>
      </p:grpSpPr>
      <p:sp>
        <p:nvSpPr>
          <p:cNvPr id="656" name="Shape 656"/>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657" name="Shape 6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658" name="Shape 658"/>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a:t>
                      </a:r>
                      <a:r>
                        <a:rPr b="1" lang="en-GB" sz="900">
                          <a:solidFill>
                            <a:srgbClr val="FFFFFF"/>
                          </a:solidFill>
                          <a:latin typeface="Calibri"/>
                          <a:ea typeface="Calibri"/>
                          <a:cs typeface="Calibri"/>
                          <a:sym typeface="Calibri"/>
                        </a:rPr>
                        <a: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a:t>
                      </a:r>
                      <a:r>
                        <a:rPr b="1" lang="en-GB" sz="900">
                          <a:solidFill>
                            <a:srgbClr val="FFFFFF"/>
                          </a:solidFill>
                          <a:latin typeface="Calibri"/>
                          <a:ea typeface="Calibri"/>
                          <a:cs typeface="Calibri"/>
                          <a:sym typeface="Calibri"/>
                        </a:rPr>
                        <a: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rPr b="1" lang="en-GB" sz="1000">
                          <a:latin typeface="Calibri"/>
                          <a:ea typeface="Calibri"/>
                          <a:cs typeface="Calibri"/>
                          <a:sym typeface="Calibri"/>
                        </a:rPr>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0</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user</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4</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5</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10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659" name="Shape 659"/>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gn="ctr">
                        <a:lnSpc>
                          <a:spcPct val="115000"/>
                        </a:lnSpc>
                        <a:spcBef>
                          <a:spcPts val="0"/>
                        </a:spcBef>
                        <a:buNone/>
                      </a:pPr>
                      <a:r>
                        <a:rPr b="1" lang="en-GB"/>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660" name="Shape 660"/>
          <p:cNvSpPr/>
          <p:nvPr/>
        </p:nvSpPr>
        <p:spPr>
          <a:xfrm>
            <a:off x="390300" y="1184225"/>
            <a:ext cx="186600" cy="1599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61" name="Shape 661"/>
          <p:cNvSpPr/>
          <p:nvPr/>
        </p:nvSpPr>
        <p:spPr>
          <a:xfrm>
            <a:off x="656050" y="1602725"/>
            <a:ext cx="186600" cy="1599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62" name="Shape 662"/>
          <p:cNvCxnSpPr>
            <a:stCxn id="660" idx="5"/>
            <a:endCxn id="661"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663" name="Shape 663"/>
          <p:cNvCxnSpPr>
            <a:stCxn id="661" idx="3"/>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664" name="Shape 664"/>
          <p:cNvCxnSpPr>
            <a:stCxn id="661" idx="4"/>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665" name="Shape 665"/>
          <p:cNvCxnSpPr>
            <a:stCxn id="661" idx="5"/>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666" name="Shape 666"/>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667" name="Shape 667"/>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668" name="Shape 668"/>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669" name="Shape 669"/>
          <p:cNvSpPr/>
          <p:nvPr/>
        </p:nvSpPr>
        <p:spPr>
          <a:xfrm>
            <a:off x="281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0" name="Shape 670"/>
          <p:cNvSpPr/>
          <p:nvPr/>
        </p:nvSpPr>
        <p:spPr>
          <a:xfrm>
            <a:off x="662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1" name="Shape 671"/>
          <p:cNvSpPr/>
          <p:nvPr/>
        </p:nvSpPr>
        <p:spPr>
          <a:xfrm>
            <a:off x="1043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2" name="Shape 672"/>
          <p:cNvSpPr/>
          <p:nvPr/>
        </p:nvSpPr>
        <p:spPr>
          <a:xfrm>
            <a:off x="4525475" y="1349000"/>
            <a:ext cx="106200" cy="1599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3" name="Shape 673"/>
          <p:cNvSpPr/>
          <p:nvPr/>
        </p:nvSpPr>
        <p:spPr>
          <a:xfrm>
            <a:off x="4525475" y="1579300"/>
            <a:ext cx="106200" cy="1599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4" name="Shape 674"/>
          <p:cNvSpPr/>
          <p:nvPr/>
        </p:nvSpPr>
        <p:spPr>
          <a:xfrm>
            <a:off x="4525475" y="1762625"/>
            <a:ext cx="106200" cy="1599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5" name="Shape 675"/>
          <p:cNvSpPr/>
          <p:nvPr/>
        </p:nvSpPr>
        <p:spPr>
          <a:xfrm>
            <a:off x="2224850" y="1739550"/>
            <a:ext cx="106200" cy="159900"/>
          </a:xfrm>
          <a:prstGeom prst="rect">
            <a:avLst/>
          </a:prstGeom>
          <a:noFill/>
          <a:ln>
            <a:noFill/>
          </a:ln>
        </p:spPr>
        <p:txBody>
          <a:bodyPr anchorCtr="0" anchor="ctr" bIns="91425" lIns="91425" rIns="91425" tIns="91425">
            <a:noAutofit/>
          </a:bodyPr>
          <a:lstStyle/>
          <a:p>
            <a:pPr lvl="0">
              <a:spcBef>
                <a:spcPts val="0"/>
              </a:spcBef>
              <a:buNone/>
            </a:pPr>
            <a:r>
              <a:t/>
            </a:r>
            <a:endParaRPr/>
          </a:p>
        </p:txBody>
      </p:sp>
      <p:cxnSp>
        <p:nvCxnSpPr>
          <p:cNvPr id="676" name="Shape 676"/>
          <p:cNvCxnSpPr>
            <a:stCxn id="675" idx="3"/>
            <a:endCxn id="672" idx="1"/>
          </p:cNvCxnSpPr>
          <p:nvPr/>
        </p:nvCxnSpPr>
        <p:spPr>
          <a:xfrm flipH="1" rot="10800000">
            <a:off x="2331050" y="1428900"/>
            <a:ext cx="2194500" cy="390600"/>
          </a:xfrm>
          <a:prstGeom prst="curvedConnector3">
            <a:avLst>
              <a:gd fmla="val 49998" name="adj1"/>
            </a:avLst>
          </a:prstGeom>
          <a:noFill/>
          <a:ln cap="flat" cmpd="sng" w="19050">
            <a:solidFill>
              <a:schemeClr val="dk2"/>
            </a:solidFill>
            <a:prstDash val="solid"/>
            <a:round/>
            <a:headEnd len="lg" w="lg" type="none"/>
            <a:tailEnd len="lg" w="lg" type="triangle"/>
          </a:ln>
        </p:spPr>
      </p:cxnSp>
      <p:cxnSp>
        <p:nvCxnSpPr>
          <p:cNvPr id="677" name="Shape 677"/>
          <p:cNvCxnSpPr>
            <a:stCxn id="675" idx="3"/>
            <a:endCxn id="673" idx="1"/>
          </p:cNvCxnSpPr>
          <p:nvPr/>
        </p:nvCxnSpPr>
        <p:spPr>
          <a:xfrm flipH="1" rot="10800000">
            <a:off x="2331050" y="1659300"/>
            <a:ext cx="2194500" cy="160200"/>
          </a:xfrm>
          <a:prstGeom prst="curvedConnector3">
            <a:avLst>
              <a:gd fmla="val 49998" name="adj1"/>
            </a:avLst>
          </a:prstGeom>
          <a:noFill/>
          <a:ln cap="flat" cmpd="sng" w="19050">
            <a:solidFill>
              <a:schemeClr val="dk2"/>
            </a:solidFill>
            <a:prstDash val="solid"/>
            <a:round/>
            <a:headEnd len="lg" w="lg" type="none"/>
            <a:tailEnd len="lg" w="lg" type="triangle"/>
          </a:ln>
        </p:spPr>
      </p:cxnSp>
      <p:cxnSp>
        <p:nvCxnSpPr>
          <p:cNvPr id="678" name="Shape 678"/>
          <p:cNvCxnSpPr>
            <a:endCxn id="674" idx="1"/>
          </p:cNvCxnSpPr>
          <p:nvPr/>
        </p:nvCxnSpPr>
        <p:spPr>
          <a:xfrm>
            <a:off x="2330975" y="1819475"/>
            <a:ext cx="2194500" cy="23100"/>
          </a:xfrm>
          <a:prstGeom prst="curvedConnector3">
            <a:avLst>
              <a:gd fmla="val 50000" name="adj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191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GB"/>
              <a:t>Hadoop Distributed File System </a:t>
            </a:r>
          </a:p>
          <a:p>
            <a:pPr lvl="0">
              <a:spcBef>
                <a:spcPts val="0"/>
              </a:spcBef>
              <a:buNone/>
            </a:pPr>
            <a:r>
              <a:t/>
            </a:r>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hdfs-only-arch.png" id="83" name="Shape 83"/>
          <p:cNvPicPr preferRelativeResize="0"/>
          <p:nvPr/>
        </p:nvPicPr>
        <p:blipFill>
          <a:blip r:embed="rId3">
            <a:alphaModFix/>
          </a:blip>
          <a:stretch>
            <a:fillRect/>
          </a:stretch>
        </p:blipFill>
        <p:spPr>
          <a:xfrm>
            <a:off x="2277262" y="1152462"/>
            <a:ext cx="4486275" cy="3552825"/>
          </a:xfrm>
          <a:prstGeom prst="rect">
            <a:avLst/>
          </a:prstGeom>
          <a:noFill/>
          <a:ln>
            <a:noFill/>
          </a:ln>
        </p:spPr>
      </p:pic>
      <p:sp>
        <p:nvSpPr>
          <p:cNvPr id="84" name="Shape 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2" name="Shape 682"/>
        <p:cNvGrpSpPr/>
        <p:nvPr/>
      </p:nvGrpSpPr>
      <p:grpSpPr>
        <a:xfrm>
          <a:off x="0" y="0"/>
          <a:ext cx="0" cy="0"/>
          <a:chOff x="0" y="0"/>
          <a:chExt cx="0" cy="0"/>
        </a:xfrm>
      </p:grpSpPr>
      <p:sp>
        <p:nvSpPr>
          <p:cNvPr id="683" name="Shape 683"/>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684" name="Shape 6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685" name="Shape 685"/>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rPr b="1" lang="en-GB" sz="1000">
                          <a:latin typeface="Calibri"/>
                          <a:ea typeface="Calibri"/>
                          <a:cs typeface="Calibri"/>
                          <a:sym typeface="Calibri"/>
                        </a:rPr>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0</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user</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4</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4</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5</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5</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b="1" lang="en-GB" sz="10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686" name="Shape 686"/>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gn="ctr">
                        <a:lnSpc>
                          <a:spcPct val="115000"/>
                        </a:lnSpc>
                        <a:spcBef>
                          <a:spcPts val="0"/>
                        </a:spcBef>
                        <a:buNone/>
                      </a:pPr>
                      <a:r>
                        <a:rPr b="1" lang="en-GB"/>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687" name="Shape 687"/>
          <p:cNvSpPr/>
          <p:nvPr/>
        </p:nvSpPr>
        <p:spPr>
          <a:xfrm>
            <a:off x="390300" y="1184225"/>
            <a:ext cx="186600" cy="1599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88" name="Shape 688"/>
          <p:cNvSpPr/>
          <p:nvPr/>
        </p:nvSpPr>
        <p:spPr>
          <a:xfrm>
            <a:off x="656050" y="1602725"/>
            <a:ext cx="186600" cy="1599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89" name="Shape 689"/>
          <p:cNvCxnSpPr>
            <a:stCxn id="687" idx="5"/>
            <a:endCxn id="688"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690" name="Shape 690"/>
          <p:cNvCxnSpPr>
            <a:stCxn id="688" idx="3"/>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691" name="Shape 691"/>
          <p:cNvCxnSpPr>
            <a:stCxn id="688" idx="4"/>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692" name="Shape 692"/>
          <p:cNvCxnSpPr>
            <a:stCxn id="688" idx="5"/>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693" name="Shape 693"/>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694" name="Shape 694"/>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695" name="Shape 695"/>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696" name="Shape 696"/>
          <p:cNvSpPr/>
          <p:nvPr/>
        </p:nvSpPr>
        <p:spPr>
          <a:xfrm>
            <a:off x="281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7" name="Shape 697"/>
          <p:cNvSpPr/>
          <p:nvPr/>
        </p:nvSpPr>
        <p:spPr>
          <a:xfrm>
            <a:off x="662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8" name="Shape 698"/>
          <p:cNvSpPr/>
          <p:nvPr/>
        </p:nvSpPr>
        <p:spPr>
          <a:xfrm>
            <a:off x="1043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9" name="Shape 699"/>
          <p:cNvSpPr/>
          <p:nvPr/>
        </p:nvSpPr>
        <p:spPr>
          <a:xfrm>
            <a:off x="5078811" y="1349000"/>
            <a:ext cx="106200" cy="1599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0" name="Shape 700"/>
          <p:cNvSpPr/>
          <p:nvPr/>
        </p:nvSpPr>
        <p:spPr>
          <a:xfrm>
            <a:off x="5078811" y="1579300"/>
            <a:ext cx="106200" cy="1599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1" name="Shape 701"/>
          <p:cNvSpPr/>
          <p:nvPr/>
        </p:nvSpPr>
        <p:spPr>
          <a:xfrm>
            <a:off x="5078811" y="1762625"/>
            <a:ext cx="106200" cy="1599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2" name="Shape 702"/>
          <p:cNvSpPr/>
          <p:nvPr/>
        </p:nvSpPr>
        <p:spPr>
          <a:xfrm>
            <a:off x="6125675" y="1272800"/>
            <a:ext cx="106200" cy="1599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3" name="Shape 703"/>
          <p:cNvSpPr/>
          <p:nvPr/>
        </p:nvSpPr>
        <p:spPr>
          <a:xfrm>
            <a:off x="6125675" y="1552718"/>
            <a:ext cx="106200" cy="1599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4" name="Shape 704"/>
          <p:cNvSpPr/>
          <p:nvPr/>
        </p:nvSpPr>
        <p:spPr>
          <a:xfrm>
            <a:off x="6125675" y="1766169"/>
            <a:ext cx="106200" cy="1599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5" name="Shape 705"/>
          <p:cNvSpPr/>
          <p:nvPr/>
        </p:nvSpPr>
        <p:spPr>
          <a:xfrm>
            <a:off x="6125675" y="1971890"/>
            <a:ext cx="106200" cy="1599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6" name="Shape 706"/>
          <p:cNvSpPr/>
          <p:nvPr/>
        </p:nvSpPr>
        <p:spPr>
          <a:xfrm>
            <a:off x="6125675" y="2185355"/>
            <a:ext cx="106200" cy="1599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7" name="Shape 707"/>
          <p:cNvSpPr/>
          <p:nvPr/>
        </p:nvSpPr>
        <p:spPr>
          <a:xfrm>
            <a:off x="6125675" y="2405451"/>
            <a:ext cx="106200" cy="159900"/>
          </a:xfrm>
          <a:prstGeom prst="rect">
            <a:avLst/>
          </a:prstGeom>
          <a:noFill/>
          <a:ln>
            <a:noFill/>
          </a:ln>
        </p:spPr>
        <p:txBody>
          <a:bodyPr anchorCtr="0" anchor="ctr" bIns="91425" lIns="91425" rIns="91425" tIns="91425">
            <a:noAutofit/>
          </a:bodyPr>
          <a:lstStyle/>
          <a:p>
            <a:pPr lvl="0">
              <a:spcBef>
                <a:spcPts val="0"/>
              </a:spcBef>
              <a:buNone/>
            </a:pPr>
            <a:r>
              <a:t/>
            </a:r>
            <a:endParaRPr/>
          </a:p>
        </p:txBody>
      </p:sp>
      <p:cxnSp>
        <p:nvCxnSpPr>
          <p:cNvPr id="708" name="Shape 708"/>
          <p:cNvCxnSpPr>
            <a:stCxn id="699" idx="3"/>
            <a:endCxn id="702" idx="1"/>
          </p:cNvCxnSpPr>
          <p:nvPr/>
        </p:nvCxnSpPr>
        <p:spPr>
          <a:xfrm flipH="1" rot="10800000">
            <a:off x="5185011" y="1352750"/>
            <a:ext cx="940800" cy="76200"/>
          </a:xfrm>
          <a:prstGeom prst="curvedConnector3">
            <a:avLst>
              <a:gd fmla="val 49993" name="adj1"/>
            </a:avLst>
          </a:prstGeom>
          <a:noFill/>
          <a:ln cap="flat" cmpd="sng" w="19050">
            <a:solidFill>
              <a:schemeClr val="dk2"/>
            </a:solidFill>
            <a:prstDash val="solid"/>
            <a:round/>
            <a:headEnd len="lg" w="lg" type="none"/>
            <a:tailEnd len="lg" w="lg" type="triangle"/>
          </a:ln>
        </p:spPr>
      </p:cxnSp>
      <p:cxnSp>
        <p:nvCxnSpPr>
          <p:cNvPr id="709" name="Shape 709"/>
          <p:cNvCxnSpPr>
            <a:stCxn id="699" idx="3"/>
            <a:endCxn id="703" idx="1"/>
          </p:cNvCxnSpPr>
          <p:nvPr/>
        </p:nvCxnSpPr>
        <p:spPr>
          <a:xfrm>
            <a:off x="5185011" y="1428950"/>
            <a:ext cx="940800" cy="203700"/>
          </a:xfrm>
          <a:prstGeom prst="curvedConnector3">
            <a:avLst>
              <a:gd fmla="val 49993" name="adj1"/>
            </a:avLst>
          </a:prstGeom>
          <a:noFill/>
          <a:ln cap="flat" cmpd="sng" w="19050">
            <a:solidFill>
              <a:schemeClr val="dk2"/>
            </a:solidFill>
            <a:prstDash val="solid"/>
            <a:round/>
            <a:headEnd len="lg" w="lg" type="none"/>
            <a:tailEnd len="lg" w="lg" type="triangle"/>
          </a:ln>
        </p:spPr>
      </p:cxnSp>
      <p:cxnSp>
        <p:nvCxnSpPr>
          <p:cNvPr id="710" name="Shape 710"/>
          <p:cNvCxnSpPr>
            <a:stCxn id="699" idx="3"/>
            <a:endCxn id="704" idx="1"/>
          </p:cNvCxnSpPr>
          <p:nvPr/>
        </p:nvCxnSpPr>
        <p:spPr>
          <a:xfrm>
            <a:off x="5185011" y="1428950"/>
            <a:ext cx="940800" cy="417300"/>
          </a:xfrm>
          <a:prstGeom prst="curvedConnector3">
            <a:avLst>
              <a:gd fmla="val 49993" name="adj1"/>
            </a:avLst>
          </a:prstGeom>
          <a:noFill/>
          <a:ln cap="flat" cmpd="sng" w="19050">
            <a:solidFill>
              <a:schemeClr val="dk2"/>
            </a:solidFill>
            <a:prstDash val="solid"/>
            <a:round/>
            <a:headEnd len="lg" w="lg" type="none"/>
            <a:tailEnd len="lg" w="lg" type="triangle"/>
          </a:ln>
        </p:spPr>
      </p:cxnSp>
      <p:cxnSp>
        <p:nvCxnSpPr>
          <p:cNvPr id="711" name="Shape 711"/>
          <p:cNvCxnSpPr>
            <a:stCxn id="700" idx="3"/>
            <a:endCxn id="705" idx="1"/>
          </p:cNvCxnSpPr>
          <p:nvPr/>
        </p:nvCxnSpPr>
        <p:spPr>
          <a:xfrm>
            <a:off x="5185011" y="1659250"/>
            <a:ext cx="940800" cy="392700"/>
          </a:xfrm>
          <a:prstGeom prst="curvedConnector3">
            <a:avLst>
              <a:gd fmla="val 49993" name="adj1"/>
            </a:avLst>
          </a:prstGeom>
          <a:noFill/>
          <a:ln cap="flat" cmpd="sng" w="19050">
            <a:solidFill>
              <a:schemeClr val="dk2"/>
            </a:solidFill>
            <a:prstDash val="solid"/>
            <a:round/>
            <a:headEnd len="lg" w="lg" type="none"/>
            <a:tailEnd len="lg" w="lg" type="triangle"/>
          </a:ln>
        </p:spPr>
      </p:cxnSp>
      <p:cxnSp>
        <p:nvCxnSpPr>
          <p:cNvPr id="712" name="Shape 712"/>
          <p:cNvCxnSpPr>
            <a:endCxn id="706" idx="1"/>
          </p:cNvCxnSpPr>
          <p:nvPr/>
        </p:nvCxnSpPr>
        <p:spPr>
          <a:xfrm>
            <a:off x="5184875" y="1659305"/>
            <a:ext cx="940800" cy="606000"/>
          </a:xfrm>
          <a:prstGeom prst="curvedConnector3">
            <a:avLst>
              <a:gd fmla="val 50000" name="adj1"/>
            </a:avLst>
          </a:prstGeom>
          <a:noFill/>
          <a:ln cap="flat" cmpd="sng" w="19050">
            <a:solidFill>
              <a:schemeClr val="dk2"/>
            </a:solidFill>
            <a:prstDash val="solid"/>
            <a:round/>
            <a:headEnd len="lg" w="lg" type="none"/>
            <a:tailEnd len="lg" w="lg" type="triangle"/>
          </a:ln>
        </p:spPr>
      </p:cxnSp>
      <p:cxnSp>
        <p:nvCxnSpPr>
          <p:cNvPr id="713" name="Shape 713"/>
          <p:cNvCxnSpPr>
            <a:endCxn id="707" idx="1"/>
          </p:cNvCxnSpPr>
          <p:nvPr/>
        </p:nvCxnSpPr>
        <p:spPr>
          <a:xfrm>
            <a:off x="5184875" y="1659201"/>
            <a:ext cx="940800" cy="826200"/>
          </a:xfrm>
          <a:prstGeom prst="curvedConnector3">
            <a:avLst>
              <a:gd fmla="val 50000" name="adj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7" name="Shape 717"/>
        <p:cNvGrpSpPr/>
        <p:nvPr/>
      </p:nvGrpSpPr>
      <p:grpSpPr>
        <a:xfrm>
          <a:off x="0" y="0"/>
          <a:ext cx="0" cy="0"/>
          <a:chOff x="0" y="0"/>
          <a:chExt cx="0" cy="0"/>
        </a:xfrm>
      </p:grpSpPr>
      <p:sp>
        <p:nvSpPr>
          <p:cNvPr id="718" name="Shape 718"/>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719" name="Shape 7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720" name="Shape 720"/>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rPr b="1" lang="en-GB" sz="1000">
                          <a:latin typeface="Calibri"/>
                          <a:ea typeface="Calibri"/>
                          <a:cs typeface="Calibri"/>
                          <a:sym typeface="Calibri"/>
                        </a:rPr>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0</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user</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4</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4</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gn="ctr">
                        <a:spcBef>
                          <a:spcPts val="0"/>
                        </a:spcBef>
                        <a:buNone/>
                      </a:pPr>
                      <a:r>
                        <a:rPr b="1" lang="en-GB" sz="1000"/>
                        <a:t>5</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5</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0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721" name="Shape 721"/>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gn="ctr">
                        <a:lnSpc>
                          <a:spcPct val="115000"/>
                        </a:lnSpc>
                        <a:spcBef>
                          <a:spcPts val="0"/>
                        </a:spcBef>
                        <a:buNone/>
                      </a:pPr>
                      <a:r>
                        <a:rPr b="1" lang="en-GB"/>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722" name="Shape 722"/>
          <p:cNvSpPr/>
          <p:nvPr/>
        </p:nvSpPr>
        <p:spPr>
          <a:xfrm>
            <a:off x="390300" y="1184225"/>
            <a:ext cx="186600" cy="1599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23" name="Shape 723"/>
          <p:cNvSpPr/>
          <p:nvPr/>
        </p:nvSpPr>
        <p:spPr>
          <a:xfrm>
            <a:off x="656050" y="1602725"/>
            <a:ext cx="186600" cy="1599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24" name="Shape 724"/>
          <p:cNvCxnSpPr>
            <a:stCxn id="722" idx="5"/>
            <a:endCxn id="723"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725" name="Shape 725"/>
          <p:cNvCxnSpPr>
            <a:stCxn id="723" idx="3"/>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726" name="Shape 726"/>
          <p:cNvCxnSpPr>
            <a:stCxn id="723" idx="4"/>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727" name="Shape 727"/>
          <p:cNvCxnSpPr>
            <a:stCxn id="723" idx="5"/>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728" name="Shape 728"/>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729" name="Shape 729"/>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730" name="Shape 730"/>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F3</a:t>
            </a:r>
          </a:p>
        </p:txBody>
      </p:sp>
      <p:sp>
        <p:nvSpPr>
          <p:cNvPr id="731" name="Shape 731"/>
          <p:cNvSpPr/>
          <p:nvPr/>
        </p:nvSpPr>
        <p:spPr>
          <a:xfrm>
            <a:off x="281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2" name="Shape 732"/>
          <p:cNvSpPr/>
          <p:nvPr/>
        </p:nvSpPr>
        <p:spPr>
          <a:xfrm>
            <a:off x="662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3" name="Shape 733"/>
          <p:cNvSpPr/>
          <p:nvPr/>
        </p:nvSpPr>
        <p:spPr>
          <a:xfrm>
            <a:off x="1043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7" name="Shape 737"/>
        <p:cNvGrpSpPr/>
        <p:nvPr/>
      </p:nvGrpSpPr>
      <p:grpSpPr>
        <a:xfrm>
          <a:off x="0" y="0"/>
          <a:ext cx="0" cy="0"/>
          <a:chOff x="0" y="0"/>
          <a:chExt cx="0" cy="0"/>
        </a:xfrm>
      </p:grpSpPr>
      <p:sp>
        <p:nvSpPr>
          <p:cNvPr id="738" name="Shape 738"/>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739" name="Shape 73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740" name="Shape 740"/>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rPr b="1" lang="en-GB" sz="1000">
                          <a:latin typeface="Calibri"/>
                          <a:ea typeface="Calibri"/>
                          <a:cs typeface="Calibri"/>
                          <a:sym typeface="Calibri"/>
                        </a:rPr>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0</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user</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gn="ctr">
                        <a:spcBef>
                          <a:spcPts val="0"/>
                        </a:spcBef>
                        <a:buNone/>
                      </a:pPr>
                      <a:r>
                        <a:rPr b="1" lang="en-GB" sz="1000"/>
                        <a:t>4</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4</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gn="ctr">
                        <a:spcBef>
                          <a:spcPts val="0"/>
                        </a:spcBef>
                        <a:buNone/>
                      </a:pPr>
                      <a:r>
                        <a:rPr b="1" lang="en-GB" sz="1000"/>
                        <a:t>5</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5</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741" name="Shape 741"/>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gn="ctr">
                        <a:lnSpc>
                          <a:spcPct val="115000"/>
                        </a:lnSpc>
                        <a:spcBef>
                          <a:spcPts val="0"/>
                        </a:spcBef>
                        <a:buNone/>
                      </a:pPr>
                      <a:r>
                        <a:rPr b="1" lang="en-GB"/>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a:t>[{3,1},{3,2},{3,3}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a:t>],[{3,1,1},{3,1,2},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a:t>{3,1,3},{3,2,4}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a:t>…</a:t>
                      </a:r>
                      <a:r>
                        <a:rPr lang="en-GB"/>
                        <a:t>{3,3,9}]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742" name="Shape 742"/>
          <p:cNvSpPr/>
          <p:nvPr/>
        </p:nvSpPr>
        <p:spPr>
          <a:xfrm>
            <a:off x="5629875" y="1535974"/>
            <a:ext cx="2152000" cy="1841950"/>
          </a:xfrm>
          <a:custGeom>
            <a:pathLst>
              <a:path extrusionOk="0" h="73678" w="86080">
                <a:moveTo>
                  <a:pt x="0" y="1989"/>
                </a:moveTo>
                <a:cubicBezTo>
                  <a:pt x="2487" y="2477"/>
                  <a:pt x="13680" y="-4318"/>
                  <a:pt x="14924" y="4920"/>
                </a:cubicBezTo>
                <a:cubicBezTo>
                  <a:pt x="16167" y="14158"/>
                  <a:pt x="-2576" y="47782"/>
                  <a:pt x="7462" y="57421"/>
                </a:cubicBezTo>
                <a:cubicBezTo>
                  <a:pt x="17500" y="67059"/>
                  <a:pt x="62050" y="60041"/>
                  <a:pt x="75153" y="62751"/>
                </a:cubicBezTo>
                <a:cubicBezTo>
                  <a:pt x="88256" y="65460"/>
                  <a:pt x="84258" y="71856"/>
                  <a:pt x="86080" y="73678"/>
                </a:cubicBezTo>
              </a:path>
            </a:pathLst>
          </a:custGeom>
          <a:noFill/>
          <a:ln cap="flat" cmpd="sng" w="19050">
            <a:solidFill>
              <a:schemeClr val="dk2"/>
            </a:solidFill>
            <a:prstDash val="solid"/>
            <a:round/>
            <a:headEnd len="lg" w="lg" type="none"/>
            <a:tailEnd len="lg" w="lg" type="triangle"/>
          </a:ln>
        </p:spPr>
      </p:sp>
      <p:sp>
        <p:nvSpPr>
          <p:cNvPr id="743" name="Shape 743"/>
          <p:cNvSpPr/>
          <p:nvPr/>
        </p:nvSpPr>
        <p:spPr>
          <a:xfrm>
            <a:off x="7920204" y="1533018"/>
            <a:ext cx="851525" cy="1824900"/>
          </a:xfrm>
          <a:custGeom>
            <a:pathLst>
              <a:path extrusionOk="0" h="72996" w="34061">
                <a:moveTo>
                  <a:pt x="13389" y="3439"/>
                </a:moveTo>
                <a:cubicBezTo>
                  <a:pt x="16631" y="3616"/>
                  <a:pt x="30311" y="-5000"/>
                  <a:pt x="32843" y="4505"/>
                </a:cubicBezTo>
                <a:cubicBezTo>
                  <a:pt x="35374" y="14010"/>
                  <a:pt x="33598" y="50832"/>
                  <a:pt x="28579" y="60471"/>
                </a:cubicBezTo>
                <a:cubicBezTo>
                  <a:pt x="23560" y="70109"/>
                  <a:pt x="7392" y="60248"/>
                  <a:pt x="2729" y="62336"/>
                </a:cubicBezTo>
                <a:cubicBezTo>
                  <a:pt x="-1934" y="64423"/>
                  <a:pt x="952" y="71219"/>
                  <a:pt x="597" y="72996"/>
                </a:cubicBezTo>
              </a:path>
            </a:pathLst>
          </a:custGeom>
          <a:noFill/>
          <a:ln cap="flat" cmpd="sng" w="19050">
            <a:solidFill>
              <a:schemeClr val="dk2"/>
            </a:solidFill>
            <a:prstDash val="solid"/>
            <a:round/>
            <a:headEnd len="lg" w="lg" type="none"/>
            <a:tailEnd len="lg" w="lg" type="triangle"/>
          </a:ln>
        </p:spPr>
      </p:sp>
      <p:sp>
        <p:nvSpPr>
          <p:cNvPr id="744" name="Shape 744"/>
          <p:cNvSpPr/>
          <p:nvPr/>
        </p:nvSpPr>
        <p:spPr>
          <a:xfrm>
            <a:off x="390300" y="1184225"/>
            <a:ext cx="186600" cy="1599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45" name="Shape 745"/>
          <p:cNvSpPr/>
          <p:nvPr/>
        </p:nvSpPr>
        <p:spPr>
          <a:xfrm>
            <a:off x="656050" y="1602725"/>
            <a:ext cx="186600" cy="1599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46" name="Shape 746"/>
          <p:cNvCxnSpPr>
            <a:stCxn id="744" idx="5"/>
            <a:endCxn id="745"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747" name="Shape 747"/>
          <p:cNvCxnSpPr>
            <a:stCxn id="745" idx="3"/>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748" name="Shape 748"/>
          <p:cNvCxnSpPr>
            <a:stCxn id="745" idx="4"/>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749" name="Shape 749"/>
          <p:cNvCxnSpPr>
            <a:stCxn id="745" idx="5"/>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750" name="Shape 750"/>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751" name="Shape 751"/>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752" name="Shape 752"/>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a:t>
            </a:r>
            <a:r>
              <a:rPr b="1" lang="en-GB">
                <a:solidFill>
                  <a:srgbClr val="A64D79"/>
                </a:solidFill>
              </a:rPr>
              <a:t>F3</a:t>
            </a:r>
          </a:p>
        </p:txBody>
      </p:sp>
      <p:sp>
        <p:nvSpPr>
          <p:cNvPr id="753" name="Shape 753"/>
          <p:cNvSpPr/>
          <p:nvPr/>
        </p:nvSpPr>
        <p:spPr>
          <a:xfrm>
            <a:off x="281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4" name="Shape 754"/>
          <p:cNvSpPr/>
          <p:nvPr/>
        </p:nvSpPr>
        <p:spPr>
          <a:xfrm>
            <a:off x="662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5" name="Shape 755"/>
          <p:cNvSpPr/>
          <p:nvPr/>
        </p:nvSpPr>
        <p:spPr>
          <a:xfrm>
            <a:off x="1043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9" name="Shape 759"/>
        <p:cNvGrpSpPr/>
        <p:nvPr/>
      </p:nvGrpSpPr>
      <p:grpSpPr>
        <a:xfrm>
          <a:off x="0" y="0"/>
          <a:ext cx="0" cy="0"/>
          <a:chOff x="0" y="0"/>
          <a:chExt cx="0" cy="0"/>
        </a:xfrm>
      </p:grpSpPr>
      <p:sp>
        <p:nvSpPr>
          <p:cNvPr id="760" name="Shape 760"/>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761" name="Shape 7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762" name="Shape 762"/>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rPr b="1" lang="en-GB" sz="1000">
                          <a:latin typeface="Calibri"/>
                          <a:ea typeface="Calibri"/>
                          <a:cs typeface="Calibri"/>
                          <a:sym typeface="Calibri"/>
                        </a:rPr>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0</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user</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gn="ctr">
                        <a:spcBef>
                          <a:spcPts val="0"/>
                        </a:spcBef>
                        <a:buNone/>
                      </a:pPr>
                      <a:r>
                        <a:rPr b="1" lang="en-GB" sz="1000"/>
                        <a:t>4</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4</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gn="ctr">
                        <a:spcBef>
                          <a:spcPts val="0"/>
                        </a:spcBef>
                        <a:buNone/>
                      </a:pPr>
                      <a:r>
                        <a:rPr b="1" lang="en-GB" sz="1000"/>
                        <a:t>5</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5</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763" name="Shape 763"/>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gn="ctr">
                        <a:lnSpc>
                          <a:spcPct val="115000"/>
                        </a:lnSpc>
                        <a:spcBef>
                          <a:spcPts val="0"/>
                        </a:spcBef>
                        <a:buNone/>
                      </a:pPr>
                      <a:r>
                        <a:rPr b="1" lang="en-GB"/>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a:t>[</a:t>
                      </a:r>
                      <a:r>
                        <a:rPr lang="en-GB"/>
                        <a:t>{3,1},{3,2},{3,3}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a:t>],[</a:t>
                      </a:r>
                      <a:r>
                        <a:rPr lang="en-GB"/>
                        <a:t>{3,1,1},{3,1,2},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a:t>{3,1,3},{3,2,4}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a:t>…{3,3,9}]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764" name="Shape 764"/>
          <p:cNvSpPr txBox="1"/>
          <p:nvPr/>
        </p:nvSpPr>
        <p:spPr>
          <a:xfrm>
            <a:off x="798850" y="3171375"/>
            <a:ext cx="27300" cy="933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765" name="Shape 765"/>
          <p:cNvSpPr txBox="1"/>
          <p:nvPr/>
        </p:nvSpPr>
        <p:spPr>
          <a:xfrm>
            <a:off x="311700" y="2595350"/>
            <a:ext cx="2673000" cy="642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GB" sz="2400">
                <a:solidFill>
                  <a:srgbClr val="FFFFFF"/>
                </a:solidFill>
                <a:latin typeface="Consolas"/>
                <a:ea typeface="Consolas"/>
                <a:cs typeface="Consolas"/>
                <a:sym typeface="Consolas"/>
              </a:rPr>
              <a:t>$&gt; ls  /user/*</a:t>
            </a:r>
          </a:p>
        </p:txBody>
      </p:sp>
      <p:sp>
        <p:nvSpPr>
          <p:cNvPr id="766" name="Shape 766"/>
          <p:cNvSpPr/>
          <p:nvPr/>
        </p:nvSpPr>
        <p:spPr>
          <a:xfrm>
            <a:off x="3044800" y="2629655"/>
            <a:ext cx="2938175" cy="661650"/>
          </a:xfrm>
          <a:custGeom>
            <a:pathLst>
              <a:path extrusionOk="0" h="26466" w="117527">
                <a:moveTo>
                  <a:pt x="0" y="8344"/>
                </a:moveTo>
                <a:cubicBezTo>
                  <a:pt x="12836" y="7056"/>
                  <a:pt x="57431" y="-2404"/>
                  <a:pt x="77019" y="616"/>
                </a:cubicBezTo>
                <a:cubicBezTo>
                  <a:pt x="96606" y="3636"/>
                  <a:pt x="110775" y="22157"/>
                  <a:pt x="117527" y="26466"/>
                </a:cubicBezTo>
              </a:path>
            </a:pathLst>
          </a:custGeom>
          <a:noFill/>
          <a:ln cap="flat" cmpd="sng" w="28575">
            <a:solidFill>
              <a:schemeClr val="dk2"/>
            </a:solidFill>
            <a:prstDash val="solid"/>
            <a:round/>
            <a:headEnd len="lg" w="lg" type="none"/>
            <a:tailEnd len="lg" w="lg" type="triangle"/>
          </a:ln>
        </p:spPr>
      </p:sp>
      <p:sp>
        <p:nvSpPr>
          <p:cNvPr id="767" name="Shape 767"/>
          <p:cNvSpPr/>
          <p:nvPr/>
        </p:nvSpPr>
        <p:spPr>
          <a:xfrm>
            <a:off x="390300" y="1184225"/>
            <a:ext cx="186600" cy="1599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68" name="Shape 768"/>
          <p:cNvSpPr/>
          <p:nvPr/>
        </p:nvSpPr>
        <p:spPr>
          <a:xfrm>
            <a:off x="656050" y="1602725"/>
            <a:ext cx="186600" cy="1599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69" name="Shape 769"/>
          <p:cNvCxnSpPr>
            <a:stCxn id="767" idx="5"/>
            <a:endCxn id="768"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770" name="Shape 770"/>
          <p:cNvCxnSpPr>
            <a:stCxn id="768" idx="3"/>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771" name="Shape 771"/>
          <p:cNvCxnSpPr>
            <a:stCxn id="768" idx="4"/>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772" name="Shape 772"/>
          <p:cNvCxnSpPr>
            <a:stCxn id="768" idx="5"/>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773" name="Shape 773"/>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774" name="Shape 774"/>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775" name="Shape 775"/>
          <p:cNvSpPr/>
          <p:nvPr/>
        </p:nvSpPr>
        <p:spPr>
          <a:xfrm>
            <a:off x="281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6" name="Shape 776"/>
          <p:cNvSpPr/>
          <p:nvPr/>
        </p:nvSpPr>
        <p:spPr>
          <a:xfrm>
            <a:off x="662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7" name="Shape 777"/>
          <p:cNvSpPr/>
          <p:nvPr/>
        </p:nvSpPr>
        <p:spPr>
          <a:xfrm>
            <a:off x="1043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8" name="Shape 778"/>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a:t>
            </a:r>
            <a:r>
              <a:rPr b="1" lang="en-GB">
                <a:solidFill>
                  <a:srgbClr val="A64D79"/>
                </a:solidFill>
              </a:rPr>
              <a:t>F3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2" name="Shape 782"/>
        <p:cNvGrpSpPr/>
        <p:nvPr/>
      </p:nvGrpSpPr>
      <p:grpSpPr>
        <a:xfrm>
          <a:off x="0" y="0"/>
          <a:ext cx="0" cy="0"/>
          <a:chOff x="0" y="0"/>
          <a:chExt cx="0" cy="0"/>
        </a:xfrm>
      </p:grpSpPr>
      <p:sp>
        <p:nvSpPr>
          <p:cNvPr id="783" name="Shape 783"/>
          <p:cNvSpPr txBox="1"/>
          <p:nvPr>
            <p:ph type="title"/>
          </p:nvPr>
        </p:nvSpPr>
        <p:spPr>
          <a:xfrm>
            <a:off x="311700" y="310250"/>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HopsFS Metadata &amp; Metadata Partitioning  (contd.) </a:t>
            </a:r>
          </a:p>
          <a:p>
            <a:pPr lvl="0" rtl="0">
              <a:spcBef>
                <a:spcPts val="0"/>
              </a:spcBef>
              <a:buNone/>
            </a:pPr>
            <a:r>
              <a:t/>
            </a:r>
            <a:endParaRPr/>
          </a:p>
          <a:p>
            <a:pPr lvl="0" rtl="0">
              <a:spcBef>
                <a:spcPts val="0"/>
              </a:spcBef>
              <a:buNone/>
            </a:pPr>
            <a:r>
              <a:t/>
            </a:r>
            <a:endParaRPr/>
          </a:p>
        </p:txBody>
      </p:sp>
      <p:sp>
        <p:nvSpPr>
          <p:cNvPr id="784" name="Shape 7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785" name="Shape 785"/>
          <p:cNvGraphicFramePr/>
          <p:nvPr/>
        </p:nvGraphicFramePr>
        <p:xfrm>
          <a:off x="1939037" y="842375"/>
          <a:ext cx="3000000" cy="3000000"/>
        </p:xfrm>
        <a:graphic>
          <a:graphicData uri="http://schemas.openxmlformats.org/drawingml/2006/table">
            <a:tbl>
              <a:tblPr>
                <a:noFill/>
                <a:tableStyleId>{F272928A-EE18-4A80-BFEB-A39FF3E76CC0}</a:tableStyleId>
              </a:tblPr>
              <a:tblGrid>
                <a:gridCol w="649025"/>
                <a:gridCol w="400200"/>
                <a:gridCol w="566425"/>
                <a:gridCol w="400200"/>
                <a:gridCol w="318600"/>
                <a:gridCol w="613625"/>
                <a:gridCol w="519225"/>
                <a:gridCol w="400200"/>
                <a:gridCol w="330425"/>
                <a:gridCol w="696225"/>
                <a:gridCol w="507425"/>
                <a:gridCol w="731625"/>
                <a:gridCol w="400200"/>
              </a:tblGrid>
              <a:tr h="213325">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INode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c>
                  <a:txBody>
                    <a:bodyPr>
                      <a:noAutofit/>
                    </a:bodyPr>
                    <a:lstStyle/>
                    <a:p>
                      <a:pPr lvl="0" rtl="0">
                        <a:lnSpc>
                          <a:spcPct val="115000"/>
                        </a:lnSpc>
                        <a:spcBef>
                          <a:spcPts val="0"/>
                        </a:spcBef>
                        <a:buNone/>
                      </a:pPr>
                      <a:r>
                        <a:t/>
                      </a:r>
                      <a:endParaRPr b="1" sz="1200"/>
                    </a:p>
                  </a:txBody>
                  <a:tcPr marT="19050" marB="19050" marR="28575" marL="28575" anchor="b"/>
                </a:tc>
                <a:tc gridSpan="3">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Block Table</a:t>
                      </a:r>
                    </a:p>
                  </a:txBody>
                  <a:tcPr marT="19050" marB="19050" marR="28575" marL="28575" anchor="b">
                    <a:lnB cap="flat" cmpd="sng" w="9525">
                      <a:solidFill>
                        <a:srgbClr val="000000"/>
                      </a:solidFill>
                      <a:prstDash val="solid"/>
                      <a:round/>
                      <a:headEnd len="med" w="med" type="none"/>
                      <a:tailEnd len="med" w="med" type="none"/>
                    </a:lnB>
                  </a:tcPr>
                </a:tc>
                <a:tc hMerge="1"/>
                <a:tc hMerge="1"/>
                <a:tc>
                  <a:txBody>
                    <a:bodyPr>
                      <a:noAutofit/>
                    </a:bodyPr>
                    <a:lstStyle/>
                    <a:p>
                      <a:pPr lvl="0" rtl="0">
                        <a:lnSpc>
                          <a:spcPct val="115000"/>
                        </a:lnSpc>
                        <a:spcBef>
                          <a:spcPts val="0"/>
                        </a:spcBef>
                        <a:buNone/>
                      </a:pPr>
                      <a:r>
                        <a:t/>
                      </a:r>
                      <a:endParaRPr b="1" sz="1200">
                        <a:solidFill>
                          <a:srgbClr val="980000"/>
                        </a:solidFill>
                      </a:endParaRPr>
                    </a:p>
                  </a:txBody>
                  <a:tcPr marT="19050" marB="19050" marR="28575" marL="28575" anchor="b"/>
                </a:tc>
                <a:tc gridSpan="4">
                  <a:txBody>
                    <a:bodyPr>
                      <a:noAutofit/>
                    </a:bodyPr>
                    <a:lstStyle/>
                    <a:p>
                      <a:pPr lvl="0" rtl="0" algn="ctr">
                        <a:lnSpc>
                          <a:spcPct val="115000"/>
                        </a:lnSpc>
                        <a:spcBef>
                          <a:spcPts val="0"/>
                        </a:spcBef>
                        <a:buNone/>
                      </a:pPr>
                      <a:r>
                        <a:rPr b="1" lang="en-GB" sz="1200">
                          <a:solidFill>
                            <a:srgbClr val="980000"/>
                          </a:solidFill>
                          <a:latin typeface="Calibri"/>
                          <a:ea typeface="Calibri"/>
                          <a:cs typeface="Calibri"/>
                          <a:sym typeface="Calibri"/>
                        </a:rPr>
                        <a:t>Replica Table</a:t>
                      </a:r>
                    </a:p>
                  </a:txBody>
                  <a:tcPr marT="19050" marB="19050" marR="28575" marL="28575" anchor="b">
                    <a:lnB cap="flat" cmpd="sng" w="9525">
                      <a:solidFill>
                        <a:srgbClr val="000000"/>
                      </a:solidFill>
                      <a:prstDash val="solid"/>
                      <a:round/>
                      <a:headEnd len="med" w="med" type="none"/>
                      <a:tailEnd len="med" w="med" type="none"/>
                    </a:lnB>
                  </a:tcPr>
                </a:tc>
                <a:tc hMerge="1"/>
                <a:tc hMerge="1"/>
                <a:tc hMerge="1"/>
              </a:tr>
              <a:tr h="213325">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Parent_ID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b="1" sz="9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Inode_ID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Block_ID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DataNode_ID</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900">
                          <a:solidFill>
                            <a:srgbClr val="FFFFFF"/>
                          </a:solidFill>
                          <a:latin typeface="Calibri"/>
                          <a:ea typeface="Calibri"/>
                          <a:cs typeface="Calibri"/>
                          <a:sym typeface="Calibri"/>
                        </a:rPr>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13325">
                <a:tc>
                  <a:txBody>
                    <a:bodyPr>
                      <a:noAutofit/>
                    </a:bodyPr>
                    <a:lstStyle/>
                    <a:p>
                      <a:pPr lvl="0" rtl="0" algn="ctr">
                        <a:lnSpc>
                          <a:spcPct val="115000"/>
                        </a:lnSpc>
                        <a:spcBef>
                          <a:spcPts val="0"/>
                        </a:spcBef>
                        <a:buNone/>
                      </a:pPr>
                      <a:r>
                        <a:rPr b="1" lang="en-GB" sz="1000">
                          <a:latin typeface="Calibri"/>
                          <a:ea typeface="Calibri"/>
                          <a:cs typeface="Calibri"/>
                          <a:sym typeface="Calibri"/>
                        </a:rPr>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rPr b="1" lang="en-GB" sz="1000"/>
                        <a:t>0</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user</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1C232"/>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1</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gn="ctr">
                        <a:spcBef>
                          <a:spcPts val="0"/>
                        </a:spcBef>
                        <a:buNone/>
                      </a:pPr>
                      <a:r>
                        <a:rPr b="1" lang="en-GB" sz="1000"/>
                        <a:t>4</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4</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gn="ctr">
                        <a:spcBef>
                          <a:spcPts val="0"/>
                        </a:spcBef>
                        <a:buNone/>
                      </a:pPr>
                      <a:r>
                        <a:rPr b="1" lang="en-GB" sz="1000"/>
                        <a:t>5</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F3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b="1"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2</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5</a:t>
                      </a:r>
                    </a:p>
                  </a:txBody>
                  <a:tcPr marT="19050" marB="19050" marR="28575" marL="2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T cap="flat" cmpd="sng" w="9525">
                      <a:solidFill>
                        <a:srgbClr val="000000"/>
                      </a:solidFill>
                      <a:prstDash val="solid"/>
                      <a:round/>
                      <a:headEnd len="med" w="med" type="none"/>
                      <a:tailEnd len="med" w="med" type="none"/>
                    </a:lnT>
                  </a:tcPr>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b="1" lang="en-GB" sz="1000"/>
                        <a:t>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rPr b="1" lang="en-GB" sz="1000"/>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27BA0"/>
                    </a:solidFill>
                  </a:tcPr>
                </a:tc>
              </a:tr>
              <a:tr h="213325">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tc>
                <a:tc>
                  <a:txBody>
                    <a:bodyPr>
                      <a:noAutofit/>
                    </a:bodyPr>
                    <a:lstStyle/>
                    <a:p>
                      <a:pPr lvl="0" rtl="0">
                        <a:lnSpc>
                          <a:spcPct val="115000"/>
                        </a:lnSpc>
                        <a:spcBef>
                          <a:spcPts val="0"/>
                        </a:spcBef>
                        <a:buNone/>
                      </a:pPr>
                      <a:r>
                        <a:t/>
                      </a:r>
                      <a:endParaRPr b="1" sz="900">
                        <a:latin typeface="Calibri"/>
                        <a:ea typeface="Calibri"/>
                        <a:cs typeface="Calibri"/>
                        <a:sym typeface="Calibri"/>
                      </a:endParaRPr>
                    </a:p>
                  </a:txBody>
                  <a:tcPr marT="19050" marB="19050" marR="28575" marL="28575" anchor="b">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t/>
                      </a:r>
                      <a:endParaRPr sz="10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786" name="Shape 786"/>
          <p:cNvGraphicFramePr/>
          <p:nvPr/>
        </p:nvGraphicFramePr>
        <p:xfrm>
          <a:off x="1920625" y="3238000"/>
          <a:ext cx="3000000" cy="3000000"/>
        </p:xfrm>
        <a:graphic>
          <a:graphicData uri="http://schemas.openxmlformats.org/drawingml/2006/table">
            <a:tbl>
              <a:tblPr>
                <a:noFill/>
                <a:tableStyleId>{F272928A-EE18-4A80-BFEB-A39FF3E76CC0}</a:tableStyleId>
              </a:tblPr>
              <a:tblGrid>
                <a:gridCol w="1355425"/>
                <a:gridCol w="382850"/>
                <a:gridCol w="1355425"/>
                <a:gridCol w="382850"/>
                <a:gridCol w="1355425"/>
                <a:gridCol w="382850"/>
                <a:gridCol w="1355425"/>
              </a:tblGrid>
              <a:tr h="212400">
                <a:tc gridSpan="7">
                  <a:txBody>
                    <a:bodyPr>
                      <a:noAutofit/>
                    </a:bodyPr>
                    <a:lstStyle/>
                    <a:p>
                      <a:pPr lvl="0" rtl="0" algn="ctr">
                        <a:lnSpc>
                          <a:spcPct val="115000"/>
                        </a:lnSpc>
                        <a:spcBef>
                          <a:spcPts val="0"/>
                        </a:spcBef>
                        <a:buNone/>
                      </a:pPr>
                      <a:r>
                        <a:rPr b="1" lang="en-GB" sz="1100">
                          <a:solidFill>
                            <a:srgbClr val="980000"/>
                          </a:solidFill>
                          <a:latin typeface="Calibri"/>
                          <a:ea typeface="Calibri"/>
                          <a:cs typeface="Calibri"/>
                          <a:sym typeface="Calibri"/>
                        </a:rPr>
                        <a:t>MySQL Cluster</a:t>
                      </a:r>
                    </a:p>
                  </a:txBody>
                  <a:tcPr marT="19050" marB="19050" marR="28575" marL="28575" anchor="b"/>
                </a:tc>
                <a:tc hMerge="1"/>
                <a:tc hMerge="1"/>
                <a:tc hMerge="1"/>
                <a:tc hMerge="1"/>
                <a:tc hMerge="1"/>
                <a:tc hMerge="1"/>
              </a:tr>
              <a:tr h="295150">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t/>
                      </a:r>
                      <a:endParaRPr sz="1200"/>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200">
                          <a:solidFill>
                            <a:srgbClr val="FFFFFF"/>
                          </a:solidFill>
                          <a:latin typeface="Calibri"/>
                          <a:ea typeface="Calibri"/>
                          <a:cs typeface="Calibri"/>
                          <a:sym typeface="Calibri"/>
                        </a:rPr>
                        <a:t>Partition 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000000"/>
                    </a:solidFill>
                  </a:tcPr>
                </a:tc>
              </a:tr>
              <a:tr h="295150">
                <a:tc>
                  <a:txBody>
                    <a:bodyPr>
                      <a:noAutofit/>
                    </a:bodyPr>
                    <a:lstStyle/>
                    <a:p>
                      <a:pPr lvl="0" rtl="0" algn="ctr">
                        <a:lnSpc>
                          <a:spcPct val="115000"/>
                        </a:lnSpc>
                        <a:spcBef>
                          <a:spcPts val="0"/>
                        </a:spcBef>
                        <a:buNone/>
                      </a:pPr>
                      <a:r>
                        <a:rPr b="1" lang="en-GB"/>
                        <a: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user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a:t>[</a:t>
                      </a:r>
                      <a:r>
                        <a:rPr lang="en-GB"/>
                        <a:t>{3,1},{3,2},{3,3}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a:t>],[</a:t>
                      </a:r>
                      <a:r>
                        <a:rPr lang="en-GB"/>
                        <a:t>{3,1,1},{3,1,2},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a:t>F3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a:t>{3,1,3},{3,2,4}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solidFill>
                      <a:srgbClr val="C27BA0"/>
                    </a:solidFill>
                  </a:tcPr>
                </a:tc>
              </a:tr>
              <a:tr h="295150">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AA84F"/>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FFD966"/>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6D9EEB"/>
                    </a:solidFill>
                  </a:tcPr>
                </a:tc>
                <a:tc>
                  <a:txBody>
                    <a:bodyPr>
                      <a:noAutofit/>
                    </a:bodyPr>
                    <a:lstStyle/>
                    <a:p>
                      <a:pPr lvl="0" rtl="0">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tcPr>
                </a:tc>
                <a:tc>
                  <a:txBody>
                    <a:bodyPr>
                      <a:noAutofit/>
                    </a:bodyPr>
                    <a:lstStyle/>
                    <a:p>
                      <a:pPr lvl="0" rtl="0">
                        <a:lnSpc>
                          <a:spcPct val="115000"/>
                        </a:lnSpc>
                        <a:spcBef>
                          <a:spcPts val="0"/>
                        </a:spcBef>
                        <a:buNone/>
                      </a:pPr>
                      <a:r>
                        <a:rPr lang="en-GB"/>
                        <a:t>…{3,3,9}]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rgbClr val="C27BA0"/>
                    </a:solidFill>
                  </a:tcPr>
                </a:tc>
              </a:tr>
            </a:tbl>
          </a:graphicData>
        </a:graphic>
      </p:graphicFrame>
      <p:sp>
        <p:nvSpPr>
          <p:cNvPr id="787" name="Shape 787"/>
          <p:cNvSpPr txBox="1"/>
          <p:nvPr/>
        </p:nvSpPr>
        <p:spPr>
          <a:xfrm>
            <a:off x="798850" y="3171375"/>
            <a:ext cx="27300" cy="933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788" name="Shape 788"/>
          <p:cNvSpPr txBox="1"/>
          <p:nvPr/>
        </p:nvSpPr>
        <p:spPr>
          <a:xfrm>
            <a:off x="311700" y="2595350"/>
            <a:ext cx="3239400" cy="642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GB" sz="2400">
                <a:solidFill>
                  <a:srgbClr val="FFFFFF"/>
                </a:solidFill>
                <a:latin typeface="Consolas"/>
                <a:ea typeface="Consolas"/>
                <a:cs typeface="Consolas"/>
                <a:sym typeface="Consolas"/>
              </a:rPr>
              <a:t>$&gt; cat  /user/F1</a:t>
            </a:r>
          </a:p>
        </p:txBody>
      </p:sp>
      <p:sp>
        <p:nvSpPr>
          <p:cNvPr id="789" name="Shape 789"/>
          <p:cNvSpPr/>
          <p:nvPr/>
        </p:nvSpPr>
        <p:spPr>
          <a:xfrm>
            <a:off x="3604450" y="2714299"/>
            <a:ext cx="4104125" cy="656950"/>
          </a:xfrm>
          <a:custGeom>
            <a:pathLst>
              <a:path extrusionOk="0" h="26278" w="164165">
                <a:moveTo>
                  <a:pt x="0" y="2293"/>
                </a:moveTo>
                <a:cubicBezTo>
                  <a:pt x="14746" y="2204"/>
                  <a:pt x="61118" y="-2237"/>
                  <a:pt x="88479" y="1760"/>
                </a:cubicBezTo>
                <a:cubicBezTo>
                  <a:pt x="115839" y="5757"/>
                  <a:pt x="151550" y="22191"/>
                  <a:pt x="164165" y="26278"/>
                </a:cubicBezTo>
              </a:path>
            </a:pathLst>
          </a:custGeom>
          <a:noFill/>
          <a:ln cap="flat" cmpd="sng" w="28575">
            <a:solidFill>
              <a:schemeClr val="dk2"/>
            </a:solidFill>
            <a:prstDash val="solid"/>
            <a:round/>
            <a:headEnd len="lg" w="lg" type="none"/>
            <a:tailEnd len="lg" w="lg" type="triangle"/>
          </a:ln>
        </p:spPr>
      </p:sp>
      <p:sp>
        <p:nvSpPr>
          <p:cNvPr id="790" name="Shape 790"/>
          <p:cNvSpPr/>
          <p:nvPr/>
        </p:nvSpPr>
        <p:spPr>
          <a:xfrm>
            <a:off x="390300" y="1184225"/>
            <a:ext cx="186600" cy="1599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91" name="Shape 791"/>
          <p:cNvSpPr/>
          <p:nvPr/>
        </p:nvSpPr>
        <p:spPr>
          <a:xfrm>
            <a:off x="656050" y="1602725"/>
            <a:ext cx="186600" cy="1599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92" name="Shape 792"/>
          <p:cNvCxnSpPr>
            <a:stCxn id="790" idx="5"/>
            <a:endCxn id="791" idx="0"/>
          </p:cNvCxnSpPr>
          <p:nvPr/>
        </p:nvCxnSpPr>
        <p:spPr>
          <a:xfrm>
            <a:off x="549573" y="1320708"/>
            <a:ext cx="199800" cy="282000"/>
          </a:xfrm>
          <a:prstGeom prst="straightConnector1">
            <a:avLst/>
          </a:prstGeom>
          <a:noFill/>
          <a:ln cap="flat" cmpd="sng" w="9525">
            <a:solidFill>
              <a:srgbClr val="000000"/>
            </a:solidFill>
            <a:prstDash val="solid"/>
            <a:round/>
            <a:headEnd len="lg" w="lg" type="none"/>
            <a:tailEnd len="lg" w="lg" type="none"/>
          </a:ln>
        </p:spPr>
      </p:cxnSp>
      <p:cxnSp>
        <p:nvCxnSpPr>
          <p:cNvPr id="793" name="Shape 793"/>
          <p:cNvCxnSpPr>
            <a:stCxn id="791" idx="3"/>
          </p:cNvCxnSpPr>
          <p:nvPr/>
        </p:nvCxnSpPr>
        <p:spPr>
          <a:xfrm flipH="1">
            <a:off x="390276" y="1739208"/>
            <a:ext cx="293100" cy="316200"/>
          </a:xfrm>
          <a:prstGeom prst="straightConnector1">
            <a:avLst/>
          </a:prstGeom>
          <a:noFill/>
          <a:ln cap="flat" cmpd="sng" w="9525">
            <a:solidFill>
              <a:srgbClr val="000000"/>
            </a:solidFill>
            <a:prstDash val="solid"/>
            <a:round/>
            <a:headEnd len="lg" w="lg" type="none"/>
            <a:tailEnd len="lg" w="lg" type="none"/>
          </a:ln>
        </p:spPr>
      </p:cxnSp>
      <p:cxnSp>
        <p:nvCxnSpPr>
          <p:cNvPr id="794" name="Shape 794"/>
          <p:cNvCxnSpPr>
            <a:stCxn id="791" idx="4"/>
          </p:cNvCxnSpPr>
          <p:nvPr/>
        </p:nvCxnSpPr>
        <p:spPr>
          <a:xfrm>
            <a:off x="749350" y="1762625"/>
            <a:ext cx="27300" cy="269400"/>
          </a:xfrm>
          <a:prstGeom prst="straightConnector1">
            <a:avLst/>
          </a:prstGeom>
          <a:noFill/>
          <a:ln cap="flat" cmpd="sng" w="9525">
            <a:solidFill>
              <a:srgbClr val="000000"/>
            </a:solidFill>
            <a:prstDash val="solid"/>
            <a:round/>
            <a:headEnd len="lg" w="lg" type="none"/>
            <a:tailEnd len="lg" w="lg" type="none"/>
          </a:ln>
        </p:spPr>
      </p:cxnSp>
      <p:cxnSp>
        <p:nvCxnSpPr>
          <p:cNvPr id="795" name="Shape 795"/>
          <p:cNvCxnSpPr>
            <a:stCxn id="791" idx="5"/>
          </p:cNvCxnSpPr>
          <p:nvPr/>
        </p:nvCxnSpPr>
        <p:spPr>
          <a:xfrm>
            <a:off x="815323" y="1739208"/>
            <a:ext cx="314400" cy="316200"/>
          </a:xfrm>
          <a:prstGeom prst="straightConnector1">
            <a:avLst/>
          </a:prstGeom>
          <a:noFill/>
          <a:ln cap="flat" cmpd="sng" w="9525">
            <a:solidFill>
              <a:srgbClr val="000000"/>
            </a:solidFill>
            <a:prstDash val="solid"/>
            <a:round/>
            <a:headEnd len="lg" w="lg" type="none"/>
            <a:tailEnd len="lg" w="lg" type="none"/>
          </a:ln>
        </p:spPr>
      </p:cxnSp>
      <p:sp>
        <p:nvSpPr>
          <p:cNvPr id="796" name="Shape 796"/>
          <p:cNvSpPr txBox="1"/>
          <p:nvPr/>
        </p:nvSpPr>
        <p:spPr>
          <a:xfrm>
            <a:off x="516262" y="1049163"/>
            <a:ext cx="293100" cy="4476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797" name="Shape 797"/>
          <p:cNvSpPr txBox="1"/>
          <p:nvPr/>
        </p:nvSpPr>
        <p:spPr>
          <a:xfrm>
            <a:off x="772249" y="1458875"/>
            <a:ext cx="548700" cy="447600"/>
          </a:xfrm>
          <a:prstGeom prst="rect">
            <a:avLst/>
          </a:prstGeom>
          <a:noFill/>
          <a:ln>
            <a:noFill/>
          </a:ln>
        </p:spPr>
        <p:txBody>
          <a:bodyPr anchorCtr="0" anchor="t" bIns="91425" lIns="91425" rIns="91425" tIns="91425">
            <a:noAutofit/>
          </a:bodyPr>
          <a:lstStyle/>
          <a:p>
            <a:pPr lvl="0" rtl="0">
              <a:spcBef>
                <a:spcPts val="0"/>
              </a:spcBef>
              <a:buNone/>
            </a:pPr>
            <a:r>
              <a:rPr lang="en-GB"/>
              <a:t>user</a:t>
            </a:r>
          </a:p>
        </p:txBody>
      </p:sp>
      <p:sp>
        <p:nvSpPr>
          <p:cNvPr id="798" name="Shape 798"/>
          <p:cNvSpPr/>
          <p:nvPr/>
        </p:nvSpPr>
        <p:spPr>
          <a:xfrm>
            <a:off x="281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9" name="Shape 799"/>
          <p:cNvSpPr/>
          <p:nvPr/>
        </p:nvSpPr>
        <p:spPr>
          <a:xfrm>
            <a:off x="662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0" name="Shape 800"/>
          <p:cNvSpPr/>
          <p:nvPr/>
        </p:nvSpPr>
        <p:spPr>
          <a:xfrm>
            <a:off x="1043900" y="2055400"/>
            <a:ext cx="199800" cy="1599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1" name="Shape 801"/>
          <p:cNvSpPr txBox="1"/>
          <p:nvPr/>
        </p:nvSpPr>
        <p:spPr>
          <a:xfrm>
            <a:off x="228251" y="2109025"/>
            <a:ext cx="1188000" cy="357900"/>
          </a:xfrm>
          <a:prstGeom prst="rect">
            <a:avLst/>
          </a:prstGeom>
          <a:noFill/>
          <a:ln>
            <a:noFill/>
          </a:ln>
        </p:spPr>
        <p:txBody>
          <a:bodyPr anchorCtr="0" anchor="t" bIns="91425" lIns="91425" rIns="91425" tIns="91425">
            <a:noAutofit/>
          </a:bodyPr>
          <a:lstStyle/>
          <a:p>
            <a:pPr lvl="0" rtl="0">
              <a:spcBef>
                <a:spcPts val="0"/>
              </a:spcBef>
              <a:buNone/>
            </a:pPr>
            <a:r>
              <a:rPr lang="en-GB"/>
              <a:t>F1   F2   </a:t>
            </a:r>
            <a:r>
              <a:rPr b="1" lang="en-GB">
                <a:solidFill>
                  <a:srgbClr val="A64D79"/>
                </a:solidFill>
              </a:rPr>
              <a:t>F3</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05" name="Shape 805"/>
        <p:cNvGrpSpPr/>
        <p:nvPr/>
      </p:nvGrpSpPr>
      <p:grpSpPr>
        <a:xfrm>
          <a:off x="0" y="0"/>
          <a:ext cx="0" cy="0"/>
          <a:chOff x="0" y="0"/>
          <a:chExt cx="0" cy="0"/>
        </a:xfrm>
      </p:grpSpPr>
      <p:sp>
        <p:nvSpPr>
          <p:cNvPr id="806" name="Shape 806"/>
          <p:cNvSpPr txBox="1"/>
          <p:nvPr>
            <p:ph type="title"/>
          </p:nvPr>
        </p:nvSpPr>
        <p:spPr>
          <a:xfrm>
            <a:off x="311700" y="1106125"/>
            <a:ext cx="8520600" cy="1963500"/>
          </a:xfrm>
          <a:prstGeom prst="rect">
            <a:avLst/>
          </a:prstGeom>
        </p:spPr>
        <p:txBody>
          <a:bodyPr anchorCtr="0" anchor="b" bIns="91425" lIns="91425" rIns="91425" tIns="91425">
            <a:noAutofit/>
          </a:bodyPr>
          <a:lstStyle/>
          <a:p>
            <a:pPr lvl="0" rtl="0">
              <a:spcBef>
                <a:spcPts val="0"/>
              </a:spcBef>
              <a:buNone/>
            </a:pPr>
            <a:r>
              <a:rPr lang="en-GB" sz="4800">
                <a:solidFill>
                  <a:srgbClr val="FFFFFF"/>
                </a:solidFill>
              </a:rPr>
              <a:t>Transaction Isolation</a:t>
            </a:r>
          </a:p>
        </p:txBody>
      </p:sp>
      <p:sp>
        <p:nvSpPr>
          <p:cNvPr id="807" name="Shape 80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1" name="Shape 811"/>
        <p:cNvGrpSpPr/>
        <p:nvPr/>
      </p:nvGrpSpPr>
      <p:grpSpPr>
        <a:xfrm>
          <a:off x="0" y="0"/>
          <a:ext cx="0" cy="0"/>
          <a:chOff x="0" y="0"/>
          <a:chExt cx="0" cy="0"/>
        </a:xfrm>
      </p:grpSpPr>
      <p:sp>
        <p:nvSpPr>
          <p:cNvPr id="812" name="Shape 8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Transaction Isolation Levels</a:t>
            </a:r>
          </a:p>
        </p:txBody>
      </p:sp>
      <p:sp>
        <p:nvSpPr>
          <p:cNvPr id="813" name="Shape 8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GB"/>
              <a:t>MySQL Cluster Network Database Engine only supports Read-Committed Transaction Isolation Level</a:t>
            </a:r>
          </a:p>
        </p:txBody>
      </p:sp>
      <p:sp>
        <p:nvSpPr>
          <p:cNvPr id="814" name="Shape 8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graphicFrame>
        <p:nvGraphicFramePr>
          <p:cNvPr id="815" name="Shape 815"/>
          <p:cNvGraphicFramePr/>
          <p:nvPr/>
        </p:nvGraphicFramePr>
        <p:xfrm>
          <a:off x="1791800" y="1944200"/>
          <a:ext cx="3000000" cy="3000000"/>
        </p:xfrm>
        <a:graphic>
          <a:graphicData uri="http://schemas.openxmlformats.org/drawingml/2006/table">
            <a:tbl>
              <a:tblPr>
                <a:noFill/>
                <a:tableStyleId>{F272928A-EE18-4A80-BFEB-A39FF3E76CC0}</a:tableStyleId>
              </a:tblPr>
              <a:tblGrid>
                <a:gridCol w="1723225"/>
                <a:gridCol w="1056975"/>
                <a:gridCol w="1925600"/>
                <a:gridCol w="1235075"/>
              </a:tblGrid>
              <a:tr h="486325">
                <a:tc>
                  <a:txBody>
                    <a:bodyPr>
                      <a:noAutofit/>
                    </a:bodyPr>
                    <a:lstStyle/>
                    <a:p>
                      <a:pPr lvl="0" rtl="0" algn="ctr">
                        <a:lnSpc>
                          <a:spcPct val="115000"/>
                        </a:lnSpc>
                        <a:spcBef>
                          <a:spcPts val="0"/>
                        </a:spcBef>
                        <a:buNone/>
                      </a:pPr>
                      <a:r>
                        <a:rPr b="1" lang="en-GB" sz="1100">
                          <a:solidFill>
                            <a:srgbClr val="FFFFFF"/>
                          </a:solidFill>
                        </a:rPr>
                        <a:t>Isolation level</a:t>
                      </a:r>
                    </a:p>
                  </a:txBody>
                  <a:tcPr marT="91425" marB="91425" marR="91425" marL="91425">
                    <a:solidFill>
                      <a:srgbClr val="111111"/>
                    </a:solidFill>
                  </a:tcPr>
                </a:tc>
                <a:tc>
                  <a:txBody>
                    <a:bodyPr>
                      <a:noAutofit/>
                    </a:bodyPr>
                    <a:lstStyle/>
                    <a:p>
                      <a:pPr lvl="0" rtl="0" algn="ctr">
                        <a:lnSpc>
                          <a:spcPct val="115000"/>
                        </a:lnSpc>
                        <a:spcBef>
                          <a:spcPts val="0"/>
                        </a:spcBef>
                        <a:buNone/>
                      </a:pPr>
                      <a:r>
                        <a:rPr b="1" lang="en-GB" sz="1100">
                          <a:solidFill>
                            <a:srgbClr val="FFFFFF"/>
                          </a:solidFill>
                        </a:rPr>
                        <a:t>Dirty reads</a:t>
                      </a:r>
                    </a:p>
                  </a:txBody>
                  <a:tcPr marT="91425" marB="91425" marR="91425" marL="91425">
                    <a:solidFill>
                      <a:srgbClr val="111111"/>
                    </a:solidFill>
                  </a:tcPr>
                </a:tc>
                <a:tc>
                  <a:txBody>
                    <a:bodyPr>
                      <a:noAutofit/>
                    </a:bodyPr>
                    <a:lstStyle/>
                    <a:p>
                      <a:pPr lvl="0" rtl="0" algn="ctr">
                        <a:lnSpc>
                          <a:spcPct val="115000"/>
                        </a:lnSpc>
                        <a:spcBef>
                          <a:spcPts val="0"/>
                        </a:spcBef>
                        <a:buNone/>
                      </a:pPr>
                      <a:r>
                        <a:rPr b="1" lang="en-GB" sz="1100">
                          <a:solidFill>
                            <a:srgbClr val="FFFFFF"/>
                          </a:solidFill>
                        </a:rPr>
                        <a:t>Non-repeatable reads</a:t>
                      </a:r>
                    </a:p>
                  </a:txBody>
                  <a:tcPr marT="91425" marB="91425" marR="91425" marL="91425">
                    <a:solidFill>
                      <a:srgbClr val="111111"/>
                    </a:solidFill>
                  </a:tcPr>
                </a:tc>
                <a:tc>
                  <a:txBody>
                    <a:bodyPr>
                      <a:noAutofit/>
                    </a:bodyPr>
                    <a:lstStyle/>
                    <a:p>
                      <a:pPr lvl="0" rtl="0" algn="ctr">
                        <a:lnSpc>
                          <a:spcPct val="115000"/>
                        </a:lnSpc>
                        <a:spcBef>
                          <a:spcPts val="0"/>
                        </a:spcBef>
                        <a:buNone/>
                      </a:pPr>
                      <a:r>
                        <a:rPr b="1" lang="en-GB" sz="1100">
                          <a:solidFill>
                            <a:srgbClr val="FFFFFF"/>
                          </a:solidFill>
                        </a:rPr>
                        <a:t>Phantoms</a:t>
                      </a:r>
                    </a:p>
                  </a:txBody>
                  <a:tcPr marT="91425" marB="91425" marR="91425" marL="91425">
                    <a:solidFill>
                      <a:srgbClr val="111111"/>
                    </a:solidFill>
                  </a:tcPr>
                </a:tc>
              </a:tr>
              <a:tr h="584925">
                <a:tc>
                  <a:txBody>
                    <a:bodyPr>
                      <a:noAutofit/>
                    </a:bodyPr>
                    <a:lstStyle/>
                    <a:p>
                      <a:pPr lvl="0" rtl="0">
                        <a:lnSpc>
                          <a:spcPct val="115000"/>
                        </a:lnSpc>
                        <a:spcBef>
                          <a:spcPts val="0"/>
                        </a:spcBef>
                        <a:buNone/>
                      </a:pPr>
                      <a:r>
                        <a:rPr lang="en-GB"/>
                        <a:t>Read Uncommitted</a:t>
                      </a:r>
                    </a:p>
                  </a:txBody>
                  <a:tcPr marT="91425" marB="91425" marR="91425" marL="91425"/>
                </a:tc>
                <a:tc>
                  <a:txBody>
                    <a:bodyPr>
                      <a:noAutofit/>
                    </a:bodyPr>
                    <a:lstStyle/>
                    <a:p>
                      <a:pPr lvl="0" rtl="0">
                        <a:lnSpc>
                          <a:spcPct val="115000"/>
                        </a:lnSpc>
                        <a:spcBef>
                          <a:spcPts val="0"/>
                        </a:spcBef>
                        <a:buNone/>
                      </a:pPr>
                      <a:r>
                        <a:rPr lang="en-GB"/>
                        <a:t>may occur</a:t>
                      </a:r>
                    </a:p>
                  </a:txBody>
                  <a:tcPr marT="91425" marB="91425" marR="91425" marL="91425"/>
                </a:tc>
                <a:tc>
                  <a:txBody>
                    <a:bodyPr>
                      <a:noAutofit/>
                    </a:bodyPr>
                    <a:lstStyle/>
                    <a:p>
                      <a:pPr lvl="0" rtl="0">
                        <a:lnSpc>
                          <a:spcPct val="115000"/>
                        </a:lnSpc>
                        <a:spcBef>
                          <a:spcPts val="0"/>
                        </a:spcBef>
                        <a:buNone/>
                      </a:pPr>
                      <a:r>
                        <a:rPr lang="en-GB"/>
                        <a:t>may occur</a:t>
                      </a:r>
                    </a:p>
                  </a:txBody>
                  <a:tcPr marT="91425" marB="91425" marR="91425" marL="91425"/>
                </a:tc>
                <a:tc>
                  <a:txBody>
                    <a:bodyPr>
                      <a:noAutofit/>
                    </a:bodyPr>
                    <a:lstStyle/>
                    <a:p>
                      <a:pPr lvl="0" rtl="0">
                        <a:lnSpc>
                          <a:spcPct val="115000"/>
                        </a:lnSpc>
                        <a:spcBef>
                          <a:spcPts val="0"/>
                        </a:spcBef>
                        <a:buNone/>
                      </a:pPr>
                      <a:r>
                        <a:rPr lang="en-GB"/>
                        <a:t>may occur</a:t>
                      </a:r>
                    </a:p>
                  </a:txBody>
                  <a:tcPr marT="91425" marB="91425" marR="91425" marL="91425"/>
                </a:tc>
              </a:tr>
              <a:tr h="584925">
                <a:tc>
                  <a:txBody>
                    <a:bodyPr>
                      <a:noAutofit/>
                    </a:bodyPr>
                    <a:lstStyle/>
                    <a:p>
                      <a:pPr lvl="0" rtl="0">
                        <a:lnSpc>
                          <a:spcPct val="115000"/>
                        </a:lnSpc>
                        <a:spcBef>
                          <a:spcPts val="0"/>
                        </a:spcBef>
                        <a:buNone/>
                      </a:pPr>
                      <a:r>
                        <a:rPr b="1" lang="en-GB"/>
                        <a:t>Read Committed</a:t>
                      </a:r>
                    </a:p>
                  </a:txBody>
                  <a:tcPr marT="91425" marB="91425" marR="91425" marL="91425">
                    <a:solidFill>
                      <a:srgbClr val="DDDDDD"/>
                    </a:solidFill>
                  </a:tcPr>
                </a:tc>
                <a:tc>
                  <a:txBody>
                    <a:bodyPr>
                      <a:noAutofit/>
                    </a:bodyPr>
                    <a:lstStyle/>
                    <a:p>
                      <a:pPr lvl="0" rtl="0">
                        <a:lnSpc>
                          <a:spcPct val="115000"/>
                        </a:lnSpc>
                        <a:spcBef>
                          <a:spcPts val="0"/>
                        </a:spcBef>
                        <a:buNone/>
                      </a:pPr>
                      <a:r>
                        <a:rPr b="1" lang="en-GB"/>
                        <a:t>-</a:t>
                      </a:r>
                    </a:p>
                  </a:txBody>
                  <a:tcPr marT="91425" marB="91425" marR="91425" marL="91425">
                    <a:solidFill>
                      <a:srgbClr val="DDDDDD"/>
                    </a:solidFill>
                  </a:tcPr>
                </a:tc>
                <a:tc>
                  <a:txBody>
                    <a:bodyPr>
                      <a:noAutofit/>
                    </a:bodyPr>
                    <a:lstStyle/>
                    <a:p>
                      <a:pPr lvl="0" rtl="0">
                        <a:lnSpc>
                          <a:spcPct val="115000"/>
                        </a:lnSpc>
                        <a:spcBef>
                          <a:spcPts val="0"/>
                        </a:spcBef>
                        <a:buNone/>
                      </a:pPr>
                      <a:r>
                        <a:rPr b="1" lang="en-GB"/>
                        <a:t>may occur</a:t>
                      </a:r>
                    </a:p>
                  </a:txBody>
                  <a:tcPr marT="91425" marB="91425" marR="91425" marL="91425">
                    <a:solidFill>
                      <a:srgbClr val="DDDDDD"/>
                    </a:solidFill>
                  </a:tcPr>
                </a:tc>
                <a:tc>
                  <a:txBody>
                    <a:bodyPr>
                      <a:noAutofit/>
                    </a:bodyPr>
                    <a:lstStyle/>
                    <a:p>
                      <a:pPr lvl="0" rtl="0">
                        <a:lnSpc>
                          <a:spcPct val="115000"/>
                        </a:lnSpc>
                        <a:spcBef>
                          <a:spcPts val="0"/>
                        </a:spcBef>
                        <a:buNone/>
                      </a:pPr>
                      <a:r>
                        <a:rPr b="1" lang="en-GB"/>
                        <a:t>may occur</a:t>
                      </a:r>
                    </a:p>
                  </a:txBody>
                  <a:tcPr marT="91425" marB="91425" marR="91425" marL="91425">
                    <a:solidFill>
                      <a:srgbClr val="DDDDDD"/>
                    </a:solidFill>
                  </a:tcPr>
                </a:tc>
              </a:tr>
              <a:tr h="584925">
                <a:tc>
                  <a:txBody>
                    <a:bodyPr>
                      <a:noAutofit/>
                    </a:bodyPr>
                    <a:lstStyle/>
                    <a:p>
                      <a:pPr lvl="0" rtl="0">
                        <a:lnSpc>
                          <a:spcPct val="115000"/>
                        </a:lnSpc>
                        <a:spcBef>
                          <a:spcPts val="0"/>
                        </a:spcBef>
                        <a:buNone/>
                      </a:pPr>
                      <a:r>
                        <a:rPr lang="en-GB"/>
                        <a:t>Repeatable Read</a:t>
                      </a:r>
                    </a:p>
                  </a:txBody>
                  <a:tcPr marT="91425" marB="91425" marR="91425" marL="91425"/>
                </a:tc>
                <a:tc>
                  <a:txBody>
                    <a:bodyPr>
                      <a:noAutofit/>
                    </a:bodyPr>
                    <a:lstStyle/>
                    <a:p>
                      <a:pPr lvl="0" rtl="0">
                        <a:lnSpc>
                          <a:spcPct val="115000"/>
                        </a:lnSpc>
                        <a:spcBef>
                          <a:spcPts val="0"/>
                        </a:spcBef>
                        <a:buNone/>
                      </a:pPr>
                      <a:r>
                        <a:rPr lang="en-GB"/>
                        <a:t>-</a:t>
                      </a:r>
                    </a:p>
                  </a:txBody>
                  <a:tcPr marT="91425" marB="91425" marR="91425" marL="91425"/>
                </a:tc>
                <a:tc>
                  <a:txBody>
                    <a:bodyPr>
                      <a:noAutofit/>
                    </a:bodyPr>
                    <a:lstStyle/>
                    <a:p>
                      <a:pPr lvl="0" rtl="0">
                        <a:lnSpc>
                          <a:spcPct val="115000"/>
                        </a:lnSpc>
                        <a:spcBef>
                          <a:spcPts val="0"/>
                        </a:spcBef>
                        <a:buNone/>
                      </a:pPr>
                      <a:r>
                        <a:rPr lang="en-GB"/>
                        <a:t>-</a:t>
                      </a:r>
                    </a:p>
                  </a:txBody>
                  <a:tcPr marT="91425" marB="91425" marR="91425" marL="91425"/>
                </a:tc>
                <a:tc>
                  <a:txBody>
                    <a:bodyPr>
                      <a:noAutofit/>
                    </a:bodyPr>
                    <a:lstStyle/>
                    <a:p>
                      <a:pPr lvl="0" rtl="0">
                        <a:lnSpc>
                          <a:spcPct val="115000"/>
                        </a:lnSpc>
                        <a:spcBef>
                          <a:spcPts val="0"/>
                        </a:spcBef>
                        <a:buNone/>
                      </a:pPr>
                      <a:r>
                        <a:rPr lang="en-GB"/>
                        <a:t>may occur</a:t>
                      </a:r>
                    </a:p>
                  </a:txBody>
                  <a:tcPr marT="91425" marB="91425" marR="91425" marL="91425"/>
                </a:tc>
              </a:tr>
              <a:tr h="371325">
                <a:tc>
                  <a:txBody>
                    <a:bodyPr>
                      <a:noAutofit/>
                    </a:bodyPr>
                    <a:lstStyle/>
                    <a:p>
                      <a:pPr lvl="0" rtl="0">
                        <a:lnSpc>
                          <a:spcPct val="115000"/>
                        </a:lnSpc>
                        <a:spcBef>
                          <a:spcPts val="0"/>
                        </a:spcBef>
                        <a:buNone/>
                      </a:pPr>
                      <a:r>
                        <a:rPr lang="en-GB"/>
                        <a:t>Serializable</a:t>
                      </a:r>
                    </a:p>
                  </a:txBody>
                  <a:tcPr marT="91425" marB="91425" marR="91425" marL="91425">
                    <a:solidFill>
                      <a:srgbClr val="DDDDDD"/>
                    </a:solidFill>
                  </a:tcPr>
                </a:tc>
                <a:tc>
                  <a:txBody>
                    <a:bodyPr>
                      <a:noAutofit/>
                    </a:bodyPr>
                    <a:lstStyle/>
                    <a:p>
                      <a:pPr lvl="0" rtl="0">
                        <a:lnSpc>
                          <a:spcPct val="115000"/>
                        </a:lnSpc>
                        <a:spcBef>
                          <a:spcPts val="0"/>
                        </a:spcBef>
                        <a:buNone/>
                      </a:pPr>
                      <a:r>
                        <a:rPr lang="en-GB"/>
                        <a:t>-</a:t>
                      </a:r>
                    </a:p>
                  </a:txBody>
                  <a:tcPr marT="91425" marB="91425" marR="91425" marL="91425">
                    <a:solidFill>
                      <a:srgbClr val="DDDDDD"/>
                    </a:solidFill>
                  </a:tcPr>
                </a:tc>
                <a:tc>
                  <a:txBody>
                    <a:bodyPr>
                      <a:noAutofit/>
                    </a:bodyPr>
                    <a:lstStyle/>
                    <a:p>
                      <a:pPr lvl="0" rtl="0">
                        <a:lnSpc>
                          <a:spcPct val="115000"/>
                        </a:lnSpc>
                        <a:spcBef>
                          <a:spcPts val="0"/>
                        </a:spcBef>
                        <a:buNone/>
                      </a:pPr>
                      <a:r>
                        <a:rPr lang="en-GB"/>
                        <a:t>-</a:t>
                      </a:r>
                    </a:p>
                  </a:txBody>
                  <a:tcPr marT="91425" marB="91425" marR="91425" marL="91425">
                    <a:solidFill>
                      <a:srgbClr val="DDDDDD"/>
                    </a:solidFill>
                  </a:tcPr>
                </a:tc>
                <a:tc>
                  <a:txBody>
                    <a:bodyPr>
                      <a:noAutofit/>
                    </a:bodyPr>
                    <a:lstStyle/>
                    <a:p>
                      <a:pPr lvl="0" rtl="0">
                        <a:lnSpc>
                          <a:spcPct val="115000"/>
                        </a:lnSpc>
                        <a:spcBef>
                          <a:spcPts val="0"/>
                        </a:spcBef>
                        <a:buNone/>
                      </a:pPr>
                      <a:r>
                        <a:rPr lang="en-GB"/>
                        <a:t>-</a:t>
                      </a:r>
                    </a:p>
                  </a:txBody>
                  <a:tcPr marT="91425" marB="91425" marR="91425" marL="91425">
                    <a:solidFill>
                      <a:srgbClr val="DDDDDD"/>
                    </a:solidFill>
                  </a:tcPr>
                </a:tc>
              </a:tr>
            </a:tbl>
          </a:graphicData>
        </a:graphic>
      </p:graphicFrame>
      <p:sp>
        <p:nvSpPr>
          <p:cNvPr id="816" name="Shape 816"/>
          <p:cNvSpPr/>
          <p:nvPr/>
        </p:nvSpPr>
        <p:spPr>
          <a:xfrm>
            <a:off x="1152200" y="3171600"/>
            <a:ext cx="6396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7" name="Shape 817"/>
          <p:cNvSpPr/>
          <p:nvPr/>
        </p:nvSpPr>
        <p:spPr>
          <a:xfrm rot="10800000">
            <a:off x="7732669" y="3171596"/>
            <a:ext cx="6390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1" name="Shape 821"/>
        <p:cNvGrpSpPr/>
        <p:nvPr/>
      </p:nvGrpSpPr>
      <p:grpSpPr>
        <a:xfrm>
          <a:off x="0" y="0"/>
          <a:ext cx="0" cy="0"/>
          <a:chOff x="0" y="0"/>
          <a:chExt cx="0" cy="0"/>
        </a:xfrm>
      </p:grpSpPr>
      <p:sp>
        <p:nvSpPr>
          <p:cNvPr id="822" name="Shape 82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Read Committed Transaction Isolation  </a:t>
            </a:r>
          </a:p>
        </p:txBody>
      </p:sp>
      <p:sp>
        <p:nvSpPr>
          <p:cNvPr id="823" name="Shape 823"/>
          <p:cNvSpPr/>
          <p:nvPr/>
        </p:nvSpPr>
        <p:spPr>
          <a:xfrm>
            <a:off x="567530" y="211778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24" name="Shape 824"/>
          <p:cNvSpPr/>
          <p:nvPr/>
        </p:nvSpPr>
        <p:spPr>
          <a:xfrm>
            <a:off x="725424" y="2427371"/>
            <a:ext cx="110999"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25" name="Shape 825"/>
          <p:cNvCxnSpPr>
            <a:stCxn id="823" idx="5"/>
            <a:endCxn id="824" idx="0"/>
          </p:cNvCxnSpPr>
          <p:nvPr/>
        </p:nvCxnSpPr>
        <p:spPr>
          <a:xfrm>
            <a:off x="662274" y="221867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826" name="Shape 826"/>
          <p:cNvCxnSpPr>
            <a:stCxn id="824" idx="3"/>
          </p:cNvCxnSpPr>
          <p:nvPr/>
        </p:nvCxnSpPr>
        <p:spPr>
          <a:xfrm flipH="1">
            <a:off x="567680" y="252826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827" name="Shape 827"/>
          <p:cNvCxnSpPr>
            <a:stCxn id="824" idx="4"/>
          </p:cNvCxnSpPr>
          <p:nvPr/>
        </p:nvCxnSpPr>
        <p:spPr>
          <a:xfrm>
            <a:off x="780924" y="254557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828" name="Shape 828"/>
          <p:cNvCxnSpPr>
            <a:stCxn id="824" idx="5"/>
          </p:cNvCxnSpPr>
          <p:nvPr/>
        </p:nvCxnSpPr>
        <p:spPr>
          <a:xfrm>
            <a:off x="820168" y="2528261"/>
            <a:ext cx="186900" cy="234000"/>
          </a:xfrm>
          <a:prstGeom prst="straightConnector1">
            <a:avLst/>
          </a:prstGeom>
          <a:noFill/>
          <a:ln cap="flat" cmpd="sng" w="9525">
            <a:solidFill>
              <a:srgbClr val="000000"/>
            </a:solidFill>
            <a:prstDash val="solid"/>
            <a:round/>
            <a:headEnd len="lg" w="lg" type="none"/>
            <a:tailEnd len="lg" w="lg" type="none"/>
          </a:ln>
        </p:spPr>
      </p:cxnSp>
      <p:sp>
        <p:nvSpPr>
          <p:cNvPr id="829" name="Shape 829"/>
          <p:cNvSpPr txBox="1"/>
          <p:nvPr/>
        </p:nvSpPr>
        <p:spPr>
          <a:xfrm>
            <a:off x="642370" y="201787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830" name="Shape 830"/>
          <p:cNvSpPr txBox="1"/>
          <p:nvPr/>
        </p:nvSpPr>
        <p:spPr>
          <a:xfrm>
            <a:off x="794480" y="232095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831" name="Shape 831"/>
          <p:cNvSpPr/>
          <p:nvPr/>
        </p:nvSpPr>
        <p:spPr>
          <a:xfrm>
            <a:off x="503125" y="27622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2" name="Shape 832"/>
          <p:cNvSpPr/>
          <p:nvPr/>
        </p:nvSpPr>
        <p:spPr>
          <a:xfrm>
            <a:off x="729494" y="27622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3" name="Shape 833"/>
          <p:cNvSpPr/>
          <p:nvPr/>
        </p:nvSpPr>
        <p:spPr>
          <a:xfrm>
            <a:off x="955863" y="27622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4" name="Shape 834"/>
          <p:cNvSpPr txBox="1"/>
          <p:nvPr/>
        </p:nvSpPr>
        <p:spPr>
          <a:xfrm>
            <a:off x="395049" y="2801900"/>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835" name="Shape 835"/>
          <p:cNvSpPr/>
          <p:nvPr/>
        </p:nvSpPr>
        <p:spPr>
          <a:xfrm>
            <a:off x="5320855" y="2176911"/>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36" name="Shape 836"/>
          <p:cNvSpPr/>
          <p:nvPr/>
        </p:nvSpPr>
        <p:spPr>
          <a:xfrm>
            <a:off x="5478749" y="2486496"/>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37" name="Shape 837"/>
          <p:cNvCxnSpPr>
            <a:stCxn id="835" idx="5"/>
            <a:endCxn id="836" idx="0"/>
          </p:cNvCxnSpPr>
          <p:nvPr/>
        </p:nvCxnSpPr>
        <p:spPr>
          <a:xfrm>
            <a:off x="5415599" y="2277801"/>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838" name="Shape 838"/>
          <p:cNvCxnSpPr>
            <a:stCxn id="836" idx="3"/>
          </p:cNvCxnSpPr>
          <p:nvPr/>
        </p:nvCxnSpPr>
        <p:spPr>
          <a:xfrm flipH="1">
            <a:off x="5321005" y="2587386"/>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839" name="Shape 839"/>
          <p:cNvCxnSpPr>
            <a:stCxn id="836" idx="4"/>
          </p:cNvCxnSpPr>
          <p:nvPr/>
        </p:nvCxnSpPr>
        <p:spPr>
          <a:xfrm>
            <a:off x="5534249" y="2604696"/>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840" name="Shape 840"/>
          <p:cNvCxnSpPr>
            <a:stCxn id="836" idx="5"/>
          </p:cNvCxnSpPr>
          <p:nvPr/>
        </p:nvCxnSpPr>
        <p:spPr>
          <a:xfrm>
            <a:off x="5573493" y="2587386"/>
            <a:ext cx="186900" cy="234000"/>
          </a:xfrm>
          <a:prstGeom prst="straightConnector1">
            <a:avLst/>
          </a:prstGeom>
          <a:noFill/>
          <a:ln cap="flat" cmpd="sng" w="9525">
            <a:solidFill>
              <a:srgbClr val="000000"/>
            </a:solidFill>
            <a:prstDash val="solid"/>
            <a:round/>
            <a:headEnd len="lg" w="lg" type="none"/>
            <a:tailEnd len="lg" w="lg" type="none"/>
          </a:ln>
        </p:spPr>
      </p:cxnSp>
      <p:sp>
        <p:nvSpPr>
          <p:cNvPr id="841" name="Shape 841"/>
          <p:cNvSpPr txBox="1"/>
          <p:nvPr/>
        </p:nvSpPr>
        <p:spPr>
          <a:xfrm>
            <a:off x="5395695" y="2076999"/>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842" name="Shape 842"/>
          <p:cNvSpPr txBox="1"/>
          <p:nvPr/>
        </p:nvSpPr>
        <p:spPr>
          <a:xfrm>
            <a:off x="5547805" y="2380075"/>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843" name="Shape 843"/>
          <p:cNvSpPr/>
          <p:nvPr/>
        </p:nvSpPr>
        <p:spPr>
          <a:xfrm>
            <a:off x="5256450" y="28213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4" name="Shape 844"/>
          <p:cNvSpPr/>
          <p:nvPr/>
        </p:nvSpPr>
        <p:spPr>
          <a:xfrm>
            <a:off x="5482819" y="28213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5" name="Shape 845"/>
          <p:cNvSpPr/>
          <p:nvPr/>
        </p:nvSpPr>
        <p:spPr>
          <a:xfrm>
            <a:off x="5709188" y="28213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6" name="Shape 846"/>
          <p:cNvSpPr txBox="1"/>
          <p:nvPr/>
        </p:nvSpPr>
        <p:spPr>
          <a:xfrm>
            <a:off x="5148374" y="2861025"/>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847" name="Shape 847"/>
          <p:cNvSpPr txBox="1"/>
          <p:nvPr/>
        </p:nvSpPr>
        <p:spPr>
          <a:xfrm>
            <a:off x="1622475" y="2112550"/>
            <a:ext cx="2581800" cy="866100"/>
          </a:xfrm>
          <a:prstGeom prst="rect">
            <a:avLst/>
          </a:prstGeom>
          <a:noFill/>
          <a:ln>
            <a:noFill/>
          </a:ln>
        </p:spPr>
        <p:txBody>
          <a:bodyPr anchorCtr="0" anchor="t" bIns="91425" lIns="91425" rIns="91425" tIns="91425">
            <a:noAutofit/>
          </a:bodyPr>
          <a:lstStyle/>
          <a:p>
            <a:pPr lvl="0" rtl="0">
              <a:spcBef>
                <a:spcPts val="0"/>
              </a:spcBef>
              <a:buNone/>
            </a:pPr>
            <a:r>
              <a:rPr b="1" lang="en-GB" sz="1200"/>
              <a:t>Touch /user/F4</a:t>
            </a:r>
          </a:p>
        </p:txBody>
      </p:sp>
      <p:sp>
        <p:nvSpPr>
          <p:cNvPr id="848" name="Shape 848"/>
          <p:cNvSpPr txBox="1"/>
          <p:nvPr/>
        </p:nvSpPr>
        <p:spPr>
          <a:xfrm>
            <a:off x="6204050" y="2053500"/>
            <a:ext cx="2544900" cy="866100"/>
          </a:xfrm>
          <a:prstGeom prst="rect">
            <a:avLst/>
          </a:prstGeom>
          <a:noFill/>
          <a:ln>
            <a:noFill/>
          </a:ln>
        </p:spPr>
        <p:txBody>
          <a:bodyPr anchorCtr="0" anchor="t" bIns="91425" lIns="91425" rIns="91425" tIns="91425">
            <a:noAutofit/>
          </a:bodyPr>
          <a:lstStyle/>
          <a:p>
            <a:pPr lvl="0" rtl="0">
              <a:spcBef>
                <a:spcPts val="0"/>
              </a:spcBef>
              <a:buNone/>
            </a:pPr>
            <a:r>
              <a:rPr b="1" lang="en-GB" sz="1200"/>
              <a:t>Touch /user/F4</a:t>
            </a:r>
          </a:p>
        </p:txBody>
      </p:sp>
      <p:sp>
        <p:nvSpPr>
          <p:cNvPr id="849" name="Shape 849"/>
          <p:cNvSpPr txBox="1"/>
          <p:nvPr/>
        </p:nvSpPr>
        <p:spPr>
          <a:xfrm>
            <a:off x="567675" y="1465762"/>
            <a:ext cx="7809900" cy="572700"/>
          </a:xfrm>
          <a:prstGeom prst="rect">
            <a:avLst/>
          </a:prstGeom>
          <a:noFill/>
          <a:ln>
            <a:noFill/>
          </a:ln>
        </p:spPr>
        <p:txBody>
          <a:bodyPr anchorCtr="0" anchor="t" bIns="91425" lIns="91425" rIns="91425" tIns="91425">
            <a:noAutofit/>
          </a:bodyPr>
          <a:lstStyle/>
          <a:p>
            <a:pPr lvl="0" rtl="0">
              <a:spcBef>
                <a:spcPts val="0"/>
              </a:spcBef>
              <a:buNone/>
            </a:pPr>
            <a:r>
              <a:rPr b="1" lang="en-GB"/>
              <a:t>Client 1									Client 2</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3" name="Shape 853"/>
        <p:cNvGrpSpPr/>
        <p:nvPr/>
      </p:nvGrpSpPr>
      <p:grpSpPr>
        <a:xfrm>
          <a:off x="0" y="0"/>
          <a:ext cx="0" cy="0"/>
          <a:chOff x="0" y="0"/>
          <a:chExt cx="0" cy="0"/>
        </a:xfrm>
      </p:grpSpPr>
      <p:sp>
        <p:nvSpPr>
          <p:cNvPr id="854" name="Shape 85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Read Committed Transaction Isolation  </a:t>
            </a:r>
          </a:p>
          <a:p>
            <a:pPr lvl="0" rtl="0">
              <a:spcBef>
                <a:spcPts val="0"/>
              </a:spcBef>
              <a:buNone/>
            </a:pPr>
            <a:r>
              <a:t/>
            </a:r>
            <a:endParaRPr/>
          </a:p>
        </p:txBody>
      </p:sp>
      <p:sp>
        <p:nvSpPr>
          <p:cNvPr id="855" name="Shape 855"/>
          <p:cNvSpPr/>
          <p:nvPr/>
        </p:nvSpPr>
        <p:spPr>
          <a:xfrm>
            <a:off x="567530" y="211778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56" name="Shape 856"/>
          <p:cNvSpPr/>
          <p:nvPr/>
        </p:nvSpPr>
        <p:spPr>
          <a:xfrm>
            <a:off x="725424" y="2427371"/>
            <a:ext cx="110999"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57" name="Shape 857"/>
          <p:cNvCxnSpPr>
            <a:stCxn id="855" idx="5"/>
            <a:endCxn id="856" idx="0"/>
          </p:cNvCxnSpPr>
          <p:nvPr/>
        </p:nvCxnSpPr>
        <p:spPr>
          <a:xfrm>
            <a:off x="662274" y="221867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858" name="Shape 858"/>
          <p:cNvCxnSpPr>
            <a:stCxn id="856" idx="3"/>
          </p:cNvCxnSpPr>
          <p:nvPr/>
        </p:nvCxnSpPr>
        <p:spPr>
          <a:xfrm flipH="1">
            <a:off x="567680" y="252826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859" name="Shape 859"/>
          <p:cNvCxnSpPr>
            <a:stCxn id="856" idx="4"/>
          </p:cNvCxnSpPr>
          <p:nvPr/>
        </p:nvCxnSpPr>
        <p:spPr>
          <a:xfrm>
            <a:off x="780924" y="254557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860" name="Shape 860"/>
          <p:cNvCxnSpPr>
            <a:stCxn id="856" idx="5"/>
          </p:cNvCxnSpPr>
          <p:nvPr/>
        </p:nvCxnSpPr>
        <p:spPr>
          <a:xfrm>
            <a:off x="820168" y="2528261"/>
            <a:ext cx="186900" cy="234000"/>
          </a:xfrm>
          <a:prstGeom prst="straightConnector1">
            <a:avLst/>
          </a:prstGeom>
          <a:noFill/>
          <a:ln cap="flat" cmpd="sng" w="9525">
            <a:solidFill>
              <a:srgbClr val="000000"/>
            </a:solidFill>
            <a:prstDash val="solid"/>
            <a:round/>
            <a:headEnd len="lg" w="lg" type="none"/>
            <a:tailEnd len="lg" w="lg" type="none"/>
          </a:ln>
        </p:spPr>
      </p:cxnSp>
      <p:sp>
        <p:nvSpPr>
          <p:cNvPr id="861" name="Shape 861"/>
          <p:cNvSpPr txBox="1"/>
          <p:nvPr/>
        </p:nvSpPr>
        <p:spPr>
          <a:xfrm>
            <a:off x="642370" y="201787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862" name="Shape 862"/>
          <p:cNvSpPr txBox="1"/>
          <p:nvPr/>
        </p:nvSpPr>
        <p:spPr>
          <a:xfrm>
            <a:off x="794480" y="232095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863" name="Shape 863"/>
          <p:cNvSpPr/>
          <p:nvPr/>
        </p:nvSpPr>
        <p:spPr>
          <a:xfrm>
            <a:off x="503125" y="27622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4" name="Shape 864"/>
          <p:cNvSpPr/>
          <p:nvPr/>
        </p:nvSpPr>
        <p:spPr>
          <a:xfrm>
            <a:off x="729494" y="27622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5" name="Shape 865"/>
          <p:cNvSpPr/>
          <p:nvPr/>
        </p:nvSpPr>
        <p:spPr>
          <a:xfrm>
            <a:off x="955863" y="27622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6" name="Shape 866"/>
          <p:cNvSpPr txBox="1"/>
          <p:nvPr/>
        </p:nvSpPr>
        <p:spPr>
          <a:xfrm>
            <a:off x="395049" y="2801900"/>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867" name="Shape 867"/>
          <p:cNvSpPr/>
          <p:nvPr/>
        </p:nvSpPr>
        <p:spPr>
          <a:xfrm>
            <a:off x="5320855" y="2176911"/>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68" name="Shape 868"/>
          <p:cNvSpPr/>
          <p:nvPr/>
        </p:nvSpPr>
        <p:spPr>
          <a:xfrm>
            <a:off x="5478749" y="2486496"/>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69" name="Shape 869"/>
          <p:cNvCxnSpPr>
            <a:stCxn id="867" idx="5"/>
            <a:endCxn id="868" idx="0"/>
          </p:cNvCxnSpPr>
          <p:nvPr/>
        </p:nvCxnSpPr>
        <p:spPr>
          <a:xfrm>
            <a:off x="5415599" y="2277801"/>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870" name="Shape 870"/>
          <p:cNvCxnSpPr>
            <a:stCxn id="868" idx="3"/>
          </p:cNvCxnSpPr>
          <p:nvPr/>
        </p:nvCxnSpPr>
        <p:spPr>
          <a:xfrm flipH="1">
            <a:off x="5321005" y="2587386"/>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871" name="Shape 871"/>
          <p:cNvCxnSpPr>
            <a:stCxn id="868" idx="4"/>
          </p:cNvCxnSpPr>
          <p:nvPr/>
        </p:nvCxnSpPr>
        <p:spPr>
          <a:xfrm>
            <a:off x="5534249" y="2604696"/>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872" name="Shape 872"/>
          <p:cNvCxnSpPr>
            <a:stCxn id="868" idx="5"/>
          </p:cNvCxnSpPr>
          <p:nvPr/>
        </p:nvCxnSpPr>
        <p:spPr>
          <a:xfrm>
            <a:off x="5573493" y="2587386"/>
            <a:ext cx="186900" cy="234000"/>
          </a:xfrm>
          <a:prstGeom prst="straightConnector1">
            <a:avLst/>
          </a:prstGeom>
          <a:noFill/>
          <a:ln cap="flat" cmpd="sng" w="9525">
            <a:solidFill>
              <a:srgbClr val="000000"/>
            </a:solidFill>
            <a:prstDash val="solid"/>
            <a:round/>
            <a:headEnd len="lg" w="lg" type="none"/>
            <a:tailEnd len="lg" w="lg" type="none"/>
          </a:ln>
        </p:spPr>
      </p:cxnSp>
      <p:sp>
        <p:nvSpPr>
          <p:cNvPr id="873" name="Shape 873"/>
          <p:cNvSpPr txBox="1"/>
          <p:nvPr/>
        </p:nvSpPr>
        <p:spPr>
          <a:xfrm>
            <a:off x="5395695" y="2076999"/>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874" name="Shape 874"/>
          <p:cNvSpPr txBox="1"/>
          <p:nvPr/>
        </p:nvSpPr>
        <p:spPr>
          <a:xfrm>
            <a:off x="5547805" y="2380075"/>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875" name="Shape 875"/>
          <p:cNvSpPr/>
          <p:nvPr/>
        </p:nvSpPr>
        <p:spPr>
          <a:xfrm>
            <a:off x="5256450" y="28213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6" name="Shape 876"/>
          <p:cNvSpPr/>
          <p:nvPr/>
        </p:nvSpPr>
        <p:spPr>
          <a:xfrm>
            <a:off x="5482819" y="28213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7" name="Shape 877"/>
          <p:cNvSpPr/>
          <p:nvPr/>
        </p:nvSpPr>
        <p:spPr>
          <a:xfrm>
            <a:off x="5709188" y="28213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8" name="Shape 878"/>
          <p:cNvSpPr txBox="1"/>
          <p:nvPr/>
        </p:nvSpPr>
        <p:spPr>
          <a:xfrm>
            <a:off x="5148374" y="2861025"/>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879" name="Shape 879"/>
          <p:cNvSpPr txBox="1"/>
          <p:nvPr/>
        </p:nvSpPr>
        <p:spPr>
          <a:xfrm>
            <a:off x="1622475" y="2112550"/>
            <a:ext cx="25818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lvl="0" rtl="0">
              <a:spcBef>
                <a:spcPts val="0"/>
              </a:spcBef>
              <a:buNone/>
            </a:pPr>
            <a:r>
              <a:t/>
            </a:r>
            <a:endParaRPr b="1" sz="1200">
              <a:solidFill>
                <a:srgbClr val="980000"/>
              </a:solidFill>
            </a:endParaRPr>
          </a:p>
        </p:txBody>
      </p:sp>
      <p:sp>
        <p:nvSpPr>
          <p:cNvPr id="880" name="Shape 880"/>
          <p:cNvSpPr txBox="1"/>
          <p:nvPr/>
        </p:nvSpPr>
        <p:spPr>
          <a:xfrm>
            <a:off x="6204050" y="2053500"/>
            <a:ext cx="25449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p:txBody>
      </p:sp>
      <p:sp>
        <p:nvSpPr>
          <p:cNvPr id="881" name="Shape 881"/>
          <p:cNvSpPr txBox="1"/>
          <p:nvPr/>
        </p:nvSpPr>
        <p:spPr>
          <a:xfrm>
            <a:off x="567675" y="1465762"/>
            <a:ext cx="7809900" cy="572700"/>
          </a:xfrm>
          <a:prstGeom prst="rect">
            <a:avLst/>
          </a:prstGeom>
          <a:noFill/>
          <a:ln>
            <a:noFill/>
          </a:ln>
        </p:spPr>
        <p:txBody>
          <a:bodyPr anchorCtr="0" anchor="t" bIns="91425" lIns="91425" rIns="91425" tIns="91425">
            <a:noAutofit/>
          </a:bodyPr>
          <a:lstStyle/>
          <a:p>
            <a:pPr lvl="0" rtl="0">
              <a:spcBef>
                <a:spcPts val="0"/>
              </a:spcBef>
              <a:buNone/>
            </a:pPr>
            <a:r>
              <a:rPr b="1" lang="en-GB"/>
              <a:t>Client 1									Client 2</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5" name="Shape 885"/>
        <p:cNvGrpSpPr/>
        <p:nvPr/>
      </p:nvGrpSpPr>
      <p:grpSpPr>
        <a:xfrm>
          <a:off x="0" y="0"/>
          <a:ext cx="0" cy="0"/>
          <a:chOff x="0" y="0"/>
          <a:chExt cx="0" cy="0"/>
        </a:xfrm>
      </p:grpSpPr>
      <p:sp>
        <p:nvSpPr>
          <p:cNvPr id="886" name="Shape 8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Read Committed Transaction Isolation  </a:t>
            </a:r>
          </a:p>
          <a:p>
            <a:pPr lvl="0" rtl="0">
              <a:spcBef>
                <a:spcPts val="0"/>
              </a:spcBef>
              <a:buNone/>
            </a:pPr>
            <a:r>
              <a:t/>
            </a:r>
            <a:endParaRPr/>
          </a:p>
        </p:txBody>
      </p:sp>
      <p:sp>
        <p:nvSpPr>
          <p:cNvPr id="887" name="Shape 887"/>
          <p:cNvSpPr/>
          <p:nvPr/>
        </p:nvSpPr>
        <p:spPr>
          <a:xfrm>
            <a:off x="567530" y="211778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88" name="Shape 888"/>
          <p:cNvSpPr/>
          <p:nvPr/>
        </p:nvSpPr>
        <p:spPr>
          <a:xfrm>
            <a:off x="725424" y="2427371"/>
            <a:ext cx="110999"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89" name="Shape 889"/>
          <p:cNvCxnSpPr>
            <a:stCxn id="887" idx="5"/>
            <a:endCxn id="888" idx="0"/>
          </p:cNvCxnSpPr>
          <p:nvPr/>
        </p:nvCxnSpPr>
        <p:spPr>
          <a:xfrm>
            <a:off x="662274" y="221867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890" name="Shape 890"/>
          <p:cNvCxnSpPr>
            <a:stCxn id="888" idx="3"/>
          </p:cNvCxnSpPr>
          <p:nvPr/>
        </p:nvCxnSpPr>
        <p:spPr>
          <a:xfrm flipH="1">
            <a:off x="567680" y="252826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891" name="Shape 891"/>
          <p:cNvCxnSpPr>
            <a:stCxn id="888" idx="4"/>
          </p:cNvCxnSpPr>
          <p:nvPr/>
        </p:nvCxnSpPr>
        <p:spPr>
          <a:xfrm>
            <a:off x="780924" y="254557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892" name="Shape 892"/>
          <p:cNvCxnSpPr>
            <a:stCxn id="888" idx="5"/>
          </p:cNvCxnSpPr>
          <p:nvPr/>
        </p:nvCxnSpPr>
        <p:spPr>
          <a:xfrm>
            <a:off x="820168" y="2528261"/>
            <a:ext cx="186900" cy="234000"/>
          </a:xfrm>
          <a:prstGeom prst="straightConnector1">
            <a:avLst/>
          </a:prstGeom>
          <a:noFill/>
          <a:ln cap="flat" cmpd="sng" w="9525">
            <a:solidFill>
              <a:srgbClr val="000000"/>
            </a:solidFill>
            <a:prstDash val="solid"/>
            <a:round/>
            <a:headEnd len="lg" w="lg" type="none"/>
            <a:tailEnd len="lg" w="lg" type="none"/>
          </a:ln>
        </p:spPr>
      </p:cxnSp>
      <p:sp>
        <p:nvSpPr>
          <p:cNvPr id="893" name="Shape 893"/>
          <p:cNvSpPr txBox="1"/>
          <p:nvPr/>
        </p:nvSpPr>
        <p:spPr>
          <a:xfrm>
            <a:off x="642370" y="201787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894" name="Shape 894"/>
          <p:cNvSpPr txBox="1"/>
          <p:nvPr/>
        </p:nvSpPr>
        <p:spPr>
          <a:xfrm>
            <a:off x="794480" y="232095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895" name="Shape 895"/>
          <p:cNvSpPr/>
          <p:nvPr/>
        </p:nvSpPr>
        <p:spPr>
          <a:xfrm>
            <a:off x="503125" y="27622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6" name="Shape 896"/>
          <p:cNvSpPr/>
          <p:nvPr/>
        </p:nvSpPr>
        <p:spPr>
          <a:xfrm>
            <a:off x="729494" y="27622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7" name="Shape 897"/>
          <p:cNvSpPr/>
          <p:nvPr/>
        </p:nvSpPr>
        <p:spPr>
          <a:xfrm>
            <a:off x="955863" y="27622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8" name="Shape 898"/>
          <p:cNvSpPr txBox="1"/>
          <p:nvPr/>
        </p:nvSpPr>
        <p:spPr>
          <a:xfrm>
            <a:off x="395049" y="2801900"/>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899" name="Shape 899"/>
          <p:cNvSpPr/>
          <p:nvPr/>
        </p:nvSpPr>
        <p:spPr>
          <a:xfrm>
            <a:off x="5320855" y="2176911"/>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00" name="Shape 900"/>
          <p:cNvSpPr/>
          <p:nvPr/>
        </p:nvSpPr>
        <p:spPr>
          <a:xfrm>
            <a:off x="5478749" y="2486496"/>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01" name="Shape 901"/>
          <p:cNvCxnSpPr>
            <a:stCxn id="899" idx="5"/>
            <a:endCxn id="900" idx="0"/>
          </p:cNvCxnSpPr>
          <p:nvPr/>
        </p:nvCxnSpPr>
        <p:spPr>
          <a:xfrm>
            <a:off x="5415599" y="2277801"/>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902" name="Shape 902"/>
          <p:cNvCxnSpPr>
            <a:stCxn id="900" idx="3"/>
          </p:cNvCxnSpPr>
          <p:nvPr/>
        </p:nvCxnSpPr>
        <p:spPr>
          <a:xfrm flipH="1">
            <a:off x="5321005" y="2587386"/>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903" name="Shape 903"/>
          <p:cNvCxnSpPr>
            <a:stCxn id="900" idx="4"/>
          </p:cNvCxnSpPr>
          <p:nvPr/>
        </p:nvCxnSpPr>
        <p:spPr>
          <a:xfrm>
            <a:off x="5534249" y="2604696"/>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904" name="Shape 904"/>
          <p:cNvCxnSpPr>
            <a:stCxn id="900" idx="5"/>
          </p:cNvCxnSpPr>
          <p:nvPr/>
        </p:nvCxnSpPr>
        <p:spPr>
          <a:xfrm>
            <a:off x="5573493" y="2587386"/>
            <a:ext cx="186900" cy="234000"/>
          </a:xfrm>
          <a:prstGeom prst="straightConnector1">
            <a:avLst/>
          </a:prstGeom>
          <a:noFill/>
          <a:ln cap="flat" cmpd="sng" w="9525">
            <a:solidFill>
              <a:srgbClr val="000000"/>
            </a:solidFill>
            <a:prstDash val="solid"/>
            <a:round/>
            <a:headEnd len="lg" w="lg" type="none"/>
            <a:tailEnd len="lg" w="lg" type="none"/>
          </a:ln>
        </p:spPr>
      </p:cxnSp>
      <p:sp>
        <p:nvSpPr>
          <p:cNvPr id="905" name="Shape 905"/>
          <p:cNvSpPr txBox="1"/>
          <p:nvPr/>
        </p:nvSpPr>
        <p:spPr>
          <a:xfrm>
            <a:off x="5395695" y="2076999"/>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906" name="Shape 906"/>
          <p:cNvSpPr txBox="1"/>
          <p:nvPr/>
        </p:nvSpPr>
        <p:spPr>
          <a:xfrm>
            <a:off x="5547805" y="2380075"/>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907" name="Shape 907"/>
          <p:cNvSpPr/>
          <p:nvPr/>
        </p:nvSpPr>
        <p:spPr>
          <a:xfrm>
            <a:off x="5256450" y="28213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8" name="Shape 908"/>
          <p:cNvSpPr/>
          <p:nvPr/>
        </p:nvSpPr>
        <p:spPr>
          <a:xfrm>
            <a:off x="5482819" y="28213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9" name="Shape 909"/>
          <p:cNvSpPr/>
          <p:nvPr/>
        </p:nvSpPr>
        <p:spPr>
          <a:xfrm>
            <a:off x="5709188" y="28213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0" name="Shape 910"/>
          <p:cNvSpPr txBox="1"/>
          <p:nvPr/>
        </p:nvSpPr>
        <p:spPr>
          <a:xfrm>
            <a:off x="5148374" y="2861025"/>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911" name="Shape 911"/>
          <p:cNvSpPr txBox="1"/>
          <p:nvPr/>
        </p:nvSpPr>
        <p:spPr>
          <a:xfrm>
            <a:off x="1622475" y="2112550"/>
            <a:ext cx="25818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indent="-304800" lvl="0" marL="914400" rtl="0">
              <a:spcBef>
                <a:spcPts val="0"/>
              </a:spcBef>
              <a:buSzPct val="100000"/>
              <a:buChar char="●"/>
            </a:pPr>
            <a:r>
              <a:rPr lang="en-GB" sz="1200"/>
              <a:t>user</a:t>
            </a:r>
          </a:p>
          <a:p>
            <a:pPr lvl="0" rtl="0">
              <a:spcBef>
                <a:spcPts val="0"/>
              </a:spcBef>
              <a:buNone/>
            </a:pPr>
            <a:r>
              <a:t/>
            </a:r>
            <a:endParaRPr b="1" sz="1200">
              <a:solidFill>
                <a:srgbClr val="980000"/>
              </a:solidFill>
            </a:endParaRPr>
          </a:p>
        </p:txBody>
      </p:sp>
      <p:sp>
        <p:nvSpPr>
          <p:cNvPr id="912" name="Shape 912"/>
          <p:cNvSpPr txBox="1"/>
          <p:nvPr/>
        </p:nvSpPr>
        <p:spPr>
          <a:xfrm>
            <a:off x="6204050" y="2053500"/>
            <a:ext cx="25449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indent="-304800" lvl="0" marL="914400" rtl="0">
              <a:spcBef>
                <a:spcPts val="0"/>
              </a:spcBef>
              <a:buSzPct val="100000"/>
              <a:buChar char="●"/>
            </a:pPr>
            <a:r>
              <a:rPr lang="en-GB" sz="1200"/>
              <a:t>user</a:t>
            </a:r>
          </a:p>
        </p:txBody>
      </p:sp>
      <p:sp>
        <p:nvSpPr>
          <p:cNvPr id="913" name="Shape 913"/>
          <p:cNvSpPr txBox="1"/>
          <p:nvPr/>
        </p:nvSpPr>
        <p:spPr>
          <a:xfrm>
            <a:off x="567675" y="1465762"/>
            <a:ext cx="7809900" cy="572700"/>
          </a:xfrm>
          <a:prstGeom prst="rect">
            <a:avLst/>
          </a:prstGeom>
          <a:noFill/>
          <a:ln>
            <a:noFill/>
          </a:ln>
        </p:spPr>
        <p:txBody>
          <a:bodyPr anchorCtr="0" anchor="t" bIns="91425" lIns="91425" rIns="91425" tIns="91425">
            <a:noAutofit/>
          </a:bodyPr>
          <a:lstStyle/>
          <a:p>
            <a:pPr lvl="0" rtl="0">
              <a:spcBef>
                <a:spcPts val="0"/>
              </a:spcBef>
              <a:buNone/>
            </a:pPr>
            <a:r>
              <a:rPr b="1" lang="en-GB"/>
              <a:t>Client 1									Client 2</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Hadoop Distributed File System</a:t>
            </a:r>
          </a:p>
          <a:p>
            <a:pPr lvl="0" rtl="0">
              <a:spcBef>
                <a:spcPts val="0"/>
              </a:spcBef>
              <a:buNone/>
            </a:pPr>
            <a:r>
              <a:t/>
            </a:r>
            <a:endParaRPr/>
          </a:p>
        </p:txBody>
      </p:sp>
      <p:pic>
        <p:nvPicPr>
          <p:cNvPr descr="hdfs-only-arch.png" id="90" name="Shape 90"/>
          <p:cNvPicPr preferRelativeResize="0"/>
          <p:nvPr/>
        </p:nvPicPr>
        <p:blipFill>
          <a:blip r:embed="rId3">
            <a:alphaModFix/>
          </a:blip>
          <a:stretch>
            <a:fillRect/>
          </a:stretch>
        </p:blipFill>
        <p:spPr>
          <a:xfrm>
            <a:off x="2277262" y="1152462"/>
            <a:ext cx="4486275" cy="3552825"/>
          </a:xfrm>
          <a:prstGeom prst="rect">
            <a:avLst/>
          </a:prstGeom>
          <a:noFill/>
          <a:ln>
            <a:noFill/>
          </a:ln>
        </p:spPr>
      </p:pic>
      <p:sp>
        <p:nvSpPr>
          <p:cNvPr id="91" name="Shape 9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rect4472.png" id="92" name="Shape 92"/>
          <p:cNvPicPr preferRelativeResize="0"/>
          <p:nvPr/>
        </p:nvPicPr>
        <p:blipFill>
          <a:blip r:embed="rId4">
            <a:alphaModFix amt="49000"/>
          </a:blip>
          <a:stretch>
            <a:fillRect/>
          </a:stretch>
        </p:blipFill>
        <p:spPr>
          <a:xfrm>
            <a:off x="1939450" y="3440150"/>
            <a:ext cx="4967223" cy="13091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7" name="Shape 917"/>
        <p:cNvGrpSpPr/>
        <p:nvPr/>
      </p:nvGrpSpPr>
      <p:grpSpPr>
        <a:xfrm>
          <a:off x="0" y="0"/>
          <a:ext cx="0" cy="0"/>
          <a:chOff x="0" y="0"/>
          <a:chExt cx="0" cy="0"/>
        </a:xfrm>
      </p:grpSpPr>
      <p:sp>
        <p:nvSpPr>
          <p:cNvPr id="918" name="Shape 9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Read Committed Transaction Isolation  </a:t>
            </a:r>
          </a:p>
          <a:p>
            <a:pPr lvl="0" rtl="0">
              <a:spcBef>
                <a:spcPts val="0"/>
              </a:spcBef>
              <a:buNone/>
            </a:pPr>
            <a:r>
              <a:t/>
            </a:r>
            <a:endParaRPr/>
          </a:p>
        </p:txBody>
      </p:sp>
      <p:sp>
        <p:nvSpPr>
          <p:cNvPr id="919" name="Shape 919"/>
          <p:cNvSpPr/>
          <p:nvPr/>
        </p:nvSpPr>
        <p:spPr>
          <a:xfrm>
            <a:off x="567530" y="211778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20" name="Shape 920"/>
          <p:cNvSpPr/>
          <p:nvPr/>
        </p:nvSpPr>
        <p:spPr>
          <a:xfrm>
            <a:off x="725424" y="2427371"/>
            <a:ext cx="110999"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21" name="Shape 921"/>
          <p:cNvCxnSpPr>
            <a:stCxn id="919" idx="5"/>
            <a:endCxn id="920" idx="0"/>
          </p:cNvCxnSpPr>
          <p:nvPr/>
        </p:nvCxnSpPr>
        <p:spPr>
          <a:xfrm>
            <a:off x="662274" y="221867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922" name="Shape 922"/>
          <p:cNvCxnSpPr>
            <a:stCxn id="920" idx="3"/>
          </p:cNvCxnSpPr>
          <p:nvPr/>
        </p:nvCxnSpPr>
        <p:spPr>
          <a:xfrm flipH="1">
            <a:off x="567680" y="252826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923" name="Shape 923"/>
          <p:cNvCxnSpPr>
            <a:stCxn id="920" idx="4"/>
          </p:cNvCxnSpPr>
          <p:nvPr/>
        </p:nvCxnSpPr>
        <p:spPr>
          <a:xfrm>
            <a:off x="780924" y="254557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924" name="Shape 924"/>
          <p:cNvCxnSpPr>
            <a:stCxn id="920" idx="5"/>
          </p:cNvCxnSpPr>
          <p:nvPr/>
        </p:nvCxnSpPr>
        <p:spPr>
          <a:xfrm>
            <a:off x="820168" y="2528261"/>
            <a:ext cx="186900" cy="234000"/>
          </a:xfrm>
          <a:prstGeom prst="straightConnector1">
            <a:avLst/>
          </a:prstGeom>
          <a:noFill/>
          <a:ln cap="flat" cmpd="sng" w="9525">
            <a:solidFill>
              <a:srgbClr val="000000"/>
            </a:solidFill>
            <a:prstDash val="solid"/>
            <a:round/>
            <a:headEnd len="lg" w="lg" type="none"/>
            <a:tailEnd len="lg" w="lg" type="none"/>
          </a:ln>
        </p:spPr>
      </p:cxnSp>
      <p:sp>
        <p:nvSpPr>
          <p:cNvPr id="925" name="Shape 925"/>
          <p:cNvSpPr txBox="1"/>
          <p:nvPr/>
        </p:nvSpPr>
        <p:spPr>
          <a:xfrm>
            <a:off x="642370" y="201787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926" name="Shape 926"/>
          <p:cNvSpPr txBox="1"/>
          <p:nvPr/>
        </p:nvSpPr>
        <p:spPr>
          <a:xfrm>
            <a:off x="794480" y="232095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927" name="Shape 927"/>
          <p:cNvSpPr/>
          <p:nvPr/>
        </p:nvSpPr>
        <p:spPr>
          <a:xfrm>
            <a:off x="503125" y="27622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8" name="Shape 928"/>
          <p:cNvSpPr/>
          <p:nvPr/>
        </p:nvSpPr>
        <p:spPr>
          <a:xfrm>
            <a:off x="729494" y="27622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9" name="Shape 929"/>
          <p:cNvSpPr/>
          <p:nvPr/>
        </p:nvSpPr>
        <p:spPr>
          <a:xfrm>
            <a:off x="955863" y="27622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0" name="Shape 930"/>
          <p:cNvSpPr txBox="1"/>
          <p:nvPr/>
        </p:nvSpPr>
        <p:spPr>
          <a:xfrm>
            <a:off x="395049" y="2801900"/>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931" name="Shape 931"/>
          <p:cNvSpPr/>
          <p:nvPr/>
        </p:nvSpPr>
        <p:spPr>
          <a:xfrm>
            <a:off x="5320855" y="2176911"/>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32" name="Shape 932"/>
          <p:cNvSpPr/>
          <p:nvPr/>
        </p:nvSpPr>
        <p:spPr>
          <a:xfrm>
            <a:off x="5478749" y="2486496"/>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33" name="Shape 933"/>
          <p:cNvCxnSpPr>
            <a:stCxn id="931" idx="5"/>
            <a:endCxn id="932" idx="0"/>
          </p:cNvCxnSpPr>
          <p:nvPr/>
        </p:nvCxnSpPr>
        <p:spPr>
          <a:xfrm>
            <a:off x="5415599" y="2277801"/>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934" name="Shape 934"/>
          <p:cNvCxnSpPr>
            <a:stCxn id="932" idx="3"/>
          </p:cNvCxnSpPr>
          <p:nvPr/>
        </p:nvCxnSpPr>
        <p:spPr>
          <a:xfrm flipH="1">
            <a:off x="5321005" y="2587386"/>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935" name="Shape 935"/>
          <p:cNvCxnSpPr>
            <a:stCxn id="932" idx="4"/>
          </p:cNvCxnSpPr>
          <p:nvPr/>
        </p:nvCxnSpPr>
        <p:spPr>
          <a:xfrm>
            <a:off x="5534249" y="2604696"/>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936" name="Shape 936"/>
          <p:cNvCxnSpPr>
            <a:stCxn id="932" idx="5"/>
          </p:cNvCxnSpPr>
          <p:nvPr/>
        </p:nvCxnSpPr>
        <p:spPr>
          <a:xfrm>
            <a:off x="5573493" y="2587386"/>
            <a:ext cx="186900" cy="234000"/>
          </a:xfrm>
          <a:prstGeom prst="straightConnector1">
            <a:avLst/>
          </a:prstGeom>
          <a:noFill/>
          <a:ln cap="flat" cmpd="sng" w="9525">
            <a:solidFill>
              <a:srgbClr val="000000"/>
            </a:solidFill>
            <a:prstDash val="solid"/>
            <a:round/>
            <a:headEnd len="lg" w="lg" type="none"/>
            <a:tailEnd len="lg" w="lg" type="none"/>
          </a:ln>
        </p:spPr>
      </p:cxnSp>
      <p:sp>
        <p:nvSpPr>
          <p:cNvPr id="937" name="Shape 937"/>
          <p:cNvSpPr txBox="1"/>
          <p:nvPr/>
        </p:nvSpPr>
        <p:spPr>
          <a:xfrm>
            <a:off x="5395695" y="2076999"/>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938" name="Shape 938"/>
          <p:cNvSpPr txBox="1"/>
          <p:nvPr/>
        </p:nvSpPr>
        <p:spPr>
          <a:xfrm>
            <a:off x="5547805" y="2380075"/>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939" name="Shape 939"/>
          <p:cNvSpPr/>
          <p:nvPr/>
        </p:nvSpPr>
        <p:spPr>
          <a:xfrm>
            <a:off x="5256450" y="28213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0" name="Shape 940"/>
          <p:cNvSpPr/>
          <p:nvPr/>
        </p:nvSpPr>
        <p:spPr>
          <a:xfrm>
            <a:off x="5482819" y="28213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1" name="Shape 941"/>
          <p:cNvSpPr/>
          <p:nvPr/>
        </p:nvSpPr>
        <p:spPr>
          <a:xfrm>
            <a:off x="5709188" y="28213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2" name="Shape 942"/>
          <p:cNvSpPr txBox="1"/>
          <p:nvPr/>
        </p:nvSpPr>
        <p:spPr>
          <a:xfrm>
            <a:off x="5148374" y="2861025"/>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943" name="Shape 943"/>
          <p:cNvSpPr txBox="1"/>
          <p:nvPr/>
        </p:nvSpPr>
        <p:spPr>
          <a:xfrm>
            <a:off x="1622475" y="2112550"/>
            <a:ext cx="25818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indent="-304800" lvl="0" marL="914400" rtl="0">
              <a:spcBef>
                <a:spcPts val="0"/>
              </a:spcBef>
              <a:buSzPct val="100000"/>
              <a:buChar char="●"/>
            </a:pPr>
            <a:r>
              <a:rPr lang="en-GB" sz="1200"/>
              <a:t>user</a:t>
            </a:r>
          </a:p>
          <a:p>
            <a:pPr indent="-304800" lvl="0" marL="914400" rtl="0">
              <a:spcBef>
                <a:spcPts val="0"/>
              </a:spcBef>
              <a:buSzPct val="100000"/>
              <a:buChar char="●"/>
            </a:pPr>
            <a:r>
              <a:rPr lang="en-GB" sz="1200"/>
              <a:t>F4 </a:t>
            </a:r>
            <a:r>
              <a:rPr b="1" lang="en-GB" sz="1200">
                <a:solidFill>
                  <a:srgbClr val="980000"/>
                </a:solidFill>
              </a:rPr>
              <a:t> (Does not exist)</a:t>
            </a:r>
          </a:p>
        </p:txBody>
      </p:sp>
      <p:sp>
        <p:nvSpPr>
          <p:cNvPr id="944" name="Shape 944"/>
          <p:cNvSpPr txBox="1"/>
          <p:nvPr/>
        </p:nvSpPr>
        <p:spPr>
          <a:xfrm>
            <a:off x="6204050" y="2053500"/>
            <a:ext cx="25449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indent="-304800" lvl="0" marL="914400" rtl="0">
              <a:spcBef>
                <a:spcPts val="0"/>
              </a:spcBef>
              <a:buSzPct val="100000"/>
              <a:buChar char="●"/>
            </a:pPr>
            <a:r>
              <a:rPr lang="en-GB" sz="1200"/>
              <a:t>user</a:t>
            </a:r>
          </a:p>
          <a:p>
            <a:pPr indent="-304800" lvl="0" marL="914400" rtl="0">
              <a:spcBef>
                <a:spcPts val="0"/>
              </a:spcBef>
              <a:buSzPct val="100000"/>
              <a:buChar char="●"/>
            </a:pPr>
            <a:r>
              <a:rPr lang="en-GB" sz="1200"/>
              <a:t>F4 </a:t>
            </a:r>
            <a:r>
              <a:rPr b="1" lang="en-GB" sz="1200">
                <a:solidFill>
                  <a:srgbClr val="980000"/>
                </a:solidFill>
              </a:rPr>
              <a:t>(Does not exist)</a:t>
            </a:r>
          </a:p>
        </p:txBody>
      </p:sp>
      <p:sp>
        <p:nvSpPr>
          <p:cNvPr id="945" name="Shape 945"/>
          <p:cNvSpPr txBox="1"/>
          <p:nvPr/>
        </p:nvSpPr>
        <p:spPr>
          <a:xfrm>
            <a:off x="567675" y="1465762"/>
            <a:ext cx="7809900" cy="572700"/>
          </a:xfrm>
          <a:prstGeom prst="rect">
            <a:avLst/>
          </a:prstGeom>
          <a:noFill/>
          <a:ln>
            <a:noFill/>
          </a:ln>
        </p:spPr>
        <p:txBody>
          <a:bodyPr anchorCtr="0" anchor="t" bIns="91425" lIns="91425" rIns="91425" tIns="91425">
            <a:noAutofit/>
          </a:bodyPr>
          <a:lstStyle/>
          <a:p>
            <a:pPr lvl="0" rtl="0">
              <a:spcBef>
                <a:spcPts val="0"/>
              </a:spcBef>
              <a:buNone/>
            </a:pPr>
            <a:r>
              <a:rPr b="1" lang="en-GB"/>
              <a:t>Client 1									Client 2</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9" name="Shape 949"/>
        <p:cNvGrpSpPr/>
        <p:nvPr/>
      </p:nvGrpSpPr>
      <p:grpSpPr>
        <a:xfrm>
          <a:off x="0" y="0"/>
          <a:ext cx="0" cy="0"/>
          <a:chOff x="0" y="0"/>
          <a:chExt cx="0" cy="0"/>
        </a:xfrm>
      </p:grpSpPr>
      <p:sp>
        <p:nvSpPr>
          <p:cNvPr id="950" name="Shape 9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Read Committed Transaction Isolation  </a:t>
            </a:r>
          </a:p>
          <a:p>
            <a:pPr lvl="0" rtl="0">
              <a:spcBef>
                <a:spcPts val="0"/>
              </a:spcBef>
              <a:buNone/>
            </a:pPr>
            <a:r>
              <a:t/>
            </a:r>
            <a:endParaRPr/>
          </a:p>
        </p:txBody>
      </p:sp>
      <p:sp>
        <p:nvSpPr>
          <p:cNvPr id="951" name="Shape 951"/>
          <p:cNvSpPr txBox="1"/>
          <p:nvPr>
            <p:ph idx="12" type="sldNum"/>
          </p:nvPr>
        </p:nvSpPr>
        <p:spPr>
          <a:xfrm>
            <a:off x="8472450" y="4622099"/>
            <a:ext cx="548700" cy="38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952" name="Shape 952"/>
          <p:cNvSpPr txBox="1"/>
          <p:nvPr/>
        </p:nvSpPr>
        <p:spPr>
          <a:xfrm>
            <a:off x="1166030" y="237725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cxnSp>
        <p:nvCxnSpPr>
          <p:cNvPr id="953" name="Shape 953"/>
          <p:cNvCxnSpPr/>
          <p:nvPr/>
        </p:nvCxnSpPr>
        <p:spPr>
          <a:xfrm>
            <a:off x="1133199" y="2556096"/>
            <a:ext cx="518399" cy="275700"/>
          </a:xfrm>
          <a:prstGeom prst="straightConnector1">
            <a:avLst/>
          </a:prstGeom>
          <a:noFill/>
          <a:ln cap="flat" cmpd="sng" w="9525">
            <a:solidFill>
              <a:schemeClr val="dk2"/>
            </a:solidFill>
            <a:prstDash val="solid"/>
            <a:round/>
            <a:headEnd len="lg" w="lg" type="none"/>
            <a:tailEnd len="lg" w="lg" type="none"/>
          </a:ln>
        </p:spPr>
      </p:cxnSp>
      <p:sp>
        <p:nvSpPr>
          <p:cNvPr id="954" name="Shape 954"/>
          <p:cNvSpPr/>
          <p:nvPr/>
        </p:nvSpPr>
        <p:spPr>
          <a:xfrm>
            <a:off x="939080" y="217408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55" name="Shape 955"/>
          <p:cNvSpPr/>
          <p:nvPr/>
        </p:nvSpPr>
        <p:spPr>
          <a:xfrm>
            <a:off x="1096974" y="248367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56" name="Shape 956"/>
          <p:cNvCxnSpPr>
            <a:stCxn id="954" idx="5"/>
            <a:endCxn id="955" idx="0"/>
          </p:cNvCxnSpPr>
          <p:nvPr/>
        </p:nvCxnSpPr>
        <p:spPr>
          <a:xfrm>
            <a:off x="1033824" y="227497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957" name="Shape 957"/>
          <p:cNvCxnSpPr>
            <a:stCxn id="955" idx="3"/>
          </p:cNvCxnSpPr>
          <p:nvPr/>
        </p:nvCxnSpPr>
        <p:spPr>
          <a:xfrm flipH="1">
            <a:off x="939230" y="258456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958" name="Shape 958"/>
          <p:cNvCxnSpPr>
            <a:stCxn id="955" idx="4"/>
          </p:cNvCxnSpPr>
          <p:nvPr/>
        </p:nvCxnSpPr>
        <p:spPr>
          <a:xfrm>
            <a:off x="1152474" y="260187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959" name="Shape 959"/>
          <p:cNvCxnSpPr>
            <a:stCxn id="955" idx="5"/>
          </p:cNvCxnSpPr>
          <p:nvPr/>
        </p:nvCxnSpPr>
        <p:spPr>
          <a:xfrm>
            <a:off x="1191718" y="2584561"/>
            <a:ext cx="186900" cy="234000"/>
          </a:xfrm>
          <a:prstGeom prst="straightConnector1">
            <a:avLst/>
          </a:prstGeom>
          <a:noFill/>
          <a:ln cap="flat" cmpd="sng" w="9525">
            <a:solidFill>
              <a:srgbClr val="000000"/>
            </a:solidFill>
            <a:prstDash val="solid"/>
            <a:round/>
            <a:headEnd len="lg" w="lg" type="none"/>
            <a:tailEnd len="lg" w="lg" type="none"/>
          </a:ln>
        </p:spPr>
      </p:cxnSp>
      <p:sp>
        <p:nvSpPr>
          <p:cNvPr id="960" name="Shape 960"/>
          <p:cNvSpPr txBox="1"/>
          <p:nvPr/>
        </p:nvSpPr>
        <p:spPr>
          <a:xfrm>
            <a:off x="1013920" y="207417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961" name="Shape 961"/>
          <p:cNvSpPr/>
          <p:nvPr/>
        </p:nvSpPr>
        <p:spPr>
          <a:xfrm>
            <a:off x="874675" y="28185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2" name="Shape 962"/>
          <p:cNvSpPr/>
          <p:nvPr/>
        </p:nvSpPr>
        <p:spPr>
          <a:xfrm>
            <a:off x="1101044" y="28185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3" name="Shape 963"/>
          <p:cNvSpPr/>
          <p:nvPr/>
        </p:nvSpPr>
        <p:spPr>
          <a:xfrm>
            <a:off x="1327413" y="28185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4" name="Shape 964"/>
          <p:cNvSpPr txBox="1"/>
          <p:nvPr/>
        </p:nvSpPr>
        <p:spPr>
          <a:xfrm>
            <a:off x="766600" y="2858200"/>
            <a:ext cx="12714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   F4</a:t>
            </a:r>
          </a:p>
        </p:txBody>
      </p:sp>
      <p:sp>
        <p:nvSpPr>
          <p:cNvPr id="965" name="Shape 965"/>
          <p:cNvSpPr txBox="1"/>
          <p:nvPr/>
        </p:nvSpPr>
        <p:spPr>
          <a:xfrm>
            <a:off x="1994025" y="2168850"/>
            <a:ext cx="27954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indent="-304800" lvl="0" marL="914400" rtl="0">
              <a:spcBef>
                <a:spcPts val="0"/>
              </a:spcBef>
              <a:buSzPct val="100000"/>
              <a:buChar char="●"/>
            </a:pPr>
            <a:r>
              <a:rPr lang="en-GB" sz="1200"/>
              <a:t>User</a:t>
            </a:r>
          </a:p>
          <a:p>
            <a:pPr indent="-304800" lvl="0" marL="914400" rtl="0">
              <a:spcBef>
                <a:spcPts val="0"/>
              </a:spcBef>
              <a:buSzPct val="100000"/>
              <a:buChar char="●"/>
            </a:pPr>
            <a:r>
              <a:rPr lang="en-GB" sz="1200"/>
              <a:t>F4 </a:t>
            </a:r>
            <a:r>
              <a:rPr b="1" lang="en-GB" sz="1200">
                <a:solidFill>
                  <a:srgbClr val="980000"/>
                </a:solidFill>
              </a:rPr>
              <a:t>(Does not exists)</a:t>
            </a:r>
          </a:p>
          <a:p>
            <a:pPr lvl="0" rtl="0">
              <a:spcBef>
                <a:spcPts val="0"/>
              </a:spcBef>
              <a:buNone/>
            </a:pPr>
            <a:r>
              <a:rPr lang="en-GB" sz="1200"/>
              <a:t>           New Metadata</a:t>
            </a:r>
          </a:p>
          <a:p>
            <a:pPr indent="-304800" lvl="0" marL="914400" rtl="0">
              <a:spcBef>
                <a:spcPts val="0"/>
              </a:spcBef>
              <a:buSzPct val="100000"/>
              <a:buChar char="●"/>
            </a:pPr>
            <a:r>
              <a:rPr lang="en-GB" sz="1200"/>
              <a:t>F4</a:t>
            </a:r>
          </a:p>
          <a:p>
            <a:pPr lvl="0" rtl="0">
              <a:spcBef>
                <a:spcPts val="0"/>
              </a:spcBef>
              <a:buNone/>
            </a:pPr>
            <a:r>
              <a:rPr b="1" lang="en-GB" sz="1200"/>
              <a:t>Commit Transaction</a:t>
            </a:r>
          </a:p>
          <a:p>
            <a:pPr lvl="0" rtl="0">
              <a:spcBef>
                <a:spcPts val="0"/>
              </a:spcBef>
              <a:buNone/>
            </a:pPr>
            <a:r>
              <a:rPr lang="en-GB" sz="1200"/>
              <a:t>     </a:t>
            </a:r>
          </a:p>
        </p:txBody>
      </p:sp>
      <p:sp>
        <p:nvSpPr>
          <p:cNvPr id="966" name="Shape 966"/>
          <p:cNvSpPr/>
          <p:nvPr/>
        </p:nvSpPr>
        <p:spPr>
          <a:xfrm>
            <a:off x="1556013" y="2818537"/>
            <a:ext cx="118799" cy="1182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967" name="Shape 967"/>
          <p:cNvSpPr txBox="1"/>
          <p:nvPr/>
        </p:nvSpPr>
        <p:spPr>
          <a:xfrm>
            <a:off x="5823805" y="2323775"/>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cxnSp>
        <p:nvCxnSpPr>
          <p:cNvPr id="968" name="Shape 968"/>
          <p:cNvCxnSpPr/>
          <p:nvPr/>
        </p:nvCxnSpPr>
        <p:spPr>
          <a:xfrm>
            <a:off x="5790974" y="2502621"/>
            <a:ext cx="518400" cy="275700"/>
          </a:xfrm>
          <a:prstGeom prst="straightConnector1">
            <a:avLst/>
          </a:prstGeom>
          <a:noFill/>
          <a:ln cap="flat" cmpd="sng" w="9525">
            <a:solidFill>
              <a:schemeClr val="dk2"/>
            </a:solidFill>
            <a:prstDash val="solid"/>
            <a:round/>
            <a:headEnd len="lg" w="lg" type="none"/>
            <a:tailEnd len="lg" w="lg" type="none"/>
          </a:ln>
        </p:spPr>
      </p:cxnSp>
      <p:sp>
        <p:nvSpPr>
          <p:cNvPr id="969" name="Shape 969"/>
          <p:cNvSpPr/>
          <p:nvPr/>
        </p:nvSpPr>
        <p:spPr>
          <a:xfrm>
            <a:off x="5596855" y="2120611"/>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70" name="Shape 970"/>
          <p:cNvSpPr/>
          <p:nvPr/>
        </p:nvSpPr>
        <p:spPr>
          <a:xfrm>
            <a:off x="5754749" y="2430196"/>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71" name="Shape 971"/>
          <p:cNvCxnSpPr>
            <a:stCxn id="969" idx="5"/>
            <a:endCxn id="970" idx="0"/>
          </p:cNvCxnSpPr>
          <p:nvPr/>
        </p:nvCxnSpPr>
        <p:spPr>
          <a:xfrm>
            <a:off x="5691599" y="2221501"/>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972" name="Shape 972"/>
          <p:cNvCxnSpPr>
            <a:stCxn id="970" idx="3"/>
          </p:cNvCxnSpPr>
          <p:nvPr/>
        </p:nvCxnSpPr>
        <p:spPr>
          <a:xfrm flipH="1">
            <a:off x="5597005" y="2531086"/>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973" name="Shape 973"/>
          <p:cNvCxnSpPr>
            <a:stCxn id="970" idx="4"/>
          </p:cNvCxnSpPr>
          <p:nvPr/>
        </p:nvCxnSpPr>
        <p:spPr>
          <a:xfrm>
            <a:off x="5810249" y="2548396"/>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974" name="Shape 974"/>
          <p:cNvCxnSpPr>
            <a:stCxn id="970" idx="5"/>
          </p:cNvCxnSpPr>
          <p:nvPr/>
        </p:nvCxnSpPr>
        <p:spPr>
          <a:xfrm>
            <a:off x="5849493" y="2531086"/>
            <a:ext cx="186900" cy="234000"/>
          </a:xfrm>
          <a:prstGeom prst="straightConnector1">
            <a:avLst/>
          </a:prstGeom>
          <a:noFill/>
          <a:ln cap="flat" cmpd="sng" w="9525">
            <a:solidFill>
              <a:srgbClr val="000000"/>
            </a:solidFill>
            <a:prstDash val="solid"/>
            <a:round/>
            <a:headEnd len="lg" w="lg" type="none"/>
            <a:tailEnd len="lg" w="lg" type="none"/>
          </a:ln>
        </p:spPr>
      </p:cxnSp>
      <p:sp>
        <p:nvSpPr>
          <p:cNvPr id="975" name="Shape 975"/>
          <p:cNvSpPr txBox="1"/>
          <p:nvPr/>
        </p:nvSpPr>
        <p:spPr>
          <a:xfrm>
            <a:off x="5671695" y="2020699"/>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976" name="Shape 976"/>
          <p:cNvSpPr/>
          <p:nvPr/>
        </p:nvSpPr>
        <p:spPr>
          <a:xfrm>
            <a:off x="5532450" y="27650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7" name="Shape 977"/>
          <p:cNvSpPr/>
          <p:nvPr/>
        </p:nvSpPr>
        <p:spPr>
          <a:xfrm>
            <a:off x="5758819" y="27650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8" name="Shape 978"/>
          <p:cNvSpPr/>
          <p:nvPr/>
        </p:nvSpPr>
        <p:spPr>
          <a:xfrm>
            <a:off x="5985188" y="27650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9" name="Shape 979"/>
          <p:cNvSpPr txBox="1"/>
          <p:nvPr/>
        </p:nvSpPr>
        <p:spPr>
          <a:xfrm>
            <a:off x="5424375" y="2804725"/>
            <a:ext cx="10878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   F4</a:t>
            </a:r>
          </a:p>
        </p:txBody>
      </p:sp>
      <p:sp>
        <p:nvSpPr>
          <p:cNvPr id="980" name="Shape 980"/>
          <p:cNvSpPr txBox="1"/>
          <p:nvPr/>
        </p:nvSpPr>
        <p:spPr>
          <a:xfrm>
            <a:off x="6651800" y="2115375"/>
            <a:ext cx="26769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indent="-304800" lvl="0" marL="914400" rtl="0">
              <a:spcBef>
                <a:spcPts val="0"/>
              </a:spcBef>
              <a:buSzPct val="100000"/>
              <a:buChar char="●"/>
            </a:pPr>
            <a:r>
              <a:rPr lang="en-GB" sz="1200"/>
              <a:t>User</a:t>
            </a:r>
          </a:p>
          <a:p>
            <a:pPr indent="-304800" lvl="0" marL="914400" rtl="0">
              <a:spcBef>
                <a:spcPts val="0"/>
              </a:spcBef>
              <a:buSzPct val="100000"/>
              <a:buChar char="●"/>
            </a:pPr>
            <a:r>
              <a:rPr lang="en-GB" sz="1200"/>
              <a:t>F4</a:t>
            </a:r>
            <a:r>
              <a:rPr b="1" lang="en-GB" sz="1200">
                <a:solidFill>
                  <a:srgbClr val="980000"/>
                </a:solidFill>
              </a:rPr>
              <a:t> (Does not exists)</a:t>
            </a:r>
          </a:p>
          <a:p>
            <a:pPr lvl="0" rtl="0">
              <a:spcBef>
                <a:spcPts val="0"/>
              </a:spcBef>
              <a:buNone/>
            </a:pPr>
            <a:r>
              <a:rPr lang="en-GB" sz="1200"/>
              <a:t>           New Metadata</a:t>
            </a:r>
          </a:p>
          <a:p>
            <a:pPr indent="-304800" lvl="0" marL="914400" rtl="0">
              <a:spcBef>
                <a:spcPts val="0"/>
              </a:spcBef>
              <a:buSzPct val="100000"/>
              <a:buChar char="●"/>
            </a:pPr>
            <a:r>
              <a:rPr lang="en-GB" sz="1200"/>
              <a:t>F4</a:t>
            </a:r>
          </a:p>
          <a:p>
            <a:pPr lvl="0" rtl="0">
              <a:spcBef>
                <a:spcPts val="0"/>
              </a:spcBef>
              <a:buNone/>
            </a:pPr>
            <a:r>
              <a:rPr b="1" lang="en-GB" sz="1200"/>
              <a:t>Commit Transaction</a:t>
            </a:r>
          </a:p>
          <a:p>
            <a:pPr lvl="0" rtl="0">
              <a:spcBef>
                <a:spcPts val="0"/>
              </a:spcBef>
              <a:buNone/>
            </a:pPr>
            <a:r>
              <a:rPr lang="en-GB" sz="1200"/>
              <a:t>     </a:t>
            </a:r>
          </a:p>
        </p:txBody>
      </p:sp>
      <p:sp>
        <p:nvSpPr>
          <p:cNvPr id="981" name="Shape 981"/>
          <p:cNvSpPr/>
          <p:nvPr/>
        </p:nvSpPr>
        <p:spPr>
          <a:xfrm>
            <a:off x="6213788" y="2765062"/>
            <a:ext cx="118800" cy="1182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982" name="Shape 982"/>
          <p:cNvSpPr txBox="1"/>
          <p:nvPr/>
        </p:nvSpPr>
        <p:spPr>
          <a:xfrm>
            <a:off x="567675" y="1465762"/>
            <a:ext cx="7809900" cy="572700"/>
          </a:xfrm>
          <a:prstGeom prst="rect">
            <a:avLst/>
          </a:prstGeom>
          <a:noFill/>
          <a:ln>
            <a:noFill/>
          </a:ln>
        </p:spPr>
        <p:txBody>
          <a:bodyPr anchorCtr="0" anchor="t" bIns="91425" lIns="91425" rIns="91425" tIns="91425">
            <a:noAutofit/>
          </a:bodyPr>
          <a:lstStyle/>
          <a:p>
            <a:pPr lvl="0" rtl="0">
              <a:spcBef>
                <a:spcPts val="0"/>
              </a:spcBef>
              <a:buNone/>
            </a:pPr>
            <a:r>
              <a:rPr b="1" lang="en-GB"/>
              <a:t>Client 1									Client 2</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6" name="Shape 986"/>
        <p:cNvGrpSpPr/>
        <p:nvPr/>
      </p:nvGrpSpPr>
      <p:grpSpPr>
        <a:xfrm>
          <a:off x="0" y="0"/>
          <a:ext cx="0" cy="0"/>
          <a:chOff x="0" y="0"/>
          <a:chExt cx="0" cy="0"/>
        </a:xfrm>
      </p:grpSpPr>
      <p:sp>
        <p:nvSpPr>
          <p:cNvPr id="987" name="Shape 9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Read Committed Transaction Isolation </a:t>
            </a:r>
          </a:p>
        </p:txBody>
      </p:sp>
      <p:sp>
        <p:nvSpPr>
          <p:cNvPr id="988" name="Shape 988"/>
          <p:cNvSpPr txBox="1"/>
          <p:nvPr>
            <p:ph idx="1" type="body"/>
          </p:nvPr>
        </p:nvSpPr>
        <p:spPr>
          <a:xfrm>
            <a:off x="311700" y="1640425"/>
            <a:ext cx="8520600" cy="3416400"/>
          </a:xfrm>
          <a:prstGeom prst="rect">
            <a:avLst/>
          </a:prstGeom>
        </p:spPr>
        <p:txBody>
          <a:bodyPr anchorCtr="0" anchor="t" bIns="91425" lIns="91425" rIns="91425" tIns="91425">
            <a:noAutofit/>
          </a:bodyPr>
          <a:lstStyle/>
          <a:p>
            <a:pPr indent="-228600" lvl="0" marL="457200">
              <a:spcBef>
                <a:spcPts val="0"/>
              </a:spcBef>
            </a:pPr>
            <a:r>
              <a:rPr lang="en-GB"/>
              <a:t>Use row level locking to serialize conflicting file  operation</a:t>
            </a:r>
          </a:p>
        </p:txBody>
      </p:sp>
      <p:sp>
        <p:nvSpPr>
          <p:cNvPr id="989" name="Shape 9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3" name="Shape 993"/>
        <p:cNvGrpSpPr/>
        <p:nvPr/>
      </p:nvGrpSpPr>
      <p:grpSpPr>
        <a:xfrm>
          <a:off x="0" y="0"/>
          <a:ext cx="0" cy="0"/>
          <a:chOff x="0" y="0"/>
          <a:chExt cx="0" cy="0"/>
        </a:xfrm>
      </p:grpSpPr>
      <p:sp>
        <p:nvSpPr>
          <p:cNvPr id="994" name="Shape 99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Read Committed Transaction Isolation With Locking</a:t>
            </a:r>
          </a:p>
        </p:txBody>
      </p:sp>
      <p:sp>
        <p:nvSpPr>
          <p:cNvPr id="995" name="Shape 995"/>
          <p:cNvSpPr/>
          <p:nvPr/>
        </p:nvSpPr>
        <p:spPr>
          <a:xfrm>
            <a:off x="1021580" y="2124311"/>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96" name="Shape 996"/>
          <p:cNvSpPr/>
          <p:nvPr/>
        </p:nvSpPr>
        <p:spPr>
          <a:xfrm>
            <a:off x="1179474" y="2433896"/>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97" name="Shape 997"/>
          <p:cNvCxnSpPr>
            <a:stCxn id="995" idx="5"/>
            <a:endCxn id="996" idx="0"/>
          </p:cNvCxnSpPr>
          <p:nvPr/>
        </p:nvCxnSpPr>
        <p:spPr>
          <a:xfrm>
            <a:off x="1116324" y="2225201"/>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998" name="Shape 998"/>
          <p:cNvCxnSpPr>
            <a:stCxn id="996" idx="3"/>
          </p:cNvCxnSpPr>
          <p:nvPr/>
        </p:nvCxnSpPr>
        <p:spPr>
          <a:xfrm flipH="1">
            <a:off x="1021730" y="2534786"/>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999" name="Shape 999"/>
          <p:cNvCxnSpPr>
            <a:stCxn id="996" idx="4"/>
          </p:cNvCxnSpPr>
          <p:nvPr/>
        </p:nvCxnSpPr>
        <p:spPr>
          <a:xfrm>
            <a:off x="1234974" y="2552096"/>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000" name="Shape 1000"/>
          <p:cNvCxnSpPr>
            <a:stCxn id="996" idx="5"/>
          </p:cNvCxnSpPr>
          <p:nvPr/>
        </p:nvCxnSpPr>
        <p:spPr>
          <a:xfrm>
            <a:off x="1274218" y="2534786"/>
            <a:ext cx="186900" cy="234000"/>
          </a:xfrm>
          <a:prstGeom prst="straightConnector1">
            <a:avLst/>
          </a:prstGeom>
          <a:noFill/>
          <a:ln cap="flat" cmpd="sng" w="9525">
            <a:solidFill>
              <a:srgbClr val="000000"/>
            </a:solidFill>
            <a:prstDash val="solid"/>
            <a:round/>
            <a:headEnd len="lg" w="lg" type="none"/>
            <a:tailEnd len="lg" w="lg" type="none"/>
          </a:ln>
        </p:spPr>
      </p:cxnSp>
      <p:sp>
        <p:nvSpPr>
          <p:cNvPr id="1001" name="Shape 1001"/>
          <p:cNvSpPr txBox="1"/>
          <p:nvPr/>
        </p:nvSpPr>
        <p:spPr>
          <a:xfrm>
            <a:off x="1096420" y="2024399"/>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002" name="Shape 1002"/>
          <p:cNvSpPr txBox="1"/>
          <p:nvPr/>
        </p:nvSpPr>
        <p:spPr>
          <a:xfrm>
            <a:off x="1248530" y="2327475"/>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003" name="Shape 1003"/>
          <p:cNvSpPr/>
          <p:nvPr/>
        </p:nvSpPr>
        <p:spPr>
          <a:xfrm>
            <a:off x="957175" y="27687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4" name="Shape 1004"/>
          <p:cNvSpPr/>
          <p:nvPr/>
        </p:nvSpPr>
        <p:spPr>
          <a:xfrm>
            <a:off x="1183544" y="27687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5" name="Shape 1005"/>
          <p:cNvSpPr/>
          <p:nvPr/>
        </p:nvSpPr>
        <p:spPr>
          <a:xfrm>
            <a:off x="1409913" y="27687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6" name="Shape 1006"/>
          <p:cNvSpPr txBox="1"/>
          <p:nvPr/>
        </p:nvSpPr>
        <p:spPr>
          <a:xfrm>
            <a:off x="849099" y="2808425"/>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1007" name="Shape 1007"/>
          <p:cNvSpPr/>
          <p:nvPr/>
        </p:nvSpPr>
        <p:spPr>
          <a:xfrm>
            <a:off x="5317705" y="218343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08" name="Shape 1008"/>
          <p:cNvSpPr/>
          <p:nvPr/>
        </p:nvSpPr>
        <p:spPr>
          <a:xfrm>
            <a:off x="5475599" y="249302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09" name="Shape 1009"/>
          <p:cNvCxnSpPr>
            <a:stCxn id="1007" idx="5"/>
            <a:endCxn id="1008" idx="0"/>
          </p:cNvCxnSpPr>
          <p:nvPr/>
        </p:nvCxnSpPr>
        <p:spPr>
          <a:xfrm>
            <a:off x="5412449" y="228432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010" name="Shape 1010"/>
          <p:cNvCxnSpPr>
            <a:stCxn id="1008" idx="3"/>
          </p:cNvCxnSpPr>
          <p:nvPr/>
        </p:nvCxnSpPr>
        <p:spPr>
          <a:xfrm flipH="1">
            <a:off x="5317855" y="259391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011" name="Shape 1011"/>
          <p:cNvCxnSpPr>
            <a:stCxn id="1008" idx="4"/>
          </p:cNvCxnSpPr>
          <p:nvPr/>
        </p:nvCxnSpPr>
        <p:spPr>
          <a:xfrm>
            <a:off x="5531099" y="261122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012" name="Shape 1012"/>
          <p:cNvCxnSpPr>
            <a:stCxn id="1008" idx="5"/>
          </p:cNvCxnSpPr>
          <p:nvPr/>
        </p:nvCxnSpPr>
        <p:spPr>
          <a:xfrm>
            <a:off x="5570343" y="2593911"/>
            <a:ext cx="186900" cy="234000"/>
          </a:xfrm>
          <a:prstGeom prst="straightConnector1">
            <a:avLst/>
          </a:prstGeom>
          <a:noFill/>
          <a:ln cap="flat" cmpd="sng" w="9525">
            <a:solidFill>
              <a:srgbClr val="000000"/>
            </a:solidFill>
            <a:prstDash val="solid"/>
            <a:round/>
            <a:headEnd len="lg" w="lg" type="none"/>
            <a:tailEnd len="lg" w="lg" type="none"/>
          </a:ln>
        </p:spPr>
      </p:cxnSp>
      <p:sp>
        <p:nvSpPr>
          <p:cNvPr id="1013" name="Shape 1013"/>
          <p:cNvSpPr txBox="1"/>
          <p:nvPr/>
        </p:nvSpPr>
        <p:spPr>
          <a:xfrm>
            <a:off x="5392545" y="208352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014" name="Shape 1014"/>
          <p:cNvSpPr txBox="1"/>
          <p:nvPr/>
        </p:nvSpPr>
        <p:spPr>
          <a:xfrm>
            <a:off x="5544655" y="238660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015" name="Shape 1015"/>
          <p:cNvSpPr/>
          <p:nvPr/>
        </p:nvSpPr>
        <p:spPr>
          <a:xfrm>
            <a:off x="5253300"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6" name="Shape 1016"/>
          <p:cNvSpPr/>
          <p:nvPr/>
        </p:nvSpPr>
        <p:spPr>
          <a:xfrm>
            <a:off x="5479669"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7" name="Shape 1017"/>
          <p:cNvSpPr/>
          <p:nvPr/>
        </p:nvSpPr>
        <p:spPr>
          <a:xfrm>
            <a:off x="5706038"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8" name="Shape 1018"/>
          <p:cNvSpPr txBox="1"/>
          <p:nvPr/>
        </p:nvSpPr>
        <p:spPr>
          <a:xfrm>
            <a:off x="5145224" y="2867550"/>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1019" name="Shape 1019"/>
          <p:cNvSpPr txBox="1"/>
          <p:nvPr/>
        </p:nvSpPr>
        <p:spPr>
          <a:xfrm>
            <a:off x="2076525" y="2119075"/>
            <a:ext cx="21336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lvl="0" rtl="0">
              <a:spcBef>
                <a:spcPts val="0"/>
              </a:spcBef>
              <a:buNone/>
            </a:pPr>
            <a:r>
              <a:rPr lang="en-GB" sz="1200"/>
              <a:t>           </a:t>
            </a:r>
          </a:p>
        </p:txBody>
      </p:sp>
      <p:sp>
        <p:nvSpPr>
          <p:cNvPr id="1020" name="Shape 1020"/>
          <p:cNvSpPr txBox="1"/>
          <p:nvPr/>
        </p:nvSpPr>
        <p:spPr>
          <a:xfrm>
            <a:off x="6200900" y="2060025"/>
            <a:ext cx="2094000" cy="866100"/>
          </a:xfrm>
          <a:prstGeom prst="rect">
            <a:avLst/>
          </a:prstGeom>
          <a:noFill/>
          <a:ln>
            <a:noFill/>
          </a:ln>
        </p:spPr>
        <p:txBody>
          <a:bodyPr anchorCtr="0" anchor="t" bIns="91425" lIns="91425" rIns="91425" tIns="91425">
            <a:noAutofit/>
          </a:bodyPr>
          <a:lstStyle/>
          <a:p>
            <a:pPr lvl="0" rtl="0">
              <a:spcBef>
                <a:spcPts val="0"/>
              </a:spcBef>
              <a:buSzPct val="91666"/>
              <a:buNone/>
            </a:pPr>
            <a:r>
              <a:rPr b="1" lang="en-GB" sz="1200">
                <a:solidFill>
                  <a:schemeClr val="dk1"/>
                </a:solidFill>
              </a:rPr>
              <a:t>Start Transaction</a:t>
            </a:r>
          </a:p>
          <a:p>
            <a:pPr indent="-69850" lvl="0" marL="457200" rtl="0">
              <a:spcBef>
                <a:spcPts val="0"/>
              </a:spcBef>
              <a:buSzPct val="91666"/>
              <a:buNone/>
            </a:pPr>
            <a:r>
              <a:rPr lang="en-GB" sz="1200">
                <a:solidFill>
                  <a:schemeClr val="dk1"/>
                </a:solidFill>
              </a:rPr>
              <a:t>Metadata Read</a:t>
            </a:r>
          </a:p>
          <a:p>
            <a:pPr indent="-304800" lvl="0" marL="914400" rtl="0">
              <a:spcBef>
                <a:spcPts val="0"/>
              </a:spcBef>
              <a:buClr>
                <a:schemeClr val="dk1"/>
              </a:buClr>
              <a:buSzPct val="100000"/>
              <a:buChar char="●"/>
            </a:pPr>
            <a:r>
              <a:rPr lang="en-GB" sz="1200">
                <a:solidFill>
                  <a:schemeClr val="dk1"/>
                </a:solidFill>
              </a:rPr>
              <a:t>/</a:t>
            </a:r>
          </a:p>
          <a:p>
            <a:pPr lvl="0" rtl="0">
              <a:spcBef>
                <a:spcPts val="0"/>
              </a:spcBef>
              <a:buSzPct val="91666"/>
              <a:buNone/>
            </a:pPr>
            <a:r>
              <a:rPr lang="en-GB" sz="1200">
                <a:solidFill>
                  <a:schemeClr val="dk1"/>
                </a:solidFill>
              </a:rPr>
              <a:t>           </a:t>
            </a:r>
          </a:p>
        </p:txBody>
      </p:sp>
      <p:sp>
        <p:nvSpPr>
          <p:cNvPr id="1021" name="Shape 1021"/>
          <p:cNvSpPr txBox="1"/>
          <p:nvPr/>
        </p:nvSpPr>
        <p:spPr>
          <a:xfrm>
            <a:off x="567675" y="1465762"/>
            <a:ext cx="7809900" cy="572700"/>
          </a:xfrm>
          <a:prstGeom prst="rect">
            <a:avLst/>
          </a:prstGeom>
          <a:noFill/>
          <a:ln>
            <a:noFill/>
          </a:ln>
        </p:spPr>
        <p:txBody>
          <a:bodyPr anchorCtr="0" anchor="t" bIns="91425" lIns="91425" rIns="91425" tIns="91425">
            <a:noAutofit/>
          </a:bodyPr>
          <a:lstStyle/>
          <a:p>
            <a:pPr lvl="0" rtl="0">
              <a:spcBef>
                <a:spcPts val="0"/>
              </a:spcBef>
              <a:buNone/>
            </a:pPr>
            <a:r>
              <a:rPr b="1" lang="en-GB"/>
              <a:t>Client 1									Client 2</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5" name="Shape 1025"/>
        <p:cNvGrpSpPr/>
        <p:nvPr/>
      </p:nvGrpSpPr>
      <p:grpSpPr>
        <a:xfrm>
          <a:off x="0" y="0"/>
          <a:ext cx="0" cy="0"/>
          <a:chOff x="0" y="0"/>
          <a:chExt cx="0" cy="0"/>
        </a:xfrm>
      </p:grpSpPr>
      <p:sp>
        <p:nvSpPr>
          <p:cNvPr id="1026" name="Shape 102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Read Committed Transaction Isolation With Locking</a:t>
            </a:r>
          </a:p>
        </p:txBody>
      </p:sp>
      <p:sp>
        <p:nvSpPr>
          <p:cNvPr id="1027" name="Shape 1027"/>
          <p:cNvSpPr/>
          <p:nvPr/>
        </p:nvSpPr>
        <p:spPr>
          <a:xfrm>
            <a:off x="1021580" y="2124311"/>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28" name="Shape 1028"/>
          <p:cNvSpPr/>
          <p:nvPr/>
        </p:nvSpPr>
        <p:spPr>
          <a:xfrm>
            <a:off x="1179474" y="2433896"/>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29" name="Shape 1029"/>
          <p:cNvCxnSpPr>
            <a:stCxn id="1027" idx="5"/>
            <a:endCxn id="1028" idx="0"/>
          </p:cNvCxnSpPr>
          <p:nvPr/>
        </p:nvCxnSpPr>
        <p:spPr>
          <a:xfrm>
            <a:off x="1116324" y="2225201"/>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030" name="Shape 1030"/>
          <p:cNvCxnSpPr>
            <a:stCxn id="1028" idx="3"/>
          </p:cNvCxnSpPr>
          <p:nvPr/>
        </p:nvCxnSpPr>
        <p:spPr>
          <a:xfrm flipH="1">
            <a:off x="1021730" y="2534786"/>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031" name="Shape 1031"/>
          <p:cNvCxnSpPr>
            <a:stCxn id="1028" idx="4"/>
          </p:cNvCxnSpPr>
          <p:nvPr/>
        </p:nvCxnSpPr>
        <p:spPr>
          <a:xfrm>
            <a:off x="1234974" y="2552096"/>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032" name="Shape 1032"/>
          <p:cNvCxnSpPr>
            <a:stCxn id="1028" idx="5"/>
          </p:cNvCxnSpPr>
          <p:nvPr/>
        </p:nvCxnSpPr>
        <p:spPr>
          <a:xfrm>
            <a:off x="1274218" y="2534786"/>
            <a:ext cx="186900" cy="234000"/>
          </a:xfrm>
          <a:prstGeom prst="straightConnector1">
            <a:avLst/>
          </a:prstGeom>
          <a:noFill/>
          <a:ln cap="flat" cmpd="sng" w="9525">
            <a:solidFill>
              <a:srgbClr val="000000"/>
            </a:solidFill>
            <a:prstDash val="solid"/>
            <a:round/>
            <a:headEnd len="lg" w="lg" type="none"/>
            <a:tailEnd len="lg" w="lg" type="none"/>
          </a:ln>
        </p:spPr>
      </p:cxnSp>
      <p:sp>
        <p:nvSpPr>
          <p:cNvPr id="1033" name="Shape 1033"/>
          <p:cNvSpPr txBox="1"/>
          <p:nvPr/>
        </p:nvSpPr>
        <p:spPr>
          <a:xfrm>
            <a:off x="1096420" y="2024399"/>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034" name="Shape 1034"/>
          <p:cNvSpPr txBox="1"/>
          <p:nvPr/>
        </p:nvSpPr>
        <p:spPr>
          <a:xfrm>
            <a:off x="1248530" y="2327475"/>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035" name="Shape 1035"/>
          <p:cNvSpPr/>
          <p:nvPr/>
        </p:nvSpPr>
        <p:spPr>
          <a:xfrm>
            <a:off x="957175" y="27687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6" name="Shape 1036"/>
          <p:cNvSpPr/>
          <p:nvPr/>
        </p:nvSpPr>
        <p:spPr>
          <a:xfrm>
            <a:off x="1183544" y="27687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7" name="Shape 1037"/>
          <p:cNvSpPr/>
          <p:nvPr/>
        </p:nvSpPr>
        <p:spPr>
          <a:xfrm>
            <a:off x="1409913" y="27687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8" name="Shape 1038"/>
          <p:cNvSpPr txBox="1"/>
          <p:nvPr/>
        </p:nvSpPr>
        <p:spPr>
          <a:xfrm>
            <a:off x="849099" y="2808425"/>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1039" name="Shape 1039"/>
          <p:cNvSpPr/>
          <p:nvPr/>
        </p:nvSpPr>
        <p:spPr>
          <a:xfrm>
            <a:off x="5317705" y="218343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40" name="Shape 1040"/>
          <p:cNvSpPr/>
          <p:nvPr/>
        </p:nvSpPr>
        <p:spPr>
          <a:xfrm>
            <a:off x="5475599" y="249302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41" name="Shape 1041"/>
          <p:cNvCxnSpPr>
            <a:stCxn id="1039" idx="5"/>
            <a:endCxn id="1040" idx="0"/>
          </p:cNvCxnSpPr>
          <p:nvPr/>
        </p:nvCxnSpPr>
        <p:spPr>
          <a:xfrm>
            <a:off x="5412449" y="228432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042" name="Shape 1042"/>
          <p:cNvCxnSpPr>
            <a:stCxn id="1040" idx="3"/>
          </p:cNvCxnSpPr>
          <p:nvPr/>
        </p:nvCxnSpPr>
        <p:spPr>
          <a:xfrm flipH="1">
            <a:off x="5317855" y="259391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043" name="Shape 1043"/>
          <p:cNvCxnSpPr>
            <a:stCxn id="1040" idx="4"/>
          </p:cNvCxnSpPr>
          <p:nvPr/>
        </p:nvCxnSpPr>
        <p:spPr>
          <a:xfrm>
            <a:off x="5531099" y="261122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044" name="Shape 1044"/>
          <p:cNvCxnSpPr>
            <a:stCxn id="1040" idx="5"/>
          </p:cNvCxnSpPr>
          <p:nvPr/>
        </p:nvCxnSpPr>
        <p:spPr>
          <a:xfrm>
            <a:off x="5570343" y="2593911"/>
            <a:ext cx="186900" cy="234000"/>
          </a:xfrm>
          <a:prstGeom prst="straightConnector1">
            <a:avLst/>
          </a:prstGeom>
          <a:noFill/>
          <a:ln cap="flat" cmpd="sng" w="9525">
            <a:solidFill>
              <a:srgbClr val="000000"/>
            </a:solidFill>
            <a:prstDash val="solid"/>
            <a:round/>
            <a:headEnd len="lg" w="lg" type="none"/>
            <a:tailEnd len="lg" w="lg" type="none"/>
          </a:ln>
        </p:spPr>
      </p:cxnSp>
      <p:sp>
        <p:nvSpPr>
          <p:cNvPr id="1045" name="Shape 1045"/>
          <p:cNvSpPr txBox="1"/>
          <p:nvPr/>
        </p:nvSpPr>
        <p:spPr>
          <a:xfrm>
            <a:off x="5392545" y="208352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046" name="Shape 1046"/>
          <p:cNvSpPr txBox="1"/>
          <p:nvPr/>
        </p:nvSpPr>
        <p:spPr>
          <a:xfrm>
            <a:off x="5544655" y="238660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047" name="Shape 1047"/>
          <p:cNvSpPr/>
          <p:nvPr/>
        </p:nvSpPr>
        <p:spPr>
          <a:xfrm>
            <a:off x="5253300"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8" name="Shape 1048"/>
          <p:cNvSpPr/>
          <p:nvPr/>
        </p:nvSpPr>
        <p:spPr>
          <a:xfrm>
            <a:off x="5479669"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9" name="Shape 1049"/>
          <p:cNvSpPr/>
          <p:nvPr/>
        </p:nvSpPr>
        <p:spPr>
          <a:xfrm>
            <a:off x="5706038"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0" name="Shape 1050"/>
          <p:cNvSpPr txBox="1"/>
          <p:nvPr/>
        </p:nvSpPr>
        <p:spPr>
          <a:xfrm>
            <a:off x="5145224" y="2867550"/>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1051" name="Shape 1051"/>
          <p:cNvSpPr txBox="1"/>
          <p:nvPr/>
        </p:nvSpPr>
        <p:spPr>
          <a:xfrm>
            <a:off x="2076525" y="2119075"/>
            <a:ext cx="21336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lvl="0" rtl="0">
              <a:spcBef>
                <a:spcPts val="0"/>
              </a:spcBef>
              <a:buNone/>
            </a:pPr>
            <a:r>
              <a:rPr lang="en-GB" sz="1200"/>
              <a:t>           Exclusive Lock</a:t>
            </a:r>
          </a:p>
          <a:p>
            <a:pPr indent="-304800" lvl="0" marL="914400" rtl="0">
              <a:spcBef>
                <a:spcPts val="0"/>
              </a:spcBef>
              <a:buSzPct val="100000"/>
              <a:buChar char="●"/>
            </a:pPr>
            <a:r>
              <a:rPr b="1" lang="en-GB" sz="1200"/>
              <a:t> user</a:t>
            </a:r>
          </a:p>
          <a:p>
            <a:pPr lvl="0" rtl="0">
              <a:spcBef>
                <a:spcPts val="0"/>
              </a:spcBef>
              <a:buNone/>
            </a:pPr>
            <a:r>
              <a:t/>
            </a:r>
            <a:endParaRPr sz="1200"/>
          </a:p>
        </p:txBody>
      </p:sp>
      <p:sp>
        <p:nvSpPr>
          <p:cNvPr id="1052" name="Shape 1052"/>
          <p:cNvSpPr txBox="1"/>
          <p:nvPr/>
        </p:nvSpPr>
        <p:spPr>
          <a:xfrm>
            <a:off x="6200900" y="2060025"/>
            <a:ext cx="2094000" cy="866100"/>
          </a:xfrm>
          <a:prstGeom prst="rect">
            <a:avLst/>
          </a:prstGeom>
          <a:noFill/>
          <a:ln>
            <a:noFill/>
          </a:ln>
        </p:spPr>
        <p:txBody>
          <a:bodyPr anchorCtr="0" anchor="t" bIns="91425" lIns="91425" rIns="91425" tIns="91425">
            <a:noAutofit/>
          </a:bodyPr>
          <a:lstStyle/>
          <a:p>
            <a:pPr lvl="0" rtl="0">
              <a:spcBef>
                <a:spcPts val="0"/>
              </a:spcBef>
              <a:buSzPct val="91666"/>
              <a:buNone/>
            </a:pPr>
            <a:r>
              <a:rPr b="1" lang="en-GB" sz="1200">
                <a:solidFill>
                  <a:schemeClr val="dk1"/>
                </a:solidFill>
              </a:rPr>
              <a:t>Start Transaction</a:t>
            </a:r>
          </a:p>
          <a:p>
            <a:pPr indent="-69850" lvl="0" marL="457200" rtl="0">
              <a:spcBef>
                <a:spcPts val="0"/>
              </a:spcBef>
              <a:buSzPct val="91666"/>
              <a:buNone/>
            </a:pPr>
            <a:r>
              <a:rPr lang="en-GB" sz="1200">
                <a:solidFill>
                  <a:schemeClr val="dk1"/>
                </a:solidFill>
              </a:rPr>
              <a:t>Metadata Read</a:t>
            </a:r>
          </a:p>
          <a:p>
            <a:pPr indent="-304800" lvl="0" marL="914400" rtl="0">
              <a:spcBef>
                <a:spcPts val="0"/>
              </a:spcBef>
              <a:buClr>
                <a:schemeClr val="dk1"/>
              </a:buClr>
              <a:buSzPct val="100000"/>
              <a:buChar char="●"/>
            </a:pPr>
            <a:r>
              <a:rPr lang="en-GB" sz="1200">
                <a:solidFill>
                  <a:schemeClr val="dk1"/>
                </a:solidFill>
              </a:rPr>
              <a:t>/</a:t>
            </a:r>
          </a:p>
          <a:p>
            <a:pPr lvl="0" rtl="0">
              <a:spcBef>
                <a:spcPts val="0"/>
              </a:spcBef>
              <a:buSzPct val="91666"/>
              <a:buNone/>
            </a:pPr>
            <a:r>
              <a:rPr lang="en-GB" sz="1200">
                <a:solidFill>
                  <a:schemeClr val="dk1"/>
                </a:solidFill>
              </a:rPr>
              <a:t>           Exclusive Lock</a:t>
            </a:r>
          </a:p>
          <a:p>
            <a:pPr indent="-304800" lvl="0" marL="914400" rtl="0">
              <a:spcBef>
                <a:spcPts val="0"/>
              </a:spcBef>
              <a:buClr>
                <a:srgbClr val="000000"/>
              </a:buClr>
              <a:buSzPct val="100000"/>
              <a:buChar char="●"/>
            </a:pPr>
            <a:r>
              <a:rPr b="1" lang="en-GB" sz="1200"/>
              <a:t> user</a:t>
            </a:r>
          </a:p>
        </p:txBody>
      </p:sp>
      <p:sp>
        <p:nvSpPr>
          <p:cNvPr id="1053" name="Shape 1053"/>
          <p:cNvSpPr txBox="1"/>
          <p:nvPr/>
        </p:nvSpPr>
        <p:spPr>
          <a:xfrm>
            <a:off x="567675" y="1465762"/>
            <a:ext cx="7809900" cy="572700"/>
          </a:xfrm>
          <a:prstGeom prst="rect">
            <a:avLst/>
          </a:prstGeom>
          <a:noFill/>
          <a:ln>
            <a:noFill/>
          </a:ln>
        </p:spPr>
        <p:txBody>
          <a:bodyPr anchorCtr="0" anchor="t" bIns="91425" lIns="91425" rIns="91425" tIns="91425">
            <a:noAutofit/>
          </a:bodyPr>
          <a:lstStyle/>
          <a:p>
            <a:pPr lvl="0" rtl="0">
              <a:spcBef>
                <a:spcPts val="0"/>
              </a:spcBef>
              <a:buNone/>
            </a:pPr>
            <a:r>
              <a:rPr b="1" lang="en-GB"/>
              <a:t>Client 1									Client 2</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7" name="Shape 1057"/>
        <p:cNvGrpSpPr/>
        <p:nvPr/>
      </p:nvGrpSpPr>
      <p:grpSpPr>
        <a:xfrm>
          <a:off x="0" y="0"/>
          <a:ext cx="0" cy="0"/>
          <a:chOff x="0" y="0"/>
          <a:chExt cx="0" cy="0"/>
        </a:xfrm>
      </p:grpSpPr>
      <p:sp>
        <p:nvSpPr>
          <p:cNvPr id="1058" name="Shape 105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Read Committed Transaction Isolation With Locking</a:t>
            </a:r>
          </a:p>
        </p:txBody>
      </p:sp>
      <p:sp>
        <p:nvSpPr>
          <p:cNvPr id="1059" name="Shape 1059"/>
          <p:cNvSpPr/>
          <p:nvPr/>
        </p:nvSpPr>
        <p:spPr>
          <a:xfrm>
            <a:off x="1021580" y="2124311"/>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60" name="Shape 1060"/>
          <p:cNvSpPr/>
          <p:nvPr/>
        </p:nvSpPr>
        <p:spPr>
          <a:xfrm>
            <a:off x="1179474" y="2433896"/>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61" name="Shape 1061"/>
          <p:cNvCxnSpPr>
            <a:stCxn id="1059" idx="5"/>
            <a:endCxn id="1060" idx="0"/>
          </p:cNvCxnSpPr>
          <p:nvPr/>
        </p:nvCxnSpPr>
        <p:spPr>
          <a:xfrm>
            <a:off x="1116324" y="2225201"/>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062" name="Shape 1062"/>
          <p:cNvCxnSpPr>
            <a:stCxn id="1060" idx="3"/>
          </p:cNvCxnSpPr>
          <p:nvPr/>
        </p:nvCxnSpPr>
        <p:spPr>
          <a:xfrm flipH="1">
            <a:off x="1021730" y="2534786"/>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063" name="Shape 1063"/>
          <p:cNvCxnSpPr>
            <a:stCxn id="1060" idx="4"/>
          </p:cNvCxnSpPr>
          <p:nvPr/>
        </p:nvCxnSpPr>
        <p:spPr>
          <a:xfrm>
            <a:off x="1234974" y="2552096"/>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064" name="Shape 1064"/>
          <p:cNvCxnSpPr>
            <a:stCxn id="1060" idx="5"/>
          </p:cNvCxnSpPr>
          <p:nvPr/>
        </p:nvCxnSpPr>
        <p:spPr>
          <a:xfrm>
            <a:off x="1274218" y="2534786"/>
            <a:ext cx="186900" cy="234000"/>
          </a:xfrm>
          <a:prstGeom prst="straightConnector1">
            <a:avLst/>
          </a:prstGeom>
          <a:noFill/>
          <a:ln cap="flat" cmpd="sng" w="9525">
            <a:solidFill>
              <a:srgbClr val="000000"/>
            </a:solidFill>
            <a:prstDash val="solid"/>
            <a:round/>
            <a:headEnd len="lg" w="lg" type="none"/>
            <a:tailEnd len="lg" w="lg" type="none"/>
          </a:ln>
        </p:spPr>
      </p:cxnSp>
      <p:sp>
        <p:nvSpPr>
          <p:cNvPr id="1065" name="Shape 1065"/>
          <p:cNvSpPr txBox="1"/>
          <p:nvPr/>
        </p:nvSpPr>
        <p:spPr>
          <a:xfrm>
            <a:off x="1096420" y="2024399"/>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066" name="Shape 1066"/>
          <p:cNvSpPr txBox="1"/>
          <p:nvPr/>
        </p:nvSpPr>
        <p:spPr>
          <a:xfrm>
            <a:off x="1248530" y="2327475"/>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067" name="Shape 1067"/>
          <p:cNvSpPr/>
          <p:nvPr/>
        </p:nvSpPr>
        <p:spPr>
          <a:xfrm>
            <a:off x="957175" y="27687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8" name="Shape 1068"/>
          <p:cNvSpPr/>
          <p:nvPr/>
        </p:nvSpPr>
        <p:spPr>
          <a:xfrm>
            <a:off x="1183544" y="27687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9" name="Shape 1069"/>
          <p:cNvSpPr/>
          <p:nvPr/>
        </p:nvSpPr>
        <p:spPr>
          <a:xfrm>
            <a:off x="1409913" y="2768762"/>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0" name="Shape 1070"/>
          <p:cNvSpPr txBox="1"/>
          <p:nvPr/>
        </p:nvSpPr>
        <p:spPr>
          <a:xfrm>
            <a:off x="849099" y="2808425"/>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1071" name="Shape 1071"/>
          <p:cNvSpPr/>
          <p:nvPr/>
        </p:nvSpPr>
        <p:spPr>
          <a:xfrm>
            <a:off x="5317705" y="218343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72" name="Shape 1072"/>
          <p:cNvSpPr/>
          <p:nvPr/>
        </p:nvSpPr>
        <p:spPr>
          <a:xfrm>
            <a:off x="5475599" y="249302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73" name="Shape 1073"/>
          <p:cNvCxnSpPr>
            <a:stCxn id="1071" idx="5"/>
            <a:endCxn id="1072" idx="0"/>
          </p:cNvCxnSpPr>
          <p:nvPr/>
        </p:nvCxnSpPr>
        <p:spPr>
          <a:xfrm>
            <a:off x="5412449" y="228432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074" name="Shape 1074"/>
          <p:cNvCxnSpPr>
            <a:stCxn id="1072" idx="3"/>
          </p:cNvCxnSpPr>
          <p:nvPr/>
        </p:nvCxnSpPr>
        <p:spPr>
          <a:xfrm flipH="1">
            <a:off x="5317855" y="259391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075" name="Shape 1075"/>
          <p:cNvCxnSpPr>
            <a:stCxn id="1072" idx="4"/>
          </p:cNvCxnSpPr>
          <p:nvPr/>
        </p:nvCxnSpPr>
        <p:spPr>
          <a:xfrm>
            <a:off x="5531099" y="261122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076" name="Shape 1076"/>
          <p:cNvCxnSpPr>
            <a:stCxn id="1072" idx="5"/>
          </p:cNvCxnSpPr>
          <p:nvPr/>
        </p:nvCxnSpPr>
        <p:spPr>
          <a:xfrm>
            <a:off x="5570343" y="2593911"/>
            <a:ext cx="186900" cy="234000"/>
          </a:xfrm>
          <a:prstGeom prst="straightConnector1">
            <a:avLst/>
          </a:prstGeom>
          <a:noFill/>
          <a:ln cap="flat" cmpd="sng" w="9525">
            <a:solidFill>
              <a:srgbClr val="000000"/>
            </a:solidFill>
            <a:prstDash val="solid"/>
            <a:round/>
            <a:headEnd len="lg" w="lg" type="none"/>
            <a:tailEnd len="lg" w="lg" type="none"/>
          </a:ln>
        </p:spPr>
      </p:cxnSp>
      <p:sp>
        <p:nvSpPr>
          <p:cNvPr id="1077" name="Shape 1077"/>
          <p:cNvSpPr txBox="1"/>
          <p:nvPr/>
        </p:nvSpPr>
        <p:spPr>
          <a:xfrm>
            <a:off x="5392545" y="208352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078" name="Shape 1078"/>
          <p:cNvSpPr txBox="1"/>
          <p:nvPr/>
        </p:nvSpPr>
        <p:spPr>
          <a:xfrm>
            <a:off x="5544655" y="238660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079" name="Shape 1079"/>
          <p:cNvSpPr/>
          <p:nvPr/>
        </p:nvSpPr>
        <p:spPr>
          <a:xfrm>
            <a:off x="5253300"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0" name="Shape 1080"/>
          <p:cNvSpPr/>
          <p:nvPr/>
        </p:nvSpPr>
        <p:spPr>
          <a:xfrm>
            <a:off x="5479669"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1" name="Shape 1081"/>
          <p:cNvSpPr/>
          <p:nvPr/>
        </p:nvSpPr>
        <p:spPr>
          <a:xfrm>
            <a:off x="5706038"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2" name="Shape 1082"/>
          <p:cNvSpPr txBox="1"/>
          <p:nvPr/>
        </p:nvSpPr>
        <p:spPr>
          <a:xfrm>
            <a:off x="5145224" y="2867550"/>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1083" name="Shape 1083"/>
          <p:cNvSpPr txBox="1"/>
          <p:nvPr/>
        </p:nvSpPr>
        <p:spPr>
          <a:xfrm>
            <a:off x="2076525" y="2119075"/>
            <a:ext cx="2133600" cy="866100"/>
          </a:xfrm>
          <a:prstGeom prst="rect">
            <a:avLst/>
          </a:prstGeom>
          <a:noFill/>
          <a:ln>
            <a:noFill/>
          </a:ln>
        </p:spPr>
        <p:txBody>
          <a:bodyPr anchorCtr="0" anchor="t" bIns="91425" lIns="91425" rIns="91425" tIns="91425">
            <a:noAutofit/>
          </a:bodyPr>
          <a:lstStyle/>
          <a:p>
            <a:pPr lvl="0" rtl="0">
              <a:spcBef>
                <a:spcPts val="0"/>
              </a:spcBef>
              <a:buNone/>
            </a:pPr>
            <a:r>
              <a:rPr b="1" lang="en-GB" sz="1200"/>
              <a:t>Start Transaction</a:t>
            </a:r>
          </a:p>
          <a:p>
            <a:pPr indent="0" lvl="0" marL="457200" rtl="0">
              <a:spcBef>
                <a:spcPts val="0"/>
              </a:spcBef>
              <a:buNone/>
            </a:pPr>
            <a:r>
              <a:rPr lang="en-GB" sz="1200"/>
              <a:t>Metadata Read</a:t>
            </a:r>
          </a:p>
          <a:p>
            <a:pPr indent="-304800" lvl="0" marL="914400" rtl="0">
              <a:spcBef>
                <a:spcPts val="0"/>
              </a:spcBef>
              <a:buSzPct val="100000"/>
              <a:buChar char="●"/>
            </a:pPr>
            <a:r>
              <a:rPr lang="en-GB" sz="1200"/>
              <a:t>/</a:t>
            </a:r>
          </a:p>
          <a:p>
            <a:pPr lvl="0" rtl="0">
              <a:spcBef>
                <a:spcPts val="0"/>
              </a:spcBef>
              <a:buNone/>
            </a:pPr>
            <a:r>
              <a:rPr lang="en-GB" sz="1200"/>
              <a:t>           Exclusive Lock</a:t>
            </a:r>
          </a:p>
          <a:p>
            <a:pPr indent="-304800" lvl="0" marL="914400" rtl="0">
              <a:spcBef>
                <a:spcPts val="0"/>
              </a:spcBef>
              <a:buSzPct val="100000"/>
              <a:buChar char="●"/>
            </a:pPr>
            <a:r>
              <a:rPr b="1" lang="en-GB" sz="1200"/>
              <a:t> user</a:t>
            </a:r>
          </a:p>
          <a:p>
            <a:pPr lvl="0" rtl="0">
              <a:spcBef>
                <a:spcPts val="0"/>
              </a:spcBef>
              <a:buNone/>
            </a:pPr>
            <a:r>
              <a:t/>
            </a:r>
            <a:endParaRPr sz="1200"/>
          </a:p>
        </p:txBody>
      </p:sp>
      <p:sp>
        <p:nvSpPr>
          <p:cNvPr id="1084" name="Shape 1084"/>
          <p:cNvSpPr txBox="1"/>
          <p:nvPr/>
        </p:nvSpPr>
        <p:spPr>
          <a:xfrm>
            <a:off x="6200900" y="2060025"/>
            <a:ext cx="2094000" cy="866100"/>
          </a:xfrm>
          <a:prstGeom prst="rect">
            <a:avLst/>
          </a:prstGeom>
          <a:noFill/>
          <a:ln>
            <a:noFill/>
          </a:ln>
        </p:spPr>
        <p:txBody>
          <a:bodyPr anchorCtr="0" anchor="t" bIns="91425" lIns="91425" rIns="91425" tIns="91425">
            <a:noAutofit/>
          </a:bodyPr>
          <a:lstStyle/>
          <a:p>
            <a:pPr lvl="0" rtl="0">
              <a:spcBef>
                <a:spcPts val="0"/>
              </a:spcBef>
              <a:buSzPct val="91666"/>
              <a:buNone/>
            </a:pPr>
            <a:r>
              <a:rPr b="1" lang="en-GB" sz="1200">
                <a:solidFill>
                  <a:schemeClr val="dk1"/>
                </a:solidFill>
              </a:rPr>
              <a:t>Start Transaction</a:t>
            </a:r>
          </a:p>
          <a:p>
            <a:pPr indent="-69850" lvl="0" marL="457200" rtl="0">
              <a:spcBef>
                <a:spcPts val="0"/>
              </a:spcBef>
              <a:buSzPct val="91666"/>
              <a:buNone/>
            </a:pPr>
            <a:r>
              <a:rPr lang="en-GB" sz="1200">
                <a:solidFill>
                  <a:schemeClr val="dk1"/>
                </a:solidFill>
              </a:rPr>
              <a:t>Metadata Read</a:t>
            </a:r>
          </a:p>
          <a:p>
            <a:pPr indent="-304800" lvl="0" marL="914400" rtl="0">
              <a:spcBef>
                <a:spcPts val="0"/>
              </a:spcBef>
              <a:buClr>
                <a:schemeClr val="dk1"/>
              </a:buClr>
              <a:buSzPct val="100000"/>
              <a:buChar char="●"/>
            </a:pPr>
            <a:r>
              <a:rPr lang="en-GB" sz="1200">
                <a:solidFill>
                  <a:schemeClr val="dk1"/>
                </a:solidFill>
              </a:rPr>
              <a:t>/</a:t>
            </a:r>
          </a:p>
          <a:p>
            <a:pPr lvl="0" rtl="0">
              <a:spcBef>
                <a:spcPts val="0"/>
              </a:spcBef>
              <a:buSzPct val="91666"/>
              <a:buNone/>
            </a:pPr>
            <a:r>
              <a:rPr lang="en-GB" sz="1200">
                <a:solidFill>
                  <a:schemeClr val="dk1"/>
                </a:solidFill>
              </a:rPr>
              <a:t>           Exclusive Lock</a:t>
            </a:r>
          </a:p>
          <a:p>
            <a:pPr indent="-304800" lvl="0" marL="914400" rtl="0">
              <a:spcBef>
                <a:spcPts val="0"/>
              </a:spcBef>
              <a:buClr>
                <a:srgbClr val="FF0000"/>
              </a:buClr>
              <a:buSzPct val="100000"/>
              <a:buChar char="●"/>
            </a:pPr>
            <a:r>
              <a:rPr b="1" lang="en-GB" sz="1200">
                <a:solidFill>
                  <a:srgbClr val="FF0000"/>
                </a:solidFill>
              </a:rPr>
              <a:t> user</a:t>
            </a:r>
          </a:p>
        </p:txBody>
      </p:sp>
      <p:pic>
        <p:nvPicPr>
          <p:cNvPr descr="2000px-Stop_hand_caution.svg.png" id="1085" name="Shape 1085"/>
          <p:cNvPicPr preferRelativeResize="0"/>
          <p:nvPr/>
        </p:nvPicPr>
        <p:blipFill>
          <a:blip r:embed="rId3">
            <a:alphaModFix/>
          </a:blip>
          <a:stretch>
            <a:fillRect/>
          </a:stretch>
        </p:blipFill>
        <p:spPr>
          <a:xfrm>
            <a:off x="7792925" y="2659000"/>
            <a:ext cx="463150" cy="463150"/>
          </a:xfrm>
          <a:prstGeom prst="rect">
            <a:avLst/>
          </a:prstGeom>
          <a:noFill/>
          <a:ln>
            <a:noFill/>
          </a:ln>
        </p:spPr>
      </p:pic>
      <p:pic>
        <p:nvPicPr>
          <p:cNvPr descr="download_293508.png" id="1086" name="Shape 1086"/>
          <p:cNvPicPr preferRelativeResize="0"/>
          <p:nvPr/>
        </p:nvPicPr>
        <p:blipFill>
          <a:blip r:embed="rId4">
            <a:alphaModFix/>
          </a:blip>
          <a:stretch>
            <a:fillRect/>
          </a:stretch>
        </p:blipFill>
        <p:spPr>
          <a:xfrm>
            <a:off x="3666651" y="2725501"/>
            <a:ext cx="463150" cy="463150"/>
          </a:xfrm>
          <a:prstGeom prst="rect">
            <a:avLst/>
          </a:prstGeom>
          <a:noFill/>
          <a:ln>
            <a:noFill/>
          </a:ln>
        </p:spPr>
      </p:pic>
      <p:sp>
        <p:nvSpPr>
          <p:cNvPr id="1087" name="Shape 1087"/>
          <p:cNvSpPr txBox="1"/>
          <p:nvPr/>
        </p:nvSpPr>
        <p:spPr>
          <a:xfrm>
            <a:off x="567675" y="1465762"/>
            <a:ext cx="7809900" cy="572700"/>
          </a:xfrm>
          <a:prstGeom prst="rect">
            <a:avLst/>
          </a:prstGeom>
          <a:noFill/>
          <a:ln>
            <a:noFill/>
          </a:ln>
        </p:spPr>
        <p:txBody>
          <a:bodyPr anchorCtr="0" anchor="t" bIns="91425" lIns="91425" rIns="91425" tIns="91425">
            <a:noAutofit/>
          </a:bodyPr>
          <a:lstStyle/>
          <a:p>
            <a:pPr lvl="0" rtl="0">
              <a:spcBef>
                <a:spcPts val="0"/>
              </a:spcBef>
              <a:buNone/>
            </a:pPr>
            <a:r>
              <a:rPr b="1" lang="en-GB"/>
              <a:t>Client 1									Client 2</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1" name="Shape 1091"/>
        <p:cNvGrpSpPr/>
        <p:nvPr/>
      </p:nvGrpSpPr>
      <p:grpSpPr>
        <a:xfrm>
          <a:off x="0" y="0"/>
          <a:ext cx="0" cy="0"/>
          <a:chOff x="0" y="0"/>
          <a:chExt cx="0" cy="0"/>
        </a:xfrm>
      </p:grpSpPr>
      <p:sp>
        <p:nvSpPr>
          <p:cNvPr id="1092" name="Shape 10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Read Committed Transaction Isolation With Locking</a:t>
            </a:r>
          </a:p>
        </p:txBody>
      </p:sp>
      <p:sp>
        <p:nvSpPr>
          <p:cNvPr id="1093" name="Shape 1093"/>
          <p:cNvSpPr/>
          <p:nvPr/>
        </p:nvSpPr>
        <p:spPr>
          <a:xfrm>
            <a:off x="5317705" y="218343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94" name="Shape 1094"/>
          <p:cNvSpPr/>
          <p:nvPr/>
        </p:nvSpPr>
        <p:spPr>
          <a:xfrm>
            <a:off x="5475599" y="249302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95" name="Shape 1095"/>
          <p:cNvCxnSpPr>
            <a:stCxn id="1093" idx="5"/>
            <a:endCxn id="1094" idx="0"/>
          </p:cNvCxnSpPr>
          <p:nvPr/>
        </p:nvCxnSpPr>
        <p:spPr>
          <a:xfrm>
            <a:off x="5412449" y="228432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096" name="Shape 1096"/>
          <p:cNvCxnSpPr>
            <a:stCxn id="1094" idx="3"/>
          </p:cNvCxnSpPr>
          <p:nvPr/>
        </p:nvCxnSpPr>
        <p:spPr>
          <a:xfrm flipH="1">
            <a:off x="5317855" y="259391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097" name="Shape 1097"/>
          <p:cNvCxnSpPr>
            <a:stCxn id="1094" idx="4"/>
          </p:cNvCxnSpPr>
          <p:nvPr/>
        </p:nvCxnSpPr>
        <p:spPr>
          <a:xfrm>
            <a:off x="5531099" y="261122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098" name="Shape 1098"/>
          <p:cNvCxnSpPr>
            <a:stCxn id="1094" idx="5"/>
          </p:cNvCxnSpPr>
          <p:nvPr/>
        </p:nvCxnSpPr>
        <p:spPr>
          <a:xfrm>
            <a:off x="5570343" y="2593911"/>
            <a:ext cx="186900" cy="234000"/>
          </a:xfrm>
          <a:prstGeom prst="straightConnector1">
            <a:avLst/>
          </a:prstGeom>
          <a:noFill/>
          <a:ln cap="flat" cmpd="sng" w="9525">
            <a:solidFill>
              <a:srgbClr val="000000"/>
            </a:solidFill>
            <a:prstDash val="solid"/>
            <a:round/>
            <a:headEnd len="lg" w="lg" type="none"/>
            <a:tailEnd len="lg" w="lg" type="none"/>
          </a:ln>
        </p:spPr>
      </p:cxnSp>
      <p:sp>
        <p:nvSpPr>
          <p:cNvPr id="1099" name="Shape 1099"/>
          <p:cNvSpPr txBox="1"/>
          <p:nvPr/>
        </p:nvSpPr>
        <p:spPr>
          <a:xfrm>
            <a:off x="5392545" y="208352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100" name="Shape 1100"/>
          <p:cNvSpPr txBox="1"/>
          <p:nvPr/>
        </p:nvSpPr>
        <p:spPr>
          <a:xfrm>
            <a:off x="5544655" y="238660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101" name="Shape 1101"/>
          <p:cNvSpPr/>
          <p:nvPr/>
        </p:nvSpPr>
        <p:spPr>
          <a:xfrm>
            <a:off x="5253300"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2" name="Shape 1102"/>
          <p:cNvSpPr/>
          <p:nvPr/>
        </p:nvSpPr>
        <p:spPr>
          <a:xfrm>
            <a:off x="5479669"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3" name="Shape 1103"/>
          <p:cNvSpPr/>
          <p:nvPr/>
        </p:nvSpPr>
        <p:spPr>
          <a:xfrm>
            <a:off x="5706038"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4" name="Shape 1104"/>
          <p:cNvSpPr txBox="1"/>
          <p:nvPr/>
        </p:nvSpPr>
        <p:spPr>
          <a:xfrm>
            <a:off x="5145224" y="2867550"/>
            <a:ext cx="8526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a:t>
            </a:r>
          </a:p>
        </p:txBody>
      </p:sp>
      <p:sp>
        <p:nvSpPr>
          <p:cNvPr id="1105" name="Shape 1105"/>
          <p:cNvSpPr txBox="1"/>
          <p:nvPr/>
        </p:nvSpPr>
        <p:spPr>
          <a:xfrm>
            <a:off x="2076525" y="2119075"/>
            <a:ext cx="2684100" cy="866100"/>
          </a:xfrm>
          <a:prstGeom prst="rect">
            <a:avLst/>
          </a:prstGeom>
          <a:noFill/>
          <a:ln>
            <a:noFill/>
          </a:ln>
        </p:spPr>
        <p:txBody>
          <a:bodyPr anchorCtr="0" anchor="t" bIns="91425" lIns="91425" rIns="91425" tIns="91425">
            <a:noAutofit/>
          </a:bodyPr>
          <a:lstStyle/>
          <a:p>
            <a:pPr lvl="0" rtl="0">
              <a:spcBef>
                <a:spcPts val="0"/>
              </a:spcBef>
              <a:buNone/>
            </a:pPr>
            <a:r>
              <a:rPr b="1" lang="en-GB" sz="1200">
                <a:solidFill>
                  <a:schemeClr val="dk1"/>
                </a:solidFill>
              </a:rPr>
              <a:t>Start Transaction</a:t>
            </a:r>
          </a:p>
          <a:p>
            <a:pPr indent="0" lvl="0" marL="457200" rtl="0">
              <a:spcBef>
                <a:spcPts val="0"/>
              </a:spcBef>
              <a:buNone/>
            </a:pPr>
            <a:r>
              <a:rPr lang="en-GB" sz="1200">
                <a:solidFill>
                  <a:schemeClr val="dk1"/>
                </a:solidFill>
              </a:rPr>
              <a:t>Metadata Read</a:t>
            </a:r>
          </a:p>
          <a:p>
            <a:pPr indent="-304800" lvl="0" marL="914400" rtl="0">
              <a:spcBef>
                <a:spcPts val="0"/>
              </a:spcBef>
              <a:buClr>
                <a:schemeClr val="dk1"/>
              </a:buClr>
              <a:buSzPct val="100000"/>
              <a:buChar char="●"/>
            </a:pPr>
            <a:r>
              <a:rPr lang="en-GB" sz="1200">
                <a:solidFill>
                  <a:schemeClr val="dk1"/>
                </a:solidFill>
              </a:rPr>
              <a:t>/</a:t>
            </a:r>
          </a:p>
          <a:p>
            <a:pPr lvl="0" rtl="0">
              <a:spcBef>
                <a:spcPts val="0"/>
              </a:spcBef>
              <a:buNone/>
            </a:pPr>
            <a:r>
              <a:rPr lang="en-GB" sz="1200">
                <a:solidFill>
                  <a:schemeClr val="dk1"/>
                </a:solidFill>
              </a:rPr>
              <a:t>           Exclusive Lock</a:t>
            </a:r>
          </a:p>
          <a:p>
            <a:pPr indent="-304800" lvl="0" marL="914400" rtl="0">
              <a:spcBef>
                <a:spcPts val="0"/>
              </a:spcBef>
              <a:buClr>
                <a:srgbClr val="000000"/>
              </a:buClr>
              <a:buSzPct val="100000"/>
              <a:buChar char="●"/>
            </a:pPr>
            <a:r>
              <a:rPr b="1" lang="en-GB" sz="1200">
                <a:solidFill>
                  <a:schemeClr val="dk1"/>
                </a:solidFill>
              </a:rPr>
              <a:t>User</a:t>
            </a:r>
          </a:p>
          <a:p>
            <a:pPr indent="-304800" lvl="0" marL="914400" rtl="0">
              <a:spcBef>
                <a:spcPts val="0"/>
              </a:spcBef>
              <a:buClr>
                <a:schemeClr val="dk1"/>
              </a:buClr>
              <a:buSzPct val="100000"/>
              <a:buChar char="●"/>
            </a:pPr>
            <a:r>
              <a:rPr b="1" lang="en-GB" sz="1200">
                <a:solidFill>
                  <a:schemeClr val="dk1"/>
                </a:solidFill>
              </a:rPr>
              <a:t>F4 (Does Not Exist)</a:t>
            </a:r>
          </a:p>
          <a:p>
            <a:pPr indent="457200" lvl="0" rtl="0">
              <a:spcBef>
                <a:spcPts val="0"/>
              </a:spcBef>
              <a:buNone/>
            </a:pPr>
            <a:r>
              <a:rPr lang="en-GB" sz="1200">
                <a:solidFill>
                  <a:schemeClr val="dk1"/>
                </a:solidFill>
              </a:rPr>
              <a:t>New Metadata</a:t>
            </a:r>
          </a:p>
          <a:p>
            <a:pPr indent="-304800" lvl="0" marL="914400" rtl="0">
              <a:spcBef>
                <a:spcPts val="0"/>
              </a:spcBef>
              <a:buClr>
                <a:schemeClr val="dk1"/>
              </a:buClr>
              <a:buSzPct val="100000"/>
              <a:buChar char="●"/>
            </a:pPr>
            <a:r>
              <a:rPr lang="en-GB" sz="1200">
                <a:solidFill>
                  <a:schemeClr val="dk1"/>
                </a:solidFill>
              </a:rPr>
              <a:t>F4</a:t>
            </a:r>
          </a:p>
          <a:p>
            <a:pPr lvl="0" rtl="0">
              <a:spcBef>
                <a:spcPts val="0"/>
              </a:spcBef>
              <a:buNone/>
            </a:pPr>
            <a:r>
              <a:rPr b="1" lang="en-GB" sz="1200">
                <a:solidFill>
                  <a:schemeClr val="dk1"/>
                </a:solidFill>
              </a:rPr>
              <a:t>Commit Transaction</a:t>
            </a:r>
          </a:p>
        </p:txBody>
      </p:sp>
      <p:sp>
        <p:nvSpPr>
          <p:cNvPr id="1106" name="Shape 1106"/>
          <p:cNvSpPr txBox="1"/>
          <p:nvPr/>
        </p:nvSpPr>
        <p:spPr>
          <a:xfrm>
            <a:off x="6200900" y="2060025"/>
            <a:ext cx="2094000" cy="866100"/>
          </a:xfrm>
          <a:prstGeom prst="rect">
            <a:avLst/>
          </a:prstGeom>
          <a:noFill/>
          <a:ln>
            <a:noFill/>
          </a:ln>
        </p:spPr>
        <p:txBody>
          <a:bodyPr anchorCtr="0" anchor="t" bIns="91425" lIns="91425" rIns="91425" tIns="91425">
            <a:noAutofit/>
          </a:bodyPr>
          <a:lstStyle/>
          <a:p>
            <a:pPr lvl="0" rtl="0">
              <a:spcBef>
                <a:spcPts val="0"/>
              </a:spcBef>
              <a:buSzPct val="91666"/>
              <a:buNone/>
            </a:pPr>
            <a:r>
              <a:rPr b="1" lang="en-GB" sz="1200">
                <a:solidFill>
                  <a:schemeClr val="dk1"/>
                </a:solidFill>
              </a:rPr>
              <a:t>Start Transaction</a:t>
            </a:r>
          </a:p>
          <a:p>
            <a:pPr indent="-69850" lvl="0" marL="457200" rtl="0">
              <a:spcBef>
                <a:spcPts val="0"/>
              </a:spcBef>
              <a:buSzPct val="91666"/>
              <a:buNone/>
            </a:pPr>
            <a:r>
              <a:rPr lang="en-GB" sz="1200">
                <a:solidFill>
                  <a:schemeClr val="dk1"/>
                </a:solidFill>
              </a:rPr>
              <a:t>Metadata Read</a:t>
            </a:r>
          </a:p>
          <a:p>
            <a:pPr indent="-304800" lvl="0" marL="914400" rtl="0">
              <a:spcBef>
                <a:spcPts val="0"/>
              </a:spcBef>
              <a:buClr>
                <a:schemeClr val="dk1"/>
              </a:buClr>
              <a:buSzPct val="100000"/>
              <a:buChar char="●"/>
            </a:pPr>
            <a:r>
              <a:rPr lang="en-GB" sz="1200">
                <a:solidFill>
                  <a:schemeClr val="dk1"/>
                </a:solidFill>
              </a:rPr>
              <a:t>/</a:t>
            </a:r>
          </a:p>
          <a:p>
            <a:pPr lvl="0" rtl="0">
              <a:spcBef>
                <a:spcPts val="0"/>
              </a:spcBef>
              <a:buSzPct val="91666"/>
              <a:buNone/>
            </a:pPr>
            <a:r>
              <a:rPr lang="en-GB" sz="1200">
                <a:solidFill>
                  <a:schemeClr val="dk1"/>
                </a:solidFill>
              </a:rPr>
              <a:t>           Exclusive Lock</a:t>
            </a:r>
          </a:p>
          <a:p>
            <a:pPr indent="-304800" lvl="0" marL="914400" rtl="0">
              <a:spcBef>
                <a:spcPts val="0"/>
              </a:spcBef>
              <a:buClr>
                <a:srgbClr val="FF0000"/>
              </a:buClr>
              <a:buSzPct val="100000"/>
              <a:buChar char="●"/>
            </a:pPr>
            <a:r>
              <a:rPr b="1" lang="en-GB" sz="1200">
                <a:solidFill>
                  <a:srgbClr val="FF0000"/>
                </a:solidFill>
              </a:rPr>
              <a:t> user</a:t>
            </a:r>
          </a:p>
        </p:txBody>
      </p:sp>
      <p:pic>
        <p:nvPicPr>
          <p:cNvPr descr="2000px-Stop_hand_caution.svg.png" id="1107" name="Shape 1107"/>
          <p:cNvPicPr preferRelativeResize="0"/>
          <p:nvPr/>
        </p:nvPicPr>
        <p:blipFill>
          <a:blip r:embed="rId3">
            <a:alphaModFix/>
          </a:blip>
          <a:stretch>
            <a:fillRect/>
          </a:stretch>
        </p:blipFill>
        <p:spPr>
          <a:xfrm>
            <a:off x="7792925" y="2659000"/>
            <a:ext cx="463150" cy="463150"/>
          </a:xfrm>
          <a:prstGeom prst="rect">
            <a:avLst/>
          </a:prstGeom>
          <a:noFill/>
          <a:ln>
            <a:noFill/>
          </a:ln>
        </p:spPr>
      </p:pic>
      <p:sp>
        <p:nvSpPr>
          <p:cNvPr id="1108" name="Shape 1108"/>
          <p:cNvSpPr txBox="1"/>
          <p:nvPr/>
        </p:nvSpPr>
        <p:spPr>
          <a:xfrm>
            <a:off x="1079780" y="240775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cxnSp>
        <p:nvCxnSpPr>
          <p:cNvPr id="1109" name="Shape 1109"/>
          <p:cNvCxnSpPr/>
          <p:nvPr/>
        </p:nvCxnSpPr>
        <p:spPr>
          <a:xfrm>
            <a:off x="1046949" y="2586596"/>
            <a:ext cx="518400" cy="275700"/>
          </a:xfrm>
          <a:prstGeom prst="straightConnector1">
            <a:avLst/>
          </a:prstGeom>
          <a:noFill/>
          <a:ln cap="flat" cmpd="sng" w="9525">
            <a:solidFill>
              <a:schemeClr val="dk2"/>
            </a:solidFill>
            <a:prstDash val="solid"/>
            <a:round/>
            <a:headEnd len="lg" w="lg" type="none"/>
            <a:tailEnd len="lg" w="lg" type="none"/>
          </a:ln>
        </p:spPr>
      </p:cxnSp>
      <p:sp>
        <p:nvSpPr>
          <p:cNvPr id="1110" name="Shape 1110"/>
          <p:cNvSpPr/>
          <p:nvPr/>
        </p:nvSpPr>
        <p:spPr>
          <a:xfrm>
            <a:off x="852830" y="220458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11" name="Shape 1111"/>
          <p:cNvSpPr/>
          <p:nvPr/>
        </p:nvSpPr>
        <p:spPr>
          <a:xfrm>
            <a:off x="1010724" y="251417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12" name="Shape 1112"/>
          <p:cNvCxnSpPr>
            <a:stCxn id="1110" idx="5"/>
            <a:endCxn id="1111" idx="0"/>
          </p:cNvCxnSpPr>
          <p:nvPr/>
        </p:nvCxnSpPr>
        <p:spPr>
          <a:xfrm>
            <a:off x="947574" y="230547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113" name="Shape 1113"/>
          <p:cNvCxnSpPr>
            <a:stCxn id="1111" idx="3"/>
          </p:cNvCxnSpPr>
          <p:nvPr/>
        </p:nvCxnSpPr>
        <p:spPr>
          <a:xfrm flipH="1">
            <a:off x="852980" y="261506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114" name="Shape 1114"/>
          <p:cNvCxnSpPr>
            <a:stCxn id="1111" idx="4"/>
          </p:cNvCxnSpPr>
          <p:nvPr/>
        </p:nvCxnSpPr>
        <p:spPr>
          <a:xfrm>
            <a:off x="1066224" y="263237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115" name="Shape 1115"/>
          <p:cNvCxnSpPr>
            <a:stCxn id="1111" idx="5"/>
          </p:cNvCxnSpPr>
          <p:nvPr/>
        </p:nvCxnSpPr>
        <p:spPr>
          <a:xfrm>
            <a:off x="1105468" y="2615061"/>
            <a:ext cx="186900" cy="234000"/>
          </a:xfrm>
          <a:prstGeom prst="straightConnector1">
            <a:avLst/>
          </a:prstGeom>
          <a:noFill/>
          <a:ln cap="flat" cmpd="sng" w="9525">
            <a:solidFill>
              <a:srgbClr val="000000"/>
            </a:solidFill>
            <a:prstDash val="solid"/>
            <a:round/>
            <a:headEnd len="lg" w="lg" type="none"/>
            <a:tailEnd len="lg" w="lg" type="none"/>
          </a:ln>
        </p:spPr>
      </p:cxnSp>
      <p:sp>
        <p:nvSpPr>
          <p:cNvPr id="1116" name="Shape 1116"/>
          <p:cNvSpPr txBox="1"/>
          <p:nvPr/>
        </p:nvSpPr>
        <p:spPr>
          <a:xfrm>
            <a:off x="927670" y="210467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117" name="Shape 1117"/>
          <p:cNvSpPr/>
          <p:nvPr/>
        </p:nvSpPr>
        <p:spPr>
          <a:xfrm>
            <a:off x="788425" y="28490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8" name="Shape 1118"/>
          <p:cNvSpPr/>
          <p:nvPr/>
        </p:nvSpPr>
        <p:spPr>
          <a:xfrm>
            <a:off x="1014794" y="28490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9" name="Shape 1119"/>
          <p:cNvSpPr/>
          <p:nvPr/>
        </p:nvSpPr>
        <p:spPr>
          <a:xfrm>
            <a:off x="1241163" y="284903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0" name="Shape 1120"/>
          <p:cNvSpPr txBox="1"/>
          <p:nvPr/>
        </p:nvSpPr>
        <p:spPr>
          <a:xfrm>
            <a:off x="680350" y="2888700"/>
            <a:ext cx="11940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   F4</a:t>
            </a:r>
          </a:p>
        </p:txBody>
      </p:sp>
      <p:sp>
        <p:nvSpPr>
          <p:cNvPr id="1121" name="Shape 1121"/>
          <p:cNvSpPr/>
          <p:nvPr/>
        </p:nvSpPr>
        <p:spPr>
          <a:xfrm>
            <a:off x="1469763" y="2849037"/>
            <a:ext cx="118800" cy="1182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1122" name="Shape 1122"/>
          <p:cNvSpPr txBox="1"/>
          <p:nvPr/>
        </p:nvSpPr>
        <p:spPr>
          <a:xfrm>
            <a:off x="567675" y="1465762"/>
            <a:ext cx="7809900" cy="572700"/>
          </a:xfrm>
          <a:prstGeom prst="rect">
            <a:avLst/>
          </a:prstGeom>
          <a:noFill/>
          <a:ln>
            <a:noFill/>
          </a:ln>
        </p:spPr>
        <p:txBody>
          <a:bodyPr anchorCtr="0" anchor="t" bIns="91425" lIns="91425" rIns="91425" tIns="91425">
            <a:noAutofit/>
          </a:bodyPr>
          <a:lstStyle/>
          <a:p>
            <a:pPr lvl="0" rtl="0">
              <a:spcBef>
                <a:spcPts val="0"/>
              </a:spcBef>
              <a:buNone/>
            </a:pPr>
            <a:r>
              <a:rPr b="1" lang="en-GB"/>
              <a:t>Client 1									Client 2</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6" name="Shape 1126"/>
        <p:cNvGrpSpPr/>
        <p:nvPr/>
      </p:nvGrpSpPr>
      <p:grpSpPr>
        <a:xfrm>
          <a:off x="0" y="0"/>
          <a:ext cx="0" cy="0"/>
          <a:chOff x="0" y="0"/>
          <a:chExt cx="0" cy="0"/>
        </a:xfrm>
      </p:grpSpPr>
      <p:cxnSp>
        <p:nvCxnSpPr>
          <p:cNvPr id="1127" name="Shape 1127"/>
          <p:cNvCxnSpPr/>
          <p:nvPr/>
        </p:nvCxnSpPr>
        <p:spPr>
          <a:xfrm>
            <a:off x="5528657" y="2572505"/>
            <a:ext cx="518400" cy="275700"/>
          </a:xfrm>
          <a:prstGeom prst="straightConnector1">
            <a:avLst/>
          </a:prstGeom>
          <a:noFill/>
          <a:ln cap="flat" cmpd="sng" w="9525">
            <a:solidFill>
              <a:schemeClr val="dk2"/>
            </a:solidFill>
            <a:prstDash val="solid"/>
            <a:round/>
            <a:headEnd len="lg" w="lg" type="none"/>
            <a:tailEnd len="lg" w="lg" type="none"/>
          </a:ln>
        </p:spPr>
      </p:cxnSp>
      <p:sp>
        <p:nvSpPr>
          <p:cNvPr id="1128" name="Shape 11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Read Committed Transaction Isolation With Locking</a:t>
            </a:r>
          </a:p>
        </p:txBody>
      </p:sp>
      <p:sp>
        <p:nvSpPr>
          <p:cNvPr id="1129" name="Shape 1129"/>
          <p:cNvSpPr/>
          <p:nvPr/>
        </p:nvSpPr>
        <p:spPr>
          <a:xfrm>
            <a:off x="5317705" y="2183436"/>
            <a:ext cx="111000" cy="118200"/>
          </a:xfrm>
          <a:prstGeom prst="ellipse">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30" name="Shape 1130"/>
          <p:cNvSpPr/>
          <p:nvPr/>
        </p:nvSpPr>
        <p:spPr>
          <a:xfrm>
            <a:off x="5475599" y="2493021"/>
            <a:ext cx="111000" cy="118200"/>
          </a:xfrm>
          <a:prstGeom prst="ellipse">
            <a:avLst/>
          </a:prstGeom>
          <a:solidFill>
            <a:srgbClr val="F1C23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31" name="Shape 1131"/>
          <p:cNvCxnSpPr>
            <a:stCxn id="1129" idx="5"/>
            <a:endCxn id="1130" idx="0"/>
          </p:cNvCxnSpPr>
          <p:nvPr/>
        </p:nvCxnSpPr>
        <p:spPr>
          <a:xfrm>
            <a:off x="5412449" y="2284326"/>
            <a:ext cx="118500" cy="208800"/>
          </a:xfrm>
          <a:prstGeom prst="straightConnector1">
            <a:avLst/>
          </a:prstGeom>
          <a:noFill/>
          <a:ln cap="flat" cmpd="sng" w="9525">
            <a:solidFill>
              <a:srgbClr val="000000"/>
            </a:solidFill>
            <a:prstDash val="solid"/>
            <a:round/>
            <a:headEnd len="lg" w="lg" type="none"/>
            <a:tailEnd len="lg" w="lg" type="none"/>
          </a:ln>
        </p:spPr>
      </p:cxnSp>
      <p:cxnSp>
        <p:nvCxnSpPr>
          <p:cNvPr id="1132" name="Shape 1132"/>
          <p:cNvCxnSpPr>
            <a:stCxn id="1130" idx="3"/>
          </p:cNvCxnSpPr>
          <p:nvPr/>
        </p:nvCxnSpPr>
        <p:spPr>
          <a:xfrm flipH="1">
            <a:off x="5317855" y="2593911"/>
            <a:ext cx="174000" cy="234000"/>
          </a:xfrm>
          <a:prstGeom prst="straightConnector1">
            <a:avLst/>
          </a:prstGeom>
          <a:noFill/>
          <a:ln cap="flat" cmpd="sng" w="9525">
            <a:solidFill>
              <a:srgbClr val="000000"/>
            </a:solidFill>
            <a:prstDash val="solid"/>
            <a:round/>
            <a:headEnd len="lg" w="lg" type="none"/>
            <a:tailEnd len="lg" w="lg" type="none"/>
          </a:ln>
        </p:spPr>
      </p:cxnSp>
      <p:cxnSp>
        <p:nvCxnSpPr>
          <p:cNvPr id="1133" name="Shape 1133"/>
          <p:cNvCxnSpPr>
            <a:stCxn id="1130" idx="4"/>
          </p:cNvCxnSpPr>
          <p:nvPr/>
        </p:nvCxnSpPr>
        <p:spPr>
          <a:xfrm>
            <a:off x="5531099" y="2611221"/>
            <a:ext cx="16200" cy="199200"/>
          </a:xfrm>
          <a:prstGeom prst="straightConnector1">
            <a:avLst/>
          </a:prstGeom>
          <a:noFill/>
          <a:ln cap="flat" cmpd="sng" w="9525">
            <a:solidFill>
              <a:srgbClr val="000000"/>
            </a:solidFill>
            <a:prstDash val="solid"/>
            <a:round/>
            <a:headEnd len="lg" w="lg" type="none"/>
            <a:tailEnd len="lg" w="lg" type="none"/>
          </a:ln>
        </p:spPr>
      </p:cxnSp>
      <p:cxnSp>
        <p:nvCxnSpPr>
          <p:cNvPr id="1134" name="Shape 1134"/>
          <p:cNvCxnSpPr>
            <a:stCxn id="1130" idx="5"/>
          </p:cNvCxnSpPr>
          <p:nvPr/>
        </p:nvCxnSpPr>
        <p:spPr>
          <a:xfrm>
            <a:off x="5570343" y="2593911"/>
            <a:ext cx="186900" cy="234000"/>
          </a:xfrm>
          <a:prstGeom prst="straightConnector1">
            <a:avLst/>
          </a:prstGeom>
          <a:noFill/>
          <a:ln cap="flat" cmpd="sng" w="9525">
            <a:solidFill>
              <a:srgbClr val="000000"/>
            </a:solidFill>
            <a:prstDash val="solid"/>
            <a:round/>
            <a:headEnd len="lg" w="lg" type="none"/>
            <a:tailEnd len="lg" w="lg" type="none"/>
          </a:ln>
        </p:spPr>
      </p:cxnSp>
      <p:sp>
        <p:nvSpPr>
          <p:cNvPr id="1135" name="Shape 1135"/>
          <p:cNvSpPr txBox="1"/>
          <p:nvPr/>
        </p:nvSpPr>
        <p:spPr>
          <a:xfrm>
            <a:off x="5392545" y="2083524"/>
            <a:ext cx="174000" cy="331200"/>
          </a:xfrm>
          <a:prstGeom prst="rect">
            <a:avLst/>
          </a:prstGeom>
          <a:noFill/>
          <a:ln>
            <a:noFill/>
          </a:ln>
        </p:spPr>
        <p:txBody>
          <a:bodyPr anchorCtr="0" anchor="t" bIns="91425" lIns="91425" rIns="91425" tIns="91425">
            <a:noAutofit/>
          </a:bodyPr>
          <a:lstStyle/>
          <a:p>
            <a:pPr lvl="0" rtl="0">
              <a:spcBef>
                <a:spcPts val="0"/>
              </a:spcBef>
              <a:buNone/>
            </a:pPr>
            <a:r>
              <a:rPr lang="en-GB"/>
              <a:t>/</a:t>
            </a:r>
          </a:p>
        </p:txBody>
      </p:sp>
      <p:sp>
        <p:nvSpPr>
          <p:cNvPr id="1136" name="Shape 1136"/>
          <p:cNvSpPr txBox="1"/>
          <p:nvPr/>
        </p:nvSpPr>
        <p:spPr>
          <a:xfrm>
            <a:off x="5544655" y="2386600"/>
            <a:ext cx="489300" cy="331200"/>
          </a:xfrm>
          <a:prstGeom prst="rect">
            <a:avLst/>
          </a:prstGeom>
          <a:noFill/>
          <a:ln>
            <a:noFill/>
          </a:ln>
        </p:spPr>
        <p:txBody>
          <a:bodyPr anchorCtr="0" anchor="t" bIns="91425" lIns="91425" rIns="91425" tIns="91425">
            <a:noAutofit/>
          </a:bodyPr>
          <a:lstStyle/>
          <a:p>
            <a:pPr lvl="0" rtl="0">
              <a:spcBef>
                <a:spcPts val="0"/>
              </a:spcBef>
              <a:buNone/>
            </a:pPr>
            <a:r>
              <a:rPr lang="en-GB" sz="900"/>
              <a:t>user</a:t>
            </a:r>
          </a:p>
        </p:txBody>
      </p:sp>
      <p:sp>
        <p:nvSpPr>
          <p:cNvPr id="1137" name="Shape 1137"/>
          <p:cNvSpPr/>
          <p:nvPr/>
        </p:nvSpPr>
        <p:spPr>
          <a:xfrm>
            <a:off x="5253300"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8" name="Shape 1138"/>
          <p:cNvSpPr/>
          <p:nvPr/>
        </p:nvSpPr>
        <p:spPr>
          <a:xfrm>
            <a:off x="5479669"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9" name="Shape 1139"/>
          <p:cNvSpPr/>
          <p:nvPr/>
        </p:nvSpPr>
        <p:spPr>
          <a:xfrm>
            <a:off x="5706038" y="2827887"/>
            <a:ext cx="118800" cy="1182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0" name="Shape 1140"/>
          <p:cNvSpPr txBox="1"/>
          <p:nvPr/>
        </p:nvSpPr>
        <p:spPr>
          <a:xfrm>
            <a:off x="5145225" y="2867550"/>
            <a:ext cx="1132800" cy="264600"/>
          </a:xfrm>
          <a:prstGeom prst="rect">
            <a:avLst/>
          </a:prstGeom>
          <a:noFill/>
          <a:ln>
            <a:noFill/>
          </a:ln>
        </p:spPr>
        <p:txBody>
          <a:bodyPr anchorCtr="0" anchor="t" bIns="91425" lIns="91425" rIns="91425" tIns="91425">
            <a:noAutofit/>
          </a:bodyPr>
          <a:lstStyle/>
          <a:p>
            <a:pPr lvl="0" rtl="0">
              <a:spcBef>
                <a:spcPts val="0"/>
              </a:spcBef>
              <a:buNone/>
            </a:pPr>
            <a:r>
              <a:rPr lang="en-GB" sz="900"/>
              <a:t>F1   F2   F3    F4</a:t>
            </a:r>
          </a:p>
        </p:txBody>
      </p:sp>
      <p:sp>
        <p:nvSpPr>
          <p:cNvPr id="1141" name="Shape 1141"/>
          <p:cNvSpPr txBox="1"/>
          <p:nvPr/>
        </p:nvSpPr>
        <p:spPr>
          <a:xfrm>
            <a:off x="6200900" y="2060025"/>
            <a:ext cx="2388000" cy="866100"/>
          </a:xfrm>
          <a:prstGeom prst="rect">
            <a:avLst/>
          </a:prstGeom>
          <a:noFill/>
          <a:ln>
            <a:noFill/>
          </a:ln>
        </p:spPr>
        <p:txBody>
          <a:bodyPr anchorCtr="0" anchor="t" bIns="91425" lIns="91425" rIns="91425" tIns="91425">
            <a:noAutofit/>
          </a:bodyPr>
          <a:lstStyle/>
          <a:p>
            <a:pPr lvl="0" rtl="0">
              <a:spcBef>
                <a:spcPts val="0"/>
              </a:spcBef>
              <a:buClr>
                <a:srgbClr val="000000"/>
              </a:buClr>
              <a:buSzPct val="91666"/>
              <a:buNone/>
            </a:pPr>
            <a:r>
              <a:rPr b="1" lang="en-GB" sz="1200">
                <a:solidFill>
                  <a:schemeClr val="dk1"/>
                </a:solidFill>
              </a:rPr>
              <a:t>Start Transaction</a:t>
            </a:r>
          </a:p>
          <a:p>
            <a:pPr indent="-69850" lvl="0" marL="457200" rtl="0">
              <a:spcBef>
                <a:spcPts val="0"/>
              </a:spcBef>
              <a:buClr>
                <a:srgbClr val="000000"/>
              </a:buClr>
              <a:buSzPct val="91666"/>
              <a:buNone/>
            </a:pPr>
            <a:r>
              <a:rPr lang="en-GB" sz="1200">
                <a:solidFill>
                  <a:schemeClr val="dk1"/>
                </a:solidFill>
              </a:rPr>
              <a:t>Metadata Read</a:t>
            </a:r>
          </a:p>
          <a:p>
            <a:pPr indent="-304800" lvl="0" marL="914400" rtl="0">
              <a:spcBef>
                <a:spcPts val="0"/>
              </a:spcBef>
              <a:buClr>
                <a:schemeClr val="dk1"/>
              </a:buClr>
              <a:buSzPct val="100000"/>
              <a:buChar char="●"/>
            </a:pPr>
            <a:r>
              <a:rPr lang="en-GB" sz="1200">
                <a:solidFill>
                  <a:schemeClr val="dk1"/>
                </a:solidFill>
              </a:rPr>
              <a:t>/</a:t>
            </a:r>
          </a:p>
          <a:p>
            <a:pPr lvl="0" rtl="0">
              <a:spcBef>
                <a:spcPts val="0"/>
              </a:spcBef>
              <a:buClr>
                <a:srgbClr val="000000"/>
              </a:buClr>
              <a:buSzPct val="91666"/>
              <a:buNone/>
            </a:pPr>
            <a:r>
              <a:rPr lang="en-GB" sz="1200">
                <a:solidFill>
                  <a:schemeClr val="dk1"/>
                </a:solidFill>
              </a:rPr>
              <a:t>           Exclusive Lock</a:t>
            </a:r>
          </a:p>
          <a:p>
            <a:pPr indent="-304800" lvl="0" marL="914400" rtl="0">
              <a:spcBef>
                <a:spcPts val="0"/>
              </a:spcBef>
              <a:buClr>
                <a:schemeClr val="dk1"/>
              </a:buClr>
              <a:buSzPct val="100000"/>
              <a:buChar char="●"/>
            </a:pPr>
            <a:r>
              <a:rPr b="1" lang="en-GB" sz="1200">
                <a:solidFill>
                  <a:schemeClr val="dk1"/>
                </a:solidFill>
              </a:rPr>
              <a:t>User</a:t>
            </a:r>
          </a:p>
          <a:p>
            <a:pPr indent="-304800" lvl="0" marL="914400" rtl="0">
              <a:spcBef>
                <a:spcPts val="0"/>
              </a:spcBef>
              <a:buClr>
                <a:schemeClr val="dk1"/>
              </a:buClr>
              <a:buSzPct val="100000"/>
              <a:buChar char="●"/>
            </a:pPr>
            <a:r>
              <a:rPr b="1" lang="en-GB" sz="1200">
                <a:solidFill>
                  <a:schemeClr val="dk1"/>
                </a:solidFill>
              </a:rPr>
              <a:t>F4 (Exists)</a:t>
            </a:r>
          </a:p>
          <a:p>
            <a:pPr lvl="0" rtl="0">
              <a:spcBef>
                <a:spcPts val="0"/>
              </a:spcBef>
              <a:buClr>
                <a:srgbClr val="000000"/>
              </a:buClr>
              <a:buSzPct val="91666"/>
              <a:buNone/>
            </a:pPr>
            <a:r>
              <a:rPr b="1" lang="en-GB" sz="1200"/>
              <a:t>Abort Transaction</a:t>
            </a:r>
          </a:p>
          <a:p>
            <a:pPr lvl="0" rtl="0">
              <a:spcBef>
                <a:spcPts val="0"/>
              </a:spcBef>
              <a:buNone/>
            </a:pPr>
            <a:r>
              <a:t/>
            </a:r>
            <a:endParaRPr b="1" sz="1200">
              <a:solidFill>
                <a:schemeClr val="dk1"/>
              </a:solidFill>
            </a:endParaRPr>
          </a:p>
        </p:txBody>
      </p:sp>
      <p:sp>
        <p:nvSpPr>
          <p:cNvPr id="1142" name="Shape 1142"/>
          <p:cNvSpPr/>
          <p:nvPr/>
        </p:nvSpPr>
        <p:spPr>
          <a:xfrm>
            <a:off x="5951471" y="2834945"/>
            <a:ext cx="118800" cy="1182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1143" name="Shape 1143"/>
          <p:cNvSpPr/>
          <p:nvPr/>
        </p:nvSpPr>
        <p:spPr>
          <a:xfrm>
            <a:off x="7838800" y="2834950"/>
            <a:ext cx="880800" cy="836100"/>
          </a:xfrm>
          <a:prstGeom prst="mathMultiply">
            <a:avLst>
              <a:gd fmla="val 23520" name="adj1"/>
            </a:avLst>
          </a:prstGeom>
          <a:solidFill>
            <a:srgbClr val="98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1144" name="Shape 1144"/>
          <p:cNvSpPr txBox="1"/>
          <p:nvPr/>
        </p:nvSpPr>
        <p:spPr>
          <a:xfrm>
            <a:off x="567675" y="1465762"/>
            <a:ext cx="7809900" cy="572700"/>
          </a:xfrm>
          <a:prstGeom prst="rect">
            <a:avLst/>
          </a:prstGeom>
          <a:noFill/>
          <a:ln>
            <a:noFill/>
          </a:ln>
        </p:spPr>
        <p:txBody>
          <a:bodyPr anchorCtr="0" anchor="t" bIns="91425" lIns="91425" rIns="91425" tIns="91425">
            <a:noAutofit/>
          </a:bodyPr>
          <a:lstStyle/>
          <a:p>
            <a:pPr lvl="0" rtl="0">
              <a:spcBef>
                <a:spcPts val="0"/>
              </a:spcBef>
              <a:buNone/>
            </a:pPr>
            <a:r>
              <a:rPr b="1" lang="en-GB"/>
              <a:t>Client 1									Client 2</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48" name="Shape 1148"/>
        <p:cNvGrpSpPr/>
        <p:nvPr/>
      </p:nvGrpSpPr>
      <p:grpSpPr>
        <a:xfrm>
          <a:off x="0" y="0"/>
          <a:ext cx="0" cy="0"/>
          <a:chOff x="0" y="0"/>
          <a:chExt cx="0" cy="0"/>
        </a:xfrm>
      </p:grpSpPr>
      <p:sp>
        <p:nvSpPr>
          <p:cNvPr id="1149" name="Shape 1149"/>
          <p:cNvSpPr txBox="1"/>
          <p:nvPr>
            <p:ph type="title"/>
          </p:nvPr>
        </p:nvSpPr>
        <p:spPr>
          <a:xfrm>
            <a:off x="311700" y="1106125"/>
            <a:ext cx="8520600" cy="1963500"/>
          </a:xfrm>
          <a:prstGeom prst="rect">
            <a:avLst/>
          </a:prstGeom>
        </p:spPr>
        <p:txBody>
          <a:bodyPr anchorCtr="0" anchor="b" bIns="91425" lIns="91425" rIns="91425" tIns="91425">
            <a:noAutofit/>
          </a:bodyPr>
          <a:lstStyle/>
          <a:p>
            <a:pPr lvl="0" rtl="0">
              <a:spcBef>
                <a:spcPts val="0"/>
              </a:spcBef>
              <a:buNone/>
            </a:pPr>
            <a:r>
              <a:rPr lang="en-GB" sz="4800">
                <a:solidFill>
                  <a:srgbClr val="FFFFFF"/>
                </a:solidFill>
              </a:rPr>
              <a:t>Fine Grain Locking &amp; Transactional Operations</a:t>
            </a:r>
          </a:p>
        </p:txBody>
      </p:sp>
      <p:sp>
        <p:nvSpPr>
          <p:cNvPr id="1150" name="Shape 11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
        <p:nvSpPr>
          <p:cNvPr id="1151" name="Shape 1151"/>
          <p:cNvSpPr txBox="1"/>
          <p:nvPr>
            <p:ph idx="1" type="body"/>
          </p:nvPr>
        </p:nvSpPr>
        <p:spPr>
          <a:xfrm>
            <a:off x="311700" y="3152225"/>
            <a:ext cx="8520600" cy="1300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5" name="Shape 1155"/>
        <p:cNvGrpSpPr/>
        <p:nvPr/>
      </p:nvGrpSpPr>
      <p:grpSpPr>
        <a:xfrm>
          <a:off x="0" y="0"/>
          <a:ext cx="0" cy="0"/>
          <a:chOff x="0" y="0"/>
          <a:chExt cx="0" cy="0"/>
        </a:xfrm>
      </p:grpSpPr>
      <p:sp>
        <p:nvSpPr>
          <p:cNvPr id="1156" name="Shape 11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Metadata Locking</a:t>
            </a:r>
          </a:p>
        </p:txBody>
      </p:sp>
      <p:pic>
        <p:nvPicPr>
          <p:cNvPr descr="lock0.png" id="1157" name="Shape 1157"/>
          <p:cNvPicPr preferRelativeResize="0"/>
          <p:nvPr/>
        </p:nvPicPr>
        <p:blipFill>
          <a:blip r:embed="rId3">
            <a:alphaModFix/>
          </a:blip>
          <a:stretch>
            <a:fillRect/>
          </a:stretch>
        </p:blipFill>
        <p:spPr>
          <a:xfrm>
            <a:off x="910925" y="1392325"/>
            <a:ext cx="7437273" cy="2894199"/>
          </a:xfrm>
          <a:prstGeom prst="rect">
            <a:avLst/>
          </a:prstGeom>
          <a:noFill/>
          <a:ln>
            <a:noFill/>
          </a:ln>
        </p:spPr>
      </p:pic>
      <p:sp>
        <p:nvSpPr>
          <p:cNvPr id="1158" name="Shape 11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Hadoop Distributed File System </a:t>
            </a:r>
          </a:p>
        </p:txBody>
      </p:sp>
      <p:pic>
        <p:nvPicPr>
          <p:cNvPr descr="hdfs-only-arch.png" id="98" name="Shape 98"/>
          <p:cNvPicPr preferRelativeResize="0"/>
          <p:nvPr/>
        </p:nvPicPr>
        <p:blipFill>
          <a:blip r:embed="rId3">
            <a:alphaModFix/>
          </a:blip>
          <a:stretch>
            <a:fillRect/>
          </a:stretch>
        </p:blipFill>
        <p:spPr>
          <a:xfrm>
            <a:off x="2277262" y="1152462"/>
            <a:ext cx="4486275" cy="3552825"/>
          </a:xfrm>
          <a:prstGeom prst="rect">
            <a:avLst/>
          </a:prstGeom>
          <a:noFill/>
          <a:ln>
            <a:noFill/>
          </a:ln>
        </p:spPr>
      </p:pic>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rect4472.png" id="100" name="Shape 100"/>
          <p:cNvPicPr preferRelativeResize="0"/>
          <p:nvPr/>
        </p:nvPicPr>
        <p:blipFill>
          <a:blip r:embed="rId4">
            <a:alphaModFix amt="50000"/>
          </a:blip>
          <a:stretch>
            <a:fillRect/>
          </a:stretch>
        </p:blipFill>
        <p:spPr>
          <a:xfrm>
            <a:off x="3635085" y="2247788"/>
            <a:ext cx="1313898" cy="12097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2" name="Shape 1162"/>
        <p:cNvGrpSpPr/>
        <p:nvPr/>
      </p:nvGrpSpPr>
      <p:grpSpPr>
        <a:xfrm>
          <a:off x="0" y="0"/>
          <a:ext cx="0" cy="0"/>
          <a:chOff x="0" y="0"/>
          <a:chExt cx="0" cy="0"/>
        </a:xfrm>
      </p:grpSpPr>
      <p:sp>
        <p:nvSpPr>
          <p:cNvPr id="1163" name="Shape 116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Metadata Locking (contd.)</a:t>
            </a:r>
          </a:p>
          <a:p>
            <a:pPr lvl="0" rtl="0">
              <a:spcBef>
                <a:spcPts val="0"/>
              </a:spcBef>
              <a:buNone/>
            </a:pPr>
            <a:r>
              <a:t/>
            </a:r>
            <a:endParaRPr/>
          </a:p>
        </p:txBody>
      </p:sp>
      <p:pic>
        <p:nvPicPr>
          <p:cNvPr descr="lock1.png" id="1164" name="Shape 1164"/>
          <p:cNvPicPr preferRelativeResize="0"/>
          <p:nvPr/>
        </p:nvPicPr>
        <p:blipFill>
          <a:blip r:embed="rId3">
            <a:alphaModFix/>
          </a:blip>
          <a:stretch>
            <a:fillRect/>
          </a:stretch>
        </p:blipFill>
        <p:spPr>
          <a:xfrm>
            <a:off x="939424" y="1152475"/>
            <a:ext cx="7493774" cy="2718475"/>
          </a:xfrm>
          <a:prstGeom prst="rect">
            <a:avLst/>
          </a:prstGeom>
          <a:noFill/>
          <a:ln>
            <a:noFill/>
          </a:ln>
        </p:spPr>
      </p:pic>
      <p:sp>
        <p:nvSpPr>
          <p:cNvPr id="1165" name="Shape 1165"/>
          <p:cNvSpPr txBox="1"/>
          <p:nvPr/>
        </p:nvSpPr>
        <p:spPr>
          <a:xfrm>
            <a:off x="698875" y="4257950"/>
            <a:ext cx="4614600" cy="538500"/>
          </a:xfrm>
          <a:prstGeom prst="rect">
            <a:avLst/>
          </a:prstGeom>
          <a:noFill/>
          <a:ln>
            <a:noFill/>
          </a:ln>
        </p:spPr>
        <p:txBody>
          <a:bodyPr anchorCtr="0" anchor="t" bIns="91425" lIns="91425" rIns="91425" tIns="91425">
            <a:noAutofit/>
          </a:bodyPr>
          <a:lstStyle/>
          <a:p>
            <a:pPr indent="-228600" lvl="0" marL="457200" rtl="0">
              <a:spcBef>
                <a:spcPts val="0"/>
              </a:spcBef>
              <a:buClr>
                <a:srgbClr val="CC0000"/>
              </a:buClr>
              <a:buChar char="●"/>
            </a:pPr>
            <a:r>
              <a:rPr b="1" lang="en-GB">
                <a:solidFill>
                  <a:srgbClr val="CC0000"/>
                </a:solidFill>
              </a:rPr>
              <a:t>Exclusive Lock</a:t>
            </a:r>
          </a:p>
          <a:p>
            <a:pPr indent="-228600" lvl="0" marL="457200" rtl="0">
              <a:spcBef>
                <a:spcPts val="0"/>
              </a:spcBef>
              <a:buClr>
                <a:srgbClr val="1155CC"/>
              </a:buClr>
              <a:buChar char="●"/>
            </a:pPr>
            <a:r>
              <a:rPr b="1" lang="en-GB">
                <a:solidFill>
                  <a:srgbClr val="1155CC"/>
                </a:solidFill>
              </a:rPr>
              <a:t>Shared Lock</a:t>
            </a:r>
          </a:p>
        </p:txBody>
      </p:sp>
      <p:sp>
        <p:nvSpPr>
          <p:cNvPr id="1166" name="Shape 116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70" name="Shape 1170"/>
        <p:cNvGrpSpPr/>
        <p:nvPr/>
      </p:nvGrpSpPr>
      <p:grpSpPr>
        <a:xfrm>
          <a:off x="0" y="0"/>
          <a:ext cx="0" cy="0"/>
          <a:chOff x="0" y="0"/>
          <a:chExt cx="0" cy="0"/>
        </a:xfrm>
      </p:grpSpPr>
      <p:sp>
        <p:nvSpPr>
          <p:cNvPr id="1171" name="Shape 1171"/>
          <p:cNvSpPr txBox="1"/>
          <p:nvPr>
            <p:ph type="title"/>
          </p:nvPr>
        </p:nvSpPr>
        <p:spPr>
          <a:xfrm>
            <a:off x="311700" y="1106125"/>
            <a:ext cx="8520600" cy="1963500"/>
          </a:xfrm>
          <a:prstGeom prst="rect">
            <a:avLst/>
          </a:prstGeom>
        </p:spPr>
        <p:txBody>
          <a:bodyPr anchorCtr="0" anchor="b" bIns="91425" lIns="91425" rIns="91425" tIns="91425">
            <a:noAutofit/>
          </a:bodyPr>
          <a:lstStyle/>
          <a:p>
            <a:pPr lvl="0" rtl="0">
              <a:spcBef>
                <a:spcPts val="0"/>
              </a:spcBef>
              <a:buNone/>
            </a:pPr>
            <a:r>
              <a:rPr lang="en-GB" sz="4800">
                <a:solidFill>
                  <a:srgbClr val="FFFFFF"/>
                </a:solidFill>
              </a:rPr>
              <a:t>Subtree Operations</a:t>
            </a:r>
          </a:p>
        </p:txBody>
      </p:sp>
      <p:sp>
        <p:nvSpPr>
          <p:cNvPr id="1172" name="Shape 11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
        <p:nvSpPr>
          <p:cNvPr id="1173" name="Shape 1173"/>
          <p:cNvSpPr txBox="1"/>
          <p:nvPr>
            <p:ph idx="1" type="body"/>
          </p:nvPr>
        </p:nvSpPr>
        <p:spPr>
          <a:xfrm>
            <a:off x="311700" y="3152225"/>
            <a:ext cx="8520600" cy="1300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7" name="Shape 1177"/>
        <p:cNvGrpSpPr/>
        <p:nvPr/>
      </p:nvGrpSpPr>
      <p:grpSpPr>
        <a:xfrm>
          <a:off x="0" y="0"/>
          <a:ext cx="0" cy="0"/>
          <a:chOff x="0" y="0"/>
          <a:chExt cx="0" cy="0"/>
        </a:xfrm>
      </p:grpSpPr>
      <p:sp>
        <p:nvSpPr>
          <p:cNvPr id="1178" name="Shape 11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GB"/>
              <a:t>Metadata Locking (contd.)</a:t>
            </a:r>
          </a:p>
        </p:txBody>
      </p:sp>
      <p:sp>
        <p:nvSpPr>
          <p:cNvPr id="1179" name="Shape 1179"/>
          <p:cNvSpPr txBox="1"/>
          <p:nvPr/>
        </p:nvSpPr>
        <p:spPr>
          <a:xfrm>
            <a:off x="698875" y="4257950"/>
            <a:ext cx="4614600" cy="538500"/>
          </a:xfrm>
          <a:prstGeom prst="rect">
            <a:avLst/>
          </a:prstGeom>
          <a:noFill/>
          <a:ln>
            <a:noFill/>
          </a:ln>
        </p:spPr>
        <p:txBody>
          <a:bodyPr anchorCtr="0" anchor="t" bIns="91425" lIns="91425" rIns="91425" tIns="91425">
            <a:noAutofit/>
          </a:bodyPr>
          <a:lstStyle/>
          <a:p>
            <a:pPr indent="-228600" lvl="0" marL="457200" rtl="0">
              <a:spcBef>
                <a:spcPts val="0"/>
              </a:spcBef>
              <a:buClr>
                <a:srgbClr val="CC0000"/>
              </a:buClr>
              <a:buChar char="●"/>
            </a:pPr>
            <a:r>
              <a:rPr b="1" lang="en-GB">
                <a:solidFill>
                  <a:srgbClr val="CC0000"/>
                </a:solidFill>
              </a:rPr>
              <a:t>Exclusive Lock</a:t>
            </a:r>
          </a:p>
          <a:p>
            <a:pPr indent="-228600" lvl="0" marL="457200" rtl="0">
              <a:spcBef>
                <a:spcPts val="0"/>
              </a:spcBef>
              <a:buClr>
                <a:srgbClr val="1155CC"/>
              </a:buClr>
              <a:buChar char="●"/>
            </a:pPr>
            <a:r>
              <a:rPr b="1" lang="en-GB">
                <a:solidFill>
                  <a:srgbClr val="1155CC"/>
                </a:solidFill>
              </a:rPr>
              <a:t>Shared Lock</a:t>
            </a:r>
          </a:p>
          <a:p>
            <a:pPr lvl="0" rtl="0">
              <a:spcBef>
                <a:spcPts val="0"/>
              </a:spcBef>
              <a:buNone/>
            </a:pPr>
            <a:r>
              <a:rPr b="1" lang="en-GB">
                <a:solidFill>
                  <a:srgbClr val="CC0000"/>
                </a:solidFill>
              </a:rPr>
              <a:t>         Subtree Lock</a:t>
            </a:r>
          </a:p>
        </p:txBody>
      </p:sp>
      <p:pic>
        <p:nvPicPr>
          <p:cNvPr descr="flag.png" id="1180" name="Shape 1180"/>
          <p:cNvPicPr preferRelativeResize="0"/>
          <p:nvPr/>
        </p:nvPicPr>
        <p:blipFill>
          <a:blip r:embed="rId3">
            <a:alphaModFix/>
          </a:blip>
          <a:stretch>
            <a:fillRect/>
          </a:stretch>
        </p:blipFill>
        <p:spPr>
          <a:xfrm>
            <a:off x="893875" y="4784125"/>
            <a:ext cx="144175" cy="239375"/>
          </a:xfrm>
          <a:prstGeom prst="rect">
            <a:avLst/>
          </a:prstGeom>
          <a:noFill/>
          <a:ln>
            <a:noFill/>
          </a:ln>
        </p:spPr>
      </p:pic>
      <p:sp>
        <p:nvSpPr>
          <p:cNvPr id="1181" name="Shape 118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pic>
        <p:nvPicPr>
          <p:cNvPr descr="path2440-87.png" id="1182" name="Shape 1182"/>
          <p:cNvPicPr preferRelativeResize="0"/>
          <p:nvPr/>
        </p:nvPicPr>
        <p:blipFill>
          <a:blip r:embed="rId4">
            <a:alphaModFix/>
          </a:blip>
          <a:stretch>
            <a:fillRect/>
          </a:stretch>
        </p:blipFill>
        <p:spPr>
          <a:xfrm>
            <a:off x="152400" y="1170125"/>
            <a:ext cx="8456979" cy="29354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6" name="Shape 1186"/>
        <p:cNvGrpSpPr/>
        <p:nvPr/>
      </p:nvGrpSpPr>
      <p:grpSpPr>
        <a:xfrm>
          <a:off x="0" y="0"/>
          <a:ext cx="0" cy="0"/>
          <a:chOff x="0" y="0"/>
          <a:chExt cx="0" cy="0"/>
        </a:xfrm>
      </p:grpSpPr>
      <p:sp>
        <p:nvSpPr>
          <p:cNvPr id="1187" name="Shape 11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Subtree Locking</a:t>
            </a:r>
          </a:p>
        </p:txBody>
      </p:sp>
      <p:pic>
        <p:nvPicPr>
          <p:cNvPr descr="sto1.png" id="1188" name="Shape 1188"/>
          <p:cNvPicPr preferRelativeResize="0"/>
          <p:nvPr/>
        </p:nvPicPr>
        <p:blipFill>
          <a:blip r:embed="rId3">
            <a:alphaModFix/>
          </a:blip>
          <a:stretch>
            <a:fillRect/>
          </a:stretch>
        </p:blipFill>
        <p:spPr>
          <a:xfrm>
            <a:off x="2738437" y="1099787"/>
            <a:ext cx="3667125" cy="3876675"/>
          </a:xfrm>
          <a:prstGeom prst="rect">
            <a:avLst/>
          </a:prstGeom>
          <a:noFill/>
          <a:ln>
            <a:noFill/>
          </a:ln>
        </p:spPr>
      </p:pic>
      <p:pic>
        <p:nvPicPr>
          <p:cNvPr descr="1.png" id="1189" name="Shape 1189"/>
          <p:cNvPicPr preferRelativeResize="0"/>
          <p:nvPr/>
        </p:nvPicPr>
        <p:blipFill>
          <a:blip r:embed="rId4">
            <a:alphaModFix/>
          </a:blip>
          <a:stretch>
            <a:fillRect/>
          </a:stretch>
        </p:blipFill>
        <p:spPr>
          <a:xfrm>
            <a:off x="401750" y="1779575"/>
            <a:ext cx="1162050" cy="2162175"/>
          </a:xfrm>
          <a:prstGeom prst="rect">
            <a:avLst/>
          </a:prstGeom>
          <a:noFill/>
          <a:ln>
            <a:noFill/>
          </a:ln>
        </p:spPr>
      </p:pic>
      <p:sp>
        <p:nvSpPr>
          <p:cNvPr id="1190" name="Shape 1190"/>
          <p:cNvSpPr txBox="1"/>
          <p:nvPr/>
        </p:nvSpPr>
        <p:spPr>
          <a:xfrm>
            <a:off x="141575" y="1281800"/>
            <a:ext cx="1562400" cy="538500"/>
          </a:xfrm>
          <a:prstGeom prst="rect">
            <a:avLst/>
          </a:prstGeom>
          <a:noFill/>
          <a:ln>
            <a:noFill/>
          </a:ln>
        </p:spPr>
        <p:txBody>
          <a:bodyPr anchorCtr="0" anchor="t" bIns="91425" lIns="91425" rIns="91425" tIns="91425">
            <a:noAutofit/>
          </a:bodyPr>
          <a:lstStyle/>
          <a:p>
            <a:pPr lvl="0" algn="ctr">
              <a:spcBef>
                <a:spcPts val="0"/>
              </a:spcBef>
              <a:buNone/>
            </a:pPr>
            <a:r>
              <a:rPr b="1" lang="en-GB" sz="1000"/>
              <a:t>Subtree operation</a:t>
            </a:r>
          </a:p>
          <a:p>
            <a:pPr lvl="0" algn="ctr">
              <a:spcBef>
                <a:spcPts val="0"/>
              </a:spcBef>
              <a:buNone/>
            </a:pPr>
            <a:r>
              <a:rPr b="1" lang="en-GB" sz="1000"/>
              <a:t>Stages</a:t>
            </a:r>
          </a:p>
        </p:txBody>
      </p:sp>
      <p:sp>
        <p:nvSpPr>
          <p:cNvPr id="1191" name="Shape 119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5" name="Shape 1195"/>
        <p:cNvGrpSpPr/>
        <p:nvPr/>
      </p:nvGrpSpPr>
      <p:grpSpPr>
        <a:xfrm>
          <a:off x="0" y="0"/>
          <a:ext cx="0" cy="0"/>
          <a:chOff x="0" y="0"/>
          <a:chExt cx="0" cy="0"/>
        </a:xfrm>
      </p:grpSpPr>
      <p:sp>
        <p:nvSpPr>
          <p:cNvPr id="1196" name="Shape 11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GB"/>
              <a:t>Subtree Locking (contd.)</a:t>
            </a:r>
          </a:p>
        </p:txBody>
      </p:sp>
      <p:pic>
        <p:nvPicPr>
          <p:cNvPr descr="sto2.png" id="1197" name="Shape 1197"/>
          <p:cNvPicPr preferRelativeResize="0"/>
          <p:nvPr/>
        </p:nvPicPr>
        <p:blipFill>
          <a:blip r:embed="rId3">
            <a:alphaModFix/>
          </a:blip>
          <a:stretch>
            <a:fillRect/>
          </a:stretch>
        </p:blipFill>
        <p:spPr>
          <a:xfrm>
            <a:off x="2738437" y="1152462"/>
            <a:ext cx="3667125" cy="3876675"/>
          </a:xfrm>
          <a:prstGeom prst="rect">
            <a:avLst/>
          </a:prstGeom>
          <a:noFill/>
          <a:ln>
            <a:noFill/>
          </a:ln>
        </p:spPr>
      </p:pic>
      <p:cxnSp>
        <p:nvCxnSpPr>
          <p:cNvPr id="1198" name="Shape 1198"/>
          <p:cNvCxnSpPr/>
          <p:nvPr/>
        </p:nvCxnSpPr>
        <p:spPr>
          <a:xfrm>
            <a:off x="7502050" y="1865525"/>
            <a:ext cx="0" cy="1932000"/>
          </a:xfrm>
          <a:prstGeom prst="straightConnector1">
            <a:avLst/>
          </a:prstGeom>
          <a:noFill/>
          <a:ln cap="flat" cmpd="sng" w="9525">
            <a:solidFill>
              <a:schemeClr val="dk2"/>
            </a:solidFill>
            <a:prstDash val="solid"/>
            <a:round/>
            <a:headEnd len="lg" w="lg" type="none"/>
            <a:tailEnd len="lg" w="lg" type="triangle"/>
          </a:ln>
        </p:spPr>
      </p:cxnSp>
      <p:sp>
        <p:nvSpPr>
          <p:cNvPr id="1199" name="Shape 1199"/>
          <p:cNvSpPr txBox="1"/>
          <p:nvPr/>
        </p:nvSpPr>
        <p:spPr>
          <a:xfrm>
            <a:off x="7575350" y="2455325"/>
            <a:ext cx="3837600" cy="447600"/>
          </a:xfrm>
          <a:prstGeom prst="rect">
            <a:avLst/>
          </a:prstGeom>
          <a:noFill/>
          <a:ln>
            <a:noFill/>
          </a:ln>
        </p:spPr>
        <p:txBody>
          <a:bodyPr anchorCtr="0" anchor="t" bIns="91425" lIns="91425" rIns="91425" tIns="91425">
            <a:noAutofit/>
          </a:bodyPr>
          <a:lstStyle/>
          <a:p>
            <a:pPr lvl="0">
              <a:spcBef>
                <a:spcPts val="0"/>
              </a:spcBef>
              <a:buNone/>
            </a:pPr>
            <a:r>
              <a:rPr lang="en-GB"/>
              <a:t>Subtree Locking</a:t>
            </a:r>
          </a:p>
          <a:p>
            <a:pPr lvl="0">
              <a:spcBef>
                <a:spcPts val="0"/>
              </a:spcBef>
              <a:buNone/>
            </a:pPr>
            <a:r>
              <a:rPr lang="en-GB"/>
              <a:t>Progresses </a:t>
            </a:r>
          </a:p>
          <a:p>
            <a:pPr lvl="0">
              <a:spcBef>
                <a:spcPts val="0"/>
              </a:spcBef>
              <a:buNone/>
            </a:pPr>
            <a:r>
              <a:rPr lang="en-GB"/>
              <a:t>Downwards</a:t>
            </a:r>
          </a:p>
        </p:txBody>
      </p:sp>
      <p:pic>
        <p:nvPicPr>
          <p:cNvPr descr="2.png" id="1200" name="Shape 1200"/>
          <p:cNvPicPr preferRelativeResize="0"/>
          <p:nvPr/>
        </p:nvPicPr>
        <p:blipFill>
          <a:blip r:embed="rId4">
            <a:alphaModFix/>
          </a:blip>
          <a:stretch>
            <a:fillRect/>
          </a:stretch>
        </p:blipFill>
        <p:spPr>
          <a:xfrm>
            <a:off x="311700" y="1977050"/>
            <a:ext cx="1162050" cy="2162175"/>
          </a:xfrm>
          <a:prstGeom prst="rect">
            <a:avLst/>
          </a:prstGeom>
          <a:noFill/>
          <a:ln>
            <a:noFill/>
          </a:ln>
        </p:spPr>
      </p:pic>
      <p:sp>
        <p:nvSpPr>
          <p:cNvPr id="1201" name="Shape 1201"/>
          <p:cNvSpPr txBox="1"/>
          <p:nvPr/>
        </p:nvSpPr>
        <p:spPr>
          <a:xfrm>
            <a:off x="141575" y="1281800"/>
            <a:ext cx="1562400" cy="538500"/>
          </a:xfrm>
          <a:prstGeom prst="rect">
            <a:avLst/>
          </a:prstGeom>
          <a:noFill/>
          <a:ln>
            <a:noFill/>
          </a:ln>
        </p:spPr>
        <p:txBody>
          <a:bodyPr anchorCtr="0" anchor="t" bIns="91425" lIns="91425" rIns="91425" tIns="91425">
            <a:noAutofit/>
          </a:bodyPr>
          <a:lstStyle/>
          <a:p>
            <a:pPr lvl="0" rtl="0" algn="ctr">
              <a:spcBef>
                <a:spcPts val="0"/>
              </a:spcBef>
              <a:buNone/>
            </a:pPr>
            <a:r>
              <a:rPr b="1" lang="en-GB" sz="1000"/>
              <a:t>Subtree operation</a:t>
            </a:r>
          </a:p>
          <a:p>
            <a:pPr lvl="0" rtl="0" algn="ctr">
              <a:spcBef>
                <a:spcPts val="0"/>
              </a:spcBef>
              <a:buNone/>
            </a:pPr>
            <a:r>
              <a:rPr b="1" lang="en-GB" sz="1000"/>
              <a:t>Stages</a:t>
            </a:r>
          </a:p>
        </p:txBody>
      </p:sp>
      <p:sp>
        <p:nvSpPr>
          <p:cNvPr id="1202" name="Shape 120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6" name="Shape 1206"/>
        <p:cNvGrpSpPr/>
        <p:nvPr/>
      </p:nvGrpSpPr>
      <p:grpSpPr>
        <a:xfrm>
          <a:off x="0" y="0"/>
          <a:ext cx="0" cy="0"/>
          <a:chOff x="0" y="0"/>
          <a:chExt cx="0" cy="0"/>
        </a:xfrm>
      </p:grpSpPr>
      <p:sp>
        <p:nvSpPr>
          <p:cNvPr id="1207" name="Shape 12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GB"/>
              <a:t>Subtree Locking (contd.)</a:t>
            </a:r>
          </a:p>
        </p:txBody>
      </p:sp>
      <p:pic>
        <p:nvPicPr>
          <p:cNvPr descr="sto3.png" id="1208" name="Shape 1208"/>
          <p:cNvPicPr preferRelativeResize="0"/>
          <p:nvPr/>
        </p:nvPicPr>
        <p:blipFill>
          <a:blip r:embed="rId3">
            <a:alphaModFix/>
          </a:blip>
          <a:stretch>
            <a:fillRect/>
          </a:stretch>
        </p:blipFill>
        <p:spPr>
          <a:xfrm>
            <a:off x="2738425" y="1152462"/>
            <a:ext cx="3667125" cy="3876675"/>
          </a:xfrm>
          <a:prstGeom prst="rect">
            <a:avLst/>
          </a:prstGeom>
          <a:noFill/>
          <a:ln>
            <a:noFill/>
          </a:ln>
        </p:spPr>
      </p:pic>
      <p:cxnSp>
        <p:nvCxnSpPr>
          <p:cNvPr id="1209" name="Shape 1209"/>
          <p:cNvCxnSpPr/>
          <p:nvPr/>
        </p:nvCxnSpPr>
        <p:spPr>
          <a:xfrm>
            <a:off x="7502050" y="1865525"/>
            <a:ext cx="0" cy="1932000"/>
          </a:xfrm>
          <a:prstGeom prst="straightConnector1">
            <a:avLst/>
          </a:prstGeom>
          <a:noFill/>
          <a:ln cap="flat" cmpd="sng" w="9525">
            <a:solidFill>
              <a:schemeClr val="dk2"/>
            </a:solidFill>
            <a:prstDash val="solid"/>
            <a:round/>
            <a:headEnd len="lg" w="lg" type="none"/>
            <a:tailEnd len="lg" w="lg" type="triangle"/>
          </a:ln>
        </p:spPr>
      </p:cxnSp>
      <p:sp>
        <p:nvSpPr>
          <p:cNvPr id="1210" name="Shape 1210"/>
          <p:cNvSpPr txBox="1"/>
          <p:nvPr/>
        </p:nvSpPr>
        <p:spPr>
          <a:xfrm>
            <a:off x="7575350" y="2455325"/>
            <a:ext cx="3837600" cy="447600"/>
          </a:xfrm>
          <a:prstGeom prst="rect">
            <a:avLst/>
          </a:prstGeom>
          <a:noFill/>
          <a:ln>
            <a:noFill/>
          </a:ln>
        </p:spPr>
        <p:txBody>
          <a:bodyPr anchorCtr="0" anchor="t" bIns="91425" lIns="91425" rIns="91425" tIns="91425">
            <a:noAutofit/>
          </a:bodyPr>
          <a:lstStyle/>
          <a:p>
            <a:pPr lvl="0" rtl="0">
              <a:spcBef>
                <a:spcPts val="0"/>
              </a:spcBef>
              <a:buNone/>
            </a:pPr>
            <a:r>
              <a:rPr lang="en-GB"/>
              <a:t>Subtree Locking</a:t>
            </a:r>
          </a:p>
          <a:p>
            <a:pPr lvl="0" rtl="0">
              <a:spcBef>
                <a:spcPts val="0"/>
              </a:spcBef>
              <a:buNone/>
            </a:pPr>
            <a:r>
              <a:rPr lang="en-GB"/>
              <a:t>Progresses </a:t>
            </a:r>
          </a:p>
          <a:p>
            <a:pPr lvl="0" rtl="0">
              <a:spcBef>
                <a:spcPts val="0"/>
              </a:spcBef>
              <a:buNone/>
            </a:pPr>
            <a:r>
              <a:rPr lang="en-GB"/>
              <a:t>Downwards</a:t>
            </a:r>
          </a:p>
        </p:txBody>
      </p:sp>
      <p:pic>
        <p:nvPicPr>
          <p:cNvPr descr="3.png" id="1211" name="Shape 1211"/>
          <p:cNvPicPr preferRelativeResize="0"/>
          <p:nvPr/>
        </p:nvPicPr>
        <p:blipFill>
          <a:blip r:embed="rId4">
            <a:alphaModFix/>
          </a:blip>
          <a:stretch>
            <a:fillRect/>
          </a:stretch>
        </p:blipFill>
        <p:spPr>
          <a:xfrm>
            <a:off x="311700" y="2009712"/>
            <a:ext cx="1162050" cy="2162175"/>
          </a:xfrm>
          <a:prstGeom prst="rect">
            <a:avLst/>
          </a:prstGeom>
          <a:noFill/>
          <a:ln>
            <a:noFill/>
          </a:ln>
        </p:spPr>
      </p:pic>
      <p:sp>
        <p:nvSpPr>
          <p:cNvPr id="1212" name="Shape 1212"/>
          <p:cNvSpPr txBox="1"/>
          <p:nvPr/>
        </p:nvSpPr>
        <p:spPr>
          <a:xfrm>
            <a:off x="141575" y="1281800"/>
            <a:ext cx="1562400" cy="538500"/>
          </a:xfrm>
          <a:prstGeom prst="rect">
            <a:avLst/>
          </a:prstGeom>
          <a:noFill/>
          <a:ln>
            <a:noFill/>
          </a:ln>
        </p:spPr>
        <p:txBody>
          <a:bodyPr anchorCtr="0" anchor="t" bIns="91425" lIns="91425" rIns="91425" tIns="91425">
            <a:noAutofit/>
          </a:bodyPr>
          <a:lstStyle/>
          <a:p>
            <a:pPr lvl="0" rtl="0" algn="ctr">
              <a:spcBef>
                <a:spcPts val="0"/>
              </a:spcBef>
              <a:buNone/>
            </a:pPr>
            <a:r>
              <a:rPr b="1" lang="en-GB" sz="1000"/>
              <a:t>Subtree operation</a:t>
            </a:r>
          </a:p>
          <a:p>
            <a:pPr lvl="0" rtl="0" algn="ctr">
              <a:spcBef>
                <a:spcPts val="0"/>
              </a:spcBef>
              <a:buNone/>
            </a:pPr>
            <a:r>
              <a:rPr b="1" lang="en-GB" sz="1000"/>
              <a:t>Stages</a:t>
            </a:r>
          </a:p>
        </p:txBody>
      </p:sp>
      <p:sp>
        <p:nvSpPr>
          <p:cNvPr id="1213" name="Shape 12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7" name="Shape 1217"/>
        <p:cNvGrpSpPr/>
        <p:nvPr/>
      </p:nvGrpSpPr>
      <p:grpSpPr>
        <a:xfrm>
          <a:off x="0" y="0"/>
          <a:ext cx="0" cy="0"/>
          <a:chOff x="0" y="0"/>
          <a:chExt cx="0" cy="0"/>
        </a:xfrm>
      </p:grpSpPr>
      <p:sp>
        <p:nvSpPr>
          <p:cNvPr id="1218" name="Shape 12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GB"/>
              <a:t>Subtree Locking (contd.)</a:t>
            </a:r>
          </a:p>
        </p:txBody>
      </p:sp>
      <p:pic>
        <p:nvPicPr>
          <p:cNvPr descr="sto4.png" id="1219" name="Shape 1219"/>
          <p:cNvPicPr preferRelativeResize="0"/>
          <p:nvPr/>
        </p:nvPicPr>
        <p:blipFill>
          <a:blip r:embed="rId3">
            <a:alphaModFix/>
          </a:blip>
          <a:stretch>
            <a:fillRect/>
          </a:stretch>
        </p:blipFill>
        <p:spPr>
          <a:xfrm>
            <a:off x="2738425" y="1152462"/>
            <a:ext cx="3667125" cy="3876675"/>
          </a:xfrm>
          <a:prstGeom prst="rect">
            <a:avLst/>
          </a:prstGeom>
          <a:noFill/>
          <a:ln>
            <a:noFill/>
          </a:ln>
        </p:spPr>
      </p:pic>
      <p:cxnSp>
        <p:nvCxnSpPr>
          <p:cNvPr id="1220" name="Shape 1220"/>
          <p:cNvCxnSpPr/>
          <p:nvPr/>
        </p:nvCxnSpPr>
        <p:spPr>
          <a:xfrm>
            <a:off x="7502050" y="1865525"/>
            <a:ext cx="0" cy="1932000"/>
          </a:xfrm>
          <a:prstGeom prst="straightConnector1">
            <a:avLst/>
          </a:prstGeom>
          <a:noFill/>
          <a:ln cap="flat" cmpd="sng" w="9525">
            <a:solidFill>
              <a:schemeClr val="dk2"/>
            </a:solidFill>
            <a:prstDash val="solid"/>
            <a:round/>
            <a:headEnd len="lg" w="lg" type="none"/>
            <a:tailEnd len="lg" w="lg" type="triangle"/>
          </a:ln>
        </p:spPr>
      </p:cxnSp>
      <p:sp>
        <p:nvSpPr>
          <p:cNvPr id="1221" name="Shape 1221"/>
          <p:cNvSpPr txBox="1"/>
          <p:nvPr/>
        </p:nvSpPr>
        <p:spPr>
          <a:xfrm>
            <a:off x="7575350" y="2455325"/>
            <a:ext cx="3837600" cy="447600"/>
          </a:xfrm>
          <a:prstGeom prst="rect">
            <a:avLst/>
          </a:prstGeom>
          <a:noFill/>
          <a:ln>
            <a:noFill/>
          </a:ln>
        </p:spPr>
        <p:txBody>
          <a:bodyPr anchorCtr="0" anchor="t" bIns="91425" lIns="91425" rIns="91425" tIns="91425">
            <a:noAutofit/>
          </a:bodyPr>
          <a:lstStyle/>
          <a:p>
            <a:pPr lvl="0" rtl="0">
              <a:spcBef>
                <a:spcPts val="0"/>
              </a:spcBef>
              <a:buNone/>
            </a:pPr>
            <a:r>
              <a:rPr lang="en-GB"/>
              <a:t>Subtree Locking</a:t>
            </a:r>
          </a:p>
          <a:p>
            <a:pPr lvl="0" rtl="0">
              <a:spcBef>
                <a:spcPts val="0"/>
              </a:spcBef>
              <a:buNone/>
            </a:pPr>
            <a:r>
              <a:rPr lang="en-GB"/>
              <a:t>Progresses </a:t>
            </a:r>
          </a:p>
          <a:p>
            <a:pPr lvl="0" rtl="0">
              <a:spcBef>
                <a:spcPts val="0"/>
              </a:spcBef>
              <a:buNone/>
            </a:pPr>
            <a:r>
              <a:rPr lang="en-GB"/>
              <a:t>Downwards</a:t>
            </a:r>
          </a:p>
        </p:txBody>
      </p:sp>
      <p:pic>
        <p:nvPicPr>
          <p:cNvPr descr="3.png" id="1222" name="Shape 1222"/>
          <p:cNvPicPr preferRelativeResize="0"/>
          <p:nvPr/>
        </p:nvPicPr>
        <p:blipFill>
          <a:blip r:embed="rId4">
            <a:alphaModFix/>
          </a:blip>
          <a:stretch>
            <a:fillRect/>
          </a:stretch>
        </p:blipFill>
        <p:spPr>
          <a:xfrm>
            <a:off x="311700" y="2009712"/>
            <a:ext cx="1162050" cy="2162175"/>
          </a:xfrm>
          <a:prstGeom prst="rect">
            <a:avLst/>
          </a:prstGeom>
          <a:noFill/>
          <a:ln>
            <a:noFill/>
          </a:ln>
        </p:spPr>
      </p:pic>
      <p:sp>
        <p:nvSpPr>
          <p:cNvPr id="1223" name="Shape 1223"/>
          <p:cNvSpPr txBox="1"/>
          <p:nvPr/>
        </p:nvSpPr>
        <p:spPr>
          <a:xfrm>
            <a:off x="141575" y="1281800"/>
            <a:ext cx="1562400" cy="538500"/>
          </a:xfrm>
          <a:prstGeom prst="rect">
            <a:avLst/>
          </a:prstGeom>
          <a:noFill/>
          <a:ln>
            <a:noFill/>
          </a:ln>
        </p:spPr>
        <p:txBody>
          <a:bodyPr anchorCtr="0" anchor="t" bIns="91425" lIns="91425" rIns="91425" tIns="91425">
            <a:noAutofit/>
          </a:bodyPr>
          <a:lstStyle/>
          <a:p>
            <a:pPr lvl="0" rtl="0" algn="ctr">
              <a:spcBef>
                <a:spcPts val="0"/>
              </a:spcBef>
              <a:buNone/>
            </a:pPr>
            <a:r>
              <a:rPr b="1" lang="en-GB" sz="1000"/>
              <a:t>Subtree operation</a:t>
            </a:r>
          </a:p>
          <a:p>
            <a:pPr lvl="0" rtl="0" algn="ctr">
              <a:spcBef>
                <a:spcPts val="0"/>
              </a:spcBef>
              <a:buNone/>
            </a:pPr>
            <a:r>
              <a:rPr b="1" lang="en-GB" sz="1000"/>
              <a:t>Stages</a:t>
            </a:r>
          </a:p>
        </p:txBody>
      </p:sp>
      <p:sp>
        <p:nvSpPr>
          <p:cNvPr id="1224" name="Shape 12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8" name="Shape 1228"/>
        <p:cNvGrpSpPr/>
        <p:nvPr/>
      </p:nvGrpSpPr>
      <p:grpSpPr>
        <a:xfrm>
          <a:off x="0" y="0"/>
          <a:ext cx="0" cy="0"/>
          <a:chOff x="0" y="0"/>
          <a:chExt cx="0" cy="0"/>
        </a:xfrm>
      </p:grpSpPr>
      <p:sp>
        <p:nvSpPr>
          <p:cNvPr id="1229" name="Shape 12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GB"/>
              <a:t>Subtree Locking (contd.)</a:t>
            </a:r>
          </a:p>
        </p:txBody>
      </p:sp>
      <p:pic>
        <p:nvPicPr>
          <p:cNvPr descr="sto5.png" id="1230" name="Shape 1230"/>
          <p:cNvPicPr preferRelativeResize="0"/>
          <p:nvPr/>
        </p:nvPicPr>
        <p:blipFill>
          <a:blip r:embed="rId3">
            <a:alphaModFix/>
          </a:blip>
          <a:stretch>
            <a:fillRect/>
          </a:stretch>
        </p:blipFill>
        <p:spPr>
          <a:xfrm>
            <a:off x="2582337" y="1152475"/>
            <a:ext cx="3686175" cy="3886200"/>
          </a:xfrm>
          <a:prstGeom prst="rect">
            <a:avLst/>
          </a:prstGeom>
          <a:noFill/>
          <a:ln>
            <a:noFill/>
          </a:ln>
        </p:spPr>
      </p:pic>
      <p:sp>
        <p:nvSpPr>
          <p:cNvPr id="1231" name="Shape 1231"/>
          <p:cNvSpPr txBox="1"/>
          <p:nvPr/>
        </p:nvSpPr>
        <p:spPr>
          <a:xfrm>
            <a:off x="7575350" y="2455325"/>
            <a:ext cx="3837600" cy="447600"/>
          </a:xfrm>
          <a:prstGeom prst="rect">
            <a:avLst/>
          </a:prstGeom>
          <a:noFill/>
          <a:ln>
            <a:noFill/>
          </a:ln>
        </p:spPr>
        <p:txBody>
          <a:bodyPr anchorCtr="0" anchor="t" bIns="91425" lIns="91425" rIns="91425" tIns="91425">
            <a:noAutofit/>
          </a:bodyPr>
          <a:lstStyle/>
          <a:p>
            <a:pPr lvl="0">
              <a:spcBef>
                <a:spcPts val="0"/>
              </a:spcBef>
              <a:buNone/>
            </a:pPr>
            <a:r>
              <a:rPr lang="en-GB"/>
              <a:t>Delete</a:t>
            </a:r>
          </a:p>
          <a:p>
            <a:pPr lvl="0" rtl="0">
              <a:spcBef>
                <a:spcPts val="0"/>
              </a:spcBef>
              <a:buNone/>
            </a:pPr>
            <a:r>
              <a:rPr lang="en-GB"/>
              <a:t>Progresses </a:t>
            </a:r>
          </a:p>
          <a:p>
            <a:pPr lvl="0" rtl="0">
              <a:spcBef>
                <a:spcPts val="0"/>
              </a:spcBef>
              <a:buNone/>
            </a:pPr>
            <a:r>
              <a:rPr lang="en-GB"/>
              <a:t>Upwards</a:t>
            </a:r>
          </a:p>
        </p:txBody>
      </p:sp>
      <p:cxnSp>
        <p:nvCxnSpPr>
          <p:cNvPr id="1232" name="Shape 1232"/>
          <p:cNvCxnSpPr/>
          <p:nvPr/>
        </p:nvCxnSpPr>
        <p:spPr>
          <a:xfrm flipH="1" rot="10800000">
            <a:off x="7422100" y="2045325"/>
            <a:ext cx="13200" cy="1525800"/>
          </a:xfrm>
          <a:prstGeom prst="straightConnector1">
            <a:avLst/>
          </a:prstGeom>
          <a:noFill/>
          <a:ln cap="flat" cmpd="sng" w="9525">
            <a:solidFill>
              <a:schemeClr val="dk2"/>
            </a:solidFill>
            <a:prstDash val="solid"/>
            <a:round/>
            <a:headEnd len="lg" w="lg" type="none"/>
            <a:tailEnd len="lg" w="lg" type="triangle"/>
          </a:ln>
        </p:spPr>
      </p:cxnSp>
      <p:pic>
        <p:nvPicPr>
          <p:cNvPr descr="4.png" id="1233" name="Shape 1233"/>
          <p:cNvPicPr preferRelativeResize="0"/>
          <p:nvPr/>
        </p:nvPicPr>
        <p:blipFill>
          <a:blip r:embed="rId4">
            <a:alphaModFix/>
          </a:blip>
          <a:stretch>
            <a:fillRect/>
          </a:stretch>
        </p:blipFill>
        <p:spPr>
          <a:xfrm>
            <a:off x="345650" y="2014475"/>
            <a:ext cx="1162050" cy="2162175"/>
          </a:xfrm>
          <a:prstGeom prst="rect">
            <a:avLst/>
          </a:prstGeom>
          <a:noFill/>
          <a:ln>
            <a:noFill/>
          </a:ln>
        </p:spPr>
      </p:pic>
      <p:sp>
        <p:nvSpPr>
          <p:cNvPr id="1234" name="Shape 1234"/>
          <p:cNvSpPr txBox="1"/>
          <p:nvPr/>
        </p:nvSpPr>
        <p:spPr>
          <a:xfrm>
            <a:off x="141575" y="1281800"/>
            <a:ext cx="1562400" cy="538500"/>
          </a:xfrm>
          <a:prstGeom prst="rect">
            <a:avLst/>
          </a:prstGeom>
          <a:noFill/>
          <a:ln>
            <a:noFill/>
          </a:ln>
        </p:spPr>
        <p:txBody>
          <a:bodyPr anchorCtr="0" anchor="t" bIns="91425" lIns="91425" rIns="91425" tIns="91425">
            <a:noAutofit/>
          </a:bodyPr>
          <a:lstStyle/>
          <a:p>
            <a:pPr lvl="0" rtl="0" algn="ctr">
              <a:spcBef>
                <a:spcPts val="0"/>
              </a:spcBef>
              <a:buNone/>
            </a:pPr>
            <a:r>
              <a:rPr b="1" lang="en-GB" sz="1000"/>
              <a:t>Subtree operation</a:t>
            </a:r>
          </a:p>
          <a:p>
            <a:pPr lvl="0" rtl="0" algn="ctr">
              <a:spcBef>
                <a:spcPts val="0"/>
              </a:spcBef>
              <a:buNone/>
            </a:pPr>
            <a:r>
              <a:rPr b="1" lang="en-GB" sz="1000"/>
              <a:t>Stages</a:t>
            </a:r>
          </a:p>
        </p:txBody>
      </p:sp>
      <p:sp>
        <p:nvSpPr>
          <p:cNvPr id="1235" name="Shape 12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9" name="Shape 1239"/>
        <p:cNvGrpSpPr/>
        <p:nvPr/>
      </p:nvGrpSpPr>
      <p:grpSpPr>
        <a:xfrm>
          <a:off x="0" y="0"/>
          <a:ext cx="0" cy="0"/>
          <a:chOff x="0" y="0"/>
          <a:chExt cx="0" cy="0"/>
        </a:xfrm>
      </p:grpSpPr>
      <p:sp>
        <p:nvSpPr>
          <p:cNvPr id="1240" name="Shape 12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GB"/>
              <a:t>Subtree Locking (contd.)</a:t>
            </a:r>
          </a:p>
        </p:txBody>
      </p:sp>
      <p:pic>
        <p:nvPicPr>
          <p:cNvPr descr="sto6.png" id="1241" name="Shape 1241"/>
          <p:cNvPicPr preferRelativeResize="0"/>
          <p:nvPr/>
        </p:nvPicPr>
        <p:blipFill>
          <a:blip r:embed="rId3">
            <a:alphaModFix/>
          </a:blip>
          <a:stretch>
            <a:fillRect/>
          </a:stretch>
        </p:blipFill>
        <p:spPr>
          <a:xfrm>
            <a:off x="2728900" y="1152475"/>
            <a:ext cx="3686175" cy="3886200"/>
          </a:xfrm>
          <a:prstGeom prst="rect">
            <a:avLst/>
          </a:prstGeom>
          <a:noFill/>
          <a:ln>
            <a:noFill/>
          </a:ln>
        </p:spPr>
      </p:pic>
      <p:sp>
        <p:nvSpPr>
          <p:cNvPr id="1242" name="Shape 1242"/>
          <p:cNvSpPr txBox="1"/>
          <p:nvPr/>
        </p:nvSpPr>
        <p:spPr>
          <a:xfrm>
            <a:off x="7575350" y="2455325"/>
            <a:ext cx="3837600" cy="447600"/>
          </a:xfrm>
          <a:prstGeom prst="rect">
            <a:avLst/>
          </a:prstGeom>
          <a:noFill/>
          <a:ln>
            <a:noFill/>
          </a:ln>
        </p:spPr>
        <p:txBody>
          <a:bodyPr anchorCtr="0" anchor="t" bIns="91425" lIns="91425" rIns="91425" tIns="91425">
            <a:noAutofit/>
          </a:bodyPr>
          <a:lstStyle/>
          <a:p>
            <a:pPr lvl="0" rtl="0">
              <a:spcBef>
                <a:spcPts val="0"/>
              </a:spcBef>
              <a:buNone/>
            </a:pPr>
            <a:r>
              <a:rPr lang="en-GB"/>
              <a:t>Delete</a:t>
            </a:r>
          </a:p>
          <a:p>
            <a:pPr lvl="0" rtl="0">
              <a:spcBef>
                <a:spcPts val="0"/>
              </a:spcBef>
              <a:buNone/>
            </a:pPr>
            <a:r>
              <a:rPr lang="en-GB"/>
              <a:t>Progresses </a:t>
            </a:r>
          </a:p>
          <a:p>
            <a:pPr lvl="0" rtl="0">
              <a:spcBef>
                <a:spcPts val="0"/>
              </a:spcBef>
              <a:buNone/>
            </a:pPr>
            <a:r>
              <a:rPr lang="en-GB"/>
              <a:t>Upwards</a:t>
            </a:r>
          </a:p>
        </p:txBody>
      </p:sp>
      <p:cxnSp>
        <p:nvCxnSpPr>
          <p:cNvPr id="1243" name="Shape 1243"/>
          <p:cNvCxnSpPr/>
          <p:nvPr/>
        </p:nvCxnSpPr>
        <p:spPr>
          <a:xfrm flipH="1" rot="10800000">
            <a:off x="7422100" y="2045325"/>
            <a:ext cx="13200" cy="1525800"/>
          </a:xfrm>
          <a:prstGeom prst="straightConnector1">
            <a:avLst/>
          </a:prstGeom>
          <a:noFill/>
          <a:ln cap="flat" cmpd="sng" w="9525">
            <a:solidFill>
              <a:schemeClr val="dk2"/>
            </a:solidFill>
            <a:prstDash val="solid"/>
            <a:round/>
            <a:headEnd len="lg" w="lg" type="none"/>
            <a:tailEnd len="lg" w="lg" type="triangle"/>
          </a:ln>
        </p:spPr>
      </p:cxnSp>
      <p:pic>
        <p:nvPicPr>
          <p:cNvPr descr="4.png" id="1244" name="Shape 1244"/>
          <p:cNvPicPr preferRelativeResize="0"/>
          <p:nvPr/>
        </p:nvPicPr>
        <p:blipFill>
          <a:blip r:embed="rId4">
            <a:alphaModFix/>
          </a:blip>
          <a:stretch>
            <a:fillRect/>
          </a:stretch>
        </p:blipFill>
        <p:spPr>
          <a:xfrm>
            <a:off x="311700" y="2014475"/>
            <a:ext cx="1162050" cy="2162175"/>
          </a:xfrm>
          <a:prstGeom prst="rect">
            <a:avLst/>
          </a:prstGeom>
          <a:noFill/>
          <a:ln>
            <a:noFill/>
          </a:ln>
        </p:spPr>
      </p:pic>
      <p:sp>
        <p:nvSpPr>
          <p:cNvPr id="1245" name="Shape 1245"/>
          <p:cNvSpPr txBox="1"/>
          <p:nvPr/>
        </p:nvSpPr>
        <p:spPr>
          <a:xfrm>
            <a:off x="141575" y="1281800"/>
            <a:ext cx="1562400" cy="538500"/>
          </a:xfrm>
          <a:prstGeom prst="rect">
            <a:avLst/>
          </a:prstGeom>
          <a:noFill/>
          <a:ln>
            <a:noFill/>
          </a:ln>
        </p:spPr>
        <p:txBody>
          <a:bodyPr anchorCtr="0" anchor="t" bIns="91425" lIns="91425" rIns="91425" tIns="91425">
            <a:noAutofit/>
          </a:bodyPr>
          <a:lstStyle/>
          <a:p>
            <a:pPr lvl="0" rtl="0" algn="ctr">
              <a:spcBef>
                <a:spcPts val="0"/>
              </a:spcBef>
              <a:buNone/>
            </a:pPr>
            <a:r>
              <a:rPr b="1" lang="en-GB" sz="1000"/>
              <a:t>Subtree operation</a:t>
            </a:r>
          </a:p>
          <a:p>
            <a:pPr lvl="0" rtl="0" algn="ctr">
              <a:spcBef>
                <a:spcPts val="0"/>
              </a:spcBef>
              <a:buNone/>
            </a:pPr>
            <a:r>
              <a:rPr b="1" lang="en-GB" sz="1000"/>
              <a:t>Stages</a:t>
            </a:r>
          </a:p>
        </p:txBody>
      </p:sp>
      <p:sp>
        <p:nvSpPr>
          <p:cNvPr id="1246" name="Shape 124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0" name="Shape 1250"/>
        <p:cNvGrpSpPr/>
        <p:nvPr/>
      </p:nvGrpSpPr>
      <p:grpSpPr>
        <a:xfrm>
          <a:off x="0" y="0"/>
          <a:ext cx="0" cy="0"/>
          <a:chOff x="0" y="0"/>
          <a:chExt cx="0" cy="0"/>
        </a:xfrm>
      </p:grpSpPr>
      <p:sp>
        <p:nvSpPr>
          <p:cNvPr id="1251" name="Shape 125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GB"/>
              <a:t>Subtree Locking (contd.)</a:t>
            </a:r>
          </a:p>
        </p:txBody>
      </p:sp>
      <p:pic>
        <p:nvPicPr>
          <p:cNvPr descr="sto7.png" id="1252" name="Shape 1252"/>
          <p:cNvPicPr preferRelativeResize="0"/>
          <p:nvPr/>
        </p:nvPicPr>
        <p:blipFill>
          <a:blip r:embed="rId3">
            <a:alphaModFix/>
          </a:blip>
          <a:stretch>
            <a:fillRect/>
          </a:stretch>
        </p:blipFill>
        <p:spPr>
          <a:xfrm>
            <a:off x="2728900" y="1152475"/>
            <a:ext cx="3686175" cy="3886200"/>
          </a:xfrm>
          <a:prstGeom prst="rect">
            <a:avLst/>
          </a:prstGeom>
          <a:noFill/>
          <a:ln>
            <a:noFill/>
          </a:ln>
        </p:spPr>
      </p:pic>
      <p:sp>
        <p:nvSpPr>
          <p:cNvPr id="1253" name="Shape 1253"/>
          <p:cNvSpPr txBox="1"/>
          <p:nvPr/>
        </p:nvSpPr>
        <p:spPr>
          <a:xfrm>
            <a:off x="7575350" y="2455325"/>
            <a:ext cx="3837600" cy="447600"/>
          </a:xfrm>
          <a:prstGeom prst="rect">
            <a:avLst/>
          </a:prstGeom>
          <a:noFill/>
          <a:ln>
            <a:noFill/>
          </a:ln>
        </p:spPr>
        <p:txBody>
          <a:bodyPr anchorCtr="0" anchor="t" bIns="91425" lIns="91425" rIns="91425" tIns="91425">
            <a:noAutofit/>
          </a:bodyPr>
          <a:lstStyle/>
          <a:p>
            <a:pPr lvl="0" rtl="0">
              <a:spcBef>
                <a:spcPts val="0"/>
              </a:spcBef>
              <a:buNone/>
            </a:pPr>
            <a:r>
              <a:rPr lang="en-GB"/>
              <a:t>Delete</a:t>
            </a:r>
          </a:p>
          <a:p>
            <a:pPr lvl="0" rtl="0">
              <a:spcBef>
                <a:spcPts val="0"/>
              </a:spcBef>
              <a:buNone/>
            </a:pPr>
            <a:r>
              <a:rPr lang="en-GB"/>
              <a:t>Progresses </a:t>
            </a:r>
          </a:p>
          <a:p>
            <a:pPr lvl="0" rtl="0">
              <a:spcBef>
                <a:spcPts val="0"/>
              </a:spcBef>
              <a:buNone/>
            </a:pPr>
            <a:r>
              <a:rPr lang="en-GB"/>
              <a:t>Upwards</a:t>
            </a:r>
          </a:p>
        </p:txBody>
      </p:sp>
      <p:cxnSp>
        <p:nvCxnSpPr>
          <p:cNvPr id="1254" name="Shape 1254"/>
          <p:cNvCxnSpPr/>
          <p:nvPr/>
        </p:nvCxnSpPr>
        <p:spPr>
          <a:xfrm flipH="1" rot="10800000">
            <a:off x="7422100" y="2045325"/>
            <a:ext cx="13200" cy="1525800"/>
          </a:xfrm>
          <a:prstGeom prst="straightConnector1">
            <a:avLst/>
          </a:prstGeom>
          <a:noFill/>
          <a:ln cap="flat" cmpd="sng" w="9525">
            <a:solidFill>
              <a:schemeClr val="dk2"/>
            </a:solidFill>
            <a:prstDash val="solid"/>
            <a:round/>
            <a:headEnd len="lg" w="lg" type="none"/>
            <a:tailEnd len="lg" w="lg" type="triangle"/>
          </a:ln>
        </p:spPr>
      </p:cxnSp>
      <p:pic>
        <p:nvPicPr>
          <p:cNvPr descr="5.png" id="1255" name="Shape 1255"/>
          <p:cNvPicPr preferRelativeResize="0"/>
          <p:nvPr/>
        </p:nvPicPr>
        <p:blipFill>
          <a:blip r:embed="rId4">
            <a:alphaModFix/>
          </a:blip>
          <a:stretch>
            <a:fillRect/>
          </a:stretch>
        </p:blipFill>
        <p:spPr>
          <a:xfrm>
            <a:off x="311700" y="2014475"/>
            <a:ext cx="1162050" cy="2162175"/>
          </a:xfrm>
          <a:prstGeom prst="rect">
            <a:avLst/>
          </a:prstGeom>
          <a:noFill/>
          <a:ln>
            <a:noFill/>
          </a:ln>
        </p:spPr>
      </p:pic>
      <p:sp>
        <p:nvSpPr>
          <p:cNvPr id="1256" name="Shape 1256"/>
          <p:cNvSpPr txBox="1"/>
          <p:nvPr/>
        </p:nvSpPr>
        <p:spPr>
          <a:xfrm>
            <a:off x="141575" y="1281800"/>
            <a:ext cx="1562400" cy="538500"/>
          </a:xfrm>
          <a:prstGeom prst="rect">
            <a:avLst/>
          </a:prstGeom>
          <a:noFill/>
          <a:ln>
            <a:noFill/>
          </a:ln>
        </p:spPr>
        <p:txBody>
          <a:bodyPr anchorCtr="0" anchor="t" bIns="91425" lIns="91425" rIns="91425" tIns="91425">
            <a:noAutofit/>
          </a:bodyPr>
          <a:lstStyle/>
          <a:p>
            <a:pPr lvl="0" rtl="0" algn="ctr">
              <a:spcBef>
                <a:spcPts val="0"/>
              </a:spcBef>
              <a:buNone/>
            </a:pPr>
            <a:r>
              <a:rPr b="1" lang="en-GB" sz="1000"/>
              <a:t>Subtree operation</a:t>
            </a:r>
          </a:p>
          <a:p>
            <a:pPr lvl="0" rtl="0" algn="ctr">
              <a:spcBef>
                <a:spcPts val="0"/>
              </a:spcBef>
              <a:buNone/>
            </a:pPr>
            <a:r>
              <a:rPr b="1" lang="en-GB" sz="1000"/>
              <a:t>Stages</a:t>
            </a:r>
          </a:p>
        </p:txBody>
      </p:sp>
      <p:sp>
        <p:nvSpPr>
          <p:cNvPr id="1257" name="Shape 12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Hadoop Distributed File System </a:t>
            </a:r>
          </a:p>
        </p:txBody>
      </p:sp>
      <p:pic>
        <p:nvPicPr>
          <p:cNvPr descr="hdfs-only-arch.png" id="106" name="Shape 106"/>
          <p:cNvPicPr preferRelativeResize="0"/>
          <p:nvPr/>
        </p:nvPicPr>
        <p:blipFill>
          <a:blip r:embed="rId3">
            <a:alphaModFix/>
          </a:blip>
          <a:stretch>
            <a:fillRect/>
          </a:stretch>
        </p:blipFill>
        <p:spPr>
          <a:xfrm>
            <a:off x="2277262" y="1152462"/>
            <a:ext cx="4486275" cy="3552825"/>
          </a:xfrm>
          <a:prstGeom prst="rect">
            <a:avLst/>
          </a:prstGeom>
          <a:noFill/>
          <a:ln>
            <a:noFill/>
          </a:ln>
        </p:spPr>
      </p:pic>
      <p:sp>
        <p:nvSpPr>
          <p:cNvPr id="107" name="Shape 10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rect4472.png" id="108" name="Shape 108"/>
          <p:cNvPicPr preferRelativeResize="0"/>
          <p:nvPr/>
        </p:nvPicPr>
        <p:blipFill>
          <a:blip r:embed="rId4">
            <a:alphaModFix amt="50000"/>
          </a:blip>
          <a:stretch>
            <a:fillRect/>
          </a:stretch>
        </p:blipFill>
        <p:spPr>
          <a:xfrm>
            <a:off x="2277276" y="1017725"/>
            <a:ext cx="2012647" cy="12097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1" name="Shape 1261"/>
        <p:cNvGrpSpPr/>
        <p:nvPr/>
      </p:nvGrpSpPr>
      <p:grpSpPr>
        <a:xfrm>
          <a:off x="0" y="0"/>
          <a:ext cx="0" cy="0"/>
          <a:chOff x="0" y="0"/>
          <a:chExt cx="0" cy="0"/>
        </a:xfrm>
      </p:grpSpPr>
      <p:sp>
        <p:nvSpPr>
          <p:cNvPr id="1262" name="Shape 12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Failures during Subtree Operations</a:t>
            </a:r>
          </a:p>
        </p:txBody>
      </p:sp>
      <p:sp>
        <p:nvSpPr>
          <p:cNvPr id="1263" name="Shape 126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1600"/>
              </a:spcAft>
              <a:buClr>
                <a:srgbClr val="000000"/>
              </a:buClr>
              <a:buSzPct val="100000"/>
              <a:buFont typeface="Calibri"/>
            </a:pPr>
            <a:r>
              <a:rPr lang="en-GB" sz="2400">
                <a:solidFill>
                  <a:srgbClr val="000000"/>
                </a:solidFill>
              </a:rPr>
              <a:t>All subtree operations are implemented in such a way that if the operations fail halfway, then the namespace is not left in an inconsistent state.</a:t>
            </a:r>
          </a:p>
          <a:p>
            <a:pPr indent="-381000" lvl="0" marL="457200" marR="0" rtl="0" algn="l">
              <a:lnSpc>
                <a:spcPct val="115000"/>
              </a:lnSpc>
              <a:spcBef>
                <a:spcPts val="0"/>
              </a:spcBef>
              <a:spcAft>
                <a:spcPts val="1600"/>
              </a:spcAft>
              <a:buClr>
                <a:srgbClr val="000000"/>
              </a:buClr>
              <a:buSzPct val="100000"/>
              <a:buFont typeface="Calibri"/>
            </a:pPr>
            <a:r>
              <a:rPr lang="en-GB" sz="2400">
                <a:solidFill>
                  <a:srgbClr val="000000"/>
                </a:solidFill>
              </a:rPr>
              <a:t>If the NameNode executing the operation failed, the next NameNode to access the root of the subtree will reclaim the subtree lock (as the old NameNode will be marked as dead by the group membership service)</a:t>
            </a:r>
          </a:p>
        </p:txBody>
      </p:sp>
      <p:sp>
        <p:nvSpPr>
          <p:cNvPr id="1264" name="Shape 126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268" name="Shape 1268"/>
        <p:cNvGrpSpPr/>
        <p:nvPr/>
      </p:nvGrpSpPr>
      <p:grpSpPr>
        <a:xfrm>
          <a:off x="0" y="0"/>
          <a:ext cx="0" cy="0"/>
          <a:chOff x="0" y="0"/>
          <a:chExt cx="0" cy="0"/>
        </a:xfrm>
      </p:grpSpPr>
      <p:sp>
        <p:nvSpPr>
          <p:cNvPr id="1269" name="Shape 1269"/>
          <p:cNvSpPr txBox="1"/>
          <p:nvPr>
            <p:ph type="title"/>
          </p:nvPr>
        </p:nvSpPr>
        <p:spPr>
          <a:xfrm>
            <a:off x="311700" y="1106125"/>
            <a:ext cx="8520600" cy="1963500"/>
          </a:xfrm>
          <a:prstGeom prst="rect">
            <a:avLst/>
          </a:prstGeom>
        </p:spPr>
        <p:txBody>
          <a:bodyPr anchorCtr="0" anchor="b" bIns="91425" lIns="91425" rIns="91425" tIns="91425">
            <a:noAutofit/>
          </a:bodyPr>
          <a:lstStyle/>
          <a:p>
            <a:pPr lvl="0">
              <a:spcBef>
                <a:spcPts val="0"/>
              </a:spcBef>
              <a:buNone/>
            </a:pPr>
            <a:r>
              <a:rPr lang="en-GB" sz="4800">
                <a:solidFill>
                  <a:srgbClr val="FFFFFF"/>
                </a:solidFill>
              </a:rPr>
              <a:t>Evaluation</a:t>
            </a:r>
          </a:p>
        </p:txBody>
      </p:sp>
      <p:sp>
        <p:nvSpPr>
          <p:cNvPr id="1270" name="Shape 127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
        <p:nvSpPr>
          <p:cNvPr id="1271" name="Shape 1271"/>
          <p:cNvSpPr txBox="1"/>
          <p:nvPr>
            <p:ph idx="1" type="body"/>
          </p:nvPr>
        </p:nvSpPr>
        <p:spPr>
          <a:xfrm>
            <a:off x="311700" y="3152225"/>
            <a:ext cx="8520600" cy="1300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5" name="Shape 1275"/>
        <p:cNvGrpSpPr/>
        <p:nvPr/>
      </p:nvGrpSpPr>
      <p:grpSpPr>
        <a:xfrm>
          <a:off x="0" y="0"/>
          <a:ext cx="0" cy="0"/>
          <a:chOff x="0" y="0"/>
          <a:chExt cx="0" cy="0"/>
        </a:xfrm>
      </p:grpSpPr>
      <p:sp>
        <p:nvSpPr>
          <p:cNvPr id="1276" name="Shape 12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Evaluation</a:t>
            </a:r>
          </a:p>
        </p:txBody>
      </p:sp>
      <p:sp>
        <p:nvSpPr>
          <p:cNvPr id="1277" name="Shape 127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GB">
                <a:solidFill>
                  <a:srgbClr val="000000"/>
                </a:solidFill>
              </a:rPr>
              <a:t>On Premise </a:t>
            </a:r>
          </a:p>
          <a:p>
            <a:pPr indent="-228600" lvl="1" marL="914400" rtl="0">
              <a:spcBef>
                <a:spcPts val="0"/>
              </a:spcBef>
              <a:buClr>
                <a:srgbClr val="000000"/>
              </a:buClr>
            </a:pPr>
            <a:r>
              <a:rPr lang="en-GB">
                <a:solidFill>
                  <a:srgbClr val="000000"/>
                </a:solidFill>
              </a:rPr>
              <a:t>Dual Intel® Xeon® E5-2620 v3 @ 2.40GHz, </a:t>
            </a:r>
          </a:p>
          <a:p>
            <a:pPr indent="-228600" lvl="1" marL="914400" rtl="0">
              <a:spcBef>
                <a:spcPts val="0"/>
              </a:spcBef>
              <a:buClr>
                <a:srgbClr val="000000"/>
              </a:buClr>
            </a:pPr>
            <a:r>
              <a:rPr lang="en-GB">
                <a:solidFill>
                  <a:srgbClr val="000000"/>
                </a:solidFill>
              </a:rPr>
              <a:t>256 GB RAM, 4 TB Disks</a:t>
            </a:r>
          </a:p>
          <a:p>
            <a:pPr indent="-228600" lvl="0" marL="457200" rtl="0">
              <a:spcBef>
                <a:spcPts val="0"/>
              </a:spcBef>
              <a:buClr>
                <a:srgbClr val="000000"/>
              </a:buClr>
            </a:pPr>
            <a:r>
              <a:rPr lang="en-GB">
                <a:solidFill>
                  <a:srgbClr val="000000"/>
                </a:solidFill>
              </a:rPr>
              <a:t>10 GbE</a:t>
            </a:r>
          </a:p>
          <a:p>
            <a:pPr indent="-228600" lvl="1" marL="914400">
              <a:spcBef>
                <a:spcPts val="0"/>
              </a:spcBef>
              <a:buClr>
                <a:srgbClr val="000000"/>
              </a:buClr>
            </a:pPr>
            <a:r>
              <a:rPr lang="en-GB">
                <a:solidFill>
                  <a:srgbClr val="000000"/>
                </a:solidFill>
              </a:rPr>
              <a:t>0.1 ms ping latency between nodes</a:t>
            </a:r>
          </a:p>
        </p:txBody>
      </p:sp>
      <p:sp>
        <p:nvSpPr>
          <p:cNvPr id="1278" name="Shape 12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2" name="Shape 1282"/>
        <p:cNvGrpSpPr/>
        <p:nvPr/>
      </p:nvGrpSpPr>
      <p:grpSpPr>
        <a:xfrm>
          <a:off x="0" y="0"/>
          <a:ext cx="0" cy="0"/>
          <a:chOff x="0" y="0"/>
          <a:chExt cx="0" cy="0"/>
        </a:xfrm>
      </p:grpSpPr>
      <p:sp>
        <p:nvSpPr>
          <p:cNvPr id="1283" name="Shape 12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Evaluation</a:t>
            </a:r>
          </a:p>
        </p:txBody>
      </p:sp>
      <p:sp>
        <p:nvSpPr>
          <p:cNvPr id="1284" name="Shape 128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GB">
                <a:solidFill>
                  <a:srgbClr val="000000"/>
                </a:solidFill>
              </a:rPr>
              <a:t>On Premise </a:t>
            </a:r>
          </a:p>
          <a:p>
            <a:pPr indent="-228600" lvl="1" marL="914400" rtl="0">
              <a:spcBef>
                <a:spcPts val="0"/>
              </a:spcBef>
              <a:buClr>
                <a:srgbClr val="000000"/>
              </a:buClr>
            </a:pPr>
            <a:r>
              <a:rPr lang="en-GB">
                <a:solidFill>
                  <a:srgbClr val="000000"/>
                </a:solidFill>
              </a:rPr>
              <a:t>Dual Intel® Xeon® E5-2620 v3 @2.40GHz </a:t>
            </a:r>
          </a:p>
          <a:p>
            <a:pPr indent="-228600" lvl="1" marL="914400" rtl="0">
              <a:spcBef>
                <a:spcPts val="0"/>
              </a:spcBef>
              <a:buClr>
                <a:srgbClr val="000000"/>
              </a:buClr>
            </a:pPr>
            <a:r>
              <a:rPr lang="en-GB">
                <a:solidFill>
                  <a:srgbClr val="000000"/>
                </a:solidFill>
              </a:rPr>
              <a:t>256 GB RAM, 4 TB Disks</a:t>
            </a:r>
          </a:p>
          <a:p>
            <a:pPr indent="-228600" lvl="0" marL="457200" rtl="0">
              <a:spcBef>
                <a:spcPts val="0"/>
              </a:spcBef>
              <a:buClr>
                <a:srgbClr val="000000"/>
              </a:buClr>
            </a:pPr>
            <a:r>
              <a:rPr lang="en-GB">
                <a:solidFill>
                  <a:srgbClr val="000000"/>
                </a:solidFill>
              </a:rPr>
              <a:t>10 GbE</a:t>
            </a:r>
          </a:p>
          <a:p>
            <a:pPr indent="-228600" lvl="1" marL="914400" rtl="0">
              <a:spcBef>
                <a:spcPts val="0"/>
              </a:spcBef>
              <a:buClr>
                <a:srgbClr val="000000"/>
              </a:buClr>
            </a:pPr>
            <a:r>
              <a:rPr lang="en-GB">
                <a:solidFill>
                  <a:srgbClr val="000000"/>
                </a:solidFill>
              </a:rPr>
              <a:t>0.1 ms ping latency between nodes</a:t>
            </a:r>
          </a:p>
        </p:txBody>
      </p:sp>
      <p:sp>
        <p:nvSpPr>
          <p:cNvPr id="1285" name="Shape 1285"/>
          <p:cNvSpPr txBox="1"/>
          <p:nvPr/>
        </p:nvSpPr>
        <p:spPr>
          <a:xfrm>
            <a:off x="5802675" y="3998375"/>
            <a:ext cx="2251800" cy="447600"/>
          </a:xfrm>
          <a:prstGeom prst="rect">
            <a:avLst/>
          </a:prstGeom>
          <a:noFill/>
          <a:ln>
            <a:noFill/>
          </a:ln>
        </p:spPr>
        <p:txBody>
          <a:bodyPr anchorCtr="0" anchor="t" bIns="91425" lIns="91425" rIns="91425" tIns="91425">
            <a:noAutofit/>
          </a:bodyPr>
          <a:lstStyle/>
          <a:p>
            <a:pPr lvl="0" rtl="0">
              <a:spcBef>
                <a:spcPts val="0"/>
              </a:spcBef>
              <a:buNone/>
            </a:pPr>
            <a:r>
              <a:t/>
            </a:r>
            <a:endParaRPr>
              <a:latin typeface="Calibri"/>
              <a:ea typeface="Calibri"/>
              <a:cs typeface="Calibri"/>
              <a:sym typeface="Calibri"/>
            </a:endParaRPr>
          </a:p>
        </p:txBody>
      </p:sp>
      <p:sp>
        <p:nvSpPr>
          <p:cNvPr id="1286" name="Shape 12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id="1287" name="Shape 1287" title="Points scored"/>
          <p:cNvPicPr preferRelativeResize="0"/>
          <p:nvPr/>
        </p:nvPicPr>
        <p:blipFill rotWithShape="1">
          <a:blip r:embed="rId3">
            <a:alphaModFix/>
          </a:blip>
          <a:srcRect b="16172" l="17713" r="24456" t="7034"/>
          <a:stretch/>
        </p:blipFill>
        <p:spPr>
          <a:xfrm>
            <a:off x="5303400" y="1017725"/>
            <a:ext cx="3484525" cy="288654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1" name="Shape 1291"/>
        <p:cNvGrpSpPr/>
        <p:nvPr/>
      </p:nvGrpSpPr>
      <p:grpSpPr>
        <a:xfrm>
          <a:off x="0" y="0"/>
          <a:ext cx="0" cy="0"/>
          <a:chOff x="0" y="0"/>
          <a:chExt cx="0" cy="0"/>
        </a:xfrm>
      </p:grpSpPr>
      <p:sp>
        <p:nvSpPr>
          <p:cNvPr id="1292" name="Shape 12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Evaluation</a:t>
            </a:r>
          </a:p>
        </p:txBody>
      </p:sp>
      <p:sp>
        <p:nvSpPr>
          <p:cNvPr id="1293" name="Shape 129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GB">
                <a:solidFill>
                  <a:srgbClr val="000000"/>
                </a:solidFill>
              </a:rPr>
              <a:t>On Premise </a:t>
            </a:r>
          </a:p>
          <a:p>
            <a:pPr indent="-228600" lvl="1" marL="914400" rtl="0">
              <a:spcBef>
                <a:spcPts val="0"/>
              </a:spcBef>
              <a:buClr>
                <a:srgbClr val="000000"/>
              </a:buClr>
            </a:pPr>
            <a:r>
              <a:rPr lang="en-GB">
                <a:solidFill>
                  <a:srgbClr val="000000"/>
                </a:solidFill>
              </a:rPr>
              <a:t>Dual Intel® Xeon® E5-2620 v3 @2.40GHz</a:t>
            </a:r>
          </a:p>
          <a:p>
            <a:pPr indent="-228600" lvl="1" marL="914400" rtl="0">
              <a:spcBef>
                <a:spcPts val="0"/>
              </a:spcBef>
              <a:buClr>
                <a:srgbClr val="000000"/>
              </a:buClr>
            </a:pPr>
            <a:r>
              <a:rPr lang="en-GB">
                <a:solidFill>
                  <a:srgbClr val="000000"/>
                </a:solidFill>
              </a:rPr>
              <a:t>256 GB RAM, 4 TB Disks</a:t>
            </a:r>
          </a:p>
          <a:p>
            <a:pPr indent="-228600" lvl="0" marL="457200" rtl="0">
              <a:spcBef>
                <a:spcPts val="0"/>
              </a:spcBef>
              <a:buClr>
                <a:srgbClr val="000000"/>
              </a:buClr>
            </a:pPr>
            <a:r>
              <a:rPr lang="en-GB">
                <a:solidFill>
                  <a:srgbClr val="000000"/>
                </a:solidFill>
              </a:rPr>
              <a:t>10 GbE</a:t>
            </a:r>
          </a:p>
          <a:p>
            <a:pPr indent="-228600" lvl="1" marL="914400" rtl="0">
              <a:spcBef>
                <a:spcPts val="0"/>
              </a:spcBef>
              <a:buClr>
                <a:srgbClr val="000000"/>
              </a:buClr>
            </a:pPr>
            <a:r>
              <a:rPr lang="en-GB">
                <a:solidFill>
                  <a:srgbClr val="000000"/>
                </a:solidFill>
              </a:rPr>
              <a:t>0.1 ms ping latency between nodes</a:t>
            </a:r>
          </a:p>
        </p:txBody>
      </p:sp>
      <p:sp>
        <p:nvSpPr>
          <p:cNvPr id="1294" name="Shape 1294"/>
          <p:cNvSpPr txBox="1"/>
          <p:nvPr/>
        </p:nvSpPr>
        <p:spPr>
          <a:xfrm>
            <a:off x="5802675" y="3998375"/>
            <a:ext cx="2251800" cy="447600"/>
          </a:xfrm>
          <a:prstGeom prst="rect">
            <a:avLst/>
          </a:prstGeom>
          <a:noFill/>
          <a:ln>
            <a:noFill/>
          </a:ln>
        </p:spPr>
        <p:txBody>
          <a:bodyPr anchorCtr="0" anchor="t" bIns="91425" lIns="91425" rIns="91425" tIns="91425">
            <a:noAutofit/>
          </a:bodyPr>
          <a:lstStyle/>
          <a:p>
            <a:pPr lvl="0" rtl="0">
              <a:spcBef>
                <a:spcPts val="0"/>
              </a:spcBef>
              <a:buNone/>
            </a:pPr>
            <a:r>
              <a:t/>
            </a:r>
            <a:endParaRPr>
              <a:latin typeface="Calibri"/>
              <a:ea typeface="Calibri"/>
              <a:cs typeface="Calibri"/>
              <a:sym typeface="Calibri"/>
            </a:endParaRPr>
          </a:p>
        </p:txBody>
      </p:sp>
      <p:sp>
        <p:nvSpPr>
          <p:cNvPr id="1295" name="Shape 129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id="1296" name="Shape 1296" title="Points scored"/>
          <p:cNvPicPr preferRelativeResize="0"/>
          <p:nvPr/>
        </p:nvPicPr>
        <p:blipFill rotWithShape="1">
          <a:blip r:embed="rId3">
            <a:alphaModFix/>
          </a:blip>
          <a:srcRect b="18825" l="17165" r="21022" t="8149"/>
          <a:stretch/>
        </p:blipFill>
        <p:spPr>
          <a:xfrm>
            <a:off x="5270100" y="1059350"/>
            <a:ext cx="3724350" cy="27449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0" name="Shape 1300"/>
        <p:cNvGrpSpPr/>
        <p:nvPr/>
      </p:nvGrpSpPr>
      <p:grpSpPr>
        <a:xfrm>
          <a:off x="0" y="0"/>
          <a:ext cx="0" cy="0"/>
          <a:chOff x="0" y="0"/>
          <a:chExt cx="0" cy="0"/>
        </a:xfrm>
      </p:grpSpPr>
      <p:sp>
        <p:nvSpPr>
          <p:cNvPr id="1301" name="Shape 13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Evaluation</a:t>
            </a:r>
          </a:p>
        </p:txBody>
      </p:sp>
      <p:sp>
        <p:nvSpPr>
          <p:cNvPr id="1302" name="Shape 13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GB">
                <a:solidFill>
                  <a:srgbClr val="000000"/>
                </a:solidFill>
              </a:rPr>
              <a:t>On Premise </a:t>
            </a:r>
          </a:p>
          <a:p>
            <a:pPr indent="-228600" lvl="1" marL="914400" rtl="0">
              <a:spcBef>
                <a:spcPts val="0"/>
              </a:spcBef>
              <a:buClr>
                <a:srgbClr val="000000"/>
              </a:buClr>
            </a:pPr>
            <a:r>
              <a:rPr lang="en-GB">
                <a:solidFill>
                  <a:srgbClr val="000000"/>
                </a:solidFill>
              </a:rPr>
              <a:t>Dual Intel® Xeon® E5-2620 v3 @2.40GHz</a:t>
            </a:r>
          </a:p>
          <a:p>
            <a:pPr indent="-228600" lvl="1" marL="914400" rtl="0">
              <a:spcBef>
                <a:spcPts val="0"/>
              </a:spcBef>
              <a:buClr>
                <a:srgbClr val="000000"/>
              </a:buClr>
            </a:pPr>
            <a:r>
              <a:rPr lang="en-GB">
                <a:solidFill>
                  <a:srgbClr val="000000"/>
                </a:solidFill>
              </a:rPr>
              <a:t>256 GB RAM, 4 TB Disks</a:t>
            </a:r>
          </a:p>
          <a:p>
            <a:pPr indent="-228600" lvl="0" marL="457200" rtl="0">
              <a:spcBef>
                <a:spcPts val="0"/>
              </a:spcBef>
              <a:buClr>
                <a:srgbClr val="000000"/>
              </a:buClr>
            </a:pPr>
            <a:r>
              <a:rPr lang="en-GB">
                <a:solidFill>
                  <a:srgbClr val="000000"/>
                </a:solidFill>
              </a:rPr>
              <a:t>10 GbE</a:t>
            </a:r>
          </a:p>
          <a:p>
            <a:pPr indent="-228600" lvl="1" marL="914400" rtl="0">
              <a:spcBef>
                <a:spcPts val="0"/>
              </a:spcBef>
              <a:buClr>
                <a:srgbClr val="000000"/>
              </a:buClr>
            </a:pPr>
            <a:r>
              <a:rPr lang="en-GB">
                <a:solidFill>
                  <a:srgbClr val="000000"/>
                </a:solidFill>
              </a:rPr>
              <a:t>0.1 ms ping latency between nodes</a:t>
            </a:r>
          </a:p>
        </p:txBody>
      </p:sp>
      <p:sp>
        <p:nvSpPr>
          <p:cNvPr id="1303" name="Shape 1303"/>
          <p:cNvSpPr txBox="1"/>
          <p:nvPr/>
        </p:nvSpPr>
        <p:spPr>
          <a:xfrm>
            <a:off x="5802675" y="3998375"/>
            <a:ext cx="2251800" cy="447600"/>
          </a:xfrm>
          <a:prstGeom prst="rect">
            <a:avLst/>
          </a:prstGeom>
          <a:noFill/>
          <a:ln>
            <a:noFill/>
          </a:ln>
        </p:spPr>
        <p:txBody>
          <a:bodyPr anchorCtr="0" anchor="t" bIns="91425" lIns="91425" rIns="91425" tIns="91425">
            <a:noAutofit/>
          </a:bodyPr>
          <a:lstStyle/>
          <a:p>
            <a:pPr lvl="0" rtl="0">
              <a:spcBef>
                <a:spcPts val="0"/>
              </a:spcBef>
              <a:buNone/>
            </a:pPr>
            <a:r>
              <a:t/>
            </a:r>
            <a:endParaRPr>
              <a:latin typeface="Calibri"/>
              <a:ea typeface="Calibri"/>
              <a:cs typeface="Calibri"/>
              <a:sym typeface="Calibri"/>
            </a:endParaRPr>
          </a:p>
        </p:txBody>
      </p:sp>
      <p:sp>
        <p:nvSpPr>
          <p:cNvPr id="1304" name="Shape 13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id="1305" name="Shape 1305" title="Points scored"/>
          <p:cNvPicPr preferRelativeResize="0"/>
          <p:nvPr/>
        </p:nvPicPr>
        <p:blipFill rotWithShape="1">
          <a:blip r:embed="rId3">
            <a:alphaModFix/>
          </a:blip>
          <a:srcRect b="18830" l="18710" r="23719" t="7035"/>
          <a:stretch/>
        </p:blipFill>
        <p:spPr>
          <a:xfrm>
            <a:off x="5363375" y="1017725"/>
            <a:ext cx="3468925" cy="278659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9" name="Shape 1309"/>
        <p:cNvGrpSpPr/>
        <p:nvPr/>
      </p:nvGrpSpPr>
      <p:grpSpPr>
        <a:xfrm>
          <a:off x="0" y="0"/>
          <a:ext cx="0" cy="0"/>
          <a:chOff x="0" y="0"/>
          <a:chExt cx="0" cy="0"/>
        </a:xfrm>
      </p:grpSpPr>
      <p:sp>
        <p:nvSpPr>
          <p:cNvPr id="1310" name="Shape 13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Evaluation: Industrial Workload </a:t>
            </a:r>
          </a:p>
        </p:txBody>
      </p:sp>
      <p:sp>
        <p:nvSpPr>
          <p:cNvPr id="1311" name="Shape 1311"/>
          <p:cNvSpPr txBox="1"/>
          <p:nvPr/>
        </p:nvSpPr>
        <p:spPr>
          <a:xfrm>
            <a:off x="7388650" y="204025"/>
            <a:ext cx="4614600" cy="5385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312" name="Shape 13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pic>
        <p:nvPicPr>
          <p:cNvPr descr="1.png" id="1313" name="Shape 1313"/>
          <p:cNvPicPr preferRelativeResize="0"/>
          <p:nvPr/>
        </p:nvPicPr>
        <p:blipFill>
          <a:blip r:embed="rId3">
            <a:alphaModFix/>
          </a:blip>
          <a:stretch>
            <a:fillRect/>
          </a:stretch>
        </p:blipFill>
        <p:spPr>
          <a:xfrm>
            <a:off x="2388823" y="1170125"/>
            <a:ext cx="4366357" cy="34931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7" name="Shape 1317"/>
        <p:cNvGrpSpPr/>
        <p:nvPr/>
      </p:nvGrpSpPr>
      <p:grpSpPr>
        <a:xfrm>
          <a:off x="0" y="0"/>
          <a:ext cx="0" cy="0"/>
          <a:chOff x="0" y="0"/>
          <a:chExt cx="0" cy="0"/>
        </a:xfrm>
      </p:grpSpPr>
      <p:sp>
        <p:nvSpPr>
          <p:cNvPr id="1318" name="Shape 13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Evaluation: Industrial Workload </a:t>
            </a:r>
          </a:p>
        </p:txBody>
      </p:sp>
      <p:pic>
        <p:nvPicPr>
          <p:cNvPr descr="2.png" id="1319" name="Shape 1319"/>
          <p:cNvPicPr preferRelativeResize="0"/>
          <p:nvPr/>
        </p:nvPicPr>
        <p:blipFill rotWithShape="1">
          <a:blip r:embed="rId3">
            <a:alphaModFix/>
          </a:blip>
          <a:srcRect b="0" l="0" r="0" t="0"/>
          <a:stretch/>
        </p:blipFill>
        <p:spPr>
          <a:xfrm>
            <a:off x="3933225" y="1336423"/>
            <a:ext cx="4158504" cy="3326800"/>
          </a:xfrm>
          <a:prstGeom prst="rect">
            <a:avLst/>
          </a:prstGeom>
          <a:noFill/>
          <a:ln>
            <a:noFill/>
          </a:ln>
        </p:spPr>
      </p:pic>
      <p:sp>
        <p:nvSpPr>
          <p:cNvPr id="1320" name="Shape 1320"/>
          <p:cNvSpPr txBox="1"/>
          <p:nvPr/>
        </p:nvSpPr>
        <p:spPr>
          <a:xfrm>
            <a:off x="7388650" y="204025"/>
            <a:ext cx="4614600" cy="5385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321" name="Shape 132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1.png" id="1322" name="Shape 1322"/>
          <p:cNvPicPr preferRelativeResize="0"/>
          <p:nvPr/>
        </p:nvPicPr>
        <p:blipFill rotWithShape="1">
          <a:blip r:embed="rId4">
            <a:alphaModFix/>
          </a:blip>
          <a:srcRect b="38480" l="14874" r="62699" t="35490"/>
          <a:stretch/>
        </p:blipFill>
        <p:spPr>
          <a:xfrm>
            <a:off x="635475" y="1047500"/>
            <a:ext cx="2736650" cy="2459400"/>
          </a:xfrm>
          <a:prstGeom prst="rect">
            <a:avLst/>
          </a:prstGeom>
          <a:noFill/>
          <a:ln>
            <a:noFill/>
          </a:ln>
        </p:spPr>
      </p:pic>
      <p:cxnSp>
        <p:nvCxnSpPr>
          <p:cNvPr id="1323" name="Shape 1323"/>
          <p:cNvCxnSpPr>
            <a:endCxn id="1324" idx="3"/>
          </p:cNvCxnSpPr>
          <p:nvPr/>
        </p:nvCxnSpPr>
        <p:spPr>
          <a:xfrm>
            <a:off x="1308120" y="3105196"/>
            <a:ext cx="2932500" cy="1301700"/>
          </a:xfrm>
          <a:prstGeom prst="straightConnector1">
            <a:avLst/>
          </a:prstGeom>
          <a:noFill/>
          <a:ln cap="flat" cmpd="sng" w="9525">
            <a:solidFill>
              <a:schemeClr val="dk2"/>
            </a:solidFill>
            <a:prstDash val="solid"/>
            <a:round/>
            <a:headEnd len="lg" w="lg" type="none"/>
            <a:tailEnd len="lg" w="lg" type="none"/>
          </a:ln>
        </p:spPr>
      </p:cxnSp>
      <p:sp>
        <p:nvSpPr>
          <p:cNvPr id="1324" name="Shape 1324"/>
          <p:cNvSpPr/>
          <p:nvPr/>
        </p:nvSpPr>
        <p:spPr>
          <a:xfrm>
            <a:off x="4078900" y="3689400"/>
            <a:ext cx="1104300" cy="840600"/>
          </a:xfrm>
          <a:prstGeom prst="flowChartConnector">
            <a:avLst/>
          </a:prstGeom>
          <a:noFill/>
          <a:ln cap="flat" cmpd="sng" w="19050">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5" name="Shape 1325"/>
          <p:cNvSpPr/>
          <p:nvPr/>
        </p:nvSpPr>
        <p:spPr>
          <a:xfrm>
            <a:off x="311700" y="3396750"/>
            <a:ext cx="2522400" cy="1425900"/>
          </a:xfrm>
          <a:prstGeom prst="round2DiagRect">
            <a:avLst>
              <a:gd fmla="val 16667" name="adj1"/>
              <a:gd fmla="val 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Clr>
                <a:schemeClr val="dk1"/>
              </a:buClr>
              <a:buSzPct val="110000"/>
              <a:buFont typeface="Arial"/>
              <a:buNone/>
            </a:pPr>
            <a:r>
              <a:rPr lang="en-GB" sz="1000">
                <a:solidFill>
                  <a:schemeClr val="dk1"/>
                </a:solidFill>
              </a:rPr>
              <a:t>HopsFS outperforms with equivalent hardware: HA-HDFS with </a:t>
            </a:r>
            <a:r>
              <a:rPr b="1" lang="en-GB" sz="1000">
                <a:solidFill>
                  <a:schemeClr val="dk1"/>
                </a:solidFill>
              </a:rPr>
              <a:t>Five</a:t>
            </a:r>
            <a:r>
              <a:rPr lang="en-GB" sz="1000">
                <a:solidFill>
                  <a:schemeClr val="dk1"/>
                </a:solidFill>
              </a:rPr>
              <a:t> Servers</a:t>
            </a:r>
          </a:p>
          <a:p>
            <a:pPr indent="-292100" lvl="0" marL="457200" rtl="0">
              <a:spcBef>
                <a:spcPts val="0"/>
              </a:spcBef>
              <a:buClr>
                <a:schemeClr val="dk1"/>
              </a:buClr>
              <a:buSzPct val="100000"/>
              <a:buChar char="●"/>
            </a:pPr>
            <a:r>
              <a:rPr lang="en-GB" sz="1000">
                <a:solidFill>
                  <a:schemeClr val="dk1"/>
                </a:solidFill>
              </a:rPr>
              <a:t>1 Active Namenode</a:t>
            </a:r>
          </a:p>
          <a:p>
            <a:pPr indent="-292100" lvl="0" marL="457200" rtl="0">
              <a:spcBef>
                <a:spcPts val="0"/>
              </a:spcBef>
              <a:buClr>
                <a:schemeClr val="dk1"/>
              </a:buClr>
              <a:buSzPct val="100000"/>
              <a:buChar char="●"/>
            </a:pPr>
            <a:r>
              <a:rPr lang="en-GB" sz="1000">
                <a:solidFill>
                  <a:schemeClr val="dk1"/>
                </a:solidFill>
              </a:rPr>
              <a:t>1 Standby NameNode</a:t>
            </a:r>
          </a:p>
          <a:p>
            <a:pPr indent="-292100" lvl="0" marL="457200" rtl="0">
              <a:spcBef>
                <a:spcPts val="0"/>
              </a:spcBef>
              <a:buClr>
                <a:schemeClr val="dk1"/>
              </a:buClr>
              <a:buSzPct val="100000"/>
              <a:buChar char="●"/>
            </a:pPr>
            <a:r>
              <a:rPr lang="en-GB" sz="1000">
                <a:solidFill>
                  <a:schemeClr val="dk1"/>
                </a:solidFill>
              </a:rPr>
              <a:t>3 Servers</a:t>
            </a:r>
          </a:p>
          <a:p>
            <a:pPr indent="-292100" lvl="1" marL="914400" rtl="0">
              <a:spcBef>
                <a:spcPts val="0"/>
              </a:spcBef>
              <a:buClr>
                <a:schemeClr val="dk1"/>
              </a:buClr>
              <a:buSzPct val="100000"/>
              <a:buChar char="○"/>
            </a:pPr>
            <a:r>
              <a:rPr lang="en-GB" sz="1000">
                <a:solidFill>
                  <a:schemeClr val="dk1"/>
                </a:solidFill>
              </a:rPr>
              <a:t>Journal Nodes</a:t>
            </a:r>
          </a:p>
          <a:p>
            <a:pPr indent="-292100" lvl="1" marL="914400" rtl="0">
              <a:spcBef>
                <a:spcPts val="0"/>
              </a:spcBef>
              <a:buClr>
                <a:schemeClr val="dk1"/>
              </a:buClr>
              <a:buSzPct val="100000"/>
              <a:buChar char="○"/>
            </a:pPr>
            <a:r>
              <a:rPr lang="en-GB" sz="1000">
                <a:solidFill>
                  <a:schemeClr val="dk1"/>
                </a:solidFill>
              </a:rPr>
              <a:t>ZooKeeper Nodes</a:t>
            </a:r>
          </a:p>
        </p:txBody>
      </p:sp>
      <p:sp>
        <p:nvSpPr>
          <p:cNvPr id="1326" name="Shape 1326"/>
          <p:cNvSpPr/>
          <p:nvPr/>
        </p:nvSpPr>
        <p:spPr>
          <a:xfrm>
            <a:off x="4614750" y="2733162"/>
            <a:ext cx="1027500" cy="898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cxnSp>
        <p:nvCxnSpPr>
          <p:cNvPr id="1327" name="Shape 1327"/>
          <p:cNvCxnSpPr>
            <a:endCxn id="1324" idx="7"/>
          </p:cNvCxnSpPr>
          <p:nvPr/>
        </p:nvCxnSpPr>
        <p:spPr>
          <a:xfrm>
            <a:off x="3117979" y="1392403"/>
            <a:ext cx="1903500" cy="24201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1" name="Shape 1331"/>
        <p:cNvGrpSpPr/>
        <p:nvPr/>
      </p:nvGrpSpPr>
      <p:grpSpPr>
        <a:xfrm>
          <a:off x="0" y="0"/>
          <a:ext cx="0" cy="0"/>
          <a:chOff x="0" y="0"/>
          <a:chExt cx="0" cy="0"/>
        </a:xfrm>
      </p:grpSpPr>
      <p:sp>
        <p:nvSpPr>
          <p:cNvPr id="1332" name="Shape 13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GB"/>
              <a:t>Evaluation: Industrial Workload (contd.)</a:t>
            </a:r>
          </a:p>
          <a:p>
            <a:pPr lvl="0">
              <a:spcBef>
                <a:spcPts val="0"/>
              </a:spcBef>
              <a:buNone/>
            </a:pPr>
            <a:r>
              <a:t/>
            </a:r>
            <a:endParaRPr/>
          </a:p>
        </p:txBody>
      </p:sp>
      <p:pic>
        <p:nvPicPr>
          <p:cNvPr descr="3.png" id="1333" name="Shape 1333"/>
          <p:cNvPicPr preferRelativeResize="0"/>
          <p:nvPr/>
        </p:nvPicPr>
        <p:blipFill rotWithShape="1">
          <a:blip r:embed="rId3">
            <a:alphaModFix/>
          </a:blip>
          <a:srcRect b="0" l="0" r="0" t="0"/>
          <a:stretch/>
        </p:blipFill>
        <p:spPr>
          <a:xfrm>
            <a:off x="2377787" y="1152475"/>
            <a:ext cx="4388432" cy="3510750"/>
          </a:xfrm>
          <a:prstGeom prst="rect">
            <a:avLst/>
          </a:prstGeom>
          <a:noFill/>
          <a:ln>
            <a:noFill/>
          </a:ln>
        </p:spPr>
      </p:pic>
      <p:sp>
        <p:nvSpPr>
          <p:cNvPr id="1334" name="Shape 13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8" name="Shape 1338"/>
        <p:cNvGrpSpPr/>
        <p:nvPr/>
      </p:nvGrpSpPr>
      <p:grpSpPr>
        <a:xfrm>
          <a:off x="0" y="0"/>
          <a:ext cx="0" cy="0"/>
          <a:chOff x="0" y="0"/>
          <a:chExt cx="0" cy="0"/>
        </a:xfrm>
      </p:grpSpPr>
      <p:sp>
        <p:nvSpPr>
          <p:cNvPr id="1339" name="Shape 13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GB"/>
              <a:t>Evaluation: Industrial Workload (contd.)</a:t>
            </a:r>
          </a:p>
          <a:p>
            <a:pPr lvl="0">
              <a:spcBef>
                <a:spcPts val="0"/>
              </a:spcBef>
              <a:buNone/>
            </a:pPr>
            <a:r>
              <a:t/>
            </a:r>
            <a:endParaRPr/>
          </a:p>
        </p:txBody>
      </p:sp>
      <p:pic>
        <p:nvPicPr>
          <p:cNvPr descr="4.png" id="1340" name="Shape 1340"/>
          <p:cNvPicPr preferRelativeResize="0"/>
          <p:nvPr/>
        </p:nvPicPr>
        <p:blipFill rotWithShape="1">
          <a:blip r:embed="rId3">
            <a:alphaModFix/>
          </a:blip>
          <a:srcRect b="0" l="0" r="0" t="0"/>
          <a:stretch/>
        </p:blipFill>
        <p:spPr>
          <a:xfrm>
            <a:off x="2377787" y="1152475"/>
            <a:ext cx="4388432" cy="3510750"/>
          </a:xfrm>
          <a:prstGeom prst="rect">
            <a:avLst/>
          </a:prstGeom>
          <a:noFill/>
          <a:ln>
            <a:noFill/>
          </a:ln>
        </p:spPr>
      </p:pic>
      <p:sp>
        <p:nvSpPr>
          <p:cNvPr id="1341" name="Shape 13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Hadoop Distributed File System </a:t>
            </a:r>
          </a:p>
        </p:txBody>
      </p:sp>
      <p:pic>
        <p:nvPicPr>
          <p:cNvPr descr="hdfs-only-arch.png" id="114" name="Shape 114"/>
          <p:cNvPicPr preferRelativeResize="0"/>
          <p:nvPr/>
        </p:nvPicPr>
        <p:blipFill>
          <a:blip r:embed="rId3">
            <a:alphaModFix/>
          </a:blip>
          <a:stretch>
            <a:fillRect/>
          </a:stretch>
        </p:blipFill>
        <p:spPr>
          <a:xfrm>
            <a:off x="2277262" y="1152462"/>
            <a:ext cx="4486275" cy="3552825"/>
          </a:xfrm>
          <a:prstGeom prst="rect">
            <a:avLst/>
          </a:prstGeom>
          <a:noFill/>
          <a:ln>
            <a:noFill/>
          </a:ln>
        </p:spPr>
      </p:pic>
      <p:sp>
        <p:nvSpPr>
          <p:cNvPr id="115" name="Shape 1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rect4472.png" id="116" name="Shape 116"/>
          <p:cNvPicPr preferRelativeResize="0"/>
          <p:nvPr/>
        </p:nvPicPr>
        <p:blipFill>
          <a:blip r:embed="rId4">
            <a:alphaModFix amt="50000"/>
          </a:blip>
          <a:stretch>
            <a:fillRect/>
          </a:stretch>
        </p:blipFill>
        <p:spPr>
          <a:xfrm>
            <a:off x="5129350" y="2263650"/>
            <a:ext cx="1233798" cy="12097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5" name="Shape 1345"/>
        <p:cNvGrpSpPr/>
        <p:nvPr/>
      </p:nvGrpSpPr>
      <p:grpSpPr>
        <a:xfrm>
          <a:off x="0" y="0"/>
          <a:ext cx="0" cy="0"/>
          <a:chOff x="0" y="0"/>
          <a:chExt cx="0" cy="0"/>
        </a:xfrm>
      </p:grpSpPr>
      <p:sp>
        <p:nvSpPr>
          <p:cNvPr id="1346" name="Shape 13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GB"/>
              <a:t>Evaluation: Industrial Workload (contd.)</a:t>
            </a:r>
          </a:p>
          <a:p>
            <a:pPr lvl="0">
              <a:spcBef>
                <a:spcPts val="0"/>
              </a:spcBef>
              <a:buNone/>
            </a:pPr>
            <a:r>
              <a:t/>
            </a:r>
            <a:endParaRPr/>
          </a:p>
        </p:txBody>
      </p:sp>
      <p:pic>
        <p:nvPicPr>
          <p:cNvPr descr="output.png" id="1347" name="Shape 1347"/>
          <p:cNvPicPr preferRelativeResize="0"/>
          <p:nvPr/>
        </p:nvPicPr>
        <p:blipFill rotWithShape="1">
          <a:blip r:embed="rId3">
            <a:alphaModFix/>
          </a:blip>
          <a:srcRect b="0" l="0" r="0" t="0"/>
          <a:stretch/>
        </p:blipFill>
        <p:spPr>
          <a:xfrm>
            <a:off x="2377787" y="1152475"/>
            <a:ext cx="4388432" cy="3510750"/>
          </a:xfrm>
          <a:prstGeom prst="rect">
            <a:avLst/>
          </a:prstGeom>
          <a:noFill/>
          <a:ln>
            <a:noFill/>
          </a:ln>
        </p:spPr>
      </p:pic>
      <p:sp>
        <p:nvSpPr>
          <p:cNvPr id="1348" name="Shape 13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
        <p:nvSpPr>
          <p:cNvPr id="1349" name="Shape 1349"/>
          <p:cNvSpPr txBox="1"/>
          <p:nvPr/>
        </p:nvSpPr>
        <p:spPr>
          <a:xfrm>
            <a:off x="7488725" y="2645050"/>
            <a:ext cx="3837600" cy="4476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3" name="Shape 1353"/>
        <p:cNvGrpSpPr/>
        <p:nvPr/>
      </p:nvGrpSpPr>
      <p:grpSpPr>
        <a:xfrm>
          <a:off x="0" y="0"/>
          <a:ext cx="0" cy="0"/>
          <a:chOff x="0" y="0"/>
          <a:chExt cx="0" cy="0"/>
        </a:xfrm>
      </p:grpSpPr>
      <p:sp>
        <p:nvSpPr>
          <p:cNvPr id="1354" name="Shape 135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Evaluation: Industrial Workload (contd.)</a:t>
            </a:r>
          </a:p>
          <a:p>
            <a:pPr lvl="0" rtl="0">
              <a:spcBef>
                <a:spcPts val="0"/>
              </a:spcBef>
              <a:buNone/>
            </a:pPr>
            <a:r>
              <a:t/>
            </a:r>
            <a:endParaRPr/>
          </a:p>
        </p:txBody>
      </p:sp>
      <p:pic>
        <p:nvPicPr>
          <p:cNvPr descr="output.png" id="1355" name="Shape 1355"/>
          <p:cNvPicPr preferRelativeResize="0"/>
          <p:nvPr/>
        </p:nvPicPr>
        <p:blipFill rotWithShape="1">
          <a:blip r:embed="rId3">
            <a:alphaModFix/>
          </a:blip>
          <a:srcRect b="0" l="0" r="0" t="0"/>
          <a:stretch/>
        </p:blipFill>
        <p:spPr>
          <a:xfrm>
            <a:off x="2377787" y="1152475"/>
            <a:ext cx="4388432" cy="3510750"/>
          </a:xfrm>
          <a:prstGeom prst="rect">
            <a:avLst/>
          </a:prstGeom>
          <a:noFill/>
          <a:ln>
            <a:noFill/>
          </a:ln>
        </p:spPr>
      </p:pic>
      <p:sp>
        <p:nvSpPr>
          <p:cNvPr id="1356" name="Shape 13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
        <p:nvSpPr>
          <p:cNvPr id="1357" name="Shape 1357"/>
          <p:cNvSpPr txBox="1"/>
          <p:nvPr/>
        </p:nvSpPr>
        <p:spPr>
          <a:xfrm>
            <a:off x="7488725" y="2645050"/>
            <a:ext cx="3837600" cy="4476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358" name="Shape 1358"/>
          <p:cNvSpPr/>
          <p:nvPr/>
        </p:nvSpPr>
        <p:spPr>
          <a:xfrm>
            <a:off x="4238650" y="1618200"/>
            <a:ext cx="3635100" cy="1907100"/>
          </a:xfrm>
          <a:prstGeom prst="round2DiagRect">
            <a:avLst>
              <a:gd fmla="val 16667" name="adj1"/>
              <a:gd fmla="val 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Clr>
                <a:schemeClr val="dk1"/>
              </a:buClr>
              <a:buSzPct val="36666"/>
              <a:buFont typeface="Arial"/>
              <a:buNone/>
            </a:pPr>
            <a:r>
              <a:rPr b="1" lang="en-GB" sz="3000">
                <a:solidFill>
                  <a:srgbClr val="38761D"/>
                </a:solidFill>
              </a:rPr>
              <a:t>16X</a:t>
            </a:r>
            <a:r>
              <a:rPr b="1" lang="en-GB" sz="2400"/>
              <a:t> the performance of HDFS. </a:t>
            </a:r>
          </a:p>
          <a:p>
            <a:pPr lvl="0">
              <a:spcBef>
                <a:spcPts val="0"/>
              </a:spcBef>
              <a:buClr>
                <a:schemeClr val="dk1"/>
              </a:buClr>
              <a:buFont typeface="Arial"/>
              <a:buNone/>
            </a:pPr>
            <a:r>
              <a:t/>
            </a:r>
            <a:endParaRPr b="1"/>
          </a:p>
          <a:p>
            <a:pPr lvl="0">
              <a:spcBef>
                <a:spcPts val="0"/>
              </a:spcBef>
              <a:buClr>
                <a:schemeClr val="dk1"/>
              </a:buClr>
              <a:buFont typeface="Arial"/>
              <a:buNone/>
            </a:pPr>
            <a:r>
              <a:rPr b="1" lang="en-GB"/>
              <a:t>Further scaling possible with more hardware</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2" name="Shape 1362"/>
        <p:cNvGrpSpPr/>
        <p:nvPr/>
      </p:nvGrpSpPr>
      <p:grpSpPr>
        <a:xfrm>
          <a:off x="0" y="0"/>
          <a:ext cx="0" cy="0"/>
          <a:chOff x="0" y="0"/>
          <a:chExt cx="0" cy="0"/>
        </a:xfrm>
      </p:grpSpPr>
      <p:sp>
        <p:nvSpPr>
          <p:cNvPr id="1363" name="Shape 136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Write Intensive workloads</a:t>
            </a:r>
          </a:p>
        </p:txBody>
      </p:sp>
      <p:sp>
        <p:nvSpPr>
          <p:cNvPr id="1364" name="Shape 136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graphicFrame>
        <p:nvGraphicFramePr>
          <p:cNvPr id="1365" name="Shape 1365"/>
          <p:cNvGraphicFramePr/>
          <p:nvPr/>
        </p:nvGraphicFramePr>
        <p:xfrm>
          <a:off x="1034612" y="1866900"/>
          <a:ext cx="3000000" cy="3000000"/>
        </p:xfrm>
        <a:graphic>
          <a:graphicData uri="http://schemas.openxmlformats.org/drawingml/2006/table">
            <a:tbl>
              <a:tblPr>
                <a:noFill/>
                <a:tableStyleId>{F272928A-EE18-4A80-BFEB-A39FF3E76CC0}</a:tableStyleId>
              </a:tblPr>
              <a:tblGrid>
                <a:gridCol w="3167375"/>
                <a:gridCol w="1340975"/>
                <a:gridCol w="1331450"/>
                <a:gridCol w="1234975"/>
              </a:tblGrid>
              <a:tr h="200025">
                <a:tc>
                  <a:txBody>
                    <a:bodyPr>
                      <a:noAutofit/>
                    </a:bodyPr>
                    <a:lstStyle/>
                    <a:p>
                      <a:pPr lvl="0" rtl="0">
                        <a:lnSpc>
                          <a:spcPct val="115000"/>
                        </a:lnSpc>
                        <a:spcBef>
                          <a:spcPts val="0"/>
                        </a:spcBef>
                        <a:buNone/>
                      </a:pPr>
                      <a:r>
                        <a:rPr b="1" lang="en-GB" sz="1200">
                          <a:solidFill>
                            <a:srgbClr val="FFFFFF"/>
                          </a:solidFill>
                        </a:rPr>
                        <a:t>Workloads</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rPr b="1" lang="en-GB" sz="1200">
                          <a:solidFill>
                            <a:srgbClr val="FFFFFF"/>
                          </a:solidFill>
                        </a:rPr>
                        <a:t>HopsFS ops/sec</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rPr b="1" lang="en-GB" sz="1200">
                          <a:solidFill>
                            <a:srgbClr val="FFFFFF"/>
                          </a:solidFill>
                        </a:rPr>
                        <a:t>HDFS ops/sec</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rPr b="1" lang="en-GB" sz="1200">
                          <a:solidFill>
                            <a:srgbClr val="FFFFFF"/>
                          </a:solidFill>
                        </a:rPr>
                        <a:t>Scaling Factor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00025">
                <a:tc>
                  <a:txBody>
                    <a:bodyPr>
                      <a:noAutofit/>
                    </a:bodyPr>
                    <a:lstStyle/>
                    <a:p>
                      <a:pPr lvl="0" rtl="0">
                        <a:lnSpc>
                          <a:spcPct val="115000"/>
                        </a:lnSpc>
                        <a:spcBef>
                          <a:spcPts val="0"/>
                        </a:spcBef>
                        <a:buNone/>
                      </a:pPr>
                      <a:r>
                        <a:rPr b="1" lang="en-GB" sz="1200"/>
                        <a:t>Synthetic Workload (</a:t>
                      </a:r>
                      <a:r>
                        <a:rPr b="1" lang="en-GB" sz="2400"/>
                        <a:t>5.0%</a:t>
                      </a:r>
                      <a:r>
                        <a:rPr b="1" lang="en-GB" sz="1200"/>
                        <a:t> File Writes)</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b="1" lang="en-GB" sz="1200"/>
                        <a:t>1.19 M</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b="1" lang="en-GB" sz="1200"/>
                        <a:t>53.6 K</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b="1" lang="en-GB" sz="2400"/>
                        <a:t>22</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r>
              <a:tr h="200025">
                <a:tc>
                  <a:txBody>
                    <a:bodyPr>
                      <a:noAutofit/>
                    </a:bodyPr>
                    <a:lstStyle/>
                    <a:p>
                      <a:pPr lvl="0" rtl="0">
                        <a:lnSpc>
                          <a:spcPct val="115000"/>
                        </a:lnSpc>
                        <a:spcBef>
                          <a:spcPts val="0"/>
                        </a:spcBef>
                        <a:buNone/>
                      </a:pPr>
                      <a:r>
                        <a:rPr lang="en-GB" sz="1200"/>
                        <a:t>Synthetic Workload (10% File Writes)</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GB" sz="1200"/>
                        <a:t>1.04 M</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GB" sz="1200"/>
                        <a:t>35.2 K</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GB" sz="1200"/>
                        <a:t>30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GB" sz="1200"/>
                        <a:t>Synthetic Workload (20% File Writes)</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GB" sz="1200"/>
                        <a:t>0.748 M</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GB" sz="1200"/>
                        <a:t>19.9 K</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GB" sz="1200"/>
                        <a:t>37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366" name="Shape 1366"/>
          <p:cNvSpPr txBox="1"/>
          <p:nvPr/>
        </p:nvSpPr>
        <p:spPr>
          <a:xfrm>
            <a:off x="2145325" y="3067049"/>
            <a:ext cx="5290200" cy="447599"/>
          </a:xfrm>
          <a:prstGeom prst="rect">
            <a:avLst/>
          </a:prstGeom>
          <a:noFill/>
          <a:ln>
            <a:noFill/>
          </a:ln>
        </p:spPr>
        <p:txBody>
          <a:bodyPr anchorCtr="0" anchor="t" bIns="91425" lIns="91425" rIns="91425" tIns="91425">
            <a:noAutofit/>
          </a:bodyPr>
          <a:lstStyle/>
          <a:p>
            <a:pPr lvl="0">
              <a:spcBef>
                <a:spcPts val="0"/>
              </a:spcBef>
              <a:buNone/>
            </a:pPr>
            <a:r>
              <a:rPr lang="en-GB"/>
              <a:t>Scalability of HopsFS and HDFS for write intensive workloads</a:t>
            </a:r>
          </a:p>
        </p:txBody>
      </p:sp>
      <p:sp>
        <p:nvSpPr>
          <p:cNvPr id="1367" name="Shape 1367"/>
          <p:cNvSpPr/>
          <p:nvPr/>
        </p:nvSpPr>
        <p:spPr>
          <a:xfrm>
            <a:off x="374200" y="2226125"/>
            <a:ext cx="6396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8" name="Shape 1368"/>
          <p:cNvSpPr/>
          <p:nvPr/>
        </p:nvSpPr>
        <p:spPr>
          <a:xfrm rot="10800000">
            <a:off x="8130219" y="2186083"/>
            <a:ext cx="6390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2" name="Shape 1372"/>
        <p:cNvGrpSpPr/>
        <p:nvPr/>
      </p:nvGrpSpPr>
      <p:grpSpPr>
        <a:xfrm>
          <a:off x="0" y="0"/>
          <a:ext cx="0" cy="0"/>
          <a:chOff x="0" y="0"/>
          <a:chExt cx="0" cy="0"/>
        </a:xfrm>
      </p:grpSpPr>
      <p:sp>
        <p:nvSpPr>
          <p:cNvPr id="1373" name="Shape 13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Write Intensive workloads</a:t>
            </a:r>
          </a:p>
        </p:txBody>
      </p:sp>
      <p:sp>
        <p:nvSpPr>
          <p:cNvPr id="1374" name="Shape 137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graphicFrame>
        <p:nvGraphicFramePr>
          <p:cNvPr id="1375" name="Shape 1375"/>
          <p:cNvGraphicFramePr/>
          <p:nvPr/>
        </p:nvGraphicFramePr>
        <p:xfrm>
          <a:off x="1034612" y="1866900"/>
          <a:ext cx="3000000" cy="3000000"/>
        </p:xfrm>
        <a:graphic>
          <a:graphicData uri="http://schemas.openxmlformats.org/drawingml/2006/table">
            <a:tbl>
              <a:tblPr>
                <a:noFill/>
                <a:tableStyleId>{F272928A-EE18-4A80-BFEB-A39FF3E76CC0}</a:tableStyleId>
              </a:tblPr>
              <a:tblGrid>
                <a:gridCol w="3054100"/>
                <a:gridCol w="1454250"/>
                <a:gridCol w="1331450"/>
                <a:gridCol w="1234975"/>
              </a:tblGrid>
              <a:tr h="200025">
                <a:tc>
                  <a:txBody>
                    <a:bodyPr>
                      <a:noAutofit/>
                    </a:bodyPr>
                    <a:lstStyle/>
                    <a:p>
                      <a:pPr lvl="0" rtl="0">
                        <a:lnSpc>
                          <a:spcPct val="115000"/>
                        </a:lnSpc>
                        <a:spcBef>
                          <a:spcPts val="0"/>
                        </a:spcBef>
                        <a:buNone/>
                      </a:pPr>
                      <a:r>
                        <a:rPr b="1" lang="en-GB" sz="1200">
                          <a:solidFill>
                            <a:srgbClr val="FFFFFF"/>
                          </a:solidFill>
                        </a:rPr>
                        <a:t>Workloads</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rPr b="1" lang="en-GB" sz="1200">
                          <a:solidFill>
                            <a:srgbClr val="FFFFFF"/>
                          </a:solidFill>
                        </a:rPr>
                        <a:t>HopsFS ops/sec</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rPr b="1" lang="en-GB" sz="1200">
                          <a:solidFill>
                            <a:srgbClr val="FFFFFF"/>
                          </a:solidFill>
                        </a:rPr>
                        <a:t>HDFS ops/sec</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nSpc>
                          <a:spcPct val="115000"/>
                        </a:lnSpc>
                        <a:spcBef>
                          <a:spcPts val="0"/>
                        </a:spcBef>
                        <a:buNone/>
                      </a:pPr>
                      <a:r>
                        <a:rPr b="1" lang="en-GB" sz="1200">
                          <a:solidFill>
                            <a:srgbClr val="FFFFFF"/>
                          </a:solidFill>
                        </a:rPr>
                        <a:t>Scaling Factor</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00025">
                <a:tc>
                  <a:txBody>
                    <a:bodyPr>
                      <a:noAutofit/>
                    </a:bodyPr>
                    <a:lstStyle/>
                    <a:p>
                      <a:pPr lvl="0" rtl="0">
                        <a:lnSpc>
                          <a:spcPct val="115000"/>
                        </a:lnSpc>
                        <a:spcBef>
                          <a:spcPts val="0"/>
                        </a:spcBef>
                        <a:buNone/>
                      </a:pPr>
                      <a:r>
                        <a:rPr lang="en-GB" sz="1200"/>
                        <a:t>Synthetic Workload (5.0% File Writes)</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GB" sz="1200"/>
                        <a:t>1.19 M</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GB" sz="1200"/>
                        <a:t>53.6 K</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GB" sz="1200"/>
                        <a:t>22</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200025">
                <a:tc>
                  <a:txBody>
                    <a:bodyPr>
                      <a:noAutofit/>
                    </a:bodyPr>
                    <a:lstStyle/>
                    <a:p>
                      <a:pPr lvl="0" rtl="0">
                        <a:lnSpc>
                          <a:spcPct val="115000"/>
                        </a:lnSpc>
                        <a:spcBef>
                          <a:spcPts val="0"/>
                        </a:spcBef>
                        <a:buNone/>
                      </a:pPr>
                      <a:r>
                        <a:rPr lang="en-GB" sz="1200"/>
                        <a:t>Synthetic Workload (10% File Writes)</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GB" sz="1200"/>
                        <a:t>1.04 M</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GB" sz="1200"/>
                        <a:t>35.2 K</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GB" sz="1200"/>
                        <a:t>30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GB" sz="1200"/>
                        <a:t>Synthetic Workload (</a:t>
                      </a:r>
                      <a:r>
                        <a:rPr b="1" lang="en-GB" sz="2400"/>
                        <a:t>20% </a:t>
                      </a:r>
                      <a:r>
                        <a:rPr lang="en-GB" sz="1200"/>
                        <a:t>File Writes)</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lang="en-GB" sz="1200"/>
                        <a:t>0.748 M</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lang="en-GB" sz="1200"/>
                        <a:t>19.9 K</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b="1" lang="en-GB" sz="2400"/>
                        <a:t>37</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r>
            </a:tbl>
          </a:graphicData>
        </a:graphic>
      </p:graphicFrame>
      <p:sp>
        <p:nvSpPr>
          <p:cNvPr id="1376" name="Shape 1376"/>
          <p:cNvSpPr txBox="1"/>
          <p:nvPr/>
        </p:nvSpPr>
        <p:spPr>
          <a:xfrm>
            <a:off x="2318550" y="3067049"/>
            <a:ext cx="5290200" cy="447599"/>
          </a:xfrm>
          <a:prstGeom prst="rect">
            <a:avLst/>
          </a:prstGeom>
          <a:noFill/>
          <a:ln>
            <a:noFill/>
          </a:ln>
        </p:spPr>
        <p:txBody>
          <a:bodyPr anchorCtr="0" anchor="t" bIns="91425" lIns="91425" rIns="91425" tIns="91425">
            <a:noAutofit/>
          </a:bodyPr>
          <a:lstStyle/>
          <a:p>
            <a:pPr lvl="0" rtl="0">
              <a:spcBef>
                <a:spcPts val="0"/>
              </a:spcBef>
              <a:buNone/>
            </a:pPr>
            <a:r>
              <a:rPr lang="en-GB"/>
              <a:t>Scalability of HopsFS and HDFS for write intensive workloads</a:t>
            </a:r>
          </a:p>
        </p:txBody>
      </p:sp>
      <p:sp>
        <p:nvSpPr>
          <p:cNvPr id="1377" name="Shape 1377"/>
          <p:cNvSpPr/>
          <p:nvPr/>
        </p:nvSpPr>
        <p:spPr>
          <a:xfrm>
            <a:off x="380600" y="2670850"/>
            <a:ext cx="6396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8" name="Shape 1378"/>
          <p:cNvSpPr/>
          <p:nvPr/>
        </p:nvSpPr>
        <p:spPr>
          <a:xfrm rot="10800000">
            <a:off x="8130219" y="2690771"/>
            <a:ext cx="6390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2" name="Shape 1382"/>
        <p:cNvGrpSpPr/>
        <p:nvPr/>
      </p:nvGrpSpPr>
      <p:grpSpPr>
        <a:xfrm>
          <a:off x="0" y="0"/>
          <a:ext cx="0" cy="0"/>
          <a:chOff x="0" y="0"/>
          <a:chExt cx="0" cy="0"/>
        </a:xfrm>
      </p:grpSpPr>
      <p:sp>
        <p:nvSpPr>
          <p:cNvPr id="1383" name="Shape 13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Metadata Scalability</a:t>
            </a:r>
          </a:p>
        </p:txBody>
      </p:sp>
      <p:sp>
        <p:nvSpPr>
          <p:cNvPr id="1384" name="Shape 13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
        <p:nvSpPr>
          <p:cNvPr id="1385" name="Shape 1385"/>
          <p:cNvSpPr txBox="1"/>
          <p:nvPr>
            <p:ph type="title"/>
          </p:nvPr>
        </p:nvSpPr>
        <p:spPr>
          <a:xfrm>
            <a:off x="311700" y="1828200"/>
            <a:ext cx="6404100" cy="572700"/>
          </a:xfrm>
          <a:prstGeom prst="rect">
            <a:avLst/>
          </a:prstGeom>
        </p:spPr>
        <p:txBody>
          <a:bodyPr anchorCtr="0" anchor="t" bIns="91425" lIns="91425" rIns="91425" tIns="91425">
            <a:noAutofit/>
          </a:bodyPr>
          <a:lstStyle/>
          <a:p>
            <a:pPr lvl="0" rtl="0">
              <a:spcBef>
                <a:spcPts val="0"/>
              </a:spcBef>
              <a:buNone/>
            </a:pPr>
            <a:r>
              <a:rPr lang="en-GB" sz="2000"/>
              <a:t>HDFS Metadata  </a:t>
            </a:r>
            <a:r>
              <a:rPr b="1" lang="en-GB" sz="2000">
                <a:solidFill>
                  <a:srgbClr val="38761D"/>
                </a:solidFill>
              </a:rPr>
              <a:t>200 GB</a:t>
            </a:r>
            <a:r>
              <a:rPr b="1" lang="en-GB" sz="2000"/>
              <a:t> </a:t>
            </a:r>
            <a:r>
              <a:rPr lang="en-GB" sz="2000"/>
              <a:t>→  Max </a:t>
            </a:r>
            <a:r>
              <a:rPr b="1" lang="en-GB" sz="2000">
                <a:solidFill>
                  <a:srgbClr val="A61C00"/>
                </a:solidFill>
              </a:rPr>
              <a:t>500 million</a:t>
            </a:r>
            <a:r>
              <a:rPr lang="en-GB" sz="2000"/>
              <a:t> files/directories</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9" name="Shape 1389"/>
        <p:cNvGrpSpPr/>
        <p:nvPr/>
      </p:nvGrpSpPr>
      <p:grpSpPr>
        <a:xfrm>
          <a:off x="0" y="0"/>
          <a:ext cx="0" cy="0"/>
          <a:chOff x="0" y="0"/>
          <a:chExt cx="0" cy="0"/>
        </a:xfrm>
      </p:grpSpPr>
      <p:sp>
        <p:nvSpPr>
          <p:cNvPr id="1390" name="Shape 13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Metadata Scalability</a:t>
            </a:r>
          </a:p>
        </p:txBody>
      </p:sp>
      <p:sp>
        <p:nvSpPr>
          <p:cNvPr id="1391" name="Shape 139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
        <p:nvSpPr>
          <p:cNvPr id="1392" name="Shape 1392"/>
          <p:cNvSpPr txBox="1"/>
          <p:nvPr>
            <p:ph type="title"/>
          </p:nvPr>
        </p:nvSpPr>
        <p:spPr>
          <a:xfrm>
            <a:off x="311700" y="1828200"/>
            <a:ext cx="6404100" cy="572700"/>
          </a:xfrm>
          <a:prstGeom prst="rect">
            <a:avLst/>
          </a:prstGeom>
        </p:spPr>
        <p:txBody>
          <a:bodyPr anchorCtr="0" anchor="t" bIns="91425" lIns="91425" rIns="91425" tIns="91425">
            <a:noAutofit/>
          </a:bodyPr>
          <a:lstStyle/>
          <a:p>
            <a:pPr lvl="0" rtl="0">
              <a:spcBef>
                <a:spcPts val="0"/>
              </a:spcBef>
              <a:buNone/>
            </a:pPr>
            <a:r>
              <a:rPr lang="en-GB" sz="2000"/>
              <a:t>HDFS Metadata  </a:t>
            </a:r>
            <a:r>
              <a:rPr b="1" lang="en-GB" sz="2000">
                <a:solidFill>
                  <a:srgbClr val="38761D"/>
                </a:solidFill>
              </a:rPr>
              <a:t>200 GB</a:t>
            </a:r>
            <a:r>
              <a:rPr lang="en-GB" sz="2000"/>
              <a:t> →  Max </a:t>
            </a:r>
            <a:r>
              <a:rPr b="1" lang="en-GB" sz="2000">
                <a:solidFill>
                  <a:srgbClr val="A61C00"/>
                </a:solidFill>
              </a:rPr>
              <a:t>500 million</a:t>
            </a:r>
            <a:r>
              <a:rPr lang="en-GB" sz="2000"/>
              <a:t> files/directories</a:t>
            </a:r>
          </a:p>
        </p:txBody>
      </p:sp>
      <p:sp>
        <p:nvSpPr>
          <p:cNvPr id="1393" name="Shape 1393"/>
          <p:cNvSpPr txBox="1"/>
          <p:nvPr>
            <p:ph type="title"/>
          </p:nvPr>
        </p:nvSpPr>
        <p:spPr>
          <a:xfrm>
            <a:off x="311700" y="2400900"/>
            <a:ext cx="8643600" cy="915000"/>
          </a:xfrm>
          <a:prstGeom prst="rect">
            <a:avLst/>
          </a:prstGeom>
        </p:spPr>
        <p:txBody>
          <a:bodyPr anchorCtr="0" anchor="t" bIns="91425" lIns="91425" rIns="91425" tIns="91425">
            <a:noAutofit/>
          </a:bodyPr>
          <a:lstStyle/>
          <a:p>
            <a:pPr lvl="0" rtl="0">
              <a:spcBef>
                <a:spcPts val="0"/>
              </a:spcBef>
              <a:buNone/>
            </a:pPr>
            <a:r>
              <a:rPr lang="en-GB" sz="3000"/>
              <a:t>HopsFS Metadata  </a:t>
            </a:r>
            <a:r>
              <a:rPr b="1" lang="en-GB" sz="3000"/>
              <a:t>24 TB</a:t>
            </a:r>
            <a:r>
              <a:rPr lang="en-GB" sz="3000"/>
              <a:t> →  </a:t>
            </a:r>
            <a:r>
              <a:rPr b="1" lang="en-GB" sz="3000">
                <a:solidFill>
                  <a:srgbClr val="38761D"/>
                </a:solidFill>
              </a:rPr>
              <a:t>Max 17 Billion</a:t>
            </a:r>
            <a:r>
              <a:rPr lang="en-GB" sz="3000"/>
              <a:t> files/directories</a:t>
            </a:r>
          </a:p>
          <a:p>
            <a:pPr indent="-419100" lvl="0" marL="914400" rtl="0">
              <a:spcBef>
                <a:spcPts val="0"/>
              </a:spcBef>
              <a:buSzPct val="100000"/>
              <a:buChar char="➢"/>
            </a:pPr>
            <a:r>
              <a:rPr b="1" lang="en-GB" sz="3000">
                <a:solidFill>
                  <a:srgbClr val="A61C00"/>
                </a:solidFill>
              </a:rPr>
              <a:t>37 times</a:t>
            </a:r>
            <a:r>
              <a:rPr lang="en-GB" sz="3000">
                <a:solidFill>
                  <a:srgbClr val="A61C00"/>
                </a:solidFill>
              </a:rPr>
              <a:t> </a:t>
            </a:r>
            <a:r>
              <a:rPr lang="en-GB" sz="3000"/>
              <a:t>more files than HDFS</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7" name="Shape 1397"/>
        <p:cNvGrpSpPr/>
        <p:nvPr/>
      </p:nvGrpSpPr>
      <p:grpSpPr>
        <a:xfrm>
          <a:off x="0" y="0"/>
          <a:ext cx="0" cy="0"/>
          <a:chOff x="0" y="0"/>
          <a:chExt cx="0" cy="0"/>
        </a:xfrm>
      </p:grpSpPr>
      <p:sp>
        <p:nvSpPr>
          <p:cNvPr id="1398" name="Shape 1398"/>
          <p:cNvSpPr txBox="1"/>
          <p:nvPr>
            <p:ph type="title"/>
          </p:nvPr>
        </p:nvSpPr>
        <p:spPr>
          <a:xfrm>
            <a:off x="311700" y="368825"/>
            <a:ext cx="8520600" cy="572700"/>
          </a:xfrm>
          <a:prstGeom prst="rect">
            <a:avLst/>
          </a:prstGeom>
        </p:spPr>
        <p:txBody>
          <a:bodyPr anchorCtr="0" anchor="t" bIns="91425" lIns="91425" rIns="91425" tIns="91425">
            <a:noAutofit/>
          </a:bodyPr>
          <a:lstStyle/>
          <a:p>
            <a:pPr lvl="0" rtl="0">
              <a:spcBef>
                <a:spcPts val="0"/>
              </a:spcBef>
              <a:buNone/>
            </a:pPr>
            <a:r>
              <a:rPr lang="en-GB"/>
              <a:t>Operational Latency</a:t>
            </a:r>
          </a:p>
        </p:txBody>
      </p:sp>
      <p:pic>
        <p:nvPicPr>
          <p:cNvPr descr="Screenshot from 2017-02-14 00-13-16.png" id="1399" name="Shape 1399"/>
          <p:cNvPicPr preferRelativeResize="0"/>
          <p:nvPr/>
        </p:nvPicPr>
        <p:blipFill rotWithShape="1">
          <a:blip r:embed="rId3">
            <a:alphaModFix/>
          </a:blip>
          <a:srcRect b="7881" l="0" r="0" t="3560"/>
          <a:stretch/>
        </p:blipFill>
        <p:spPr>
          <a:xfrm>
            <a:off x="1270175" y="952349"/>
            <a:ext cx="6517849" cy="2132024"/>
          </a:xfrm>
          <a:prstGeom prst="rect">
            <a:avLst/>
          </a:prstGeom>
          <a:noFill/>
          <a:ln>
            <a:noFill/>
          </a:ln>
        </p:spPr>
      </p:pic>
      <p:sp>
        <p:nvSpPr>
          <p:cNvPr id="1400" name="Shape 140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Screenshot from 2017-02-14 00-13-16.png" id="1401" name="Shape 1401"/>
          <p:cNvPicPr preferRelativeResize="0"/>
          <p:nvPr/>
        </p:nvPicPr>
        <p:blipFill rotWithShape="1">
          <a:blip r:embed="rId3">
            <a:alphaModFix/>
          </a:blip>
          <a:srcRect b="81872" l="78272" r="2714" t="1778"/>
          <a:stretch/>
        </p:blipFill>
        <p:spPr>
          <a:xfrm>
            <a:off x="2065400" y="998150"/>
            <a:ext cx="1239225" cy="393600"/>
          </a:xfrm>
          <a:prstGeom prst="rect">
            <a:avLst/>
          </a:prstGeom>
          <a:noFill/>
          <a:ln>
            <a:noFill/>
          </a:ln>
        </p:spPr>
      </p:pic>
      <p:sp>
        <p:nvSpPr>
          <p:cNvPr id="1402" name="Shape 1402"/>
          <p:cNvSpPr txBox="1"/>
          <p:nvPr/>
        </p:nvSpPr>
        <p:spPr>
          <a:xfrm>
            <a:off x="3898850" y="2890887"/>
            <a:ext cx="3837600" cy="447600"/>
          </a:xfrm>
          <a:prstGeom prst="rect">
            <a:avLst/>
          </a:prstGeom>
          <a:noFill/>
          <a:ln>
            <a:noFill/>
          </a:ln>
        </p:spPr>
        <p:txBody>
          <a:bodyPr anchorCtr="0" anchor="t" bIns="91425" lIns="91425" rIns="91425" tIns="91425">
            <a:noAutofit/>
          </a:bodyPr>
          <a:lstStyle/>
          <a:p>
            <a:pPr lvl="0" rtl="0">
              <a:spcBef>
                <a:spcPts val="0"/>
              </a:spcBef>
              <a:buNone/>
            </a:pPr>
            <a:r>
              <a:rPr lang="en-GB"/>
              <a:t>File System Clients</a:t>
            </a:r>
          </a:p>
        </p:txBody>
      </p:sp>
      <p:sp>
        <p:nvSpPr>
          <p:cNvPr id="1403" name="Shape 1403"/>
          <p:cNvSpPr txBox="1"/>
          <p:nvPr/>
        </p:nvSpPr>
        <p:spPr>
          <a:xfrm>
            <a:off x="2069200" y="1517912"/>
            <a:ext cx="6058800" cy="1207799"/>
          </a:xfrm>
          <a:prstGeom prst="rect">
            <a:avLst/>
          </a:prstGeom>
          <a:solidFill>
            <a:srgbClr val="FFFFFF"/>
          </a:solidFill>
          <a:ln>
            <a:noFill/>
          </a:ln>
        </p:spPr>
        <p:txBody>
          <a:bodyPr anchorCtr="0" anchor="t" bIns="91425" lIns="91425" rIns="91425" tIns="91425">
            <a:noAutofit/>
          </a:bodyPr>
          <a:lstStyle/>
          <a:p>
            <a:pPr lvl="0">
              <a:spcBef>
                <a:spcPts val="0"/>
              </a:spcBef>
              <a:buNone/>
            </a:pPr>
            <a:r>
              <a:t/>
            </a:r>
            <a:endParaRPr/>
          </a:p>
        </p:txBody>
      </p:sp>
      <p:sp>
        <p:nvSpPr>
          <p:cNvPr id="1404" name="Shape 1404"/>
          <p:cNvSpPr/>
          <p:nvPr/>
        </p:nvSpPr>
        <p:spPr>
          <a:xfrm>
            <a:off x="5943000" y="767025"/>
            <a:ext cx="2258700" cy="8994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1405" name="Shape 1405"/>
          <p:cNvGraphicFramePr/>
          <p:nvPr/>
        </p:nvGraphicFramePr>
        <p:xfrm>
          <a:off x="2778950" y="3503700"/>
          <a:ext cx="3000000" cy="3000000"/>
        </p:xfrm>
        <a:graphic>
          <a:graphicData uri="http://schemas.openxmlformats.org/drawingml/2006/table">
            <a:tbl>
              <a:tblPr>
                <a:noFill/>
                <a:tableStyleId>{F272928A-EE18-4A80-BFEB-A39FF3E76CC0}</a:tableStyleId>
              </a:tblPr>
              <a:tblGrid>
                <a:gridCol w="1290050"/>
                <a:gridCol w="1393250"/>
                <a:gridCol w="1212625"/>
              </a:tblGrid>
              <a:tr h="200025">
                <a:tc>
                  <a:txBody>
                    <a:bodyPr>
                      <a:noAutofit/>
                    </a:bodyPr>
                    <a:lstStyle/>
                    <a:p>
                      <a:pPr lvl="0" rtl="0" algn="ctr">
                        <a:lnSpc>
                          <a:spcPct val="115000"/>
                        </a:lnSpc>
                        <a:spcBef>
                          <a:spcPts val="0"/>
                        </a:spcBef>
                        <a:buNone/>
                      </a:pPr>
                      <a:r>
                        <a:rPr b="1" lang="en-GB" sz="1000">
                          <a:solidFill>
                            <a:srgbClr val="FFFFFF"/>
                          </a:solidFill>
                        </a:rPr>
                        <a:t>No of Clients</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1000">
                          <a:solidFill>
                            <a:srgbClr val="FFFFFF"/>
                          </a:solidFill>
                        </a:rPr>
                        <a:t>HopsFS Latency</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1000">
                          <a:solidFill>
                            <a:srgbClr val="FFFFFF"/>
                          </a:solidFill>
                        </a:rPr>
                        <a:t>HDFS Latency</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00025">
                <a:tc>
                  <a:txBody>
                    <a:bodyPr>
                      <a:noAutofit/>
                    </a:bodyPr>
                    <a:lstStyle/>
                    <a:p>
                      <a:pPr lvl="0" rtl="0" algn="ctr">
                        <a:lnSpc>
                          <a:spcPct val="115000"/>
                        </a:lnSpc>
                        <a:spcBef>
                          <a:spcPts val="0"/>
                        </a:spcBef>
                        <a:buNone/>
                      </a:pPr>
                      <a:r>
                        <a:rPr b="1" lang="en-GB"/>
                        <a:t>50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b="1" lang="en-GB"/>
                        <a:t>3.0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b="1" lang="en-GB"/>
                        <a:t>3.1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r>
              <a:tr h="200025">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0025">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406" name="Shape 1406"/>
          <p:cNvSpPr/>
          <p:nvPr/>
        </p:nvSpPr>
        <p:spPr>
          <a:xfrm>
            <a:off x="2139350" y="3670225"/>
            <a:ext cx="6396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7" name="Shape 1407"/>
          <p:cNvSpPr/>
          <p:nvPr/>
        </p:nvSpPr>
        <p:spPr>
          <a:xfrm rot="10800000">
            <a:off x="6674869" y="3670221"/>
            <a:ext cx="6390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1" name="Shape 1411"/>
        <p:cNvGrpSpPr/>
        <p:nvPr/>
      </p:nvGrpSpPr>
      <p:grpSpPr>
        <a:xfrm>
          <a:off x="0" y="0"/>
          <a:ext cx="0" cy="0"/>
          <a:chOff x="0" y="0"/>
          <a:chExt cx="0" cy="0"/>
        </a:xfrm>
      </p:grpSpPr>
      <p:sp>
        <p:nvSpPr>
          <p:cNvPr id="1412" name="Shape 1412"/>
          <p:cNvSpPr txBox="1"/>
          <p:nvPr>
            <p:ph type="title"/>
          </p:nvPr>
        </p:nvSpPr>
        <p:spPr>
          <a:xfrm>
            <a:off x="311700" y="368825"/>
            <a:ext cx="8520600" cy="572700"/>
          </a:xfrm>
          <a:prstGeom prst="rect">
            <a:avLst/>
          </a:prstGeom>
        </p:spPr>
        <p:txBody>
          <a:bodyPr anchorCtr="0" anchor="t" bIns="91425" lIns="91425" rIns="91425" tIns="91425">
            <a:noAutofit/>
          </a:bodyPr>
          <a:lstStyle/>
          <a:p>
            <a:pPr lvl="0" rtl="0">
              <a:spcBef>
                <a:spcPts val="0"/>
              </a:spcBef>
              <a:buNone/>
            </a:pPr>
            <a:r>
              <a:rPr lang="en-GB"/>
              <a:t>Operational Latency</a:t>
            </a:r>
          </a:p>
        </p:txBody>
      </p:sp>
      <p:pic>
        <p:nvPicPr>
          <p:cNvPr descr="Screenshot from 2017-02-14 00-13-16.png" id="1413" name="Shape 1413"/>
          <p:cNvPicPr preferRelativeResize="0"/>
          <p:nvPr/>
        </p:nvPicPr>
        <p:blipFill rotWithShape="1">
          <a:blip r:embed="rId3">
            <a:alphaModFix/>
          </a:blip>
          <a:srcRect b="7881" l="0" r="0" t="3560"/>
          <a:stretch/>
        </p:blipFill>
        <p:spPr>
          <a:xfrm>
            <a:off x="1270175" y="952349"/>
            <a:ext cx="6517849" cy="2132024"/>
          </a:xfrm>
          <a:prstGeom prst="rect">
            <a:avLst/>
          </a:prstGeom>
          <a:noFill/>
          <a:ln>
            <a:noFill/>
          </a:ln>
        </p:spPr>
      </p:pic>
      <p:sp>
        <p:nvSpPr>
          <p:cNvPr id="1414" name="Shape 14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Screenshot from 2017-02-14 00-13-16.png" id="1415" name="Shape 1415"/>
          <p:cNvPicPr preferRelativeResize="0"/>
          <p:nvPr/>
        </p:nvPicPr>
        <p:blipFill rotWithShape="1">
          <a:blip r:embed="rId3">
            <a:alphaModFix/>
          </a:blip>
          <a:srcRect b="81872" l="78272" r="2714" t="1778"/>
          <a:stretch/>
        </p:blipFill>
        <p:spPr>
          <a:xfrm>
            <a:off x="2065400" y="998150"/>
            <a:ext cx="1239225" cy="393600"/>
          </a:xfrm>
          <a:prstGeom prst="rect">
            <a:avLst/>
          </a:prstGeom>
          <a:noFill/>
          <a:ln>
            <a:noFill/>
          </a:ln>
        </p:spPr>
      </p:pic>
      <p:sp>
        <p:nvSpPr>
          <p:cNvPr id="1416" name="Shape 1416"/>
          <p:cNvSpPr txBox="1"/>
          <p:nvPr/>
        </p:nvSpPr>
        <p:spPr>
          <a:xfrm>
            <a:off x="3898850" y="2890887"/>
            <a:ext cx="3837600" cy="447600"/>
          </a:xfrm>
          <a:prstGeom prst="rect">
            <a:avLst/>
          </a:prstGeom>
          <a:noFill/>
          <a:ln>
            <a:noFill/>
          </a:ln>
        </p:spPr>
        <p:txBody>
          <a:bodyPr anchorCtr="0" anchor="t" bIns="91425" lIns="91425" rIns="91425" tIns="91425">
            <a:noAutofit/>
          </a:bodyPr>
          <a:lstStyle/>
          <a:p>
            <a:pPr lvl="0" rtl="0">
              <a:spcBef>
                <a:spcPts val="0"/>
              </a:spcBef>
              <a:buNone/>
            </a:pPr>
            <a:r>
              <a:rPr lang="en-GB"/>
              <a:t>File System Clients</a:t>
            </a:r>
          </a:p>
        </p:txBody>
      </p:sp>
      <p:sp>
        <p:nvSpPr>
          <p:cNvPr id="1417" name="Shape 1417"/>
          <p:cNvSpPr txBox="1"/>
          <p:nvPr/>
        </p:nvSpPr>
        <p:spPr>
          <a:xfrm>
            <a:off x="3344600" y="1517900"/>
            <a:ext cx="4783500" cy="1207800"/>
          </a:xfrm>
          <a:prstGeom prst="rect">
            <a:avLst/>
          </a:prstGeom>
          <a:solidFill>
            <a:srgbClr val="FFFFFF"/>
          </a:solidFill>
          <a:ln>
            <a:noFill/>
          </a:ln>
        </p:spPr>
        <p:txBody>
          <a:bodyPr anchorCtr="0" anchor="t" bIns="91425" lIns="91425" rIns="91425" tIns="91425">
            <a:noAutofit/>
          </a:bodyPr>
          <a:lstStyle/>
          <a:p>
            <a:pPr lvl="0" rtl="0">
              <a:spcBef>
                <a:spcPts val="0"/>
              </a:spcBef>
              <a:buNone/>
            </a:pPr>
            <a:r>
              <a:t/>
            </a:r>
            <a:endParaRPr/>
          </a:p>
        </p:txBody>
      </p:sp>
      <p:sp>
        <p:nvSpPr>
          <p:cNvPr id="1418" name="Shape 1418"/>
          <p:cNvSpPr/>
          <p:nvPr/>
        </p:nvSpPr>
        <p:spPr>
          <a:xfrm>
            <a:off x="5943000" y="767025"/>
            <a:ext cx="2258700" cy="8994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1419" name="Shape 1419"/>
          <p:cNvGraphicFramePr/>
          <p:nvPr/>
        </p:nvGraphicFramePr>
        <p:xfrm>
          <a:off x="2778950" y="3503700"/>
          <a:ext cx="3000000" cy="3000000"/>
        </p:xfrm>
        <a:graphic>
          <a:graphicData uri="http://schemas.openxmlformats.org/drawingml/2006/table">
            <a:tbl>
              <a:tblPr>
                <a:noFill/>
                <a:tableStyleId>{F272928A-EE18-4A80-BFEB-A39FF3E76CC0}</a:tableStyleId>
              </a:tblPr>
              <a:tblGrid>
                <a:gridCol w="1290050"/>
                <a:gridCol w="1393250"/>
                <a:gridCol w="1212625"/>
              </a:tblGrid>
              <a:tr h="200025">
                <a:tc>
                  <a:txBody>
                    <a:bodyPr>
                      <a:noAutofit/>
                    </a:bodyPr>
                    <a:lstStyle/>
                    <a:p>
                      <a:pPr lvl="0" rtl="0" algn="ctr">
                        <a:lnSpc>
                          <a:spcPct val="115000"/>
                        </a:lnSpc>
                        <a:spcBef>
                          <a:spcPts val="0"/>
                        </a:spcBef>
                        <a:buNone/>
                      </a:pPr>
                      <a:r>
                        <a:rPr b="1" lang="en-GB" sz="1000">
                          <a:solidFill>
                            <a:srgbClr val="FFFFFF"/>
                          </a:solidFill>
                        </a:rPr>
                        <a:t>No of Clients</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1000">
                          <a:solidFill>
                            <a:srgbClr val="FFFFFF"/>
                          </a:solidFill>
                        </a:rPr>
                        <a:t>HopsFS Latency</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1000">
                          <a:solidFill>
                            <a:srgbClr val="FFFFFF"/>
                          </a:solidFill>
                        </a:rPr>
                        <a:t>HDFS Latency</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00025">
                <a:tc>
                  <a:txBody>
                    <a:bodyPr>
                      <a:noAutofit/>
                    </a:bodyPr>
                    <a:lstStyle/>
                    <a:p>
                      <a:pPr lvl="0" rtl="0" algn="ctr">
                        <a:lnSpc>
                          <a:spcPct val="115000"/>
                        </a:lnSpc>
                        <a:spcBef>
                          <a:spcPts val="0"/>
                        </a:spcBef>
                        <a:buNone/>
                      </a:pPr>
                      <a:r>
                        <a:rPr lang="en-GB" sz="1000"/>
                        <a:t>50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GB" sz="1000"/>
                        <a:t>3.0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GB" sz="1000"/>
                        <a:t>3.1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200025">
                <a:tc>
                  <a:txBody>
                    <a:bodyPr>
                      <a:noAutofit/>
                    </a:bodyPr>
                    <a:lstStyle/>
                    <a:p>
                      <a:pPr lvl="0" rtl="0" algn="ctr">
                        <a:lnSpc>
                          <a:spcPct val="115000"/>
                        </a:lnSpc>
                        <a:spcBef>
                          <a:spcPts val="0"/>
                        </a:spcBef>
                        <a:buNone/>
                      </a:pPr>
                      <a:r>
                        <a:rPr b="1" lang="en-GB"/>
                        <a:t>1500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b="1" lang="en-GB"/>
                        <a:t>3.7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b="1" lang="en-GB"/>
                        <a:t>15.5</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r>
              <a:tr h="200025">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t/>
                      </a:r>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420" name="Shape 1420"/>
          <p:cNvSpPr/>
          <p:nvPr/>
        </p:nvSpPr>
        <p:spPr>
          <a:xfrm>
            <a:off x="2139350" y="3975025"/>
            <a:ext cx="6396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1" name="Shape 1421"/>
          <p:cNvSpPr/>
          <p:nvPr/>
        </p:nvSpPr>
        <p:spPr>
          <a:xfrm rot="10800000">
            <a:off x="6674869" y="3975021"/>
            <a:ext cx="6390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5" name="Shape 1425"/>
        <p:cNvGrpSpPr/>
        <p:nvPr/>
      </p:nvGrpSpPr>
      <p:grpSpPr>
        <a:xfrm>
          <a:off x="0" y="0"/>
          <a:ext cx="0" cy="0"/>
          <a:chOff x="0" y="0"/>
          <a:chExt cx="0" cy="0"/>
        </a:xfrm>
      </p:grpSpPr>
      <p:sp>
        <p:nvSpPr>
          <p:cNvPr id="1426" name="Shape 1426"/>
          <p:cNvSpPr txBox="1"/>
          <p:nvPr>
            <p:ph type="title"/>
          </p:nvPr>
        </p:nvSpPr>
        <p:spPr>
          <a:xfrm>
            <a:off x="311700" y="368825"/>
            <a:ext cx="8520600" cy="572700"/>
          </a:xfrm>
          <a:prstGeom prst="rect">
            <a:avLst/>
          </a:prstGeom>
        </p:spPr>
        <p:txBody>
          <a:bodyPr anchorCtr="0" anchor="t" bIns="91425" lIns="91425" rIns="91425" tIns="91425">
            <a:noAutofit/>
          </a:bodyPr>
          <a:lstStyle/>
          <a:p>
            <a:pPr lvl="0" rtl="0">
              <a:spcBef>
                <a:spcPts val="0"/>
              </a:spcBef>
              <a:buNone/>
            </a:pPr>
            <a:r>
              <a:rPr lang="en-GB"/>
              <a:t>Operational Latency</a:t>
            </a:r>
          </a:p>
        </p:txBody>
      </p:sp>
      <p:pic>
        <p:nvPicPr>
          <p:cNvPr descr="Screenshot from 2017-02-14 00-13-16.png" id="1427" name="Shape 1427"/>
          <p:cNvPicPr preferRelativeResize="0"/>
          <p:nvPr/>
        </p:nvPicPr>
        <p:blipFill rotWithShape="1">
          <a:blip r:embed="rId3">
            <a:alphaModFix/>
          </a:blip>
          <a:srcRect b="7881" l="0" r="0" t="3560"/>
          <a:stretch/>
        </p:blipFill>
        <p:spPr>
          <a:xfrm>
            <a:off x="1270175" y="952349"/>
            <a:ext cx="6517849" cy="2132024"/>
          </a:xfrm>
          <a:prstGeom prst="rect">
            <a:avLst/>
          </a:prstGeom>
          <a:noFill/>
          <a:ln>
            <a:noFill/>
          </a:ln>
        </p:spPr>
      </p:pic>
      <p:sp>
        <p:nvSpPr>
          <p:cNvPr id="1428" name="Shape 14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Screenshot from 2017-02-14 00-13-16.png" id="1429" name="Shape 1429"/>
          <p:cNvPicPr preferRelativeResize="0"/>
          <p:nvPr/>
        </p:nvPicPr>
        <p:blipFill rotWithShape="1">
          <a:blip r:embed="rId3">
            <a:alphaModFix/>
          </a:blip>
          <a:srcRect b="81872" l="78272" r="2714" t="1778"/>
          <a:stretch/>
        </p:blipFill>
        <p:spPr>
          <a:xfrm>
            <a:off x="2065400" y="998150"/>
            <a:ext cx="1239225" cy="393600"/>
          </a:xfrm>
          <a:prstGeom prst="rect">
            <a:avLst/>
          </a:prstGeom>
          <a:noFill/>
          <a:ln>
            <a:noFill/>
          </a:ln>
        </p:spPr>
      </p:pic>
      <p:sp>
        <p:nvSpPr>
          <p:cNvPr id="1430" name="Shape 1430"/>
          <p:cNvSpPr txBox="1"/>
          <p:nvPr/>
        </p:nvSpPr>
        <p:spPr>
          <a:xfrm>
            <a:off x="3898850" y="2890887"/>
            <a:ext cx="3837600" cy="447600"/>
          </a:xfrm>
          <a:prstGeom prst="rect">
            <a:avLst/>
          </a:prstGeom>
          <a:noFill/>
          <a:ln>
            <a:noFill/>
          </a:ln>
        </p:spPr>
        <p:txBody>
          <a:bodyPr anchorCtr="0" anchor="t" bIns="91425" lIns="91425" rIns="91425" tIns="91425">
            <a:noAutofit/>
          </a:bodyPr>
          <a:lstStyle/>
          <a:p>
            <a:pPr lvl="0" rtl="0">
              <a:spcBef>
                <a:spcPts val="0"/>
              </a:spcBef>
              <a:buNone/>
            </a:pPr>
            <a:r>
              <a:rPr lang="en-GB"/>
              <a:t>File System Clients</a:t>
            </a:r>
          </a:p>
        </p:txBody>
      </p:sp>
      <p:sp>
        <p:nvSpPr>
          <p:cNvPr id="1431" name="Shape 1431"/>
          <p:cNvSpPr/>
          <p:nvPr/>
        </p:nvSpPr>
        <p:spPr>
          <a:xfrm>
            <a:off x="5943000" y="767025"/>
            <a:ext cx="1705500" cy="8994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1432" name="Shape 1432"/>
          <p:cNvGraphicFramePr/>
          <p:nvPr/>
        </p:nvGraphicFramePr>
        <p:xfrm>
          <a:off x="2778950" y="3503700"/>
          <a:ext cx="3000000" cy="3000000"/>
        </p:xfrm>
        <a:graphic>
          <a:graphicData uri="http://schemas.openxmlformats.org/drawingml/2006/table">
            <a:tbl>
              <a:tblPr>
                <a:noFill/>
                <a:tableStyleId>{F272928A-EE18-4A80-BFEB-A39FF3E76CC0}</a:tableStyleId>
              </a:tblPr>
              <a:tblGrid>
                <a:gridCol w="1290050"/>
                <a:gridCol w="1393250"/>
                <a:gridCol w="1212625"/>
              </a:tblGrid>
              <a:tr h="200025">
                <a:tc>
                  <a:txBody>
                    <a:bodyPr>
                      <a:noAutofit/>
                    </a:bodyPr>
                    <a:lstStyle/>
                    <a:p>
                      <a:pPr lvl="0" rtl="0" algn="ctr">
                        <a:lnSpc>
                          <a:spcPct val="115000"/>
                        </a:lnSpc>
                        <a:spcBef>
                          <a:spcPts val="0"/>
                        </a:spcBef>
                        <a:buNone/>
                      </a:pPr>
                      <a:r>
                        <a:rPr b="1" lang="en-GB" sz="1000">
                          <a:solidFill>
                            <a:srgbClr val="FFFFFF"/>
                          </a:solidFill>
                        </a:rPr>
                        <a:t>No of Clients</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1000">
                          <a:solidFill>
                            <a:srgbClr val="FFFFFF"/>
                          </a:solidFill>
                        </a:rPr>
                        <a:t>HopsFS Latency</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1000">
                          <a:solidFill>
                            <a:srgbClr val="FFFFFF"/>
                          </a:solidFill>
                        </a:rPr>
                        <a:t>HDFS Latency</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00025">
                <a:tc>
                  <a:txBody>
                    <a:bodyPr>
                      <a:noAutofit/>
                    </a:bodyPr>
                    <a:lstStyle/>
                    <a:p>
                      <a:pPr lvl="0" rtl="0" algn="ctr">
                        <a:lnSpc>
                          <a:spcPct val="115000"/>
                        </a:lnSpc>
                        <a:spcBef>
                          <a:spcPts val="0"/>
                        </a:spcBef>
                        <a:buNone/>
                      </a:pPr>
                      <a:r>
                        <a:rPr lang="en-GB" sz="1000"/>
                        <a:t>50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GB" sz="1000"/>
                        <a:t>3.0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GB" sz="1000"/>
                        <a:t>3.1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200025">
                <a:tc>
                  <a:txBody>
                    <a:bodyPr>
                      <a:noAutofit/>
                    </a:bodyPr>
                    <a:lstStyle/>
                    <a:p>
                      <a:pPr lvl="0" rtl="0" algn="ctr">
                        <a:lnSpc>
                          <a:spcPct val="115000"/>
                        </a:lnSpc>
                        <a:spcBef>
                          <a:spcPts val="0"/>
                        </a:spcBef>
                        <a:buNone/>
                      </a:pPr>
                      <a:r>
                        <a:rPr lang="en-GB" sz="1000"/>
                        <a:t>1500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GB" sz="1000"/>
                        <a:t>3.7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GB" sz="1000"/>
                        <a:t>15.5</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200025">
                <a:tc>
                  <a:txBody>
                    <a:bodyPr>
                      <a:noAutofit/>
                    </a:bodyPr>
                    <a:lstStyle/>
                    <a:p>
                      <a:pPr lvl="0" rtl="0" algn="ctr">
                        <a:lnSpc>
                          <a:spcPct val="115000"/>
                        </a:lnSpc>
                        <a:spcBef>
                          <a:spcPts val="0"/>
                        </a:spcBef>
                        <a:buNone/>
                      </a:pPr>
                      <a:r>
                        <a:rPr b="1" lang="en-GB"/>
                        <a:t>6500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b="1" lang="en-GB"/>
                        <a:t>6.8</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b="1" lang="en-GB"/>
                        <a:t>67.4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r>
            </a:tbl>
          </a:graphicData>
        </a:graphic>
      </p:graphicFrame>
      <p:sp>
        <p:nvSpPr>
          <p:cNvPr id="1433" name="Shape 1433"/>
          <p:cNvSpPr/>
          <p:nvPr/>
        </p:nvSpPr>
        <p:spPr>
          <a:xfrm>
            <a:off x="2139350" y="4127425"/>
            <a:ext cx="6396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4" name="Shape 1434"/>
          <p:cNvSpPr/>
          <p:nvPr/>
        </p:nvSpPr>
        <p:spPr>
          <a:xfrm rot="10800000">
            <a:off x="6674869" y="4127421"/>
            <a:ext cx="6390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8" name="Shape 1438"/>
        <p:cNvGrpSpPr/>
        <p:nvPr/>
      </p:nvGrpSpPr>
      <p:grpSpPr>
        <a:xfrm>
          <a:off x="0" y="0"/>
          <a:ext cx="0" cy="0"/>
          <a:chOff x="0" y="0"/>
          <a:chExt cx="0" cy="0"/>
        </a:xfrm>
      </p:grpSpPr>
      <p:sp>
        <p:nvSpPr>
          <p:cNvPr id="1439" name="Shape 1439"/>
          <p:cNvSpPr txBox="1"/>
          <p:nvPr>
            <p:ph type="title"/>
          </p:nvPr>
        </p:nvSpPr>
        <p:spPr>
          <a:xfrm>
            <a:off x="311700" y="368825"/>
            <a:ext cx="8520600" cy="572700"/>
          </a:xfrm>
          <a:prstGeom prst="rect">
            <a:avLst/>
          </a:prstGeom>
        </p:spPr>
        <p:txBody>
          <a:bodyPr anchorCtr="0" anchor="t" bIns="91425" lIns="91425" rIns="91425" tIns="91425">
            <a:noAutofit/>
          </a:bodyPr>
          <a:lstStyle/>
          <a:p>
            <a:pPr lvl="0" rtl="0">
              <a:spcBef>
                <a:spcPts val="0"/>
              </a:spcBef>
              <a:buNone/>
            </a:pPr>
            <a:r>
              <a:rPr lang="en-GB"/>
              <a:t>Operational Latency</a:t>
            </a:r>
          </a:p>
        </p:txBody>
      </p:sp>
      <p:pic>
        <p:nvPicPr>
          <p:cNvPr descr="Screenshot from 2017-02-14 00-13-16.png" id="1440" name="Shape 1440"/>
          <p:cNvPicPr preferRelativeResize="0"/>
          <p:nvPr/>
        </p:nvPicPr>
        <p:blipFill rotWithShape="1">
          <a:blip r:embed="rId3">
            <a:alphaModFix/>
          </a:blip>
          <a:srcRect b="7881" l="0" r="0" t="3560"/>
          <a:stretch/>
        </p:blipFill>
        <p:spPr>
          <a:xfrm>
            <a:off x="1270175" y="952349"/>
            <a:ext cx="6517849" cy="2132024"/>
          </a:xfrm>
          <a:prstGeom prst="rect">
            <a:avLst/>
          </a:prstGeom>
          <a:noFill/>
          <a:ln>
            <a:noFill/>
          </a:ln>
        </p:spPr>
      </p:pic>
      <p:sp>
        <p:nvSpPr>
          <p:cNvPr id="1441" name="Shape 14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Screenshot from 2017-02-14 00-13-16.png" id="1442" name="Shape 1442"/>
          <p:cNvPicPr preferRelativeResize="0"/>
          <p:nvPr/>
        </p:nvPicPr>
        <p:blipFill rotWithShape="1">
          <a:blip r:embed="rId3">
            <a:alphaModFix/>
          </a:blip>
          <a:srcRect b="81872" l="78272" r="2714" t="1778"/>
          <a:stretch/>
        </p:blipFill>
        <p:spPr>
          <a:xfrm>
            <a:off x="2065400" y="998150"/>
            <a:ext cx="1239225" cy="393600"/>
          </a:xfrm>
          <a:prstGeom prst="rect">
            <a:avLst/>
          </a:prstGeom>
          <a:noFill/>
          <a:ln>
            <a:noFill/>
          </a:ln>
        </p:spPr>
      </p:pic>
      <p:sp>
        <p:nvSpPr>
          <p:cNvPr id="1443" name="Shape 1443"/>
          <p:cNvSpPr txBox="1"/>
          <p:nvPr/>
        </p:nvSpPr>
        <p:spPr>
          <a:xfrm>
            <a:off x="3898850" y="2890887"/>
            <a:ext cx="3837600" cy="447600"/>
          </a:xfrm>
          <a:prstGeom prst="rect">
            <a:avLst/>
          </a:prstGeom>
          <a:noFill/>
          <a:ln>
            <a:noFill/>
          </a:ln>
        </p:spPr>
        <p:txBody>
          <a:bodyPr anchorCtr="0" anchor="t" bIns="91425" lIns="91425" rIns="91425" tIns="91425">
            <a:noAutofit/>
          </a:bodyPr>
          <a:lstStyle/>
          <a:p>
            <a:pPr lvl="0" rtl="0">
              <a:spcBef>
                <a:spcPts val="0"/>
              </a:spcBef>
              <a:buNone/>
            </a:pPr>
            <a:r>
              <a:rPr lang="en-GB"/>
              <a:t>File System Clients</a:t>
            </a:r>
          </a:p>
        </p:txBody>
      </p:sp>
      <p:sp>
        <p:nvSpPr>
          <p:cNvPr id="1444" name="Shape 1444"/>
          <p:cNvSpPr/>
          <p:nvPr/>
        </p:nvSpPr>
        <p:spPr>
          <a:xfrm>
            <a:off x="5943000" y="767025"/>
            <a:ext cx="1705500" cy="8994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1445" name="Shape 1445"/>
          <p:cNvGraphicFramePr/>
          <p:nvPr/>
        </p:nvGraphicFramePr>
        <p:xfrm>
          <a:off x="2778950" y="3503700"/>
          <a:ext cx="3000000" cy="3000000"/>
        </p:xfrm>
        <a:graphic>
          <a:graphicData uri="http://schemas.openxmlformats.org/drawingml/2006/table">
            <a:tbl>
              <a:tblPr>
                <a:noFill/>
                <a:tableStyleId>{F272928A-EE18-4A80-BFEB-A39FF3E76CC0}</a:tableStyleId>
              </a:tblPr>
              <a:tblGrid>
                <a:gridCol w="1290050"/>
                <a:gridCol w="1393250"/>
                <a:gridCol w="1212625"/>
              </a:tblGrid>
              <a:tr h="200025">
                <a:tc>
                  <a:txBody>
                    <a:bodyPr>
                      <a:noAutofit/>
                    </a:bodyPr>
                    <a:lstStyle/>
                    <a:p>
                      <a:pPr lvl="0" rtl="0" algn="ctr">
                        <a:lnSpc>
                          <a:spcPct val="115000"/>
                        </a:lnSpc>
                        <a:spcBef>
                          <a:spcPts val="0"/>
                        </a:spcBef>
                        <a:buNone/>
                      </a:pPr>
                      <a:r>
                        <a:rPr b="1" lang="en-GB" sz="1000">
                          <a:solidFill>
                            <a:srgbClr val="FFFFFF"/>
                          </a:solidFill>
                        </a:rPr>
                        <a:t>No of Clients</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1000">
                          <a:solidFill>
                            <a:srgbClr val="FFFFFF"/>
                          </a:solidFill>
                        </a:rPr>
                        <a:t>HopsFS Latency</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c>
                  <a:txBody>
                    <a:bodyPr>
                      <a:noAutofit/>
                    </a:bodyPr>
                    <a:lstStyle/>
                    <a:p>
                      <a:pPr lvl="0" rtl="0" algn="ctr">
                        <a:lnSpc>
                          <a:spcPct val="115000"/>
                        </a:lnSpc>
                        <a:spcBef>
                          <a:spcPts val="0"/>
                        </a:spcBef>
                        <a:buNone/>
                      </a:pPr>
                      <a:r>
                        <a:rPr b="1" lang="en-GB" sz="1000">
                          <a:solidFill>
                            <a:srgbClr val="FFFFFF"/>
                          </a:solidFill>
                        </a:rPr>
                        <a:t>HDFS Latency</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00"/>
                    </a:solidFill>
                  </a:tcPr>
                </a:tc>
              </a:tr>
              <a:tr h="200025">
                <a:tc>
                  <a:txBody>
                    <a:bodyPr>
                      <a:noAutofit/>
                    </a:bodyPr>
                    <a:lstStyle/>
                    <a:p>
                      <a:pPr lvl="0" rtl="0" algn="ctr">
                        <a:lnSpc>
                          <a:spcPct val="115000"/>
                        </a:lnSpc>
                        <a:spcBef>
                          <a:spcPts val="0"/>
                        </a:spcBef>
                        <a:buNone/>
                      </a:pPr>
                      <a:r>
                        <a:rPr lang="en-GB" sz="1000"/>
                        <a:t>50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GB" sz="1000"/>
                        <a:t>3.0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GB" sz="1000"/>
                        <a:t>3.1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200025">
                <a:tc>
                  <a:txBody>
                    <a:bodyPr>
                      <a:noAutofit/>
                    </a:bodyPr>
                    <a:lstStyle/>
                    <a:p>
                      <a:pPr lvl="0" rtl="0" algn="ctr">
                        <a:lnSpc>
                          <a:spcPct val="115000"/>
                        </a:lnSpc>
                        <a:spcBef>
                          <a:spcPts val="0"/>
                        </a:spcBef>
                        <a:buNone/>
                      </a:pPr>
                      <a:r>
                        <a:rPr lang="en-GB" sz="1000"/>
                        <a:t>1500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GB" sz="1000"/>
                        <a:t>3.7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GB" sz="1000"/>
                        <a:t>15.5</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200025">
                <a:tc>
                  <a:txBody>
                    <a:bodyPr>
                      <a:noAutofit/>
                    </a:bodyPr>
                    <a:lstStyle/>
                    <a:p>
                      <a:pPr lvl="0" rtl="0" algn="ctr">
                        <a:lnSpc>
                          <a:spcPct val="115000"/>
                        </a:lnSpc>
                        <a:spcBef>
                          <a:spcPts val="0"/>
                        </a:spcBef>
                        <a:buNone/>
                      </a:pPr>
                      <a:r>
                        <a:rPr b="1" lang="en-GB"/>
                        <a:t>6500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b="1" lang="en-GB"/>
                        <a:t>6.8</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a:txBody>
                    <a:bodyPr>
                      <a:noAutofit/>
                    </a:bodyPr>
                    <a:lstStyle/>
                    <a:p>
                      <a:pPr lvl="0" rtl="0" algn="ctr">
                        <a:lnSpc>
                          <a:spcPct val="115000"/>
                        </a:lnSpc>
                        <a:spcBef>
                          <a:spcPts val="0"/>
                        </a:spcBef>
                        <a:buNone/>
                      </a:pPr>
                      <a:r>
                        <a:rPr b="1" lang="en-GB"/>
                        <a:t>67.4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r>
            </a:tbl>
          </a:graphicData>
        </a:graphic>
      </p:graphicFrame>
      <p:sp>
        <p:nvSpPr>
          <p:cNvPr id="1446" name="Shape 1446"/>
          <p:cNvSpPr/>
          <p:nvPr/>
        </p:nvSpPr>
        <p:spPr>
          <a:xfrm>
            <a:off x="2139350" y="4127425"/>
            <a:ext cx="6396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7" name="Shape 1447"/>
          <p:cNvSpPr/>
          <p:nvPr/>
        </p:nvSpPr>
        <p:spPr>
          <a:xfrm rot="10800000">
            <a:off x="6674869" y="4127421"/>
            <a:ext cx="639000" cy="319800"/>
          </a:xfrm>
          <a:prstGeom prst="rightArrow">
            <a:avLst>
              <a:gd fmla="val 50000" name="adj1"/>
              <a:gd fmla="val 50000" name="adj2"/>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8" name="Shape 1448"/>
          <p:cNvSpPr txBox="1"/>
          <p:nvPr/>
        </p:nvSpPr>
        <p:spPr>
          <a:xfrm rot="-158">
            <a:off x="1462873" y="3366521"/>
            <a:ext cx="6538800" cy="1337400"/>
          </a:xfrm>
          <a:prstGeom prst="rect">
            <a:avLst/>
          </a:prstGeom>
          <a:solidFill>
            <a:srgbClr val="E69138"/>
          </a:solidFill>
          <a:ln>
            <a:noFill/>
          </a:ln>
        </p:spPr>
        <p:txBody>
          <a:bodyPr anchorCtr="0" anchor="t" bIns="91425" lIns="91425" rIns="91425" tIns="91425">
            <a:noAutofit/>
          </a:bodyPr>
          <a:lstStyle/>
          <a:p>
            <a:pPr lvl="0">
              <a:spcBef>
                <a:spcPts val="0"/>
              </a:spcBef>
              <a:buNone/>
            </a:pPr>
            <a:r>
              <a:rPr lang="en-GB" sz="2400"/>
              <a:t>For 6500 clients HopsFS has</a:t>
            </a:r>
            <a:r>
              <a:rPr lang="en-GB" sz="3600"/>
              <a:t> </a:t>
            </a:r>
            <a:r>
              <a:rPr b="1" lang="en-GB" sz="4000"/>
              <a:t>10 times</a:t>
            </a:r>
            <a:r>
              <a:rPr lang="en-GB" sz="4000"/>
              <a:t> </a:t>
            </a:r>
            <a:r>
              <a:rPr lang="en-GB" sz="2400"/>
              <a:t>lower latency than HDFS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GB"/>
              <a:t>Hadoop Distributed File System</a:t>
            </a:r>
          </a:p>
        </p:txBody>
      </p:sp>
      <p:pic>
        <p:nvPicPr>
          <p:cNvPr descr="hdfs-only-arch.png" id="122" name="Shape 122"/>
          <p:cNvPicPr preferRelativeResize="0"/>
          <p:nvPr/>
        </p:nvPicPr>
        <p:blipFill>
          <a:blip r:embed="rId3">
            <a:alphaModFix/>
          </a:blip>
          <a:stretch>
            <a:fillRect/>
          </a:stretch>
        </p:blipFill>
        <p:spPr>
          <a:xfrm>
            <a:off x="2277262" y="1152462"/>
            <a:ext cx="4486275" cy="3552825"/>
          </a:xfrm>
          <a:prstGeom prst="rect">
            <a:avLst/>
          </a:prstGeom>
          <a:noFill/>
          <a:ln>
            <a:noFill/>
          </a:ln>
        </p:spPr>
      </p:pic>
      <p:sp>
        <p:nvSpPr>
          <p:cNvPr id="123" name="Shape 1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pic>
        <p:nvPicPr>
          <p:cNvPr descr="rect4472.png" id="124" name="Shape 124"/>
          <p:cNvPicPr preferRelativeResize="0"/>
          <p:nvPr/>
        </p:nvPicPr>
        <p:blipFill>
          <a:blip r:embed="rId4">
            <a:alphaModFix amt="50000"/>
          </a:blip>
          <a:stretch>
            <a:fillRect/>
          </a:stretch>
        </p:blipFill>
        <p:spPr>
          <a:xfrm>
            <a:off x="4274251" y="1017725"/>
            <a:ext cx="2012647" cy="12097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52" name="Shape 1452"/>
        <p:cNvGrpSpPr/>
        <p:nvPr/>
      </p:nvGrpSpPr>
      <p:grpSpPr>
        <a:xfrm>
          <a:off x="0" y="0"/>
          <a:ext cx="0" cy="0"/>
          <a:chOff x="0" y="0"/>
          <a:chExt cx="0" cy="0"/>
        </a:xfrm>
      </p:grpSpPr>
      <p:sp>
        <p:nvSpPr>
          <p:cNvPr id="1453" name="Shape 1453"/>
          <p:cNvSpPr txBox="1"/>
          <p:nvPr>
            <p:ph type="title"/>
          </p:nvPr>
        </p:nvSpPr>
        <p:spPr>
          <a:xfrm>
            <a:off x="378000" y="1275850"/>
            <a:ext cx="8570100" cy="2397000"/>
          </a:xfrm>
          <a:prstGeom prst="rect">
            <a:avLst/>
          </a:prstGeom>
        </p:spPr>
        <p:txBody>
          <a:bodyPr anchorCtr="0" anchor="t" bIns="91425" lIns="91425" rIns="91425" tIns="91425">
            <a:noAutofit/>
          </a:bodyPr>
          <a:lstStyle/>
          <a:p>
            <a:pPr indent="-228600" lvl="0" marL="457200" rtl="0">
              <a:lnSpc>
                <a:spcPct val="115000"/>
              </a:lnSpc>
              <a:spcBef>
                <a:spcPts val="0"/>
              </a:spcBef>
              <a:spcAft>
                <a:spcPts val="1600"/>
              </a:spcAft>
              <a:buClr>
                <a:srgbClr val="FFFFFF"/>
              </a:buClr>
              <a:buChar char="●"/>
            </a:pPr>
            <a:r>
              <a:rPr lang="en-GB">
                <a:solidFill>
                  <a:srgbClr val="38761D"/>
                </a:solidFill>
              </a:rPr>
              <a:t>Production-quality</a:t>
            </a:r>
            <a:r>
              <a:rPr lang="en-GB">
                <a:solidFill>
                  <a:srgbClr val="FFFFFF"/>
                </a:solidFill>
              </a:rPr>
              <a:t> distributed hierarchical file system with </a:t>
            </a:r>
            <a:r>
              <a:rPr lang="en-GB">
                <a:solidFill>
                  <a:srgbClr val="B45F06"/>
                </a:solidFill>
              </a:rPr>
              <a:t>transactional distributed metadata </a:t>
            </a:r>
          </a:p>
          <a:p>
            <a:pPr indent="-228600" lvl="0" marL="457200" rtl="0">
              <a:lnSpc>
                <a:spcPct val="115000"/>
              </a:lnSpc>
              <a:spcBef>
                <a:spcPts val="0"/>
              </a:spcBef>
              <a:spcAft>
                <a:spcPts val="1600"/>
              </a:spcAft>
              <a:buClr>
                <a:srgbClr val="FFFFFF"/>
              </a:buClr>
              <a:buChar char="●"/>
            </a:pPr>
            <a:r>
              <a:rPr lang="en-GB">
                <a:solidFill>
                  <a:srgbClr val="FFFFFF"/>
                </a:solidFill>
              </a:rPr>
              <a:t>HopsFS has </a:t>
            </a:r>
            <a:r>
              <a:rPr lang="en-GB">
                <a:solidFill>
                  <a:schemeClr val="accent5"/>
                </a:solidFill>
              </a:rPr>
              <a:t>16X-37X the throughput</a:t>
            </a:r>
            <a:r>
              <a:rPr lang="en-GB">
                <a:solidFill>
                  <a:srgbClr val="1155CC"/>
                </a:solidFill>
              </a:rPr>
              <a:t> </a:t>
            </a:r>
            <a:r>
              <a:rPr lang="en-GB">
                <a:solidFill>
                  <a:srgbClr val="FFFFFF"/>
                </a:solidFill>
              </a:rPr>
              <a:t>of HDFS, with even higher throughput possible with more hardware</a:t>
            </a:r>
          </a:p>
        </p:txBody>
      </p:sp>
      <p:sp>
        <p:nvSpPr>
          <p:cNvPr id="1454" name="Shape 1454"/>
          <p:cNvSpPr txBox="1"/>
          <p:nvPr/>
        </p:nvSpPr>
        <p:spPr>
          <a:xfrm>
            <a:off x="3699150" y="398187"/>
            <a:ext cx="4459800" cy="520200"/>
          </a:xfrm>
          <a:prstGeom prst="rect">
            <a:avLst/>
          </a:prstGeom>
          <a:noFill/>
          <a:ln>
            <a:noFill/>
          </a:ln>
        </p:spPr>
        <p:txBody>
          <a:bodyPr anchorCtr="0" anchor="t" bIns="91425" lIns="91425" rIns="91425" tIns="91425">
            <a:noAutofit/>
          </a:bodyPr>
          <a:lstStyle/>
          <a:p>
            <a:pPr lvl="0" rtl="0">
              <a:spcBef>
                <a:spcPts val="0"/>
              </a:spcBef>
              <a:buNone/>
            </a:pPr>
            <a:r>
              <a:rPr lang="en-GB" sz="3600">
                <a:solidFill>
                  <a:srgbClr val="FFFFFF"/>
                </a:solidFill>
                <a:latin typeface="Alfa Slab One"/>
                <a:ea typeface="Alfa Slab One"/>
                <a:cs typeface="Alfa Slab One"/>
                <a:sym typeface="Alfa Slab One"/>
              </a:rPr>
              <a:t>Conclusion</a:t>
            </a:r>
          </a:p>
        </p:txBody>
      </p:sp>
      <p:pic>
        <p:nvPicPr>
          <p:cNvPr descr="40ef96d19f25992e5fee24d7e1bb43a1_big-image-png-big-small-clipart_2400-1469.png" id="1455" name="Shape 1455"/>
          <p:cNvPicPr preferRelativeResize="0"/>
          <p:nvPr/>
        </p:nvPicPr>
        <p:blipFill>
          <a:blip r:embed="rId3">
            <a:alphaModFix/>
          </a:blip>
          <a:stretch>
            <a:fillRect/>
          </a:stretch>
        </p:blipFill>
        <p:spPr>
          <a:xfrm>
            <a:off x="5196750" y="3250300"/>
            <a:ext cx="2864952" cy="1753600"/>
          </a:xfrm>
          <a:prstGeom prst="rect">
            <a:avLst/>
          </a:prstGeom>
          <a:noFill/>
          <a:ln>
            <a:noFill/>
          </a:ln>
        </p:spPr>
      </p:pic>
      <p:pic>
        <p:nvPicPr>
          <p:cNvPr descr="Plants-Hops-icon-512-white.png" id="1456" name="Shape 1456"/>
          <p:cNvPicPr preferRelativeResize="0"/>
          <p:nvPr/>
        </p:nvPicPr>
        <p:blipFill>
          <a:blip r:embed="rId4">
            <a:alphaModFix/>
          </a:blip>
          <a:stretch>
            <a:fillRect/>
          </a:stretch>
        </p:blipFill>
        <p:spPr>
          <a:xfrm>
            <a:off x="3094337" y="355909"/>
            <a:ext cx="604800" cy="604774"/>
          </a:xfrm>
          <a:prstGeom prst="rect">
            <a:avLst/>
          </a:prstGeom>
          <a:noFill/>
          <a:ln>
            <a:noFill/>
          </a:ln>
        </p:spPr>
      </p:pic>
      <p:sp>
        <p:nvSpPr>
          <p:cNvPr id="1457" name="Shape 14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
        <p:nvSpPr>
          <p:cNvPr id="1458" name="Shape 1458"/>
          <p:cNvSpPr txBox="1"/>
          <p:nvPr/>
        </p:nvSpPr>
        <p:spPr>
          <a:xfrm>
            <a:off x="5743150" y="3672850"/>
            <a:ext cx="3837600" cy="447600"/>
          </a:xfrm>
          <a:prstGeom prst="rect">
            <a:avLst/>
          </a:prstGeom>
          <a:noFill/>
          <a:ln>
            <a:noFill/>
          </a:ln>
        </p:spPr>
        <p:txBody>
          <a:bodyPr anchorCtr="0" anchor="t" bIns="91425" lIns="91425" rIns="91425" tIns="91425">
            <a:noAutofit/>
          </a:bodyPr>
          <a:lstStyle/>
          <a:p>
            <a:pPr lvl="0">
              <a:spcBef>
                <a:spcPts val="0"/>
              </a:spcBef>
              <a:buNone/>
            </a:pPr>
            <a:r>
              <a:rPr b="1" lang="en-GB"/>
              <a:t>HopsFS</a:t>
            </a:r>
          </a:p>
        </p:txBody>
      </p:sp>
      <p:sp>
        <p:nvSpPr>
          <p:cNvPr id="1459" name="Shape 1459"/>
          <p:cNvSpPr txBox="1"/>
          <p:nvPr/>
        </p:nvSpPr>
        <p:spPr>
          <a:xfrm>
            <a:off x="7821850" y="4410600"/>
            <a:ext cx="3837600" cy="447600"/>
          </a:xfrm>
          <a:prstGeom prst="rect">
            <a:avLst/>
          </a:prstGeom>
          <a:noFill/>
          <a:ln>
            <a:noFill/>
          </a:ln>
        </p:spPr>
        <p:txBody>
          <a:bodyPr anchorCtr="0" anchor="t" bIns="91425" lIns="91425" rIns="91425" tIns="91425">
            <a:noAutofit/>
          </a:bodyPr>
          <a:lstStyle/>
          <a:p>
            <a:pPr lvl="0">
              <a:spcBef>
                <a:spcPts val="0"/>
              </a:spcBef>
              <a:buNone/>
            </a:pPr>
            <a:r>
              <a:rPr b="1" lang="en-GB">
                <a:solidFill>
                  <a:srgbClr val="FFFFFF"/>
                </a:solidFill>
              </a:rPr>
              <a:t>HDFS</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63" name="Shape 1463"/>
        <p:cNvGrpSpPr/>
        <p:nvPr/>
      </p:nvGrpSpPr>
      <p:grpSpPr>
        <a:xfrm>
          <a:off x="0" y="0"/>
          <a:ext cx="0" cy="0"/>
          <a:chOff x="0" y="0"/>
          <a:chExt cx="0" cy="0"/>
        </a:xfrm>
      </p:grpSpPr>
      <p:sp>
        <p:nvSpPr>
          <p:cNvPr id="1464" name="Shape 1464"/>
          <p:cNvSpPr txBox="1"/>
          <p:nvPr>
            <p:ph type="title"/>
          </p:nvPr>
        </p:nvSpPr>
        <p:spPr>
          <a:xfrm>
            <a:off x="311700" y="921850"/>
            <a:ext cx="8520600" cy="1963500"/>
          </a:xfrm>
          <a:prstGeom prst="rect">
            <a:avLst/>
          </a:prstGeom>
        </p:spPr>
        <p:txBody>
          <a:bodyPr anchorCtr="0" anchor="b" bIns="91425" lIns="91425" rIns="91425" tIns="91425">
            <a:noAutofit/>
          </a:bodyPr>
          <a:lstStyle/>
          <a:p>
            <a:pPr lvl="0">
              <a:spcBef>
                <a:spcPts val="0"/>
              </a:spcBef>
              <a:buNone/>
            </a:pPr>
            <a:r>
              <a:rPr lang="en-GB" sz="4800">
                <a:solidFill>
                  <a:srgbClr val="FFFFFF"/>
                </a:solidFill>
              </a:rPr>
              <a:t>Questions</a:t>
            </a:r>
          </a:p>
        </p:txBody>
      </p:sp>
      <p:sp>
        <p:nvSpPr>
          <p:cNvPr id="1465" name="Shape 1465"/>
          <p:cNvSpPr txBox="1"/>
          <p:nvPr/>
        </p:nvSpPr>
        <p:spPr>
          <a:xfrm>
            <a:off x="5147350" y="3049050"/>
            <a:ext cx="3837600" cy="1892100"/>
          </a:xfrm>
          <a:prstGeom prst="rect">
            <a:avLst/>
          </a:prstGeom>
          <a:noFill/>
          <a:ln>
            <a:noFill/>
          </a:ln>
        </p:spPr>
        <p:txBody>
          <a:bodyPr anchorCtr="0" anchor="t" bIns="91425" lIns="91425" rIns="91425" tIns="91425">
            <a:noAutofit/>
          </a:bodyPr>
          <a:lstStyle/>
          <a:p>
            <a:pPr lvl="0">
              <a:spcBef>
                <a:spcPts val="0"/>
              </a:spcBef>
              <a:buNone/>
            </a:pPr>
            <a:br>
              <a:rPr lang="en-GB" sz="2000">
                <a:solidFill>
                  <a:srgbClr val="FFFFFF"/>
                </a:solidFill>
              </a:rPr>
            </a:br>
            <a:r>
              <a:rPr lang="en-GB" sz="2000">
                <a:solidFill>
                  <a:srgbClr val="FFFFFF"/>
                </a:solidFill>
              </a:rPr>
              <a:t>http://www.hops.io</a:t>
            </a:r>
          </a:p>
          <a:p>
            <a:pPr lvl="0">
              <a:spcBef>
                <a:spcPts val="0"/>
              </a:spcBef>
              <a:buNone/>
            </a:pPr>
            <a:r>
              <a:rPr lang="en-GB" sz="2000">
                <a:solidFill>
                  <a:srgbClr val="FFFFFF"/>
                </a:solidFill>
              </a:rPr>
              <a:t>http://github.com/hopshadoop</a:t>
            </a:r>
          </a:p>
          <a:p>
            <a:pPr lvl="0">
              <a:spcBef>
                <a:spcPts val="0"/>
              </a:spcBef>
              <a:buNone/>
            </a:pPr>
            <a:r>
              <a:rPr lang="en-GB" sz="2000">
                <a:solidFill>
                  <a:srgbClr val="FFFFFF"/>
                </a:solidFill>
              </a:rPr>
              <a:t>@hopshadoop</a:t>
            </a:r>
          </a:p>
        </p:txBody>
      </p:sp>
      <p:pic>
        <p:nvPicPr>
          <p:cNvPr descr="1487052390_Twitter-px.png" id="1466" name="Shape 1466"/>
          <p:cNvPicPr preferRelativeResize="0"/>
          <p:nvPr/>
        </p:nvPicPr>
        <p:blipFill>
          <a:blip r:embed="rId3">
            <a:alphaModFix/>
          </a:blip>
          <a:stretch>
            <a:fillRect/>
          </a:stretch>
        </p:blipFill>
        <p:spPr>
          <a:xfrm>
            <a:off x="4799125" y="4112448"/>
            <a:ext cx="390524" cy="390524"/>
          </a:xfrm>
          <a:prstGeom prst="rect">
            <a:avLst/>
          </a:prstGeom>
          <a:noFill/>
          <a:ln>
            <a:noFill/>
          </a:ln>
        </p:spPr>
      </p:pic>
      <p:pic>
        <p:nvPicPr>
          <p:cNvPr descr="github-10-xxl.png" id="1467" name="Shape 1467"/>
          <p:cNvPicPr preferRelativeResize="0"/>
          <p:nvPr/>
        </p:nvPicPr>
        <p:blipFill>
          <a:blip r:embed="rId4">
            <a:alphaModFix/>
          </a:blip>
          <a:stretch>
            <a:fillRect/>
          </a:stretch>
        </p:blipFill>
        <p:spPr>
          <a:xfrm>
            <a:off x="4828187" y="3806349"/>
            <a:ext cx="332400" cy="332400"/>
          </a:xfrm>
          <a:prstGeom prst="rect">
            <a:avLst/>
          </a:prstGeom>
          <a:noFill/>
          <a:ln>
            <a:noFill/>
          </a:ln>
        </p:spPr>
      </p:pic>
      <p:pic>
        <p:nvPicPr>
          <p:cNvPr descr="Plants-Hops-icon-512-white.png" id="1468" name="Shape 1468"/>
          <p:cNvPicPr preferRelativeResize="0"/>
          <p:nvPr/>
        </p:nvPicPr>
        <p:blipFill>
          <a:blip r:embed="rId5">
            <a:alphaModFix/>
          </a:blip>
          <a:stretch>
            <a:fillRect/>
          </a:stretch>
        </p:blipFill>
        <p:spPr>
          <a:xfrm>
            <a:off x="4843968" y="3459488"/>
            <a:ext cx="300837" cy="332400"/>
          </a:xfrm>
          <a:prstGeom prst="rect">
            <a:avLst/>
          </a:prstGeom>
          <a:noFill/>
          <a:ln>
            <a:noFill/>
          </a:ln>
        </p:spPr>
      </p:pic>
      <p:sp>
        <p:nvSpPr>
          <p:cNvPr id="1469" name="Shape 146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900"/>
        </a:solidFill>
      </p:bgPr>
    </p:bg>
    <p:spTree>
      <p:nvGrpSpPr>
        <p:cNvPr id="1473" name="Shape 1473"/>
        <p:cNvGrpSpPr/>
        <p:nvPr/>
      </p:nvGrpSpPr>
      <p:grpSpPr>
        <a:xfrm>
          <a:off x="0" y="0"/>
          <a:ext cx="0" cy="0"/>
          <a:chOff x="0" y="0"/>
          <a:chExt cx="0" cy="0"/>
        </a:xfrm>
      </p:grpSpPr>
      <p:sp>
        <p:nvSpPr>
          <p:cNvPr id="1474" name="Shape 1474"/>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GB"/>
              <a:t>Backup Slides</a:t>
            </a:r>
          </a:p>
        </p:txBody>
      </p:sp>
      <p:sp>
        <p:nvSpPr>
          <p:cNvPr id="1475" name="Shape 147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latin typeface="Arial"/>
                <a:ea typeface="Arial"/>
                <a:cs typeface="Arial"/>
                <a:sym typeface="Arial"/>
              </a:rPr>
              <a:t>‹#›</a:t>
            </a:fld>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9" name="Shape 1479"/>
        <p:cNvGrpSpPr/>
        <p:nvPr/>
      </p:nvGrpSpPr>
      <p:grpSpPr>
        <a:xfrm>
          <a:off x="0" y="0"/>
          <a:ext cx="0" cy="0"/>
          <a:chOff x="0" y="0"/>
          <a:chExt cx="0" cy="0"/>
        </a:xfrm>
      </p:grpSpPr>
      <p:sp>
        <p:nvSpPr>
          <p:cNvPr id="1480" name="Shape 14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Operational Latency</a:t>
            </a:r>
          </a:p>
        </p:txBody>
      </p:sp>
      <p:sp>
        <p:nvSpPr>
          <p:cNvPr id="1481" name="Shape 148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pic>
        <p:nvPicPr>
          <p:cNvPr descr="Screenshot from 2017-02-14 00-18-26.png" id="1482" name="Shape 1482"/>
          <p:cNvPicPr preferRelativeResize="0"/>
          <p:nvPr/>
        </p:nvPicPr>
        <p:blipFill>
          <a:blip r:embed="rId3">
            <a:alphaModFix/>
          </a:blip>
          <a:stretch>
            <a:fillRect/>
          </a:stretch>
        </p:blipFill>
        <p:spPr>
          <a:xfrm>
            <a:off x="1632350" y="1028125"/>
            <a:ext cx="5618598" cy="1909525"/>
          </a:xfrm>
          <a:prstGeom prst="rect">
            <a:avLst/>
          </a:prstGeom>
          <a:noFill/>
          <a:ln>
            <a:noFill/>
          </a:ln>
        </p:spPr>
      </p:pic>
      <p:graphicFrame>
        <p:nvGraphicFramePr>
          <p:cNvPr id="1483" name="Shape 1483"/>
          <p:cNvGraphicFramePr/>
          <p:nvPr/>
        </p:nvGraphicFramePr>
        <p:xfrm>
          <a:off x="3303800" y="3457025"/>
          <a:ext cx="3000000" cy="3000000"/>
        </p:xfrm>
        <a:graphic>
          <a:graphicData uri="http://schemas.openxmlformats.org/drawingml/2006/table">
            <a:tbl>
              <a:tblPr>
                <a:noFill/>
                <a:tableStyleId>{F272928A-EE18-4A80-BFEB-A39FF3E76CC0}</a:tableStyleId>
              </a:tblPr>
              <a:tblGrid>
                <a:gridCol w="952500"/>
                <a:gridCol w="952500"/>
                <a:gridCol w="952500"/>
              </a:tblGrid>
              <a:tr h="200025">
                <a:tc>
                  <a:txBody>
                    <a:bodyPr>
                      <a:noAutofit/>
                    </a:bodyPr>
                    <a:lstStyle/>
                    <a:p>
                      <a:pPr lvl="0" rtl="0" algn="ctr">
                        <a:lnSpc>
                          <a:spcPct val="115000"/>
                        </a:lnSpc>
                        <a:spcBef>
                          <a:spcPts val="0"/>
                        </a:spcBef>
                        <a:buNone/>
                      </a:pPr>
                      <a:r>
                        <a:rPr b="1" lang="en-GB" sz="1000">
                          <a:solidFill>
                            <a:srgbClr val="FFFFFF"/>
                          </a:solidFill>
                        </a:rPr>
                        <a:t>Operation</a:t>
                      </a:r>
                    </a:p>
                  </a:txBody>
                  <a:tcPr marT="19050" marB="19050" marR="28575" marL="28575" anchor="b">
                    <a:solidFill>
                      <a:srgbClr val="111111"/>
                    </a:solidFill>
                  </a:tcPr>
                </a:tc>
                <a:tc>
                  <a:txBody>
                    <a:bodyPr>
                      <a:noAutofit/>
                    </a:bodyPr>
                    <a:lstStyle/>
                    <a:p>
                      <a:pPr lvl="0" rtl="0" algn="ctr">
                        <a:lnSpc>
                          <a:spcPct val="115000"/>
                        </a:lnSpc>
                        <a:spcBef>
                          <a:spcPts val="0"/>
                        </a:spcBef>
                        <a:buNone/>
                      </a:pPr>
                      <a:r>
                        <a:rPr b="1" lang="en-GB" sz="1000">
                          <a:solidFill>
                            <a:srgbClr val="FFFFFF"/>
                          </a:solidFill>
                        </a:rPr>
                        <a:t>HopsFS(ms)</a:t>
                      </a:r>
                    </a:p>
                  </a:txBody>
                  <a:tcPr marT="19050" marB="19050" marR="28575" marL="28575" anchor="b">
                    <a:solidFill>
                      <a:srgbClr val="111111"/>
                    </a:solidFill>
                  </a:tcPr>
                </a:tc>
                <a:tc>
                  <a:txBody>
                    <a:bodyPr>
                      <a:noAutofit/>
                    </a:bodyPr>
                    <a:lstStyle/>
                    <a:p>
                      <a:pPr lvl="0" rtl="0" algn="ctr">
                        <a:lnSpc>
                          <a:spcPct val="115000"/>
                        </a:lnSpc>
                        <a:spcBef>
                          <a:spcPts val="0"/>
                        </a:spcBef>
                        <a:buNone/>
                      </a:pPr>
                      <a:r>
                        <a:rPr b="1" lang="en-GB" sz="1000">
                          <a:solidFill>
                            <a:srgbClr val="FFFFFF"/>
                          </a:solidFill>
                        </a:rPr>
                        <a:t>HDFS(ms)</a:t>
                      </a:r>
                    </a:p>
                  </a:txBody>
                  <a:tcPr marT="19050" marB="19050" marR="28575" marL="28575" anchor="b">
                    <a:solidFill>
                      <a:srgbClr val="111111"/>
                    </a:solidFill>
                  </a:tcPr>
                </a:tc>
              </a:tr>
              <a:tr h="200025">
                <a:tc>
                  <a:txBody>
                    <a:bodyPr>
                      <a:noAutofit/>
                    </a:bodyPr>
                    <a:lstStyle/>
                    <a:p>
                      <a:pPr lvl="0" rtl="0">
                        <a:lnSpc>
                          <a:spcPct val="115000"/>
                        </a:lnSpc>
                        <a:spcBef>
                          <a:spcPts val="0"/>
                        </a:spcBef>
                        <a:buNone/>
                      </a:pPr>
                      <a:r>
                        <a:rPr lang="en-GB" sz="1000"/>
                        <a:t>Create File</a:t>
                      </a:r>
                    </a:p>
                  </a:txBody>
                  <a:tcPr marT="19050" marB="19050" marR="28575" marL="28575" anchor="b"/>
                </a:tc>
                <a:tc>
                  <a:txBody>
                    <a:bodyPr>
                      <a:noAutofit/>
                    </a:bodyPr>
                    <a:lstStyle/>
                    <a:p>
                      <a:pPr lvl="0" rtl="0" algn="r">
                        <a:lnSpc>
                          <a:spcPct val="115000"/>
                        </a:lnSpc>
                        <a:spcBef>
                          <a:spcPts val="0"/>
                        </a:spcBef>
                        <a:buNone/>
                      </a:pPr>
                      <a:r>
                        <a:rPr lang="en-GB" sz="1000"/>
                        <a:t>100.8</a:t>
                      </a:r>
                    </a:p>
                  </a:txBody>
                  <a:tcPr marT="19050" marB="19050" marR="28575" marL="28575" anchor="b"/>
                </a:tc>
                <a:tc>
                  <a:txBody>
                    <a:bodyPr>
                      <a:noAutofit/>
                    </a:bodyPr>
                    <a:lstStyle/>
                    <a:p>
                      <a:pPr lvl="0" rtl="0" algn="r">
                        <a:lnSpc>
                          <a:spcPct val="115000"/>
                        </a:lnSpc>
                        <a:spcBef>
                          <a:spcPts val="0"/>
                        </a:spcBef>
                        <a:buNone/>
                      </a:pPr>
                      <a:r>
                        <a:rPr lang="en-GB" sz="1000"/>
                        <a:t>101.8</a:t>
                      </a:r>
                    </a:p>
                  </a:txBody>
                  <a:tcPr marT="19050" marB="19050" marR="28575" marL="28575" anchor="b"/>
                </a:tc>
              </a:tr>
              <a:tr h="200025">
                <a:tc>
                  <a:txBody>
                    <a:bodyPr>
                      <a:noAutofit/>
                    </a:bodyPr>
                    <a:lstStyle/>
                    <a:p>
                      <a:pPr lvl="0" rtl="0">
                        <a:lnSpc>
                          <a:spcPct val="115000"/>
                        </a:lnSpc>
                        <a:spcBef>
                          <a:spcPts val="0"/>
                        </a:spcBef>
                        <a:buNone/>
                      </a:pPr>
                      <a:r>
                        <a:rPr lang="en-GB" sz="1000"/>
                        <a:t>Read File</a:t>
                      </a:r>
                    </a:p>
                  </a:txBody>
                  <a:tcPr marT="19050" marB="19050" marR="28575" marL="28575" anchor="b">
                    <a:solidFill>
                      <a:srgbClr val="DDDDDD"/>
                    </a:solidFill>
                  </a:tcPr>
                </a:tc>
                <a:tc>
                  <a:txBody>
                    <a:bodyPr>
                      <a:noAutofit/>
                    </a:bodyPr>
                    <a:lstStyle/>
                    <a:p>
                      <a:pPr lvl="0" rtl="0" algn="r">
                        <a:lnSpc>
                          <a:spcPct val="115000"/>
                        </a:lnSpc>
                        <a:spcBef>
                          <a:spcPts val="0"/>
                        </a:spcBef>
                        <a:buNone/>
                      </a:pPr>
                      <a:r>
                        <a:rPr lang="en-GB" sz="1000"/>
                        <a:t>8.6</a:t>
                      </a:r>
                    </a:p>
                  </a:txBody>
                  <a:tcPr marT="19050" marB="19050" marR="28575" marL="28575" anchor="b">
                    <a:solidFill>
                      <a:srgbClr val="DDDDDD"/>
                    </a:solidFill>
                  </a:tcPr>
                </a:tc>
                <a:tc>
                  <a:txBody>
                    <a:bodyPr>
                      <a:noAutofit/>
                    </a:bodyPr>
                    <a:lstStyle/>
                    <a:p>
                      <a:pPr lvl="0" rtl="0" algn="r">
                        <a:lnSpc>
                          <a:spcPct val="115000"/>
                        </a:lnSpc>
                        <a:spcBef>
                          <a:spcPts val="0"/>
                        </a:spcBef>
                        <a:buNone/>
                      </a:pPr>
                      <a:r>
                        <a:rPr lang="en-GB" sz="1000"/>
                        <a:t>1.5</a:t>
                      </a:r>
                    </a:p>
                  </a:txBody>
                  <a:tcPr marT="19050" marB="19050" marR="28575" marL="28575" anchor="b">
                    <a:solidFill>
                      <a:srgbClr val="DDDDDD"/>
                    </a:solidFill>
                  </a:tcPr>
                </a:tc>
              </a:tr>
              <a:tr h="200025">
                <a:tc>
                  <a:txBody>
                    <a:bodyPr>
                      <a:noAutofit/>
                    </a:bodyPr>
                    <a:lstStyle/>
                    <a:p>
                      <a:pPr lvl="0" rtl="0">
                        <a:lnSpc>
                          <a:spcPct val="115000"/>
                        </a:lnSpc>
                        <a:spcBef>
                          <a:spcPts val="0"/>
                        </a:spcBef>
                        <a:buNone/>
                      </a:pPr>
                      <a:r>
                        <a:rPr lang="en-GB" sz="1000"/>
                        <a:t>ls dir</a:t>
                      </a:r>
                    </a:p>
                  </a:txBody>
                  <a:tcPr marT="19050" marB="19050" marR="28575" marL="28575" anchor="b"/>
                </a:tc>
                <a:tc>
                  <a:txBody>
                    <a:bodyPr>
                      <a:noAutofit/>
                    </a:bodyPr>
                    <a:lstStyle/>
                    <a:p>
                      <a:pPr lvl="0" rtl="0" algn="r">
                        <a:lnSpc>
                          <a:spcPct val="115000"/>
                        </a:lnSpc>
                        <a:spcBef>
                          <a:spcPts val="0"/>
                        </a:spcBef>
                        <a:buNone/>
                      </a:pPr>
                      <a:r>
                        <a:rPr lang="en-GB" sz="1000"/>
                        <a:t>11.4</a:t>
                      </a:r>
                    </a:p>
                  </a:txBody>
                  <a:tcPr marT="19050" marB="19050" marR="28575" marL="28575" anchor="b"/>
                </a:tc>
                <a:tc>
                  <a:txBody>
                    <a:bodyPr>
                      <a:noAutofit/>
                    </a:bodyPr>
                    <a:lstStyle/>
                    <a:p>
                      <a:pPr lvl="0" rtl="0" algn="r">
                        <a:lnSpc>
                          <a:spcPct val="115000"/>
                        </a:lnSpc>
                        <a:spcBef>
                          <a:spcPts val="0"/>
                        </a:spcBef>
                        <a:buNone/>
                      </a:pPr>
                      <a:r>
                        <a:rPr lang="en-GB" sz="1000"/>
                        <a:t>0.9</a:t>
                      </a:r>
                    </a:p>
                  </a:txBody>
                  <a:tcPr marT="19050" marB="19050" marR="28575" marL="28575" anchor="b"/>
                </a:tc>
              </a:tr>
              <a:tr h="200025">
                <a:tc>
                  <a:txBody>
                    <a:bodyPr>
                      <a:noAutofit/>
                    </a:bodyPr>
                    <a:lstStyle/>
                    <a:p>
                      <a:pPr lvl="0" rtl="0">
                        <a:lnSpc>
                          <a:spcPct val="115000"/>
                        </a:lnSpc>
                        <a:spcBef>
                          <a:spcPts val="0"/>
                        </a:spcBef>
                        <a:buNone/>
                      </a:pPr>
                      <a:r>
                        <a:rPr lang="en-GB" sz="1000"/>
                        <a:t>stat</a:t>
                      </a:r>
                    </a:p>
                  </a:txBody>
                  <a:tcPr marT="19050" marB="19050" marR="28575" marL="28575" anchor="b">
                    <a:solidFill>
                      <a:srgbClr val="DDDDDD"/>
                    </a:solidFill>
                  </a:tcPr>
                </a:tc>
                <a:tc>
                  <a:txBody>
                    <a:bodyPr>
                      <a:noAutofit/>
                    </a:bodyPr>
                    <a:lstStyle/>
                    <a:p>
                      <a:pPr lvl="0" rtl="0" algn="r">
                        <a:lnSpc>
                          <a:spcPct val="115000"/>
                        </a:lnSpc>
                        <a:spcBef>
                          <a:spcPts val="0"/>
                        </a:spcBef>
                        <a:buNone/>
                      </a:pPr>
                      <a:r>
                        <a:rPr lang="en-GB" sz="1000"/>
                        <a:t>8.5</a:t>
                      </a:r>
                    </a:p>
                  </a:txBody>
                  <a:tcPr marT="19050" marB="19050" marR="28575" marL="28575" anchor="b">
                    <a:solidFill>
                      <a:srgbClr val="DDDDDD"/>
                    </a:solidFill>
                  </a:tcPr>
                </a:tc>
                <a:tc>
                  <a:txBody>
                    <a:bodyPr>
                      <a:noAutofit/>
                    </a:bodyPr>
                    <a:lstStyle/>
                    <a:p>
                      <a:pPr lvl="0" rtl="0" algn="r">
                        <a:lnSpc>
                          <a:spcPct val="115000"/>
                        </a:lnSpc>
                        <a:spcBef>
                          <a:spcPts val="0"/>
                        </a:spcBef>
                        <a:buNone/>
                      </a:pPr>
                      <a:r>
                        <a:rPr lang="en-GB" sz="1000"/>
                        <a:t>1.5</a:t>
                      </a:r>
                    </a:p>
                  </a:txBody>
                  <a:tcPr marT="19050" marB="19050" marR="28575" marL="28575" anchor="b">
                    <a:solidFill>
                      <a:srgbClr val="DDDDDD"/>
                    </a:solidFill>
                  </a:tcPr>
                </a:tc>
              </a:tr>
            </a:tbl>
          </a:graphicData>
        </a:graphic>
      </p:graphicFrame>
      <p:sp>
        <p:nvSpPr>
          <p:cNvPr id="1484" name="Shape 1484"/>
          <p:cNvSpPr txBox="1"/>
          <p:nvPr/>
        </p:nvSpPr>
        <p:spPr>
          <a:xfrm>
            <a:off x="3877600" y="4504775"/>
            <a:ext cx="3837600" cy="447600"/>
          </a:xfrm>
          <a:prstGeom prst="rect">
            <a:avLst/>
          </a:prstGeom>
          <a:noFill/>
          <a:ln>
            <a:noFill/>
          </a:ln>
        </p:spPr>
        <p:txBody>
          <a:bodyPr anchorCtr="0" anchor="t" bIns="91425" lIns="91425" rIns="91425" tIns="91425">
            <a:noAutofit/>
          </a:bodyPr>
          <a:lstStyle/>
          <a:p>
            <a:pPr lvl="0">
              <a:spcBef>
                <a:spcPts val="0"/>
              </a:spcBef>
              <a:buNone/>
            </a:pPr>
            <a:r>
              <a:rPr lang="en-GB"/>
              <a:t>99th Percentiles</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8" name="Shape 1488"/>
        <p:cNvGrpSpPr/>
        <p:nvPr/>
      </p:nvGrpSpPr>
      <p:grpSpPr>
        <a:xfrm>
          <a:off x="0" y="0"/>
          <a:ext cx="0" cy="0"/>
          <a:chOff x="0" y="0"/>
          <a:chExt cx="0" cy="0"/>
        </a:xfrm>
      </p:grpSpPr>
      <p:sp>
        <p:nvSpPr>
          <p:cNvPr id="1489" name="Shape 14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Subtree operations</a:t>
            </a:r>
          </a:p>
        </p:txBody>
      </p:sp>
      <p:sp>
        <p:nvSpPr>
          <p:cNvPr id="1490" name="Shape 14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pic>
        <p:nvPicPr>
          <p:cNvPr descr="Screenshot from 2017-02-21 14-11-10.png" id="1491" name="Shape 1491"/>
          <p:cNvPicPr preferRelativeResize="0"/>
          <p:nvPr/>
        </p:nvPicPr>
        <p:blipFill>
          <a:blip r:embed="rId3">
            <a:alphaModFix/>
          </a:blip>
          <a:stretch>
            <a:fillRect/>
          </a:stretch>
        </p:blipFill>
        <p:spPr>
          <a:xfrm>
            <a:off x="1613375" y="1753275"/>
            <a:ext cx="6572250" cy="18573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5" name="Shape 1495"/>
        <p:cNvGrpSpPr/>
        <p:nvPr/>
      </p:nvGrpSpPr>
      <p:grpSpPr>
        <a:xfrm>
          <a:off x="0" y="0"/>
          <a:ext cx="0" cy="0"/>
          <a:chOff x="0" y="0"/>
          <a:chExt cx="0" cy="0"/>
        </a:xfrm>
      </p:grpSpPr>
      <p:sp>
        <p:nvSpPr>
          <p:cNvPr id="1496" name="Shape 14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NDB Architecture</a:t>
            </a:r>
          </a:p>
        </p:txBody>
      </p:sp>
      <p:sp>
        <p:nvSpPr>
          <p:cNvPr id="1497" name="Shape 149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pic>
        <p:nvPicPr>
          <p:cNvPr descr="g3831.png" id="1498" name="Shape 1498"/>
          <p:cNvPicPr preferRelativeResize="0"/>
          <p:nvPr/>
        </p:nvPicPr>
        <p:blipFill>
          <a:blip r:embed="rId3">
            <a:alphaModFix/>
          </a:blip>
          <a:stretch>
            <a:fillRect/>
          </a:stretch>
        </p:blipFill>
        <p:spPr>
          <a:xfrm>
            <a:off x="2025612" y="1017725"/>
            <a:ext cx="5092774" cy="3262550"/>
          </a:xfrm>
          <a:prstGeom prst="rect">
            <a:avLst/>
          </a:prstGeom>
          <a:noFill/>
          <a:ln>
            <a:noFill/>
          </a:ln>
        </p:spPr>
      </p:pic>
      <p:sp>
        <p:nvSpPr>
          <p:cNvPr id="1499" name="Shape 1499"/>
          <p:cNvSpPr txBox="1"/>
          <p:nvPr/>
        </p:nvSpPr>
        <p:spPr>
          <a:xfrm>
            <a:off x="803925" y="4542600"/>
            <a:ext cx="7741800" cy="447600"/>
          </a:xfrm>
          <a:prstGeom prst="rect">
            <a:avLst/>
          </a:prstGeom>
          <a:noFill/>
          <a:ln>
            <a:noFill/>
          </a:ln>
        </p:spPr>
        <p:txBody>
          <a:bodyPr anchorCtr="0" anchor="t" bIns="91425" lIns="91425" rIns="91425" tIns="91425">
            <a:noAutofit/>
          </a:bodyPr>
          <a:lstStyle/>
          <a:p>
            <a:pPr lvl="0">
              <a:spcBef>
                <a:spcPts val="0"/>
              </a:spcBef>
              <a:buNone/>
            </a:pPr>
            <a:r>
              <a:rPr lang="en-GB"/>
              <a:t>A</a:t>
            </a:r>
            <a:r>
              <a:rPr lang="en-GB"/>
              <a:t> Global Checkpoint occurs every few seconds, when transactions for all nodes are synchronized and the redo-log is flushed to disk. </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3" name="Shape 1503"/>
        <p:cNvGrpSpPr/>
        <p:nvPr/>
      </p:nvGrpSpPr>
      <p:grpSpPr>
        <a:xfrm>
          <a:off x="0" y="0"/>
          <a:ext cx="0" cy="0"/>
          <a:chOff x="0" y="0"/>
          <a:chExt cx="0" cy="0"/>
        </a:xfrm>
      </p:grpSpPr>
      <p:sp>
        <p:nvSpPr>
          <p:cNvPr id="1504" name="Shape 15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Transaction Isolation Levels, Read Phenomena</a:t>
            </a:r>
          </a:p>
        </p:txBody>
      </p:sp>
      <p:sp>
        <p:nvSpPr>
          <p:cNvPr id="1505" name="Shape 150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
        <p:nvSpPr>
          <p:cNvPr id="1506" name="Shape 1506"/>
          <p:cNvSpPr txBox="1"/>
          <p:nvPr/>
        </p:nvSpPr>
        <p:spPr>
          <a:xfrm>
            <a:off x="258175" y="3048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GB"/>
              <a:t>	 	 	 	 	 	 </a:t>
            </a:r>
          </a:p>
        </p:txBody>
      </p:sp>
      <p:graphicFrame>
        <p:nvGraphicFramePr>
          <p:cNvPr id="1507" name="Shape 1507"/>
          <p:cNvGraphicFramePr/>
          <p:nvPr/>
        </p:nvGraphicFramePr>
        <p:xfrm>
          <a:off x="1831375" y="1634425"/>
          <a:ext cx="3000000" cy="3000000"/>
        </p:xfrm>
        <a:graphic>
          <a:graphicData uri="http://schemas.openxmlformats.org/drawingml/2006/table">
            <a:tbl>
              <a:tblPr>
                <a:noFill/>
                <a:tableStyleId>{F272928A-EE18-4A80-BFEB-A39FF3E76CC0}</a:tableStyleId>
              </a:tblPr>
              <a:tblGrid>
                <a:gridCol w="1390100"/>
                <a:gridCol w="1390100"/>
                <a:gridCol w="1390100"/>
                <a:gridCol w="1390100"/>
              </a:tblGrid>
              <a:tr h="320125">
                <a:tc>
                  <a:txBody>
                    <a:bodyPr>
                      <a:noAutofit/>
                    </a:bodyPr>
                    <a:lstStyle/>
                    <a:p>
                      <a:pPr lvl="0" rtl="0" algn="ctr">
                        <a:lnSpc>
                          <a:spcPct val="115000"/>
                        </a:lnSpc>
                        <a:spcBef>
                          <a:spcPts val="0"/>
                        </a:spcBef>
                        <a:buNone/>
                      </a:pPr>
                      <a:r>
                        <a:rPr b="1" lang="en-GB" sz="1100">
                          <a:solidFill>
                            <a:srgbClr val="FFFFFF"/>
                          </a:solidFill>
                        </a:rPr>
                        <a:t>Isolation level</a:t>
                      </a:r>
                    </a:p>
                  </a:txBody>
                  <a:tcPr marT="91425" marB="91425" marR="91425" marL="91425">
                    <a:solidFill>
                      <a:srgbClr val="111111"/>
                    </a:solidFill>
                  </a:tcPr>
                </a:tc>
                <a:tc>
                  <a:txBody>
                    <a:bodyPr>
                      <a:noAutofit/>
                    </a:bodyPr>
                    <a:lstStyle/>
                    <a:p>
                      <a:pPr lvl="0" rtl="0" algn="ctr">
                        <a:lnSpc>
                          <a:spcPct val="115000"/>
                        </a:lnSpc>
                        <a:spcBef>
                          <a:spcPts val="0"/>
                        </a:spcBef>
                        <a:buNone/>
                      </a:pPr>
                      <a:r>
                        <a:rPr b="1" lang="en-GB" sz="1100">
                          <a:solidFill>
                            <a:srgbClr val="FFFFFF"/>
                          </a:solidFill>
                        </a:rPr>
                        <a:t>Dirty reads</a:t>
                      </a:r>
                    </a:p>
                  </a:txBody>
                  <a:tcPr marT="91425" marB="91425" marR="91425" marL="91425">
                    <a:solidFill>
                      <a:srgbClr val="111111"/>
                    </a:solidFill>
                  </a:tcPr>
                </a:tc>
                <a:tc>
                  <a:txBody>
                    <a:bodyPr>
                      <a:noAutofit/>
                    </a:bodyPr>
                    <a:lstStyle/>
                    <a:p>
                      <a:pPr lvl="0" rtl="0" algn="ctr">
                        <a:lnSpc>
                          <a:spcPct val="115000"/>
                        </a:lnSpc>
                        <a:spcBef>
                          <a:spcPts val="0"/>
                        </a:spcBef>
                        <a:buNone/>
                      </a:pPr>
                      <a:r>
                        <a:rPr b="1" lang="en-GB" sz="1100">
                          <a:solidFill>
                            <a:srgbClr val="FFFFFF"/>
                          </a:solidFill>
                        </a:rPr>
                        <a:t>Non-repeatable reads</a:t>
                      </a:r>
                    </a:p>
                  </a:txBody>
                  <a:tcPr marT="91425" marB="91425" marR="91425" marL="91425">
                    <a:solidFill>
                      <a:srgbClr val="111111"/>
                    </a:solidFill>
                  </a:tcPr>
                </a:tc>
                <a:tc>
                  <a:txBody>
                    <a:bodyPr>
                      <a:noAutofit/>
                    </a:bodyPr>
                    <a:lstStyle/>
                    <a:p>
                      <a:pPr lvl="0" rtl="0" algn="ctr">
                        <a:lnSpc>
                          <a:spcPct val="115000"/>
                        </a:lnSpc>
                        <a:spcBef>
                          <a:spcPts val="0"/>
                        </a:spcBef>
                        <a:buNone/>
                      </a:pPr>
                      <a:r>
                        <a:rPr b="1" lang="en-GB" sz="1100">
                          <a:solidFill>
                            <a:srgbClr val="FFFFFF"/>
                          </a:solidFill>
                        </a:rPr>
                        <a:t>Phantoms</a:t>
                      </a:r>
                    </a:p>
                  </a:txBody>
                  <a:tcPr marT="91425" marB="91425" marR="91425" marL="91425">
                    <a:solidFill>
                      <a:srgbClr val="111111"/>
                    </a:solidFill>
                  </a:tcPr>
                </a:tc>
              </a:tr>
              <a:tr h="385025">
                <a:tc>
                  <a:txBody>
                    <a:bodyPr>
                      <a:noAutofit/>
                    </a:bodyPr>
                    <a:lstStyle/>
                    <a:p>
                      <a:pPr lvl="0" rtl="0">
                        <a:lnSpc>
                          <a:spcPct val="115000"/>
                        </a:lnSpc>
                        <a:spcBef>
                          <a:spcPts val="0"/>
                        </a:spcBef>
                        <a:buNone/>
                      </a:pPr>
                      <a:r>
                        <a:rPr lang="en-GB"/>
                        <a:t>Read Uncommitted</a:t>
                      </a:r>
                    </a:p>
                  </a:txBody>
                  <a:tcPr marT="91425" marB="91425" marR="91425" marL="91425"/>
                </a:tc>
                <a:tc>
                  <a:txBody>
                    <a:bodyPr>
                      <a:noAutofit/>
                    </a:bodyPr>
                    <a:lstStyle/>
                    <a:p>
                      <a:pPr lvl="0" rtl="0">
                        <a:lnSpc>
                          <a:spcPct val="115000"/>
                        </a:lnSpc>
                        <a:spcBef>
                          <a:spcPts val="0"/>
                        </a:spcBef>
                        <a:buNone/>
                      </a:pPr>
                      <a:r>
                        <a:rPr lang="en-GB"/>
                        <a:t>may occur</a:t>
                      </a:r>
                    </a:p>
                  </a:txBody>
                  <a:tcPr marT="91425" marB="91425" marR="91425" marL="91425"/>
                </a:tc>
                <a:tc>
                  <a:txBody>
                    <a:bodyPr>
                      <a:noAutofit/>
                    </a:bodyPr>
                    <a:lstStyle/>
                    <a:p>
                      <a:pPr lvl="0" rtl="0">
                        <a:lnSpc>
                          <a:spcPct val="115000"/>
                        </a:lnSpc>
                        <a:spcBef>
                          <a:spcPts val="0"/>
                        </a:spcBef>
                        <a:buNone/>
                      </a:pPr>
                      <a:r>
                        <a:rPr lang="en-GB"/>
                        <a:t>may occur</a:t>
                      </a:r>
                    </a:p>
                  </a:txBody>
                  <a:tcPr marT="91425" marB="91425" marR="91425" marL="91425"/>
                </a:tc>
                <a:tc>
                  <a:txBody>
                    <a:bodyPr>
                      <a:noAutofit/>
                    </a:bodyPr>
                    <a:lstStyle/>
                    <a:p>
                      <a:pPr lvl="0" rtl="0">
                        <a:lnSpc>
                          <a:spcPct val="115000"/>
                        </a:lnSpc>
                        <a:spcBef>
                          <a:spcPts val="0"/>
                        </a:spcBef>
                        <a:buNone/>
                      </a:pPr>
                      <a:r>
                        <a:rPr lang="en-GB"/>
                        <a:t>may occur</a:t>
                      </a:r>
                    </a:p>
                  </a:txBody>
                  <a:tcPr marT="91425" marB="91425" marR="91425" marL="91425"/>
                </a:tc>
              </a:tr>
              <a:tr h="385025">
                <a:tc>
                  <a:txBody>
                    <a:bodyPr>
                      <a:noAutofit/>
                    </a:bodyPr>
                    <a:lstStyle/>
                    <a:p>
                      <a:pPr lvl="0" rtl="0">
                        <a:lnSpc>
                          <a:spcPct val="115000"/>
                        </a:lnSpc>
                        <a:spcBef>
                          <a:spcPts val="0"/>
                        </a:spcBef>
                        <a:buNone/>
                      </a:pPr>
                      <a:r>
                        <a:rPr lang="en-GB"/>
                        <a:t>Read Committed</a:t>
                      </a:r>
                    </a:p>
                  </a:txBody>
                  <a:tcPr marT="91425" marB="91425" marR="91425" marL="91425">
                    <a:solidFill>
                      <a:srgbClr val="DDDDDD"/>
                    </a:solidFill>
                  </a:tcPr>
                </a:tc>
                <a:tc>
                  <a:txBody>
                    <a:bodyPr>
                      <a:noAutofit/>
                    </a:bodyPr>
                    <a:lstStyle/>
                    <a:p>
                      <a:pPr lvl="0" rtl="0">
                        <a:lnSpc>
                          <a:spcPct val="115000"/>
                        </a:lnSpc>
                        <a:spcBef>
                          <a:spcPts val="0"/>
                        </a:spcBef>
                        <a:buNone/>
                      </a:pPr>
                      <a:r>
                        <a:rPr lang="en-GB"/>
                        <a:t>-</a:t>
                      </a:r>
                    </a:p>
                  </a:txBody>
                  <a:tcPr marT="91425" marB="91425" marR="91425" marL="91425">
                    <a:solidFill>
                      <a:srgbClr val="DDDDDD"/>
                    </a:solidFill>
                  </a:tcPr>
                </a:tc>
                <a:tc>
                  <a:txBody>
                    <a:bodyPr>
                      <a:noAutofit/>
                    </a:bodyPr>
                    <a:lstStyle/>
                    <a:p>
                      <a:pPr lvl="0" rtl="0">
                        <a:lnSpc>
                          <a:spcPct val="115000"/>
                        </a:lnSpc>
                        <a:spcBef>
                          <a:spcPts val="0"/>
                        </a:spcBef>
                        <a:buNone/>
                      </a:pPr>
                      <a:r>
                        <a:rPr lang="en-GB"/>
                        <a:t>may occur</a:t>
                      </a:r>
                    </a:p>
                  </a:txBody>
                  <a:tcPr marT="91425" marB="91425" marR="91425" marL="91425">
                    <a:solidFill>
                      <a:srgbClr val="DDDDDD"/>
                    </a:solidFill>
                  </a:tcPr>
                </a:tc>
                <a:tc>
                  <a:txBody>
                    <a:bodyPr>
                      <a:noAutofit/>
                    </a:bodyPr>
                    <a:lstStyle/>
                    <a:p>
                      <a:pPr lvl="0" rtl="0">
                        <a:lnSpc>
                          <a:spcPct val="115000"/>
                        </a:lnSpc>
                        <a:spcBef>
                          <a:spcPts val="0"/>
                        </a:spcBef>
                        <a:buNone/>
                      </a:pPr>
                      <a:r>
                        <a:rPr lang="en-GB"/>
                        <a:t>may occur</a:t>
                      </a:r>
                    </a:p>
                  </a:txBody>
                  <a:tcPr marT="91425" marB="91425" marR="91425" marL="91425">
                    <a:solidFill>
                      <a:srgbClr val="DDDDDD"/>
                    </a:solidFill>
                  </a:tcPr>
                </a:tc>
              </a:tr>
              <a:tr h="385025">
                <a:tc>
                  <a:txBody>
                    <a:bodyPr>
                      <a:noAutofit/>
                    </a:bodyPr>
                    <a:lstStyle/>
                    <a:p>
                      <a:pPr lvl="0" rtl="0">
                        <a:lnSpc>
                          <a:spcPct val="115000"/>
                        </a:lnSpc>
                        <a:spcBef>
                          <a:spcPts val="0"/>
                        </a:spcBef>
                        <a:buNone/>
                      </a:pPr>
                      <a:r>
                        <a:rPr lang="en-GB"/>
                        <a:t>Repeatable Read</a:t>
                      </a:r>
                    </a:p>
                  </a:txBody>
                  <a:tcPr marT="91425" marB="91425" marR="91425" marL="91425"/>
                </a:tc>
                <a:tc>
                  <a:txBody>
                    <a:bodyPr>
                      <a:noAutofit/>
                    </a:bodyPr>
                    <a:lstStyle/>
                    <a:p>
                      <a:pPr lvl="0" rtl="0">
                        <a:lnSpc>
                          <a:spcPct val="115000"/>
                        </a:lnSpc>
                        <a:spcBef>
                          <a:spcPts val="0"/>
                        </a:spcBef>
                        <a:buNone/>
                      </a:pPr>
                      <a:r>
                        <a:rPr lang="en-GB"/>
                        <a:t>-</a:t>
                      </a:r>
                    </a:p>
                  </a:txBody>
                  <a:tcPr marT="91425" marB="91425" marR="91425" marL="91425"/>
                </a:tc>
                <a:tc>
                  <a:txBody>
                    <a:bodyPr>
                      <a:noAutofit/>
                    </a:bodyPr>
                    <a:lstStyle/>
                    <a:p>
                      <a:pPr lvl="0" rtl="0">
                        <a:lnSpc>
                          <a:spcPct val="115000"/>
                        </a:lnSpc>
                        <a:spcBef>
                          <a:spcPts val="0"/>
                        </a:spcBef>
                        <a:buNone/>
                      </a:pPr>
                      <a:r>
                        <a:rPr lang="en-GB"/>
                        <a:t>-</a:t>
                      </a:r>
                    </a:p>
                  </a:txBody>
                  <a:tcPr marT="91425" marB="91425" marR="91425" marL="91425"/>
                </a:tc>
                <a:tc>
                  <a:txBody>
                    <a:bodyPr>
                      <a:noAutofit/>
                    </a:bodyPr>
                    <a:lstStyle/>
                    <a:p>
                      <a:pPr lvl="0" rtl="0">
                        <a:lnSpc>
                          <a:spcPct val="115000"/>
                        </a:lnSpc>
                        <a:spcBef>
                          <a:spcPts val="0"/>
                        </a:spcBef>
                        <a:buNone/>
                      </a:pPr>
                      <a:r>
                        <a:rPr lang="en-GB"/>
                        <a:t>may occur</a:t>
                      </a:r>
                    </a:p>
                  </a:txBody>
                  <a:tcPr marT="91425" marB="91425" marR="91425" marL="91425"/>
                </a:tc>
              </a:tr>
              <a:tr h="244425">
                <a:tc>
                  <a:txBody>
                    <a:bodyPr>
                      <a:noAutofit/>
                    </a:bodyPr>
                    <a:lstStyle/>
                    <a:p>
                      <a:pPr lvl="0" rtl="0">
                        <a:lnSpc>
                          <a:spcPct val="115000"/>
                        </a:lnSpc>
                        <a:spcBef>
                          <a:spcPts val="0"/>
                        </a:spcBef>
                        <a:buNone/>
                      </a:pPr>
                      <a:r>
                        <a:rPr lang="en-GB"/>
                        <a:t>Serializable</a:t>
                      </a:r>
                    </a:p>
                  </a:txBody>
                  <a:tcPr marT="91425" marB="91425" marR="91425" marL="91425">
                    <a:solidFill>
                      <a:srgbClr val="DDDDDD"/>
                    </a:solidFill>
                  </a:tcPr>
                </a:tc>
                <a:tc>
                  <a:txBody>
                    <a:bodyPr>
                      <a:noAutofit/>
                    </a:bodyPr>
                    <a:lstStyle/>
                    <a:p>
                      <a:pPr lvl="0" rtl="0">
                        <a:lnSpc>
                          <a:spcPct val="115000"/>
                        </a:lnSpc>
                        <a:spcBef>
                          <a:spcPts val="0"/>
                        </a:spcBef>
                        <a:buNone/>
                      </a:pPr>
                      <a:r>
                        <a:rPr lang="en-GB"/>
                        <a:t>-</a:t>
                      </a:r>
                    </a:p>
                  </a:txBody>
                  <a:tcPr marT="91425" marB="91425" marR="91425" marL="91425">
                    <a:solidFill>
                      <a:srgbClr val="DDDDDD"/>
                    </a:solidFill>
                  </a:tcPr>
                </a:tc>
                <a:tc>
                  <a:txBody>
                    <a:bodyPr>
                      <a:noAutofit/>
                    </a:bodyPr>
                    <a:lstStyle/>
                    <a:p>
                      <a:pPr lvl="0" rtl="0">
                        <a:lnSpc>
                          <a:spcPct val="115000"/>
                        </a:lnSpc>
                        <a:spcBef>
                          <a:spcPts val="0"/>
                        </a:spcBef>
                        <a:buNone/>
                      </a:pPr>
                      <a:r>
                        <a:rPr lang="en-GB"/>
                        <a:t>-</a:t>
                      </a:r>
                    </a:p>
                  </a:txBody>
                  <a:tcPr marT="91425" marB="91425" marR="91425" marL="91425">
                    <a:solidFill>
                      <a:srgbClr val="DDDDDD"/>
                    </a:solidFill>
                  </a:tcPr>
                </a:tc>
                <a:tc>
                  <a:txBody>
                    <a:bodyPr>
                      <a:noAutofit/>
                    </a:bodyPr>
                    <a:lstStyle/>
                    <a:p>
                      <a:pPr lvl="0" rtl="0">
                        <a:lnSpc>
                          <a:spcPct val="115000"/>
                        </a:lnSpc>
                        <a:spcBef>
                          <a:spcPts val="0"/>
                        </a:spcBef>
                        <a:buNone/>
                      </a:pPr>
                      <a:r>
                        <a:rPr lang="en-GB"/>
                        <a:t>-</a:t>
                      </a:r>
                    </a:p>
                  </a:txBody>
                  <a:tcPr marT="91425" marB="91425" marR="91425" marL="91425">
                    <a:solidFill>
                      <a:srgbClr val="DDDDDD"/>
                    </a:solidFill>
                  </a:tcPr>
                </a:tc>
              </a:tr>
            </a:tbl>
          </a:graphicData>
        </a:graphic>
      </p:graphicFrame>
      <p:sp>
        <p:nvSpPr>
          <p:cNvPr id="1508" name="Shape 1508"/>
          <p:cNvSpPr txBox="1"/>
          <p:nvPr/>
        </p:nvSpPr>
        <p:spPr>
          <a:xfrm>
            <a:off x="2330225" y="1492350"/>
            <a:ext cx="3000000" cy="3000000"/>
          </a:xfrm>
          <a:prstGeom prst="rect">
            <a:avLst/>
          </a:prstGeom>
          <a:noFill/>
          <a:ln>
            <a:noFill/>
          </a:ln>
        </p:spPr>
        <p:txBody>
          <a:bodyPr anchorCtr="0" anchor="ctr" bIns="91425" lIns="91425" rIns="91425" tIns="91425">
            <a:noAutofit/>
          </a:bodyPr>
          <a:lstStyle/>
          <a:p>
            <a:pPr lvl="0" rtl="0">
              <a:spcBef>
                <a:spcPts val="0"/>
              </a:spcBef>
              <a:buNone/>
            </a:pPr>
            <a:r>
              <a:rPr lang="en-GB"/>
              <a:t>	 	 	 	 	 	 </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2" name="Shape 1512"/>
        <p:cNvGrpSpPr/>
        <p:nvPr/>
      </p:nvGrpSpPr>
      <p:grpSpPr>
        <a:xfrm>
          <a:off x="0" y="0"/>
          <a:ext cx="0" cy="0"/>
          <a:chOff x="0" y="0"/>
          <a:chExt cx="0" cy="0"/>
        </a:xfrm>
      </p:grpSpPr>
      <p:sp>
        <p:nvSpPr>
          <p:cNvPr id="1513" name="Shape 15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HDFS Namespace Locking Mechanism</a:t>
            </a:r>
          </a:p>
        </p:txBody>
      </p:sp>
      <p:sp>
        <p:nvSpPr>
          <p:cNvPr id="1514" name="Shape 1514"/>
          <p:cNvSpPr txBox="1"/>
          <p:nvPr>
            <p:ph idx="1" type="body"/>
          </p:nvPr>
        </p:nvSpPr>
        <p:spPr>
          <a:xfrm>
            <a:off x="623400" y="1276050"/>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p:txBody>
      </p:sp>
      <p:pic>
        <p:nvPicPr>
          <p:cNvPr descr="HDFS_Global_Lock.png" id="1515" name="Shape 1515"/>
          <p:cNvPicPr preferRelativeResize="0"/>
          <p:nvPr/>
        </p:nvPicPr>
        <p:blipFill>
          <a:blip r:embed="rId3">
            <a:alphaModFix/>
          </a:blip>
          <a:stretch>
            <a:fillRect/>
          </a:stretch>
        </p:blipFill>
        <p:spPr>
          <a:xfrm>
            <a:off x="2900362" y="1366837"/>
            <a:ext cx="3343275" cy="2867025"/>
          </a:xfrm>
          <a:prstGeom prst="rect">
            <a:avLst/>
          </a:prstGeom>
          <a:noFill/>
          <a:ln>
            <a:noFill/>
          </a:ln>
        </p:spPr>
      </p:pic>
      <p:sp>
        <p:nvSpPr>
          <p:cNvPr id="1516" name="Shape 1516"/>
          <p:cNvSpPr txBox="1"/>
          <p:nvPr/>
        </p:nvSpPr>
        <p:spPr>
          <a:xfrm>
            <a:off x="2594850" y="4354400"/>
            <a:ext cx="3954300" cy="478800"/>
          </a:xfrm>
          <a:prstGeom prst="rect">
            <a:avLst/>
          </a:prstGeom>
          <a:noFill/>
          <a:ln>
            <a:noFill/>
          </a:ln>
        </p:spPr>
        <p:txBody>
          <a:bodyPr anchorCtr="0" anchor="t" bIns="91425" lIns="91425" rIns="91425" tIns="91425">
            <a:noAutofit/>
          </a:bodyPr>
          <a:lstStyle/>
          <a:p>
            <a:pPr lvl="0" algn="ctr">
              <a:spcBef>
                <a:spcPts val="0"/>
              </a:spcBef>
              <a:buNone/>
            </a:pPr>
            <a:r>
              <a:rPr lang="en-GB"/>
              <a:t>Multi-reader, single-writer concurrency semantics</a:t>
            </a:r>
          </a:p>
        </p:txBody>
      </p:sp>
      <p:sp>
        <p:nvSpPr>
          <p:cNvPr id="1517" name="Shape 15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1" name="Shape 1521"/>
        <p:cNvGrpSpPr/>
        <p:nvPr/>
      </p:nvGrpSpPr>
      <p:grpSpPr>
        <a:xfrm>
          <a:off x="0" y="0"/>
          <a:ext cx="0" cy="0"/>
          <a:chOff x="0" y="0"/>
          <a:chExt cx="0" cy="0"/>
        </a:xfrm>
      </p:grpSpPr>
      <p:sp>
        <p:nvSpPr>
          <p:cNvPr id="1522" name="Shape 15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Hadoop Distributed File System</a:t>
            </a:r>
          </a:p>
        </p:txBody>
      </p:sp>
      <p:sp>
        <p:nvSpPr>
          <p:cNvPr id="1523" name="Shape 15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hdfs-only-arch2.png" id="1524" name="Shape 1524"/>
          <p:cNvPicPr preferRelativeResize="0"/>
          <p:nvPr/>
        </p:nvPicPr>
        <p:blipFill>
          <a:blip r:embed="rId3">
            <a:alphaModFix/>
          </a:blip>
          <a:stretch>
            <a:fillRect/>
          </a:stretch>
        </p:blipFill>
        <p:spPr>
          <a:xfrm>
            <a:off x="2104937" y="1655750"/>
            <a:ext cx="4772025" cy="2409825"/>
          </a:xfrm>
          <a:prstGeom prst="rect">
            <a:avLst/>
          </a:prstGeom>
          <a:noFill/>
          <a:ln>
            <a:noFill/>
          </a:ln>
        </p:spPr>
      </p:pic>
      <p:sp>
        <p:nvSpPr>
          <p:cNvPr id="1525" name="Shape 15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
        <p:nvSpPr>
          <p:cNvPr id="1526" name="Shape 1526"/>
          <p:cNvSpPr/>
          <p:nvPr/>
        </p:nvSpPr>
        <p:spPr>
          <a:xfrm>
            <a:off x="4529548" y="2424325"/>
            <a:ext cx="141600" cy="184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0" name="Shape 1530"/>
        <p:cNvGrpSpPr/>
        <p:nvPr/>
      </p:nvGrpSpPr>
      <p:grpSpPr>
        <a:xfrm>
          <a:off x="0" y="0"/>
          <a:ext cx="0" cy="0"/>
          <a:chOff x="0" y="0"/>
          <a:chExt cx="0" cy="0"/>
        </a:xfrm>
      </p:grpSpPr>
      <p:sp>
        <p:nvSpPr>
          <p:cNvPr id="1531" name="Shape 153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Hadoop Distributed File System</a:t>
            </a:r>
          </a:p>
        </p:txBody>
      </p:sp>
      <p:sp>
        <p:nvSpPr>
          <p:cNvPr id="1532" name="Shape 15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descr="hdfs-only-arch2.png" id="1533" name="Shape 1533"/>
          <p:cNvPicPr preferRelativeResize="0"/>
          <p:nvPr/>
        </p:nvPicPr>
        <p:blipFill>
          <a:blip r:embed="rId3">
            <a:alphaModFix/>
          </a:blip>
          <a:stretch>
            <a:fillRect/>
          </a:stretch>
        </p:blipFill>
        <p:spPr>
          <a:xfrm>
            <a:off x="2104937" y="1655750"/>
            <a:ext cx="4772025" cy="2409825"/>
          </a:xfrm>
          <a:prstGeom prst="rect">
            <a:avLst/>
          </a:prstGeom>
          <a:noFill/>
          <a:ln>
            <a:noFill/>
          </a:ln>
        </p:spPr>
      </p:pic>
      <p:sp>
        <p:nvSpPr>
          <p:cNvPr id="1534" name="Shape 15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latin typeface="Arial"/>
                <a:ea typeface="Arial"/>
                <a:cs typeface="Arial"/>
                <a:sym typeface="Arial"/>
              </a:rPr>
              <a:t>‹#›</a:t>
            </a:fld>
          </a:p>
        </p:txBody>
      </p:sp>
      <p:sp>
        <p:nvSpPr>
          <p:cNvPr id="1535" name="Shape 1535"/>
          <p:cNvSpPr/>
          <p:nvPr/>
        </p:nvSpPr>
        <p:spPr>
          <a:xfrm>
            <a:off x="4529548" y="2424325"/>
            <a:ext cx="141600" cy="184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rect4472.png" id="1536" name="Shape 1536"/>
          <p:cNvPicPr preferRelativeResize="0"/>
          <p:nvPr/>
        </p:nvPicPr>
        <p:blipFill>
          <a:blip r:embed="rId4">
            <a:alphaModFix amt="48000"/>
          </a:blip>
          <a:stretch>
            <a:fillRect/>
          </a:stretch>
        </p:blipFill>
        <p:spPr>
          <a:xfrm>
            <a:off x="1546275" y="2936025"/>
            <a:ext cx="5465823" cy="120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