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0" r:id="rId3"/>
    <p:sldId id="341" r:id="rId4"/>
    <p:sldId id="342" r:id="rId5"/>
    <p:sldId id="344" r:id="rId6"/>
    <p:sldId id="336" r:id="rId7"/>
    <p:sldId id="345" r:id="rId8"/>
    <p:sldId id="306" r:id="rId9"/>
    <p:sldId id="346" r:id="rId10"/>
    <p:sldId id="324" r:id="rId11"/>
    <p:sldId id="332" r:id="rId12"/>
    <p:sldId id="333" r:id="rId13"/>
    <p:sldId id="334" r:id="rId14"/>
    <p:sldId id="308" r:id="rId15"/>
    <p:sldId id="347" r:id="rId16"/>
    <p:sldId id="312" r:id="rId17"/>
    <p:sldId id="307" r:id="rId18"/>
    <p:sldId id="311" r:id="rId19"/>
    <p:sldId id="351" r:id="rId20"/>
    <p:sldId id="350" r:id="rId21"/>
    <p:sldId id="348" r:id="rId22"/>
    <p:sldId id="321" r:id="rId23"/>
    <p:sldId id="352" r:id="rId24"/>
    <p:sldId id="322" r:id="rId25"/>
    <p:sldId id="323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4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FF9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6" autoAdjust="0"/>
  </p:normalViewPr>
  <p:slideViewPr>
    <p:cSldViewPr snapToGrid="0">
      <p:cViewPr varScale="1">
        <p:scale>
          <a:sx n="60" d="100"/>
          <a:sy n="60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DC62-BC64-4A84-A63D-3985579B8EE0}" type="datetimeFigureOut">
              <a:rPr lang="en-US" smtClean="0"/>
              <a:pPr/>
              <a:t>6/5/2011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5BA7C-D525-4F24-ADBF-5CF789793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1734-A307-48FC-8D09-5FB1DC8146F2}" type="datetimeFigureOut">
              <a:rPr lang="en-US" smtClean="0"/>
              <a:pPr/>
              <a:t>6/5/2011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467AC-0089-43F2-8AB6-6E8AAEC3D6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51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60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using successor-list replication, and periodic</a:t>
            </a:r>
            <a:r>
              <a:rPr lang="en-US" baseline="0" dirty="0" smtClean="0"/>
              <a:t> stabilization identifies a dead node, you may be a parent of the failed node, and inform it that its parent has died.</a:t>
            </a:r>
          </a:p>
          <a:p>
            <a:r>
              <a:rPr lang="en-US" baseline="0" dirty="0" smtClean="0"/>
              <a:t>A child then has to find a new parent – successor list replication is used for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</a:t>
            </a:r>
            <a:r>
              <a:rPr lang="en-US" baseline="0" dirty="0" smtClean="0"/>
              <a:t> header = 20 Bytes</a:t>
            </a:r>
          </a:p>
          <a:p>
            <a:r>
              <a:rPr lang="en-US" baseline="0" dirty="0" smtClean="0"/>
              <a:t>UDP header = 8 bytes</a:t>
            </a:r>
          </a:p>
          <a:p>
            <a:r>
              <a:rPr lang="en-US" baseline="0" dirty="0" smtClean="0"/>
              <a:t>Usurp header (public node) = 35 bytes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Usurp header (private node, 3 parents) = 47 bytes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Parallelized</a:t>
            </a:r>
            <a:r>
              <a:rPr lang="en-US" baseline="0" dirty="0" smtClean="0"/>
              <a:t> connection attempts is like parallel lookups on </a:t>
            </a:r>
            <a:r>
              <a:rPr lang="en-US" baseline="0" dirty="0" err="1" smtClean="0"/>
              <a:t>Kademlia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base" hangingPunct="1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Rule-of-Thumb:</a:t>
            </a:r>
            <a:endParaRPr lang="en-US" dirty="0" smtClean="0"/>
          </a:p>
          <a:p>
            <a:pPr rtl="0" eaLnBrk="1" fontAlgn="base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connection is initiated by a less restrictive NAT to a more restrictive NAT, the more restrictive NAT performs the hole punching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churn affects the</a:t>
            </a:r>
            <a:r>
              <a:rPr lang="en-US" baseline="0" dirty="0" smtClean="0"/>
              <a:t> SON</a:t>
            </a:r>
          </a:p>
          <a:p>
            <a:endParaRPr lang="en-US" dirty="0" smtClean="0"/>
          </a:p>
          <a:p>
            <a:r>
              <a:rPr lang="en-US" dirty="0" smtClean="0"/>
              <a:t>Join failures == failures of nodes to join the 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Stun servers are stateless. </a:t>
            </a:r>
          </a:p>
          <a:p>
            <a:r>
              <a:rPr lang="en-US" dirty="0" smtClean="0"/>
              <a:t>Challenges:</a:t>
            </a:r>
          </a:p>
          <a:p>
            <a:r>
              <a:rPr lang="en-US" dirty="0" smtClean="0"/>
              <a:t>Stun servers require 2 public IP addresses.</a:t>
            </a:r>
          </a:p>
          <a:p>
            <a:r>
              <a:rPr lang="en-US" dirty="0" smtClean="0"/>
              <a:t>Turn and Rendezvous servers are </a:t>
            </a:r>
            <a:r>
              <a:rPr lang="en-US" dirty="0" err="1" smtClean="0"/>
              <a:t>stateful</a:t>
            </a:r>
            <a:r>
              <a:rPr lang="en-US" dirty="0" smtClean="0"/>
              <a:t>.</a:t>
            </a:r>
            <a:r>
              <a:rPr lang="en-US" baseline="0" dirty="0" smtClean="0"/>
              <a:t> Needs lots of them as the system scales.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base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 Gateways allow the use of many private IP addresses behind a single public IP address</a:t>
            </a:r>
            <a:endParaRPr lang="en-US" sz="1200" dirty="0" smtClean="0"/>
          </a:p>
          <a:p>
            <a:pPr rtl="0" eaLnBrk="1" fontAlgn="base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the IP shortage problem</a:t>
            </a:r>
            <a:endParaRPr lang="en-US" dirty="0" smtClean="0"/>
          </a:p>
          <a:p>
            <a:pPr rtl="0" eaLnBrk="1" fontAlgn="base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NATs doesn’t affect clients in client-server Internet services</a:t>
            </a:r>
            <a:endParaRPr lang="en-US" dirty="0" smtClean="0"/>
          </a:p>
          <a:p>
            <a:pPr rtl="0" eaLnBrk="1" fontAlgn="base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HTTP, SMTP, IMAP, SSH, FTP, DNS, etc</a:t>
            </a:r>
          </a:p>
          <a:p>
            <a:pPr rtl="0" eaLnBrk="1" fontAlgn="base" hangingPunct="1"/>
            <a:endParaRPr lang="en-US" dirty="0" smtClean="0"/>
          </a:p>
          <a:p>
            <a:pPr rtl="0" eaLnBrk="1" fontAlgn="base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 Gateways present a connectivity problem for Peer-to-Peer (P2P) apps</a:t>
            </a:r>
            <a:endParaRPr lang="en-US" dirty="0" smtClean="0"/>
          </a:p>
          <a:p>
            <a:pPr rtl="0" eaLnBrk="1" fontAlgn="base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20-40% of nodes are public nodes in existing systems.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Active Queue Management (</a:t>
            </a:r>
            <a:r>
              <a:rPr lang="en-US" dirty="0" err="1" smtClean="0"/>
              <a:t>vs</a:t>
            </a:r>
            <a:r>
              <a:rPr lang="en-US" dirty="0" smtClean="0"/>
              <a:t> Drop tail </a:t>
            </a:r>
            <a:r>
              <a:rPr lang="en-US" dirty="0" err="1" smtClean="0"/>
              <a:t>behaviour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NAT </a:t>
            </a:r>
            <a:r>
              <a:rPr lang="en-US" dirty="0" err="1" smtClean="0"/>
              <a:t>behaviour</a:t>
            </a:r>
            <a:r>
              <a:rPr lang="en-US" dirty="0" smtClean="0"/>
              <a:t> is vendor-specific, but several common </a:t>
            </a:r>
            <a:r>
              <a:rPr lang="en-US" dirty="0" err="1" smtClean="0"/>
              <a:t>behaviours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NATs create transient mappings between private (</a:t>
            </a:r>
            <a:r>
              <a:rPr lang="en-US" dirty="0" err="1" smtClean="0"/>
              <a:t>ip:port</a:t>
            </a:r>
            <a:r>
              <a:rPr lang="en-US" dirty="0" smtClean="0"/>
              <a:t>) and public (</a:t>
            </a:r>
            <a:r>
              <a:rPr lang="en-US" dirty="0" err="1" smtClean="0"/>
              <a:t>ip:port</a:t>
            </a:r>
            <a:r>
              <a:rPr lang="en-US" dirty="0" smtClean="0"/>
              <a:t>) bindings.</a:t>
            </a:r>
          </a:p>
          <a:p>
            <a:r>
              <a:rPr lang="en-US" dirty="0" smtClean="0"/>
              <a:t>NATs exhibit differing packet filtering rules when mapping from public to private address space.</a:t>
            </a:r>
          </a:p>
          <a:p>
            <a:endParaRPr lang="en-US" dirty="0" smtClean="0"/>
          </a:p>
          <a:p>
            <a:r>
              <a:rPr lang="en-US" dirty="0" smtClean="0"/>
              <a:t>NAT has at least 2 Network Interfaces:</a:t>
            </a:r>
            <a:r>
              <a:rPr lang="en-US" baseline="0" dirty="0" smtClean="0"/>
              <a:t> private network interface, public network interface.</a:t>
            </a:r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can also have multi-layer NATs, Corporate NATs (many public network interfaces).</a:t>
            </a:r>
          </a:p>
          <a:p>
            <a:endParaRPr lang="en-US" dirty="0" smtClean="0"/>
          </a:p>
          <a:p>
            <a:r>
              <a:rPr lang="en-US" dirty="0" smtClean="0"/>
              <a:t>There is no standard for NAT </a:t>
            </a:r>
            <a:r>
              <a:rPr lang="en-US" dirty="0" err="1" smtClean="0"/>
              <a:t>behaviour</a:t>
            </a:r>
            <a:r>
              <a:rPr lang="en-US" dirty="0" smtClean="0"/>
              <a:t>,</a:t>
            </a:r>
            <a:r>
              <a:rPr lang="en-US" baseline="0" dirty="0" smtClean="0"/>
              <a:t> although there are now recommended </a:t>
            </a:r>
            <a:r>
              <a:rPr lang="en-US" baseline="0" dirty="0" err="1" smtClean="0"/>
              <a:t>behaviours</a:t>
            </a:r>
            <a:r>
              <a:rPr lang="en-US" baseline="0" dirty="0" smtClean="0"/>
              <a:t>:</a:t>
            </a:r>
          </a:p>
          <a:p>
            <a:r>
              <a:rPr lang="en-US" b="1" baseline="0" dirty="0" smtClean="0"/>
              <a:t>IETF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Address Translation (NAT) Behavioral Requirements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Unicast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UDP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 Behavioral Requirements for ICMP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NAT </a:t>
            </a:r>
            <a:r>
              <a:rPr lang="en-US" dirty="0" err="1" smtClean="0">
                <a:solidFill>
                  <a:schemeClr val="tx1"/>
                </a:solidFill>
              </a:rPr>
              <a:t>behaviour</a:t>
            </a:r>
            <a:r>
              <a:rPr lang="en-US" dirty="0" smtClean="0">
                <a:solidFill>
                  <a:schemeClr val="tx1"/>
                </a:solidFill>
              </a:rPr>
              <a:t> is vendor-specific, but several common </a:t>
            </a:r>
            <a:r>
              <a:rPr lang="en-US" dirty="0" err="1" smtClean="0">
                <a:solidFill>
                  <a:schemeClr val="tx1"/>
                </a:solidFill>
              </a:rPr>
              <a:t>behaviours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NATs create transient mappings between private (</a:t>
            </a:r>
            <a:r>
              <a:rPr lang="en-US" dirty="0" err="1" smtClean="0">
                <a:solidFill>
                  <a:schemeClr val="tx1"/>
                </a:solidFill>
              </a:rPr>
              <a:t>ip:port</a:t>
            </a:r>
            <a:r>
              <a:rPr lang="en-US" dirty="0" smtClean="0">
                <a:solidFill>
                  <a:schemeClr val="tx1"/>
                </a:solidFill>
              </a:rPr>
              <a:t>) and public (</a:t>
            </a:r>
            <a:r>
              <a:rPr lang="en-US" dirty="0" err="1" smtClean="0">
                <a:solidFill>
                  <a:schemeClr val="tx1"/>
                </a:solidFill>
              </a:rPr>
              <a:t>ip:port</a:t>
            </a:r>
            <a:r>
              <a:rPr lang="en-US" dirty="0" smtClean="0">
                <a:solidFill>
                  <a:schemeClr val="tx1"/>
                </a:solidFill>
              </a:rPr>
              <a:t>) bindings.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NATs exhibit differing packet filtering rules when mapping from public to private address space.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have a Bootstrap Client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packet is sent out from a certain private endpoint</a:t>
            </a:r>
            <a:r>
              <a:rPr lang="en-US" baseline="0" dirty="0" smtClean="0"/>
              <a:t> </a:t>
            </a:r>
            <a:r>
              <a:rPr lang="en-US" dirty="0" smtClean="0"/>
              <a:t>of a node behind a gateway</a:t>
            </a:r>
          </a:p>
          <a:p>
            <a:r>
              <a:rPr lang="en-US" dirty="0" smtClean="0"/>
              <a:t> to some public endpoint, a rule in the NAT table is created.</a:t>
            </a:r>
          </a:p>
          <a:p>
            <a:r>
              <a:rPr lang="en-US" dirty="0" smtClean="0"/>
              <a:t>Symmetric</a:t>
            </a:r>
            <a:r>
              <a:rPr lang="en-US" baseline="0" dirty="0" smtClean="0"/>
              <a:t> NATs sometimes have a random port allocation policy.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Symmetric NATs often have a port-dependent filtering policy.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Port-Restricted</a:t>
            </a:r>
            <a:r>
              <a:rPr lang="en-US" baseline="0" dirty="0" smtClean="0"/>
              <a:t> </a:t>
            </a:r>
            <a:r>
              <a:rPr lang="en-US" dirty="0" smtClean="0"/>
              <a:t>NATs often have a port-dependent filtering policy.</a:t>
            </a:r>
          </a:p>
          <a:p>
            <a:r>
              <a:rPr lang="en-US" dirty="0" smtClean="0"/>
              <a:t>Partial-Cone</a:t>
            </a:r>
            <a:r>
              <a:rPr lang="en-US" baseline="0" dirty="0" smtClean="0"/>
              <a:t> NATs have a host-dependent filtering policy.</a:t>
            </a:r>
          </a:p>
          <a:p>
            <a:r>
              <a:rPr lang="en-US" baseline="0" dirty="0" smtClean="0"/>
              <a:t>Full-Cone NATs have an endpoint-independent filtering policy.</a:t>
            </a:r>
          </a:p>
          <a:p>
            <a:endParaRPr lang="en-US" baseline="0" dirty="0" smtClean="0"/>
          </a:p>
          <a:p>
            <a:r>
              <a:rPr lang="en-US" dirty="0" smtClean="0"/>
              <a:t>Symmetric  = {&lt;EI </a:t>
            </a:r>
            <a:r>
              <a:rPr lang="en-US" dirty="0" err="1" smtClean="0"/>
              <a:t>Filt</a:t>
            </a:r>
            <a:r>
              <a:rPr lang="en-US" dirty="0" smtClean="0"/>
              <a:t>, Random}</a:t>
            </a:r>
          </a:p>
          <a:p>
            <a:r>
              <a:rPr lang="en-US" dirty="0" smtClean="0"/>
              <a:t>Full-Cone = {EI, Random}</a:t>
            </a:r>
          </a:p>
          <a:p>
            <a:r>
              <a:rPr lang="en-US" dirty="0" smtClean="0"/>
              <a:t>Partial-Cone</a:t>
            </a:r>
          </a:p>
          <a:p>
            <a:r>
              <a:rPr lang="en-US" dirty="0" smtClean="0"/>
              <a:t>Port-Restricted Cone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re-run this protocol</a:t>
            </a:r>
            <a:r>
              <a:rPr lang="en-US" baseline="0" dirty="0" smtClean="0"/>
              <a:t> during application lifetime if one has a NAT that changes its type: e.g., corporate NATs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467AC-0089-43F2-8AB6-6E8AAEC3D62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7" name="Picture 15" descr="Bakgrund till PPT - or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54175"/>
            <a:ext cx="4251325" cy="219551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297363"/>
            <a:ext cx="4651375" cy="146208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D12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446838"/>
            <a:ext cx="2519362" cy="136525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rgbClr val="5F5F5F"/>
                </a:solidFill>
              </a:defRPr>
            </a:lvl1pPr>
          </a:lstStyle>
          <a:p>
            <a:r>
              <a:rPr lang="sv-SE" smtClean="0"/>
              <a:t>Jim Dowling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65C94-A161-4350-8ED9-858E4B4076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8A46A73-2E16-43CA-9A03-8019BBE2E38A}" type="datetimeFigureOut">
              <a:rPr lang="en-US" smtClean="0"/>
              <a:pPr/>
              <a:t>6/5/2011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549275"/>
            <a:ext cx="1943100" cy="297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549275"/>
            <a:ext cx="5680075" cy="297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65C94-A161-4350-8ED9-858E4B4076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8A46A73-2E16-43CA-9A03-8019BBE2E38A}" type="datetimeFigureOut">
              <a:rPr lang="en-US" smtClean="0"/>
              <a:pPr/>
              <a:t>6/5/2011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65C94-A161-4350-8ED9-858E4B4076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The Announcement Layer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65C94-A161-4350-8ED9-858E4B4076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8A46A73-2E16-43CA-9A03-8019BBE2E38A}" type="datetimeFigureOut">
              <a:rPr lang="en-US" smtClean="0"/>
              <a:pPr/>
              <a:t>6/5/2011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811587" cy="192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1588" cy="192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65C94-A161-4350-8ED9-858E4B4076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8A46A73-2E16-43CA-9A03-8019BBE2E38A}" type="datetimeFigureOut">
              <a:rPr lang="en-US" smtClean="0"/>
              <a:pPr/>
              <a:t>6/5/2011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65C94-A161-4350-8ED9-858E4B4076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8A46A73-2E16-43CA-9A03-8019BBE2E38A}" type="datetimeFigureOut">
              <a:rPr lang="en-US" smtClean="0"/>
              <a:pPr/>
              <a:t>6/5/2011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65C94-A161-4350-8ED9-858E4B4076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8A46A73-2E16-43CA-9A03-8019BBE2E38A}" type="datetimeFigureOut">
              <a:rPr lang="en-US" smtClean="0"/>
              <a:pPr/>
              <a:t>6/5/2011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65C94-A161-4350-8ED9-858E4B4076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8A46A73-2E16-43CA-9A03-8019BBE2E38A}" type="datetimeFigureOut">
              <a:rPr lang="en-US" smtClean="0"/>
              <a:pPr/>
              <a:t>6/5/2011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65C94-A161-4350-8ED9-858E4B4076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8A46A73-2E16-43CA-9A03-8019BBE2E38A}" type="datetimeFigureOut">
              <a:rPr lang="en-US" smtClean="0"/>
              <a:pPr/>
              <a:t>6/5/2011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F65C94-A161-4350-8ED9-858E4B4076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8A46A73-2E16-43CA-9A03-8019BBE2E38A}" type="datetimeFigureOut">
              <a:rPr lang="en-US" smtClean="0"/>
              <a:pPr/>
              <a:t>6/5/2011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ICS - Vit bakgrund med rött streck och logg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549275"/>
            <a:ext cx="77755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775575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213" y="6446838"/>
            <a:ext cx="455612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rgbClr val="5F5F5F"/>
                </a:solidFill>
              </a:defRPr>
            </a:lvl1pPr>
          </a:lstStyle>
          <a:p>
            <a:fld id="{99F65C94-A161-4350-8ED9-858E4B4076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25" y="6446838"/>
            <a:ext cx="2133600" cy="13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The Announcement Layer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00" y="6331884"/>
            <a:ext cx="15525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D12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D12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D12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D12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D12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D12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D12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D12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D12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460" y="1628806"/>
            <a:ext cx="5256730" cy="2592304"/>
          </a:xfrm>
        </p:spPr>
        <p:txBody>
          <a:bodyPr>
            <a:noAutofit/>
          </a:bodyPr>
          <a:lstStyle/>
          <a:p>
            <a:r>
              <a:rPr lang="en-US" sz="4000" dirty="0" smtClean="0"/>
              <a:t>Usurp: </a:t>
            </a:r>
            <a:br>
              <a:rPr lang="en-US" sz="4000" dirty="0" smtClean="0"/>
            </a:br>
            <a:r>
              <a:rPr lang="en-US" sz="4000" dirty="0" smtClean="0"/>
              <a:t>Distributed NAT Traversal for </a:t>
            </a:r>
            <a:br>
              <a:rPr lang="en-US" sz="4000" dirty="0" smtClean="0"/>
            </a:br>
            <a:r>
              <a:rPr lang="en-US" sz="4000" dirty="0" smtClean="0"/>
              <a:t>Overlay Networks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470" y="4869200"/>
            <a:ext cx="5256730" cy="1752600"/>
          </a:xfrm>
        </p:spPr>
        <p:txBody>
          <a:bodyPr>
            <a:normAutofit/>
          </a:bodyPr>
          <a:lstStyle/>
          <a:p>
            <a:r>
              <a:rPr lang="sv-SE" sz="2400" dirty="0" smtClean="0">
                <a:solidFill>
                  <a:schemeClr val="tx1"/>
                </a:solidFill>
              </a:rPr>
              <a:t>Salman Niazi,</a:t>
            </a:r>
            <a:r>
              <a:rPr lang="sv-SE" sz="2400" b="1" dirty="0" smtClean="0">
                <a:solidFill>
                  <a:schemeClr val="tx1"/>
                </a:solidFill>
              </a:rPr>
              <a:t> Jim Dowling</a:t>
            </a:r>
            <a:endParaRPr lang="sv-SE" sz="2400" dirty="0" smtClean="0">
              <a:solidFill>
                <a:schemeClr val="tx1"/>
              </a:solidFill>
            </a:endParaRPr>
          </a:p>
          <a:p>
            <a:r>
              <a:rPr lang="sv-SE" sz="2400" dirty="0" smtClean="0">
                <a:solidFill>
                  <a:schemeClr val="tx1"/>
                </a:solidFill>
              </a:rPr>
              <a:t>salman,jdowling@sics.se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sv-SE" sz="2400" dirty="0" smtClean="0">
                <a:solidFill>
                  <a:schemeClr val="tx1"/>
                </a:solidFill>
              </a:rPr>
              <a:t>Swedish Institute of Computer Science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3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NAT Type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00200"/>
            <a:ext cx="7775575" cy="3644075"/>
          </a:xfrm>
        </p:spPr>
        <p:txBody>
          <a:bodyPr/>
          <a:lstStyle/>
          <a:p>
            <a:r>
              <a:rPr lang="en-US" dirty="0" smtClean="0"/>
              <a:t>We use the BEHAVE RFC [1].</a:t>
            </a:r>
          </a:p>
          <a:p>
            <a:r>
              <a:rPr lang="en-US" dirty="0" smtClean="0"/>
              <a:t>Defines NAT </a:t>
            </a:r>
            <a:r>
              <a:rPr lang="en-US" dirty="0" err="1" smtClean="0"/>
              <a:t>behaviour</a:t>
            </a:r>
            <a:r>
              <a:rPr lang="en-US" dirty="0" smtClean="0"/>
              <a:t> as a set of policies: </a:t>
            </a:r>
          </a:p>
          <a:p>
            <a:pPr lvl="1"/>
            <a:r>
              <a:rPr lang="en-US" dirty="0" smtClean="0"/>
              <a:t>Port Allocation</a:t>
            </a:r>
          </a:p>
          <a:p>
            <a:pPr lvl="1"/>
            <a:r>
              <a:rPr lang="en-US" dirty="0" smtClean="0"/>
              <a:t>Port Mapping</a:t>
            </a:r>
          </a:p>
          <a:p>
            <a:pPr lvl="1"/>
            <a:r>
              <a:rPr lang="en-US" dirty="0" smtClean="0"/>
              <a:t>Port Filtering</a:t>
            </a:r>
          </a:p>
          <a:p>
            <a:pPr lvl="1"/>
            <a:r>
              <a:rPr lang="en-US" dirty="0" smtClean="0"/>
              <a:t>NAT Binding Timeout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5724160" y="3284980"/>
            <a:ext cx="1872260" cy="1296180"/>
          </a:xfrm>
          <a:prstGeom prst="foldedCorner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Symmetric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Port-Restricted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Partial-Cone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Full-Cone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8180" y="3068950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X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NAT Port Allocation Policy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9540" y="2132820"/>
            <a:ext cx="180025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192.168.1.12:</a:t>
            </a:r>
            <a:r>
              <a:rPr lang="en-US" sz="1400" dirty="0" smtClean="0">
                <a:solidFill>
                  <a:srgbClr val="FF0000"/>
                </a:solidFill>
              </a:rPr>
              <a:t>4983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540" y="1772770"/>
            <a:ext cx="180025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Source </a:t>
            </a:r>
            <a:r>
              <a:rPr lang="en-US" sz="1400" dirty="0" err="1" smtClean="0">
                <a:solidFill>
                  <a:schemeClr val="tx1"/>
                </a:solidFill>
              </a:rPr>
              <a:t>IP:port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9790" y="1772770"/>
            <a:ext cx="93613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NAT 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95920" y="1772770"/>
            <a:ext cx="180025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Destination </a:t>
            </a:r>
            <a:r>
              <a:rPr lang="en-US" sz="1400" dirty="0" err="1" smtClean="0">
                <a:solidFill>
                  <a:schemeClr val="tx1"/>
                </a:solidFill>
              </a:rPr>
              <a:t>IP:port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20" y="2132820"/>
            <a:ext cx="180025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134.229.81.12:8888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9790" y="2132820"/>
            <a:ext cx="93613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4983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4210" y="208230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Preservation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5670" y="1434216"/>
            <a:ext cx="3177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NAT with Public IP = 124.29.31.1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259540" y="2420860"/>
            <a:ext cx="180025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192.168.1.12:</a:t>
            </a:r>
            <a:r>
              <a:rPr lang="en-US" sz="1400" dirty="0" smtClean="0">
                <a:solidFill>
                  <a:srgbClr val="FF0000"/>
                </a:solidFill>
              </a:rPr>
              <a:t>4983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95920" y="2420860"/>
            <a:ext cx="180025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121.85.141.13:6543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59790" y="2420860"/>
            <a:ext cx="93613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56000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210" y="2370346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Contiguity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59540" y="2687404"/>
            <a:ext cx="1800250" cy="288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192.168.1.12:</a:t>
            </a:r>
            <a:r>
              <a:rPr lang="en-US" sz="1400" dirty="0" smtClean="0">
                <a:solidFill>
                  <a:srgbClr val="FF0000"/>
                </a:solidFill>
              </a:rPr>
              <a:t>4983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95920" y="2687404"/>
            <a:ext cx="1800250" cy="288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184.121.54.83:1234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9790" y="2687404"/>
            <a:ext cx="936130" cy="288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54832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210" y="2668422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Random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4210" y="1722256"/>
            <a:ext cx="2096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</a:rPr>
              <a:t>Port Allocation Policy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pic>
        <p:nvPicPr>
          <p:cNvPr id="87" name="Picture 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570" y="4077090"/>
            <a:ext cx="408527" cy="61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TextBox 87"/>
          <p:cNvSpPr txBox="1"/>
          <p:nvPr/>
        </p:nvSpPr>
        <p:spPr>
          <a:xfrm>
            <a:off x="539440" y="4725180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192.168.1.12:</a:t>
            </a:r>
            <a:r>
              <a:rPr lang="en-US" sz="2000" dirty="0" smtClean="0"/>
              <a:t>4983</a:t>
            </a:r>
            <a:endParaRPr lang="en-US" sz="2000" dirty="0"/>
          </a:p>
        </p:txBody>
      </p:sp>
      <p:pic>
        <p:nvPicPr>
          <p:cNvPr id="89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9171" y="4077090"/>
            <a:ext cx="408527" cy="61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TextBox 89"/>
          <p:cNvSpPr txBox="1"/>
          <p:nvPr/>
        </p:nvSpPr>
        <p:spPr>
          <a:xfrm>
            <a:off x="5754367" y="4725180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134.22.81.12:8888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979640" y="4510738"/>
            <a:ext cx="1584220" cy="1588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004060" y="4509150"/>
            <a:ext cx="1584220" cy="1588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70" y="4077090"/>
            <a:ext cx="561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tangle 93"/>
          <p:cNvSpPr/>
          <p:nvPr/>
        </p:nvSpPr>
        <p:spPr>
          <a:xfrm>
            <a:off x="5754367" y="4757130"/>
            <a:ext cx="2464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121.85.141.13:6543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54367" y="4725180"/>
            <a:ext cx="2464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184.121.54.83:1234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76715" y="4325070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:4983</a:t>
            </a:r>
            <a:endParaRPr lang="en-US" sz="2000" dirty="0"/>
          </a:p>
        </p:txBody>
      </p:sp>
      <p:sp>
        <p:nvSpPr>
          <p:cNvPr id="98" name="Rectangle 97"/>
          <p:cNvSpPr/>
          <p:nvPr/>
        </p:nvSpPr>
        <p:spPr>
          <a:xfrm>
            <a:off x="4178193" y="4324652"/>
            <a:ext cx="96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:</a:t>
            </a:r>
            <a:r>
              <a:rPr lang="en-US" sz="2000" dirty="0" smtClean="0"/>
              <a:t>56000</a:t>
            </a:r>
            <a:endParaRPr lang="en-US" sz="2000" dirty="0"/>
          </a:p>
        </p:txBody>
      </p:sp>
      <p:sp>
        <p:nvSpPr>
          <p:cNvPr id="99" name="Rectangle 98"/>
          <p:cNvSpPr/>
          <p:nvPr/>
        </p:nvSpPr>
        <p:spPr>
          <a:xfrm>
            <a:off x="4178067" y="4324642"/>
            <a:ext cx="96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:54832</a:t>
            </a:r>
            <a:endParaRPr lang="en-US" sz="2000" dirty="0"/>
          </a:p>
        </p:txBody>
      </p:sp>
      <p:sp>
        <p:nvSpPr>
          <p:cNvPr id="101" name="Rectangle 100"/>
          <p:cNvSpPr/>
          <p:nvPr/>
        </p:nvSpPr>
        <p:spPr>
          <a:xfrm>
            <a:off x="3491850" y="5013220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56000 </a:t>
            </a:r>
            <a:r>
              <a:rPr lang="en-US" dirty="0" smtClean="0"/>
              <a:t>+</a:t>
            </a:r>
            <a:r>
              <a:rPr lang="en-US" dirty="0" smtClean="0"/>
              <a:t>∆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275820" y="3789050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Preservation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275820" y="3789050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Contiguity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75820" y="378905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Random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59540" y="2420860"/>
            <a:ext cx="4536630" cy="28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59540" y="2132820"/>
            <a:ext cx="4536630" cy="28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9540" y="2708900"/>
            <a:ext cx="4536630" cy="28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90" grpId="0"/>
      <p:bldP spid="90" grpId="1"/>
      <p:bldP spid="94" grpId="0"/>
      <p:bldP spid="94" grpId="1"/>
      <p:bldP spid="95" grpId="0"/>
      <p:bldP spid="96" grpId="0"/>
      <p:bldP spid="96" grpId="1"/>
      <p:bldP spid="98" grpId="0"/>
      <p:bldP spid="98" grpId="1"/>
      <p:bldP spid="99" grpId="0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36" grpId="0" animBg="1"/>
      <p:bldP spid="36" grpId="1" animBg="1"/>
      <p:bldP spid="37" grpId="0" animBg="1"/>
      <p:bldP spid="37" grpId="1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Port Mapping Policy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331550" y="3789050"/>
            <a:ext cx="7511116" cy="1202674"/>
            <a:chOff x="1313865" y="1268700"/>
            <a:chExt cx="7511116" cy="1202674"/>
          </a:xfrm>
        </p:grpSpPr>
        <p:sp>
          <p:nvSpPr>
            <p:cNvPr id="3" name="Rectangle 2"/>
            <p:cNvSpPr/>
            <p:nvPr/>
          </p:nvSpPr>
          <p:spPr>
            <a:xfrm>
              <a:off x="1313865" y="1628750"/>
              <a:ext cx="1800250" cy="288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192.168.1.12:</a:t>
              </a:r>
              <a:r>
                <a:rPr lang="en-US" sz="1400" dirty="0" smtClean="0">
                  <a:solidFill>
                    <a:srgbClr val="FF0000"/>
                  </a:solidFill>
                </a:rPr>
                <a:t>4983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13865" y="1268700"/>
              <a:ext cx="1800250" cy="2880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Source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IP:port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14115" y="1268700"/>
              <a:ext cx="936130" cy="2880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NAT 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0245" y="1268700"/>
              <a:ext cx="1800250" cy="2880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Destination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IP:port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50245" y="1628750"/>
              <a:ext cx="1800250" cy="288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134.22.81.12:8888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14115" y="1628750"/>
              <a:ext cx="936130" cy="288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13545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13865" y="1916790"/>
              <a:ext cx="1800250" cy="288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192.168.1.12:</a:t>
              </a:r>
              <a:r>
                <a:rPr lang="en-US" sz="1400" dirty="0" smtClean="0">
                  <a:solidFill>
                    <a:srgbClr val="FF0000"/>
                  </a:solidFill>
                </a:rPr>
                <a:t>4983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50245" y="1916790"/>
              <a:ext cx="1800250" cy="288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134.22.81.12:6543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14115" y="1916790"/>
              <a:ext cx="936130" cy="288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45352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13865" y="2183334"/>
              <a:ext cx="1800250" cy="288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192.168.1.12:</a:t>
              </a:r>
              <a:r>
                <a:rPr lang="en-US" sz="1400" dirty="0" smtClean="0">
                  <a:solidFill>
                    <a:srgbClr val="FF0000"/>
                  </a:solidFill>
                </a:rPr>
                <a:t>4983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50245" y="2183334"/>
              <a:ext cx="1800250" cy="288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184.121.54.8:1234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14115" y="2183334"/>
              <a:ext cx="936130" cy="288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6957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60845" y="1650246"/>
              <a:ext cx="24641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 smtClean="0">
                  <a:solidFill>
                    <a:srgbClr val="FF0000"/>
                  </a:solidFill>
                </a:rPr>
                <a:t>Port Dependent Mapping</a:t>
              </a:r>
            </a:p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(Random)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331550" y="2492870"/>
            <a:ext cx="180025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Source </a:t>
            </a:r>
            <a:r>
              <a:rPr lang="en-US" sz="1400" dirty="0" err="1" smtClean="0">
                <a:solidFill>
                  <a:schemeClr val="tx1"/>
                </a:solidFill>
              </a:rPr>
              <a:t>IP:port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1800" y="2492870"/>
            <a:ext cx="93613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NAT 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7930" y="2492870"/>
            <a:ext cx="180025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Destination </a:t>
            </a:r>
            <a:r>
              <a:rPr lang="en-US" sz="1400" dirty="0" err="1" smtClean="0">
                <a:solidFill>
                  <a:schemeClr val="tx1"/>
                </a:solidFill>
              </a:rPr>
              <a:t>IP:port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31550" y="2852920"/>
            <a:ext cx="1800250" cy="50407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192.168.1.12:</a:t>
            </a:r>
            <a:r>
              <a:rPr lang="en-US" sz="1400" dirty="0" smtClean="0">
                <a:solidFill>
                  <a:srgbClr val="FF0000"/>
                </a:solidFill>
              </a:rPr>
              <a:t>4983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67930" y="2852920"/>
            <a:ext cx="1800250" cy="50407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134.22.81.12:8888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134.22.81.12:6543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31800" y="2852920"/>
            <a:ext cx="936130" cy="50407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56000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31550" y="3356990"/>
            <a:ext cx="180025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192.168.1.12:</a:t>
            </a:r>
            <a:r>
              <a:rPr lang="en-US" sz="1400" dirty="0" smtClean="0">
                <a:solidFill>
                  <a:srgbClr val="FF0000"/>
                </a:solidFill>
              </a:rPr>
              <a:t>4983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67930" y="3356990"/>
            <a:ext cx="180025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184.121.54.8:1234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31800" y="3356990"/>
            <a:ext cx="93613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56001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56088" y="287441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</a:rPr>
              <a:t>Host Dependent Mapping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(Contiguity)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48350" y="1268700"/>
            <a:ext cx="180025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Source </a:t>
            </a:r>
            <a:r>
              <a:rPr lang="en-US" sz="1400" dirty="0" err="1" smtClean="0">
                <a:solidFill>
                  <a:schemeClr val="tx1"/>
                </a:solidFill>
              </a:rPr>
              <a:t>IP:port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48600" y="1268700"/>
            <a:ext cx="93613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NAT 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84730" y="1268700"/>
            <a:ext cx="180025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Destination </a:t>
            </a:r>
            <a:r>
              <a:rPr lang="en-US" sz="1400" dirty="0" err="1" smtClean="0">
                <a:solidFill>
                  <a:schemeClr val="tx1"/>
                </a:solidFill>
              </a:rPr>
              <a:t>IP:port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48350" y="1628750"/>
            <a:ext cx="1800250" cy="74159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192.168.1.12:</a:t>
            </a:r>
            <a:r>
              <a:rPr lang="en-US" sz="1400" dirty="0" smtClean="0">
                <a:solidFill>
                  <a:srgbClr val="FF0000"/>
                </a:solidFill>
              </a:rPr>
              <a:t>4983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84730" y="1628750"/>
            <a:ext cx="1800250" cy="74159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134.22.81.12:8888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134.22.81.12:6543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184.121.54.8:1234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48600" y="1628750"/>
            <a:ext cx="936130" cy="74159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4983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0797" y="1700760"/>
            <a:ext cx="303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</a:rPr>
              <a:t>Endpoint Independent Mapping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(Preservation)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2" grpId="0" animBg="1"/>
      <p:bldP spid="27" grpId="0" uiExpand="1" build="allAtOnce" animBg="1"/>
      <p:bldP spid="28" grpId="0" uiExpand="1" build="allAtOnce" animBg="1"/>
      <p:bldP spid="33" grpId="1" animBg="1"/>
      <p:bldP spid="34" grpId="1" build="allAtOnce" animBg="1"/>
      <p:bldP spid="35" grpId="1" build="allAtOnce" animBg="1"/>
      <p:bldP spid="36" grpId="0"/>
      <p:bldP spid="40" grpId="0" animBg="1"/>
      <p:bldP spid="41" grpId="0" animBg="1"/>
      <p:bldP spid="42" grpId="0" animBg="1"/>
      <p:bldP spid="44" grpId="0" animBg="1"/>
      <p:bldP spid="45" grpId="0" uiExpand="1" build="allAtOnce" animBg="1"/>
      <p:bldP spid="46" grpId="0" uiExpand="1" build="allAtOnce" animBg="1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NAT Port Filtering Policy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3460" y="2204830"/>
            <a:ext cx="180025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192.168.1.12:</a:t>
            </a:r>
            <a:r>
              <a:rPr lang="en-US" sz="1400" dirty="0" smtClean="0">
                <a:solidFill>
                  <a:srgbClr val="FF0000"/>
                </a:solidFill>
              </a:rPr>
              <a:t>4983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460" y="1844780"/>
            <a:ext cx="180025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Source </a:t>
            </a:r>
            <a:r>
              <a:rPr lang="en-US" sz="1400" dirty="0" err="1" smtClean="0">
                <a:solidFill>
                  <a:schemeClr val="tx1"/>
                </a:solidFill>
              </a:rPr>
              <a:t>IP:port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3710" y="1844780"/>
            <a:ext cx="93613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NAT 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9840" y="1844780"/>
            <a:ext cx="180025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Destination </a:t>
            </a:r>
            <a:r>
              <a:rPr lang="en-US" sz="1400" dirty="0" err="1" smtClean="0">
                <a:solidFill>
                  <a:schemeClr val="tx1"/>
                </a:solidFill>
              </a:rPr>
              <a:t>IP:port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9840" y="2204830"/>
            <a:ext cx="180025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134.229.81.12:8888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10" y="2204830"/>
            <a:ext cx="93613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4983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460" y="6309400"/>
            <a:ext cx="6471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EI =Endpoint Independent; HD=Host Dependent; PD=Port Dependent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2760" y="1484730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</a:rPr>
              <a:t>Port Filtering Policy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60290" y="2204830"/>
            <a:ext cx="180025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134.229.81.12:8888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8570" y="1844780"/>
            <a:ext cx="35167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08620" y="1844780"/>
            <a:ext cx="35167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8520" y="1844780"/>
            <a:ext cx="35167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60290" y="1844780"/>
            <a:ext cx="1800250" cy="288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Incoming Packet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8570" y="2204830"/>
            <a:ext cx="35167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08620" y="2204830"/>
            <a:ext cx="35167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88520" y="2204830"/>
            <a:ext cx="35167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60290" y="2492870"/>
            <a:ext cx="180025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134.229.81.12:7856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48570" y="2492870"/>
            <a:ext cx="35167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08620" y="2492870"/>
            <a:ext cx="35167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88520" y="2492870"/>
            <a:ext cx="35167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60290" y="2780910"/>
            <a:ext cx="180025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85.185.241.13:6543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48570" y="2780910"/>
            <a:ext cx="35167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08620" y="2780910"/>
            <a:ext cx="35167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88520" y="2780910"/>
            <a:ext cx="351670" cy="28804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Y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590" y="4149100"/>
            <a:ext cx="408527" cy="61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683460" y="4797190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192.168.1.12:4983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350" y="3605734"/>
            <a:ext cx="408527" cy="61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6288151" y="422111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134.22.81.12:8888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123660" y="4582748"/>
            <a:ext cx="1584220" cy="1588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1"/>
          </p:cNvCxnSpPr>
          <p:nvPr/>
        </p:nvCxnSpPr>
        <p:spPr>
          <a:xfrm rot="10800000" flipV="1">
            <a:off x="4283961" y="4405776"/>
            <a:ext cx="2004191" cy="104962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90" y="4149100"/>
            <a:ext cx="561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Arrow Connector 39"/>
          <p:cNvCxnSpPr>
            <a:stCxn id="46" idx="1"/>
          </p:cNvCxnSpPr>
          <p:nvPr/>
        </p:nvCxnSpPr>
        <p:spPr>
          <a:xfrm rot="10800000">
            <a:off x="4283961" y="4651582"/>
            <a:ext cx="2004190" cy="114245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350" y="4973924"/>
            <a:ext cx="408527" cy="61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6224030" y="550800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85.185.241.13:6543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rot="10800000">
            <a:off x="4283960" y="4869200"/>
            <a:ext cx="1940070" cy="823474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288151" y="4581160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134.22.81.12:7856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/>
      <p:bldP spid="42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STUN</a:t>
            </a:r>
            <a:endParaRPr lang="en-US" dirty="0"/>
          </a:p>
        </p:txBody>
      </p:sp>
      <p:pic>
        <p:nvPicPr>
          <p:cNvPr id="8" name="Content Placeholder 7" descr="distributed-stun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115519" y="1340710"/>
            <a:ext cx="5500513" cy="4514571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70490" y="2887090"/>
            <a:ext cx="4373510" cy="161274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Identifies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NAT Type: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Mapping, </a:t>
            </a:r>
            <a:r>
              <a:rPr lang="en-US" dirty="0" smtClean="0">
                <a:solidFill>
                  <a:srgbClr val="FF0000"/>
                </a:solidFill>
              </a:rPr>
              <a:t>Port </a:t>
            </a:r>
            <a:r>
              <a:rPr lang="en-US" dirty="0" smtClean="0">
                <a:solidFill>
                  <a:srgbClr val="FF0000"/>
                </a:solidFill>
              </a:rPr>
              <a:t>Allocation and  Filtering Polices </a:t>
            </a:r>
            <a:r>
              <a:rPr lang="en-US" dirty="0" smtClean="0">
                <a:solidFill>
                  <a:srgbClr val="FF0000"/>
                </a:solidFill>
              </a:rPr>
              <a:t>&amp; </a:t>
            </a:r>
            <a:r>
              <a:rPr lang="en-US" dirty="0" smtClean="0">
                <a:solidFill>
                  <a:srgbClr val="FF0000"/>
                </a:solidFill>
              </a:rPr>
              <a:t>Binding Timeout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257" cy="1846659"/>
          </a:xfrm>
        </p:spPr>
        <p:txBody>
          <a:bodyPr/>
          <a:lstStyle/>
          <a:p>
            <a:r>
              <a:rPr lang="en-US" dirty="0" smtClean="0"/>
              <a:t>ADDRESSING, ROUTING and connection establishment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SON for Addressing and Routing</a:t>
            </a:r>
            <a:endParaRPr lang="en-US" dirty="0"/>
          </a:p>
        </p:txBody>
      </p:sp>
      <p:pic>
        <p:nvPicPr>
          <p:cNvPr id="4" name="Content Placeholder 3" descr="dht-usur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430" y="1556740"/>
            <a:ext cx="5567911" cy="4525963"/>
          </a:xfrm>
        </p:spPr>
      </p:pic>
      <p:sp>
        <p:nvSpPr>
          <p:cNvPr id="7" name="Folded Corner 6"/>
          <p:cNvSpPr/>
          <p:nvPr/>
        </p:nvSpPr>
        <p:spPr>
          <a:xfrm>
            <a:off x="5544135" y="4869200"/>
            <a:ext cx="3384470" cy="108015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Parent failure </a:t>
            </a:r>
            <a:r>
              <a:rPr lang="en-US" sz="2000" dirty="0" smtClean="0">
                <a:solidFill>
                  <a:schemeClr val="tx1"/>
                </a:solidFill>
              </a:rPr>
              <a:t>identified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using private-&gt;public node heartbeats &amp; p-stabilization.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5544134" y="1484730"/>
            <a:ext cx="3383966" cy="108015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Successor-list replication can be used so that private nodes have several </a:t>
            </a:r>
            <a:r>
              <a:rPr lang="en-US" sz="2000" dirty="0" smtClean="0">
                <a:solidFill>
                  <a:schemeClr val="tx1"/>
                </a:solidFill>
              </a:rPr>
              <a:t>parents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Node Descriptors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965" y="2085533"/>
            <a:ext cx="7775575" cy="3816429"/>
          </a:xfrm>
        </p:spPr>
        <p:txBody>
          <a:bodyPr/>
          <a:lstStyle/>
          <a:p>
            <a:r>
              <a:rPr lang="en-US" dirty="0" smtClean="0"/>
              <a:t>SON </a:t>
            </a:r>
            <a:r>
              <a:rPr lang="en-US" dirty="0" smtClean="0"/>
              <a:t>key </a:t>
            </a:r>
            <a:r>
              <a:rPr lang="en-US" dirty="0" smtClean="0"/>
              <a:t>is </a:t>
            </a:r>
            <a:r>
              <a:rPr lang="en-US" dirty="0" smtClean="0"/>
              <a:t>used to connect to nodes</a:t>
            </a:r>
            <a:endParaRPr lang="en-US" dirty="0" smtClean="0"/>
          </a:p>
          <a:p>
            <a:r>
              <a:rPr lang="en-US" dirty="0" smtClean="0"/>
              <a:t>NAT type </a:t>
            </a:r>
            <a:r>
              <a:rPr lang="en-US" dirty="0" smtClean="0"/>
              <a:t>contains:</a:t>
            </a:r>
            <a:endParaRPr lang="en-US" dirty="0" smtClean="0"/>
          </a:p>
          <a:p>
            <a:pPr lvl="1"/>
            <a:r>
              <a:rPr lang="en-US" dirty="0" smtClean="0"/>
              <a:t>Mapping, Allocation, Filtering Policies</a:t>
            </a:r>
          </a:p>
          <a:p>
            <a:r>
              <a:rPr lang="en-US" dirty="0" smtClean="0"/>
              <a:t>IP Endpoints</a:t>
            </a:r>
          </a:p>
          <a:p>
            <a:pPr lvl="1"/>
            <a:r>
              <a:rPr lang="en-US" dirty="0" smtClean="0"/>
              <a:t>Single endpoint for public nodes</a:t>
            </a:r>
          </a:p>
          <a:p>
            <a:pPr lvl="1"/>
            <a:r>
              <a:rPr lang="en-US" dirty="0" smtClean="0"/>
              <a:t>Multiple Parent Endpoints for private nodes</a:t>
            </a:r>
          </a:p>
          <a:p>
            <a:r>
              <a:rPr lang="en-US" dirty="0" smtClean="0"/>
              <a:t>Timestamp for descriptor creation</a:t>
            </a:r>
            <a:endParaRPr lang="en-US" dirty="0"/>
          </a:p>
        </p:txBody>
      </p:sp>
      <p:pic>
        <p:nvPicPr>
          <p:cNvPr id="6" name="Picture 5" descr="address-form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520" y="1268700"/>
            <a:ext cx="6610213" cy="723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Establishment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6588280" y="2204830"/>
            <a:ext cx="2448340" cy="208829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Parallelize connection attempts to private nodes by connecting to all its parents concurrently.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dht-connection-establishmen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6066" y="1268700"/>
            <a:ext cx="5904224" cy="46806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NAT </a:t>
            </a:r>
            <a:r>
              <a:rPr lang="en-US" dirty="0" smtClean="0"/>
              <a:t>Hole Punching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00200"/>
            <a:ext cx="7775575" cy="3373231"/>
          </a:xfrm>
        </p:spPr>
        <p:txBody>
          <a:bodyPr/>
          <a:lstStyle/>
          <a:p>
            <a:r>
              <a:rPr lang="en-US" dirty="0" smtClean="0"/>
              <a:t>Connection reversal</a:t>
            </a:r>
          </a:p>
          <a:p>
            <a:pPr lvl="1"/>
            <a:r>
              <a:rPr lang="en-US" dirty="0" smtClean="0"/>
              <a:t>From public node to a private node</a:t>
            </a:r>
          </a:p>
          <a:p>
            <a:r>
              <a:rPr lang="en-US" dirty="0" smtClean="0"/>
              <a:t>Simple Hole-Punching</a:t>
            </a:r>
          </a:p>
          <a:p>
            <a:pPr lvl="1"/>
            <a:r>
              <a:rPr lang="en-US" dirty="0" smtClean="0"/>
              <a:t>Endpoint-Independent mapping or filtering</a:t>
            </a:r>
          </a:p>
          <a:p>
            <a:r>
              <a:rPr lang="en-US" dirty="0" smtClean="0"/>
              <a:t>Port-prediction using Contiguity</a:t>
            </a:r>
          </a:p>
          <a:p>
            <a:r>
              <a:rPr lang="en-US" dirty="0" smtClean="0"/>
              <a:t>Port-prediction using Preservation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Usurp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00200"/>
            <a:ext cx="7775575" cy="4277140"/>
          </a:xfrm>
        </p:spPr>
        <p:txBody>
          <a:bodyPr>
            <a:normAutofit/>
          </a:bodyPr>
          <a:lstStyle/>
          <a:p>
            <a:r>
              <a:rPr lang="en-US" dirty="0" smtClean="0"/>
              <a:t>A NAT-aware message routing service, implemented as an overlay network.</a:t>
            </a:r>
          </a:p>
          <a:p>
            <a:pPr lvl="1"/>
            <a:r>
              <a:rPr lang="en-US" dirty="0" smtClean="0"/>
              <a:t>Nodes primarily use structured overlay network (SON) IDs as network endpoints.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Build NAT-traversing P2P applications!</a:t>
            </a:r>
          </a:p>
          <a:p>
            <a:pPr marL="742950" lvl="2" indent="-342900"/>
            <a:r>
              <a:rPr lang="en-US" dirty="0" smtClean="0"/>
              <a:t>Peer-to-Peer (P2P) apps are layered over Usurp middleware so that they both traverse NATs and can make NAT-aware connection decisions.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-Shape 25"/>
          <p:cNvSpPr/>
          <p:nvPr/>
        </p:nvSpPr>
        <p:spPr>
          <a:xfrm>
            <a:off x="4572000" y="4005080"/>
            <a:ext cx="3168440" cy="1296180"/>
          </a:xfrm>
          <a:prstGeom prst="corner">
            <a:avLst>
              <a:gd name="adj1" fmla="val 9762"/>
              <a:gd name="adj2" fmla="val 8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NAT-Aware </a:t>
            </a:r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00200"/>
            <a:ext cx="7775575" cy="1477328"/>
          </a:xfrm>
        </p:spPr>
        <p:txBody>
          <a:bodyPr/>
          <a:lstStyle/>
          <a:p>
            <a:r>
              <a:rPr lang="en-US" dirty="0" smtClean="0"/>
              <a:t>It is the combination of NAT types of 2 nodes that is important when connecting two nodes behind NATs [2].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0763" y="4973924"/>
            <a:ext cx="408527" cy="61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2060" y="5779930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HD Mapping, Preservation, </a:t>
            </a:r>
            <a:r>
              <a:rPr lang="en-US" sz="1400" dirty="0" smtClean="0">
                <a:solidFill>
                  <a:srgbClr val="FF0000"/>
                </a:solidFill>
              </a:rPr>
              <a:t>PD </a:t>
            </a:r>
            <a:r>
              <a:rPr lang="en-US" sz="1400" dirty="0" smtClean="0">
                <a:solidFill>
                  <a:srgbClr val="FF0000"/>
                </a:solidFill>
              </a:rPr>
              <a:t>Filter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8530" y="4964642"/>
            <a:ext cx="408527" cy="61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92201" y="5796048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PD Mapping, </a:t>
            </a:r>
            <a:r>
              <a:rPr lang="en-US" sz="1400" dirty="0" smtClean="0">
                <a:solidFill>
                  <a:srgbClr val="FF0000"/>
                </a:solidFill>
              </a:rPr>
              <a:t>Random, PD </a:t>
            </a:r>
            <a:r>
              <a:rPr lang="en-US" sz="1400" dirty="0" smtClean="0">
                <a:solidFill>
                  <a:srgbClr val="FF0000"/>
                </a:solidFill>
              </a:rPr>
              <a:t>Filter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210" y="4869200"/>
            <a:ext cx="561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 flipV="1">
            <a:off x="1892300" y="5225373"/>
            <a:ext cx="735430" cy="67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3148755" y="3803975"/>
            <a:ext cx="1440200" cy="136819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6692900" y="5238750"/>
            <a:ext cx="8001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4669189" y="3840205"/>
            <a:ext cx="1358797" cy="144725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2694" y="3356990"/>
            <a:ext cx="408527" cy="61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Arrow Connector 45"/>
          <p:cNvCxnSpPr/>
          <p:nvPr/>
        </p:nvCxnSpPr>
        <p:spPr>
          <a:xfrm rot="10800000" flipH="1">
            <a:off x="6705600" y="5552737"/>
            <a:ext cx="8001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38500" y="5552737"/>
            <a:ext cx="28067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866900" y="5553193"/>
            <a:ext cx="735430" cy="67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460500" y="3289300"/>
            <a:ext cx="2948430" cy="1846860"/>
            <a:chOff x="1460500" y="3289300"/>
            <a:chExt cx="2948430" cy="18468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943100" y="5035550"/>
              <a:ext cx="679450" cy="63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3004735" y="3731965"/>
              <a:ext cx="1440200" cy="136819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460500" y="3289300"/>
              <a:ext cx="2351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 smtClean="0"/>
                <a:t>. Bind port X and</a:t>
              </a:r>
              <a:br>
                <a:rPr lang="en-US" dirty="0" smtClean="0"/>
              </a:br>
              <a:r>
                <a:rPr lang="en-US" dirty="0" smtClean="0"/>
                <a:t>    Connect(B, Policy)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978400" y="4216400"/>
            <a:ext cx="391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Connect sent to </a:t>
            </a:r>
            <a:r>
              <a:rPr lang="en-US" dirty="0" smtClean="0"/>
              <a:t>port </a:t>
            </a:r>
            <a:r>
              <a:rPr lang="en-US" dirty="0" smtClean="0"/>
              <a:t>X on A’s NAT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7700" y="4165600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Send </a:t>
            </a:r>
            <a:r>
              <a:rPr lang="en-US" dirty="0" err="1" smtClean="0"/>
              <a:t>msg</a:t>
            </a:r>
            <a:r>
              <a:rPr lang="en-US" dirty="0" smtClean="0"/>
              <a:t> to random port</a:t>
            </a:r>
          </a:p>
          <a:p>
            <a:r>
              <a:rPr lang="en-US" dirty="0" smtClean="0"/>
              <a:t>     at B’s NAT IP </a:t>
            </a:r>
            <a:r>
              <a:rPr lang="en-US" dirty="0" err="1" smtClean="0"/>
              <a:t>addr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251200" y="5400337"/>
            <a:ext cx="28067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879600" y="5400793"/>
            <a:ext cx="735430" cy="67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30" y="4797190"/>
            <a:ext cx="561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/>
          <p:nvPr/>
        </p:nvSpPr>
        <p:spPr>
          <a:xfrm>
            <a:off x="4978400" y="3898900"/>
            <a:ext cx="300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Connect(A’s NAT IP/port)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47700" y="3848100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Response: B’s NAT IP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110623" y="3079234"/>
            <a:ext cx="124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B’s Parent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022223" y="509853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011823" y="509853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8" grpId="1"/>
      <p:bldP spid="72" grpId="0"/>
      <p:bldP spid="72" grpId="1"/>
      <p:bldP spid="73" grpId="0"/>
      <p:bldP spid="7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615553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00200"/>
            <a:ext cx="7775575" cy="4690515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Evaluate performance of a Peer Sampling Service (</a:t>
            </a:r>
            <a:r>
              <a:rPr lang="en-US" dirty="0" err="1" smtClean="0"/>
              <a:t>Cyclon</a:t>
            </a:r>
            <a:r>
              <a:rPr lang="en-US" dirty="0" smtClean="0"/>
              <a:t>) in </a:t>
            </a:r>
            <a:r>
              <a:rPr lang="en-US" dirty="0" smtClean="0"/>
              <a:t>the presence </a:t>
            </a:r>
            <a:r>
              <a:rPr lang="en-US" dirty="0" smtClean="0"/>
              <a:t>of </a:t>
            </a:r>
            <a:r>
              <a:rPr lang="en-US" dirty="0" smtClean="0"/>
              <a:t>NATs.</a:t>
            </a:r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Compare </a:t>
            </a:r>
            <a:r>
              <a:rPr lang="en-US" dirty="0" err="1" smtClean="0"/>
              <a:t>behaviour</a:t>
            </a:r>
            <a:r>
              <a:rPr lang="en-US" dirty="0" smtClean="0"/>
              <a:t> and performance of:</a:t>
            </a:r>
            <a:endParaRPr lang="en-US" dirty="0" smtClean="0"/>
          </a:p>
          <a:p>
            <a:pPr marL="857250" lvl="2" indent="-457200">
              <a:buFont typeface="+mj-lt"/>
              <a:buAutoNum type="arabicPeriod"/>
            </a:pPr>
            <a:r>
              <a:rPr lang="en-US" dirty="0" smtClean="0"/>
              <a:t>B</a:t>
            </a:r>
            <a:r>
              <a:rPr lang="en-US" dirty="0" smtClean="0"/>
              <a:t>aseline </a:t>
            </a:r>
            <a:r>
              <a:rPr lang="en-US" dirty="0" err="1" smtClean="0"/>
              <a:t>Cyclon</a:t>
            </a:r>
            <a:r>
              <a:rPr lang="en-US" dirty="0" smtClean="0"/>
              <a:t> (no NATs)</a:t>
            </a:r>
            <a:endParaRPr lang="en-US" dirty="0" smtClean="0"/>
          </a:p>
          <a:p>
            <a:pPr marL="857250" lvl="2" indent="-457200">
              <a:buFont typeface="+mj-lt"/>
              <a:buAutoNum type="arabicPeriod"/>
            </a:pPr>
            <a:r>
              <a:rPr lang="en-US" dirty="0" err="1" smtClean="0"/>
              <a:t>Cyclon</a:t>
            </a:r>
            <a:r>
              <a:rPr lang="en-US" dirty="0" smtClean="0"/>
              <a:t> (with NATs)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dirty="0" err="1" smtClean="0"/>
              <a:t>Cyclon</a:t>
            </a:r>
            <a:r>
              <a:rPr lang="en-US" dirty="0" smtClean="0"/>
              <a:t> over </a:t>
            </a:r>
            <a:r>
              <a:rPr lang="en-US" dirty="0" smtClean="0"/>
              <a:t>Usurp.</a:t>
            </a:r>
          </a:p>
          <a:p>
            <a:pPr marL="342000" indent="-342000"/>
            <a:r>
              <a:rPr lang="en-US" sz="2800" dirty="0" smtClean="0"/>
              <a:t>Message-level </a:t>
            </a:r>
            <a:r>
              <a:rPr lang="en-US" sz="2800" dirty="0" smtClean="0"/>
              <a:t>simulator using </a:t>
            </a:r>
            <a:r>
              <a:rPr lang="en-US" sz="2800" dirty="0" err="1" smtClean="0"/>
              <a:t>Kompics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000" indent="-342000"/>
            <a:r>
              <a:rPr lang="en-US" sz="2800" dirty="0" smtClean="0">
                <a:solidFill>
                  <a:schemeClr val="tx1"/>
                </a:solidFill>
                <a:latin typeface="+mn-lt"/>
              </a:rPr>
              <a:t>NAT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emulator that emulates mapping, port allocation and filtering policies.</a:t>
            </a:r>
            <a:endParaRPr lang="en-US" sz="28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err="1" smtClean="0"/>
              <a:t>Cyclon</a:t>
            </a:r>
            <a:r>
              <a:rPr lang="en-US" dirty="0" smtClean="0"/>
              <a:t> Layered on Usurp</a:t>
            </a:r>
            <a:endParaRPr lang="en-US" dirty="0"/>
          </a:p>
        </p:txBody>
      </p:sp>
      <p:pic>
        <p:nvPicPr>
          <p:cNvPr id="4" name="Content Placeholder 3" descr="NatTraverserComponentWithCycl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569" y="1484730"/>
            <a:ext cx="6024333" cy="43926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213" y="1600201"/>
            <a:ext cx="7775575" cy="3914918"/>
          </a:xfrm>
        </p:spPr>
        <p:txBody>
          <a:bodyPr/>
          <a:lstStyle/>
          <a:p>
            <a:r>
              <a:rPr lang="en-US" sz="2400" dirty="0" smtClean="0"/>
              <a:t>Ratio public to private nodes is set to 1:4 </a:t>
            </a:r>
          </a:p>
          <a:p>
            <a:r>
              <a:rPr lang="en-US" sz="2400" dirty="0" smtClean="0"/>
              <a:t>Percentages of </a:t>
            </a:r>
            <a:r>
              <a:rPr lang="en-US" sz="2400" dirty="0" smtClean="0"/>
              <a:t>NAT types are </a:t>
            </a:r>
            <a:r>
              <a:rPr lang="en-US" sz="2400" dirty="0" smtClean="0"/>
              <a:t>taken from [2].</a:t>
            </a:r>
          </a:p>
          <a:p>
            <a:r>
              <a:rPr lang="en-US" sz="2400" dirty="0" smtClean="0"/>
              <a:t>Rule binding expiration time </a:t>
            </a:r>
          </a:p>
          <a:p>
            <a:pPr lvl="1"/>
            <a:r>
              <a:rPr lang="en-US" sz="2000" dirty="0" smtClean="0"/>
              <a:t>Randomly chosen </a:t>
            </a:r>
            <a:r>
              <a:rPr lang="en-US" sz="2000" dirty="0" smtClean="0"/>
              <a:t>from {30, 60, 90, 120, 150, 180 sec}</a:t>
            </a:r>
          </a:p>
          <a:p>
            <a:r>
              <a:rPr lang="en-US" sz="2400" dirty="0" smtClean="0"/>
              <a:t>Simulate multiple nodes behind a </a:t>
            </a:r>
            <a:r>
              <a:rPr lang="en-US" sz="2400" dirty="0" smtClean="0"/>
              <a:t>NAT.</a:t>
            </a:r>
            <a:endParaRPr lang="en-US" sz="2400" dirty="0" smtClean="0"/>
          </a:p>
          <a:p>
            <a:r>
              <a:rPr lang="en-US" sz="2400" dirty="0" smtClean="0"/>
              <a:t>Network size 1024 </a:t>
            </a:r>
            <a:r>
              <a:rPr lang="en-US" sz="2400" dirty="0" smtClean="0"/>
              <a:t>nodes.</a:t>
            </a:r>
            <a:endParaRPr lang="en-US" sz="2400" dirty="0" smtClean="0"/>
          </a:p>
          <a:p>
            <a:pPr lvl="1"/>
            <a:r>
              <a:rPr lang="en-US" sz="2000" dirty="0" smtClean="0"/>
              <a:t>Constant node arrival rate of </a:t>
            </a:r>
            <a:r>
              <a:rPr lang="en-US" sz="2000" dirty="0" smtClean="0"/>
              <a:t>500ms.</a:t>
            </a:r>
            <a:endParaRPr lang="en-US" sz="2000" dirty="0" smtClean="0"/>
          </a:p>
          <a:p>
            <a:r>
              <a:rPr lang="en-US" sz="2400" dirty="0" smtClean="0"/>
              <a:t>Latencies </a:t>
            </a:r>
            <a:r>
              <a:rPr lang="en-US" sz="2400" dirty="0" err="1" smtClean="0"/>
              <a:t>modelled</a:t>
            </a:r>
            <a:r>
              <a:rPr lang="en-US" sz="2400" dirty="0" smtClean="0"/>
              <a:t> using the King Data Set [3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Results average of 30 runs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00200"/>
            <a:ext cx="7775575" cy="3163943"/>
          </a:xfrm>
        </p:spPr>
        <p:txBody>
          <a:bodyPr/>
          <a:lstStyle/>
          <a:p>
            <a:r>
              <a:rPr lang="en-US" sz="2800" dirty="0" smtClean="0"/>
              <a:t>Chord parameters</a:t>
            </a:r>
          </a:p>
          <a:p>
            <a:pPr lvl="1"/>
            <a:r>
              <a:rPr lang="en-US" sz="2400" dirty="0"/>
              <a:t>successor stabilization of 2 seconds </a:t>
            </a:r>
          </a:p>
          <a:p>
            <a:pPr lvl="1"/>
            <a:r>
              <a:rPr lang="en-US" sz="2400" dirty="0"/>
              <a:t>finger stabilization 3 seconds</a:t>
            </a:r>
            <a:endParaRPr lang="en-US" sz="2400" dirty="0" smtClean="0"/>
          </a:p>
          <a:p>
            <a:r>
              <a:rPr lang="en-US" sz="2800" dirty="0" err="1" smtClean="0"/>
              <a:t>Cyclon</a:t>
            </a:r>
            <a:r>
              <a:rPr lang="en-US" sz="2800" dirty="0" smtClean="0"/>
              <a:t> parameters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ycle period 10 seconds</a:t>
            </a:r>
          </a:p>
          <a:p>
            <a:pPr lvl="1"/>
            <a:r>
              <a:rPr lang="en-US" sz="2400" dirty="0" smtClean="0"/>
              <a:t>View size 15</a:t>
            </a:r>
          </a:p>
          <a:p>
            <a:pPr lvl="1"/>
            <a:r>
              <a:rPr lang="en-US" sz="2400" dirty="0" smtClean="0"/>
              <a:t>Shuffle Length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Clustering </a:t>
            </a:r>
            <a:r>
              <a:rPr lang="en-US" dirty="0" smtClean="0"/>
              <a:t>Coefficient</a:t>
            </a:r>
            <a:endParaRPr lang="en-US" dirty="0"/>
          </a:p>
        </p:txBody>
      </p:sp>
      <p:pic>
        <p:nvPicPr>
          <p:cNvPr id="4" name="Content Placeholder 3" descr="clustering_coeffic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1855" y="1600200"/>
            <a:ext cx="528029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dirty="0" smtClean="0"/>
              <a:t>Path Length</a:t>
            </a:r>
            <a:endParaRPr lang="en-US" dirty="0"/>
          </a:p>
        </p:txBody>
      </p:sp>
      <p:pic>
        <p:nvPicPr>
          <p:cNvPr id="4" name="Content Placeholder 3" descr="avg_path_lengt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1855" y="1600200"/>
            <a:ext cx="528029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dirty="0" smtClean="0"/>
              <a:t>In-Degree</a:t>
            </a:r>
            <a:endParaRPr lang="en-US" dirty="0"/>
          </a:p>
        </p:txBody>
      </p:sp>
      <p:pic>
        <p:nvPicPr>
          <p:cNvPr id="4" name="Content Placeholder 3" descr="avg_in_degre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1855" y="1600200"/>
            <a:ext cx="528029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Usurp Overhead </a:t>
            </a:r>
            <a:r>
              <a:rPr lang="en-US" dirty="0" err="1" smtClean="0"/>
              <a:t>vs</a:t>
            </a:r>
            <a:r>
              <a:rPr lang="en-US" dirty="0" smtClean="0"/>
              <a:t> Time</a:t>
            </a:r>
            <a:endParaRPr lang="en-US" dirty="0"/>
          </a:p>
        </p:txBody>
      </p:sp>
      <p:pic>
        <p:nvPicPr>
          <p:cNvPr id="4" name="Content Placeholder 3" descr="data_rate_function_of_ti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1855" y="1600200"/>
            <a:ext cx="528029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213" y="549275"/>
            <a:ext cx="8280397" cy="677108"/>
          </a:xfrm>
        </p:spPr>
        <p:txBody>
          <a:bodyPr/>
          <a:lstStyle/>
          <a:p>
            <a:r>
              <a:rPr lang="en-US" dirty="0" smtClean="0"/>
              <a:t>Client-Server NAT Infrastructure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1712" y="1484730"/>
            <a:ext cx="648090" cy="9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511" y="1484730"/>
            <a:ext cx="648090" cy="9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9139" y="1412720"/>
            <a:ext cx="648090" cy="9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719984" y="2476918"/>
            <a:ext cx="97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STUN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50" y="2476918"/>
            <a:ext cx="97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TURN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3322" y="2404908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Rendezvous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1547580" y="3501010"/>
            <a:ext cx="6120850" cy="2592360"/>
          </a:xfrm>
          <a:prstGeom prst="cloud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P2P Network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2"/>
          </p:cNvCxnSpPr>
          <p:nvPr/>
        </p:nvCxnSpPr>
        <p:spPr>
          <a:xfrm rot="16200000" flipH="1">
            <a:off x="2344972" y="2988138"/>
            <a:ext cx="593792" cy="8640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V="1">
            <a:off x="3786523" y="3284979"/>
            <a:ext cx="43206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2"/>
          </p:cNvCxnSpPr>
          <p:nvPr/>
        </p:nvCxnSpPr>
        <p:spPr>
          <a:xfrm rot="5400000">
            <a:off x="6392683" y="3246836"/>
            <a:ext cx="449771" cy="585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1979640" y="5085230"/>
            <a:ext cx="5184720" cy="720100"/>
          </a:xfrm>
          <a:prstGeom prst="foldedCorner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Requires additional addressing/routing support to enable communication with private nodes!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179390" y="1736765"/>
            <a:ext cx="1656230" cy="64809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NAT Type</a:t>
            </a:r>
          </a:p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Indentification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4427980" y="1736765"/>
            <a:ext cx="1224170" cy="64809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Message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Relaying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7236370" y="1736765"/>
            <a:ext cx="1800250" cy="64809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Hole-Punching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for UDP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179390" y="2744905"/>
            <a:ext cx="1440200" cy="648090"/>
          </a:xfrm>
          <a:prstGeom prst="foldedCorner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Stateless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 Public 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4427980" y="2744905"/>
            <a:ext cx="1440200" cy="648090"/>
          </a:xfrm>
          <a:prstGeom prst="foldedCorner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Stateful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High B/W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7236370" y="2744905"/>
            <a:ext cx="1584220" cy="648090"/>
          </a:xfrm>
          <a:prstGeom prst="foldedCorner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Stateful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Low Latency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17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8459787" cy="677108"/>
          </a:xfrm>
        </p:spPr>
        <p:txBody>
          <a:bodyPr/>
          <a:lstStyle/>
          <a:p>
            <a:r>
              <a:rPr lang="en-US" dirty="0" smtClean="0"/>
              <a:t>Overhead </a:t>
            </a:r>
            <a:r>
              <a:rPr lang="en-US" dirty="0" err="1" smtClean="0"/>
              <a:t>vs</a:t>
            </a:r>
            <a:r>
              <a:rPr lang="en-US" dirty="0" smtClean="0"/>
              <a:t> % Private Nodes</a:t>
            </a:r>
            <a:endParaRPr lang="en-US" dirty="0"/>
          </a:p>
        </p:txBody>
      </p:sp>
      <p:pic>
        <p:nvPicPr>
          <p:cNvPr id="4" name="Content Placeholder 3" descr="data_rate_fn_of_no_of_natted_pe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1855" y="1600200"/>
            <a:ext cx="528029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Failure</a:t>
            </a:r>
            <a:endParaRPr lang="en-US" dirty="0"/>
          </a:p>
        </p:txBody>
      </p:sp>
      <p:pic>
        <p:nvPicPr>
          <p:cNvPr id="4" name="Content Placeholder 3" descr="massive_failur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570" y="1196690"/>
            <a:ext cx="5751052" cy="49294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Churn</a:t>
            </a:r>
            <a:r>
              <a:rPr lang="en-US" smtClean="0"/>
              <a:t>: </a:t>
            </a:r>
            <a:r>
              <a:rPr lang="en-US" smtClean="0"/>
              <a:t>Percent</a:t>
            </a:r>
            <a:r>
              <a:rPr lang="en-US" smtClean="0"/>
              <a:t> failures/cycle</a:t>
            </a:r>
            <a:endParaRPr lang="en-US" dirty="0"/>
          </a:p>
        </p:txBody>
      </p:sp>
      <p:pic>
        <p:nvPicPr>
          <p:cNvPr id="4" name="Content Placeholder 3" descr="chur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31855" y="1196690"/>
            <a:ext cx="5751052" cy="49294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00200"/>
            <a:ext cx="7775575" cy="4616648"/>
          </a:xfrm>
        </p:spPr>
        <p:txBody>
          <a:bodyPr/>
          <a:lstStyle/>
          <a:p>
            <a:r>
              <a:rPr lang="en-US" dirty="0" smtClean="0"/>
              <a:t>Presented a fully distributed message routing infrastructure for IP networks with NATs</a:t>
            </a:r>
          </a:p>
          <a:p>
            <a:pPr lvl="1"/>
            <a:r>
              <a:rPr lang="en-US" dirty="0" smtClean="0"/>
              <a:t>P2P applications can be layered on Usurp.</a:t>
            </a:r>
          </a:p>
          <a:p>
            <a:r>
              <a:rPr lang="en-US" dirty="0" smtClean="0"/>
              <a:t>Validated Usurp using a </a:t>
            </a:r>
            <a:r>
              <a:rPr lang="en-US" dirty="0" smtClean="0"/>
              <a:t>PSS </a:t>
            </a:r>
            <a:endParaRPr lang="en-US" dirty="0" smtClean="0"/>
          </a:p>
          <a:p>
            <a:pPr lvl="1"/>
            <a:r>
              <a:rPr lang="en-US" dirty="0" smtClean="0"/>
              <a:t>Acceptable overhead on public nodes for small networks</a:t>
            </a:r>
          </a:p>
          <a:p>
            <a:r>
              <a:rPr lang="en-US" dirty="0" smtClean="0"/>
              <a:t>Working </a:t>
            </a:r>
            <a:r>
              <a:rPr lang="en-US" dirty="0" smtClean="0"/>
              <a:t>on integration of a </a:t>
            </a:r>
            <a:r>
              <a:rPr lang="en-US" dirty="0" smtClean="0"/>
              <a:t>SON </a:t>
            </a:r>
            <a:r>
              <a:rPr lang="en-US" dirty="0" smtClean="0"/>
              <a:t>that supports sub-second </a:t>
            </a:r>
            <a:r>
              <a:rPr lang="en-US" dirty="0" smtClean="0"/>
              <a:t>lookups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00200"/>
            <a:ext cx="7775575" cy="4641271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[1] BEHAVE RFC, </a:t>
            </a:r>
            <a:r>
              <a:rPr lang="en-US" sz="2800" dirty="0" err="1" smtClean="0"/>
              <a:t>Audet</a:t>
            </a:r>
            <a:r>
              <a:rPr lang="en-US" sz="2800" dirty="0" smtClean="0"/>
              <a:t>, F., Jennings, C.: Network address translation (</a:t>
            </a:r>
            <a:r>
              <a:rPr lang="en-US" sz="2800" dirty="0" err="1" smtClean="0"/>
              <a:t>nat</a:t>
            </a:r>
            <a:r>
              <a:rPr lang="en-US" sz="2800" dirty="0" smtClean="0"/>
              <a:t>) behavioral requirements for </a:t>
            </a:r>
            <a:r>
              <a:rPr lang="en-US" sz="2800" dirty="0" err="1" smtClean="0"/>
              <a:t>unicast</a:t>
            </a:r>
            <a:r>
              <a:rPr lang="en-US" sz="2800" dirty="0" smtClean="0"/>
              <a:t> </a:t>
            </a:r>
            <a:r>
              <a:rPr lang="en-US" sz="2800" dirty="0" err="1" smtClean="0"/>
              <a:t>udp</a:t>
            </a:r>
            <a:r>
              <a:rPr lang="en-US" sz="2800" dirty="0" smtClean="0"/>
              <a:t> (2007) IETF</a:t>
            </a:r>
          </a:p>
          <a:p>
            <a:pPr marL="514350" indent="-514350">
              <a:buNone/>
            </a:pPr>
            <a:r>
              <a:rPr lang="en-US" sz="2800" dirty="0" smtClean="0"/>
              <a:t>[2] </a:t>
            </a:r>
            <a:r>
              <a:rPr lang="en-US" sz="2800" dirty="0" err="1" smtClean="0"/>
              <a:t>Roverso</a:t>
            </a:r>
            <a:r>
              <a:rPr lang="en-US" sz="2800" dirty="0" smtClean="0"/>
              <a:t> et al., </a:t>
            </a:r>
            <a:r>
              <a:rPr lang="en-US" sz="2800" dirty="0" err="1" smtClean="0"/>
              <a:t>Natcracker</a:t>
            </a:r>
            <a:r>
              <a:rPr lang="en-US" sz="2800" dirty="0" smtClean="0"/>
              <a:t>: Nat combinations </a:t>
            </a:r>
            <a:r>
              <a:rPr lang="en-US" sz="2800" dirty="0" smtClean="0"/>
              <a:t>matter, ICCC, 2009.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[</a:t>
            </a:r>
            <a:r>
              <a:rPr lang="en-US" sz="2800" dirty="0" smtClean="0"/>
              <a:t>3]</a:t>
            </a:r>
            <a:r>
              <a:rPr lang="en-US" sz="2800" dirty="0" smtClean="0"/>
              <a:t> </a:t>
            </a:r>
            <a:r>
              <a:rPr lang="en-US" sz="2800" dirty="0" err="1" smtClean="0"/>
              <a:t>Gummadi</a:t>
            </a:r>
            <a:r>
              <a:rPr lang="en-US" sz="2800" dirty="0" smtClean="0"/>
              <a:t>, </a:t>
            </a:r>
            <a:r>
              <a:rPr lang="en-US" sz="2800" dirty="0" smtClean="0"/>
              <a:t>K.P. et al, King</a:t>
            </a:r>
            <a:r>
              <a:rPr lang="en-US" sz="2800" dirty="0" smtClean="0"/>
              <a:t>: Estimating latency between </a:t>
            </a:r>
            <a:r>
              <a:rPr lang="en-US" sz="2800" dirty="0" smtClean="0"/>
              <a:t>arbitrary internet </a:t>
            </a:r>
            <a:r>
              <a:rPr lang="en-US" sz="2800" dirty="0" smtClean="0"/>
              <a:t>end hosts. </a:t>
            </a:r>
            <a:r>
              <a:rPr lang="en-US" sz="2800" dirty="0" smtClean="0"/>
              <a:t>In </a:t>
            </a:r>
            <a:r>
              <a:rPr lang="en-US" sz="2800" dirty="0" smtClean="0"/>
              <a:t>SIGCOMM Internet Measurement Workshop (2002)</a:t>
            </a:r>
            <a:endParaRPr lang="en-US" sz="2800" dirty="0" smtClean="0"/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/>
          <p:nvPr/>
        </p:nvSpPr>
        <p:spPr>
          <a:xfrm>
            <a:off x="4572000" y="1700760"/>
            <a:ext cx="4320600" cy="3672510"/>
          </a:xfrm>
          <a:prstGeom prst="cloud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5575" cy="677108"/>
          </a:xfrm>
        </p:spPr>
        <p:txBody>
          <a:bodyPr/>
          <a:lstStyle/>
          <a:p>
            <a:r>
              <a:rPr lang="en-US" dirty="0" smtClean="0"/>
              <a:t>Distributed NAT Infrastructure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72470" y="1990349"/>
            <a:ext cx="3384000" cy="3382921"/>
            <a:chOff x="467430" y="1847090"/>
            <a:chExt cx="3384000" cy="3382921"/>
          </a:xfrm>
        </p:grpSpPr>
        <p:sp>
          <p:nvSpPr>
            <p:cNvPr id="3" name="Freeform 2"/>
            <p:cNvSpPr/>
            <p:nvPr/>
          </p:nvSpPr>
          <p:spPr>
            <a:xfrm>
              <a:off x="575430" y="1936582"/>
              <a:ext cx="3168000" cy="3204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18360">
              <a:solidFill>
                <a:srgbClr val="0047FF"/>
              </a:solidFill>
              <a:prstDash val="solid"/>
            </a:ln>
          </p:spPr>
          <p:txBody>
            <a:bodyPr vert="horz" lIns="99000" tIns="54000" rIns="99000" bIns="54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671430" y="3376581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467430" y="3376581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5489400">
              <a:off x="2027880" y="5050011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5489400">
              <a:off x="2111040" y="1847090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3890400">
              <a:off x="2692915" y="1978110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3890400">
              <a:off x="1373345" y="4858430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2532600">
              <a:off x="3272879" y="2368980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rot="2532600">
              <a:off x="900119" y="4522139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413000">
              <a:off x="3563310" y="2835907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413000">
              <a:off x="603422" y="4016499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309200">
              <a:off x="3557010" y="4044386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309200">
              <a:off x="581970" y="2854226"/>
              <a:ext cx="180000" cy="180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0" compatLnSpc="0"/>
            <a:lstStyle>
              <a:defPPr lvl="0">
                <a:buSzPct val="45000"/>
                <a:buFont typeface="StarSymbol"/>
                <a:buNone/>
              </a:defPPr>
              <a:lvl1pPr lvl="0">
                <a:buSzPct val="45000"/>
                <a:buFont typeface="StarSymbol"/>
                <a:buChar char="●"/>
              </a:lvl1pPr>
              <a:lvl2pPr lvl="1">
                <a:buSzPct val="45000"/>
                <a:buFont typeface="StarSymbol"/>
                <a:buChar char="●"/>
              </a:lvl2pPr>
              <a:lvl3pPr lvl="2">
                <a:buSzPct val="45000"/>
                <a:buFont typeface="StarSymbol"/>
                <a:buChar char="●"/>
              </a:lvl3pPr>
              <a:lvl4pPr lvl="3">
                <a:buSzPct val="45000"/>
                <a:buFont typeface="StarSymbol"/>
                <a:buChar char="●"/>
              </a:lvl4pPr>
              <a:lvl5pPr lvl="4">
                <a:buSzPct val="45000"/>
                <a:buFont typeface="StarSymbol"/>
                <a:buChar char="●"/>
              </a:lvl5pPr>
              <a:lvl6pPr lvl="5">
                <a:buSzPct val="45000"/>
                <a:buFont typeface="StarSymbol"/>
                <a:buChar char="●"/>
              </a:lvl6pPr>
              <a:lvl7pPr lvl="6">
                <a:buSzPct val="45000"/>
                <a:buFont typeface="StarSymbol"/>
                <a:buChar char="●"/>
              </a:lvl7pPr>
              <a:lvl8pPr lvl="7">
                <a:buSzPct val="45000"/>
                <a:buFont typeface="StarSymbol"/>
                <a:buChar char="●"/>
              </a:lvl8pPr>
              <a:lvl9pPr lvl="8">
                <a:buSzPct val="45000"/>
                <a:buFont typeface="StarSymbol"/>
                <a:buChar char="●"/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1976" y="2330969"/>
              <a:ext cx="2475360" cy="2415241"/>
              <a:chOff x="1570906" y="1906747"/>
              <a:chExt cx="2475360" cy="2415241"/>
            </a:xfrm>
          </p:grpSpPr>
          <p:sp>
            <p:nvSpPr>
              <p:cNvPr id="20" name="Freeform 19"/>
              <p:cNvSpPr/>
              <p:nvPr/>
            </p:nvSpPr>
            <p:spPr>
              <a:xfrm rot="2655000">
                <a:off x="3866266" y="4141988"/>
                <a:ext cx="180000" cy="180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FFCC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2655000">
                <a:off x="1570906" y="1906747"/>
                <a:ext cx="180000" cy="180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FFCC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76925" y="1960240"/>
              <a:ext cx="1365120" cy="3156841"/>
              <a:chOff x="2125855" y="1536018"/>
              <a:chExt cx="1365120" cy="3156841"/>
            </a:xfrm>
          </p:grpSpPr>
          <p:sp>
            <p:nvSpPr>
              <p:cNvPr id="23" name="Freeform 22"/>
              <p:cNvSpPr/>
              <p:nvPr/>
            </p:nvSpPr>
            <p:spPr>
              <a:xfrm rot="4098000">
                <a:off x="3310975" y="4512859"/>
                <a:ext cx="180000" cy="180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FFCC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4098000">
                <a:off x="2125855" y="1536018"/>
                <a:ext cx="180000" cy="180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FFCC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90000" tIns="45000" rIns="90000" bIns="45000" anchor="ctr" anchorCtr="0" compatLnSpc="0"/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Lohit Hindi" pitchFamily="2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10980" y="2782216"/>
              <a:ext cx="29826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SON of Public Nodes</a:t>
              </a:r>
              <a:endParaRPr lang="en-US" dirty="0" smtClean="0"/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Addressing/Routing,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STUN,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TURN,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Rendezvous services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385959" y="3061804"/>
            <a:ext cx="2570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P2P Network</a:t>
            </a:r>
            <a:endParaRPr lang="en-US" sz="3200" dirty="0"/>
          </a:p>
        </p:txBody>
      </p:sp>
      <p:sp>
        <p:nvSpPr>
          <p:cNvPr id="31" name="Folded Corner 30"/>
          <p:cNvSpPr/>
          <p:nvPr/>
        </p:nvSpPr>
        <p:spPr>
          <a:xfrm>
            <a:off x="647455" y="1196690"/>
            <a:ext cx="4248590" cy="64809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 Nodes have an Open IP address or support  the UPnP IGD profile.</a:t>
            </a:r>
          </a:p>
        </p:txBody>
      </p:sp>
      <p:sp>
        <p:nvSpPr>
          <p:cNvPr id="30" name="Folded Corner 29"/>
          <p:cNvSpPr/>
          <p:nvPr/>
        </p:nvSpPr>
        <p:spPr>
          <a:xfrm>
            <a:off x="647455" y="5445280"/>
            <a:ext cx="4248590" cy="648090"/>
          </a:xfrm>
          <a:prstGeom prst="foldedCorner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Private Nodes are behind NATs/firewalls and  become clients of public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9711E-6 L -0.39774 -4.97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615553"/>
          </a:xfrm>
        </p:spPr>
        <p:txBody>
          <a:bodyPr/>
          <a:lstStyle/>
          <a:p>
            <a:r>
              <a:rPr lang="en-US" dirty="0" smtClean="0"/>
              <a:t>background on </a:t>
            </a:r>
            <a:r>
              <a:rPr lang="en-US" dirty="0" err="1" smtClean="0"/>
              <a:t>nats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Devices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40710"/>
            <a:ext cx="4834900" cy="738664"/>
          </a:xfrm>
        </p:spPr>
        <p:txBody>
          <a:bodyPr/>
          <a:lstStyle/>
          <a:p>
            <a:r>
              <a:rPr lang="en-US" dirty="0" smtClean="0"/>
              <a:t>NAT devices differ in many application-observable aspects.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075273"/>
            <a:ext cx="4040188" cy="3028521"/>
          </a:xfrm>
        </p:spPr>
        <p:txBody>
          <a:bodyPr/>
          <a:lstStyle/>
          <a:p>
            <a:r>
              <a:rPr lang="en-US" dirty="0" smtClean="0"/>
              <a:t>NAT port mappings, </a:t>
            </a:r>
          </a:p>
          <a:p>
            <a:r>
              <a:rPr lang="en-US" dirty="0" err="1" smtClean="0"/>
              <a:t>Trafﬁc</a:t>
            </a:r>
            <a:r>
              <a:rPr lang="en-US" dirty="0" smtClean="0"/>
              <a:t> </a:t>
            </a:r>
            <a:r>
              <a:rPr lang="en-US" dirty="0" err="1" smtClean="0"/>
              <a:t>ﬁltering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NAT binding timeouts,</a:t>
            </a:r>
          </a:p>
          <a:p>
            <a:r>
              <a:rPr lang="en-US" dirty="0" smtClean="0"/>
              <a:t>ICMP handling,</a:t>
            </a:r>
          </a:p>
          <a:p>
            <a:r>
              <a:rPr lang="en-US" dirty="0" smtClean="0"/>
              <a:t>Queuing, </a:t>
            </a:r>
          </a:p>
          <a:p>
            <a:r>
              <a:rPr lang="en-US" dirty="0" smtClean="0"/>
              <a:t>Hair pinning,</a:t>
            </a:r>
          </a:p>
          <a:p>
            <a:r>
              <a:rPr lang="en-US" dirty="0" smtClean="0"/>
              <a:t>Buffer sizes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380" y="5652028"/>
            <a:ext cx="9217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IETF NAT Behavioral Requirements standards not adopted yet by manufacturers.</a:t>
            </a:r>
            <a:endParaRPr lang="en-US" dirty="0"/>
          </a:p>
        </p:txBody>
      </p:sp>
      <p:pic>
        <p:nvPicPr>
          <p:cNvPr id="34820" name="Picture 4" descr="http://t3.gstatic.com/images?q=tbn:ANd9GcQNzc3Ylswe7GRTorpjeHyCn0iWpvkh3PycKyybPQYv6QtfrdhUs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</p:spPr>
      </p:pic>
      <p:sp>
        <p:nvSpPr>
          <p:cNvPr id="11" name="Cloud 10"/>
          <p:cNvSpPr/>
          <p:nvPr/>
        </p:nvSpPr>
        <p:spPr>
          <a:xfrm>
            <a:off x="7596420" y="3645030"/>
            <a:ext cx="1475570" cy="9361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4415" y="3662889"/>
            <a:ext cx="1213865" cy="9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302" y="3356990"/>
            <a:ext cx="530504" cy="7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179545" y="358430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78.229.32.1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55970" y="358430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192.168.1.1</a:t>
            </a:r>
            <a:endParaRPr lang="en-US" sz="1400" dirty="0"/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60" y="3717040"/>
            <a:ext cx="408527" cy="61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60" y="4797190"/>
            <a:ext cx="408527" cy="61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3188096" y="4293120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192.168.1.121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37790" y="535353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192.168.1.54</a:t>
            </a:r>
            <a:endParaRPr lang="en-US" sz="1400" dirty="0"/>
          </a:p>
        </p:txBody>
      </p:sp>
      <p:cxnSp>
        <p:nvCxnSpPr>
          <p:cNvPr id="40" name="Shape 39"/>
          <p:cNvCxnSpPr>
            <a:endCxn id="32" idx="2"/>
          </p:cNvCxnSpPr>
          <p:nvPr/>
        </p:nvCxnSpPr>
        <p:spPr>
          <a:xfrm flipV="1">
            <a:off x="3995920" y="3892080"/>
            <a:ext cx="924468" cy="257020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34" idx="3"/>
          </p:cNvCxnSpPr>
          <p:nvPr/>
        </p:nvCxnSpPr>
        <p:spPr>
          <a:xfrm flipV="1">
            <a:off x="3972387" y="3861060"/>
            <a:ext cx="1103683" cy="1243818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15" idx="2"/>
          </p:cNvCxnSpPr>
          <p:nvPr/>
        </p:nvCxnSpPr>
        <p:spPr>
          <a:xfrm rot="16200000" flipH="1">
            <a:off x="7005676" y="3630366"/>
            <a:ext cx="257022" cy="78044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615553"/>
          </a:xfrm>
        </p:spPr>
        <p:txBody>
          <a:bodyPr/>
          <a:lstStyle/>
          <a:p>
            <a:r>
              <a:rPr lang="en-US" dirty="0" smtClean="0"/>
              <a:t>USURP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Usurp Component Architecture</a:t>
            </a:r>
            <a:endParaRPr lang="en-US" dirty="0"/>
          </a:p>
        </p:txBody>
      </p:sp>
      <p:pic>
        <p:nvPicPr>
          <p:cNvPr id="5" name="Content Placeholder 4" descr="NatTraverserComponent.em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3560" y="1300167"/>
            <a:ext cx="5483548" cy="4577173"/>
          </a:xfrm>
        </p:spPr>
      </p:pic>
      <p:grpSp>
        <p:nvGrpSpPr>
          <p:cNvPr id="30" name="Group 29"/>
          <p:cNvGrpSpPr/>
          <p:nvPr/>
        </p:nvGrpSpPr>
        <p:grpSpPr>
          <a:xfrm>
            <a:off x="1403560" y="3284980"/>
            <a:ext cx="7561050" cy="1224170"/>
            <a:chOff x="1403560" y="3284980"/>
            <a:chExt cx="7561050" cy="1224170"/>
          </a:xfrm>
        </p:grpSpPr>
        <p:sp>
          <p:nvSpPr>
            <p:cNvPr id="6" name="Folded Corner 5"/>
            <p:cNvSpPr/>
            <p:nvPr/>
          </p:nvSpPr>
          <p:spPr>
            <a:xfrm>
              <a:off x="7308380" y="3429000"/>
              <a:ext cx="1656230" cy="864120"/>
            </a:xfrm>
            <a:prstGeom prst="foldedCorner">
              <a:avLst/>
            </a:prstGeom>
            <a:solidFill>
              <a:srgbClr val="FFCC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Public Nodes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Only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6876321" y="3861060"/>
              <a:ext cx="3600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403560" y="3284980"/>
              <a:ext cx="5472760" cy="122417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03560" y="2060810"/>
            <a:ext cx="7561050" cy="1224170"/>
            <a:chOff x="1403560" y="2060810"/>
            <a:chExt cx="7561050" cy="1224170"/>
          </a:xfrm>
        </p:grpSpPr>
        <p:sp>
          <p:nvSpPr>
            <p:cNvPr id="25" name="Folded Corner 24"/>
            <p:cNvSpPr/>
            <p:nvPr/>
          </p:nvSpPr>
          <p:spPr>
            <a:xfrm>
              <a:off x="7308380" y="2276840"/>
              <a:ext cx="1656230" cy="864120"/>
            </a:xfrm>
            <a:prstGeom prst="foldedCorner">
              <a:avLst/>
            </a:prstGeom>
            <a:solidFill>
              <a:srgbClr val="FFCC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Both Public &amp; Private Nodes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>
              <a:off x="6876321" y="2708900"/>
              <a:ext cx="3600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403560" y="2060810"/>
              <a:ext cx="5472760" cy="122417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/>
          <a:lstStyle/>
          <a:p>
            <a:r>
              <a:rPr lang="en-US" dirty="0" smtClean="0"/>
              <a:t>NAT type identification using DISTRIBUTED STUN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CS PPT-mallsidor">
  <a:themeElements>
    <a:clrScheme name="SICS PPT-mallsido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CS PPT-mallsid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CS PPT-mallsid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CS PPT-mallsid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CS PPT-mallsid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CS PPT-mallsid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CS PPT-mallsid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CS PPT-mallsid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CS PPT-mallsid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CS PPT-mallsid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CS PPT-mallsid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CS PPT-mallsid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CS PPT-mallsid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CS PPT-mallsid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SICS_PPT-mallsidor_orange</Template>
  <TotalTime>0</TotalTime>
  <Words>1425</Words>
  <Application>Microsoft Office PowerPoint</Application>
  <PresentationFormat>On-screen Show (4:3)</PresentationFormat>
  <Paragraphs>322</Paragraphs>
  <Slides>34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SICS PPT-mallsidor</vt:lpstr>
      <vt:lpstr>Usurp:  Distributed NAT Traversal for  Overlay Networks</vt:lpstr>
      <vt:lpstr>Usurp</vt:lpstr>
      <vt:lpstr>Client-Server NAT Infrastructure</vt:lpstr>
      <vt:lpstr>Distributed NAT Infrastructure</vt:lpstr>
      <vt:lpstr>background on nats</vt:lpstr>
      <vt:lpstr>NAT Devices</vt:lpstr>
      <vt:lpstr>USURP</vt:lpstr>
      <vt:lpstr>Usurp Component Architecture</vt:lpstr>
      <vt:lpstr>NAT type identification using DISTRIBUTED STUN</vt:lpstr>
      <vt:lpstr>NAT Type Classification</vt:lpstr>
      <vt:lpstr>NAT Port Allocation Policy</vt:lpstr>
      <vt:lpstr>Port Mapping Policy</vt:lpstr>
      <vt:lpstr>NAT Port Filtering Policy</vt:lpstr>
      <vt:lpstr>Distributed STUN</vt:lpstr>
      <vt:lpstr>ADDRESSING, ROUTING and connection establishment</vt:lpstr>
      <vt:lpstr>SON for Addressing and Routing</vt:lpstr>
      <vt:lpstr>Node Descriptors</vt:lpstr>
      <vt:lpstr>Connection Establishment</vt:lpstr>
      <vt:lpstr>NAT Hole Punching Strategies</vt:lpstr>
      <vt:lpstr>NAT-Aware Connections</vt:lpstr>
      <vt:lpstr>EXPERIMENTS</vt:lpstr>
      <vt:lpstr>Experimental Evaluation</vt:lpstr>
      <vt:lpstr>Cyclon Layered on Usurp</vt:lpstr>
      <vt:lpstr>Experimental Setup</vt:lpstr>
      <vt:lpstr>Experiment Setup</vt:lpstr>
      <vt:lpstr>Clustering Coefficient</vt:lpstr>
      <vt:lpstr>Average Path Length</vt:lpstr>
      <vt:lpstr>Average In-Degree</vt:lpstr>
      <vt:lpstr>Usurp Overhead vs Time</vt:lpstr>
      <vt:lpstr>Overhead vs % Private Nodes</vt:lpstr>
      <vt:lpstr>Massive Failure</vt:lpstr>
      <vt:lpstr>Churn: Percent failures/cycle</vt:lpstr>
      <vt:lpstr>Conclusions and Future Work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Announcement Layer: Beacon Coordination for the Sensornet Stack</dc:title>
  <dc:creator/>
  <dc:description>Presented at the European conference on Wireless Sensor Networks (EWSN) 2011, February 25, Bonn, Germany</dc:description>
  <cp:lastModifiedBy/>
  <cp:revision>1</cp:revision>
  <dcterms:created xsi:type="dcterms:W3CDTF">2011-02-26T12:39:37Z</dcterms:created>
  <dcterms:modified xsi:type="dcterms:W3CDTF">2011-06-05T23:27:19Z</dcterms:modified>
</cp:coreProperties>
</file>