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A217432-4FFD-4268-956D-DC3116FF3FF7}">
  <a:tblStyle styleId="{1A217432-4FFD-4268-956D-DC3116FF3FF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KTH-logo.png" id="13" name="Shape 13"/>
          <p:cNvPicPr preferRelativeResize="0"/>
          <p:nvPr/>
        </p:nvPicPr>
        <p:blipFill rotWithShape="1">
          <a:blip r:embed="rId2">
            <a:alphaModFix/>
          </a:blip>
          <a:srcRect b="4978" l="353896" r="-975396" t="-626479"/>
          <a:stretch/>
        </p:blipFill>
        <p:spPr>
          <a:xfrm>
            <a:off x="2278778" y="0"/>
            <a:ext cx="45864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research.microsoft.com/en-US/people/philbe/disckeyotephilbefinal.pdf" TargetMode="External"/><Relationship Id="rId4" Type="http://schemas.openxmlformats.org/officeDocument/2006/relationships/hyperlink" Target="https://news.ycombinator.com/item?id=6366665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Leader Election Using NewSQL Database Systems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Salman Niazi</a:t>
            </a:r>
            <a:r>
              <a:rPr lang="en"/>
              <a:t>, Mahmoud Ismail, Gautier Berthou and Jim Dowling</a:t>
            </a:r>
          </a:p>
        </p:txBody>
      </p:sp>
      <p:pic>
        <p:nvPicPr>
          <p:cNvPr descr="KTH-logo.png"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887" y="3869300"/>
            <a:ext cx="1034224" cy="11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886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Thats not </a:t>
            </a:r>
            <a:r>
              <a:rPr i="1" lang="en">
                <a:solidFill>
                  <a:srgbClr val="FF0000"/>
                </a:solidFill>
              </a:rPr>
              <a:t>new</a:t>
            </a:r>
            <a:r>
              <a:rPr lang="en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Shared memory based LE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b="1" lang="en" sz="1200"/>
              <a:t>Guerraoui, R., Raynal, M.: A Leader Election Protocol for Eventually Synchronous Shared Memory Systems, pp. 75–80. IEEE Computer Society, Alamitos (2006)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b="1" lang="en" sz="1200"/>
              <a:t>Fernandez, A., Jimenez, E., Raynal, M.: Electing an eventual leader in an asynchronous shared memory system. In: Dependable Systems and Networks, DSN 2007, pp. 399–408 (June 2007)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2PC Transaction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existing work using 2PC Transaction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Some work using compare &amp; swap primitives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b="1" lang="en" sz="1200"/>
              <a:t>Afek, Y., Stupp, G.: Optima Time-Space Tradeoff for Shared Memory Leader Election. </a:t>
            </a:r>
            <a:r>
              <a:rPr b="1" i="1" lang="en" sz="1200"/>
              <a:t>Journal Algorithms 25(1): 95-117 (1997)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Serializable Transaction Isolation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200"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NewSQL DB?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Relational Databases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Failures are considered to be rare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DB is unavailable until standby takes over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NewSQL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Are built to handle frequent node failures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There is no pause in DB service if a datanode fails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a datanode fails the transactions can be quickly re-tried on other datanodes.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NewSQL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Many of the NewSQL DBs does not support Serializable Transaction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Poor scalability of serializable transactions especially in distributed environment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Contribution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Scalable leader election using NewSQL as shared memory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Majority of process uses weaker Tx isolation level than </a:t>
            </a:r>
            <a:r>
              <a:rPr i="1" lang="en"/>
              <a:t>serializable Tx isolation level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Serialize only if needed -- &gt; Greater Scalability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Combining 2PC and lease mechanism to ensure single leader at any given time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Transaction isolation using row level locking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Portable to many NewSQL Systems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895350"/>
            <a:ext cx="8229600" cy="19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Consists of two registers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Vars, Descriptors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Runs in rounds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each round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 txBox="1"/>
          <p:nvPr/>
        </p:nvSpPr>
        <p:spPr>
          <a:xfrm>
            <a:off x="1570800" y="2772175"/>
            <a:ext cx="5247599" cy="2410199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Start Tx</a:t>
            </a:r>
          </a:p>
          <a:p>
            <a:pPr indent="-330200" lvl="0" marL="457200" rtl="0">
              <a:spcBef>
                <a:spcPts val="480"/>
              </a:spcBef>
              <a:buSzPct val="100000"/>
              <a:buFont typeface="Consolas"/>
              <a:buAutoNum type="arabi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Read all descriptors and variables</a:t>
            </a:r>
          </a:p>
          <a:p>
            <a:pPr indent="-330200" lvl="0" marL="457200" rtl="0">
              <a:spcBef>
                <a:spcPts val="480"/>
              </a:spcBef>
              <a:buSzPct val="100000"/>
              <a:buFont typeface="Consolas"/>
              <a:buAutoNum type="arabi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Save to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local history</a:t>
            </a:r>
          </a:p>
          <a:p>
            <a:pPr indent="-330200" lvl="0" marL="457200" rtl="0">
              <a:spcBef>
                <a:spcPts val="480"/>
              </a:spcBef>
              <a:buSzPct val="100000"/>
              <a:buFont typeface="Consolas"/>
              <a:buAutoNum type="arabi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Update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counter</a:t>
            </a:r>
          </a:p>
          <a:p>
            <a:pPr indent="0" lvl="0" marL="457200" rtl="0">
              <a:spcBef>
                <a:spcPts val="48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if smallest Id </a:t>
            </a:r>
          </a:p>
          <a:p>
            <a:pPr indent="0" lvl="0" marL="914400" rtl="0">
              <a:spcBef>
                <a:spcPts val="36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become leader, kick out dead processes and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acquire a lease </a:t>
            </a:r>
          </a:p>
          <a:p>
            <a:pPr lvl="0" rtl="0">
              <a:spcBef>
                <a:spcPts val="360"/>
              </a:spcBef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Commit Tx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3,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Shape 233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10,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10,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12,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34" name="Shape 2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4310">
            <a:off x="66829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 Periodic Counter Update)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3,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Shape 243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12,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13,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4" name="Shape 244"/>
          <p:cNvSpPr/>
          <p:nvPr/>
        </p:nvSpPr>
        <p:spPr>
          <a:xfrm>
            <a:off x="5932800" y="1773250"/>
            <a:ext cx="487200" cy="2812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4310">
            <a:off x="66829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(Join)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253" name="Shape 253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Shape 254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12,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13,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55" name="Shape 255"/>
          <p:cNvSpPr/>
          <p:nvPr/>
        </p:nvSpPr>
        <p:spPr>
          <a:xfrm>
            <a:off x="696525" y="1880675"/>
            <a:ext cx="1042200" cy="45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555575" y="3480325"/>
            <a:ext cx="2888999" cy="45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4310">
            <a:off x="66829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(Non - Leader Failure)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Shape 266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12,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13,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67" name="Shape 2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4310">
            <a:off x="66067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(Non - Leader Failure)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Shape 276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12,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12,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12,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2,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77" name="Shape 27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4310">
            <a:off x="65305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Solution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Evaluation</a:t>
            </a: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(Non - Leader Failure)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" name="Shape 286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13,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12,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13,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15,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3,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87" name="Shape 28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4310">
            <a:off x="66067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(Non - Leader Failure)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295" name="Shape 295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Shape 296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16,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97" name="Shape 29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4310">
            <a:off x="66829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(Leader Failure)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305" name="Shape 305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Shape 306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16,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time-temps_t"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75" y="1926375"/>
            <a:ext cx="385500" cy="377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7581275" y="1926375"/>
            <a:ext cx="1257299" cy="3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3.5 Sec left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812300" y="4390800"/>
            <a:ext cx="27591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Leader Process P</a:t>
            </a:r>
            <a:r>
              <a:rPr b="1" baseline="-25000" lang="en"/>
              <a:t>0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74310">
            <a:off x="66829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(Leader Failure)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318" name="Shape 318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9" name="Shape 319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16,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time-temps_t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75" y="1926375"/>
            <a:ext cx="385500" cy="3773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7581275" y="1926375"/>
            <a:ext cx="1257299" cy="3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3.5 Sec left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812300" y="4390800"/>
            <a:ext cx="27591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Leader Process P</a:t>
            </a:r>
            <a:r>
              <a:rPr b="1" baseline="-25000" lang="en"/>
              <a:t>0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74310">
            <a:off x="66829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(Leader Failure)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331" name="Shape 331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15,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17,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5,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33" name="Shape 333"/>
          <p:cNvSpPr txBox="1"/>
          <p:nvPr/>
        </p:nvSpPr>
        <p:spPr>
          <a:xfrm>
            <a:off x="7581275" y="1926375"/>
            <a:ext cx="1211699" cy="3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1.5 Sec left</a:t>
            </a:r>
          </a:p>
        </p:txBody>
      </p:sp>
      <p:pic>
        <p:nvPicPr>
          <p:cNvPr descr="time-temps_t"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75" y="1926375"/>
            <a:ext cx="385500" cy="37737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4812300" y="4390800"/>
            <a:ext cx="27591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Leader Process P</a:t>
            </a:r>
            <a:r>
              <a:rPr b="1" baseline="-25000" lang="en"/>
              <a:t>0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74310">
            <a:off x="66829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(Leader Failure)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Shape 345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  ( Counter: 14,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16,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18,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6,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46" name="Shape 346"/>
          <p:cNvSpPr txBox="1"/>
          <p:nvPr/>
        </p:nvSpPr>
        <p:spPr>
          <a:xfrm>
            <a:off x="7581275" y="1926375"/>
            <a:ext cx="1268699" cy="3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lease expired</a:t>
            </a:r>
          </a:p>
        </p:txBody>
      </p:sp>
      <p:pic>
        <p:nvPicPr>
          <p:cNvPr descr="time-temps_t"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75" y="1926375"/>
            <a:ext cx="385500" cy="3773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4812300" y="4390800"/>
            <a:ext cx="27591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Leader Process: No Leader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(Leader Failure)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356" name="Shape 356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MaxId</a:t>
                      </a:r>
                      <a:r>
                        <a:rPr lang="en"/>
                        <a:t>: 4,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/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7" name="Shape 357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17,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19,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7,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58" name="Shape 358"/>
          <p:cNvSpPr txBox="1"/>
          <p:nvPr/>
        </p:nvSpPr>
        <p:spPr>
          <a:xfrm>
            <a:off x="4812300" y="4390800"/>
            <a:ext cx="27591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Leader Process P</a:t>
            </a:r>
            <a:r>
              <a:rPr b="1" baseline="-25000" lang="en"/>
              <a:t>2</a:t>
            </a: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4310">
            <a:off x="66829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(Re-Join)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Vars Reg                 Descriptors Reg</a:t>
            </a:r>
          </a:p>
        </p:txBody>
      </p:sp>
      <p:graphicFrame>
        <p:nvGraphicFramePr>
          <p:cNvPr id="367" name="Shape 367"/>
          <p:cNvGraphicFramePr/>
          <p:nvPr/>
        </p:nvGraphicFramePr>
        <p:xfrm>
          <a:off x="816325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758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MaxId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: 5</a:t>
                      </a:r>
                      <a:r>
                        <a:rPr lang="en"/>
                        <a:t>, </a:t>
                      </a:r>
                      <a:r>
                        <a:rPr b="1" lang="en"/>
                        <a:t>RD</a:t>
                      </a:r>
                      <a:r>
                        <a:rPr lang="en"/>
                        <a:t>: 2000ms,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Evict Flag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Shape 368"/>
          <p:cNvGraphicFramePr/>
          <p:nvPr/>
        </p:nvGraphicFramePr>
        <p:xfrm>
          <a:off x="4812300" y="19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2307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17,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19,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7,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 Counter: 1, IP: … 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69" name="Shape 3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2000px-Simple_silver_crown.svg.png"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4310">
            <a:off x="6682973" y="1899738"/>
            <a:ext cx="469926" cy="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Transaction Isolation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groups of processes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Group A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Process that only update their counters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Majority of the processes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Group 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Leader 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Process contending to become leader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 Processes</a:t>
            </a:r>
          </a:p>
          <a:p>
            <a:pPr indent="-228600" lvl="1" marL="914400">
              <a:spcBef>
                <a:spcPts val="0"/>
              </a:spcBef>
              <a:buClr>
                <a:srgbClr val="38761D"/>
              </a:buClr>
            </a:pPr>
            <a:r>
              <a:rPr lang="en">
                <a:solidFill>
                  <a:srgbClr val="38761D"/>
                </a:solidFill>
              </a:rPr>
              <a:t>Relatively very few processes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379450" y="1725725"/>
            <a:ext cx="4432799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No Serialization Needed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436475" y="2961575"/>
            <a:ext cx="4574699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Serialize All Transactions</a:t>
            </a: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Shape 384"/>
          <p:cNvCxnSpPr/>
          <p:nvPr/>
        </p:nvCxnSpPr>
        <p:spPr>
          <a:xfrm flipH="1" rot="10800000">
            <a:off x="1988375" y="2244725"/>
            <a:ext cx="3849300" cy="20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grpSp>
        <p:nvGrpSpPr>
          <p:cNvPr id="385" name="Shape 385"/>
          <p:cNvGrpSpPr/>
          <p:nvPr/>
        </p:nvGrpSpPr>
        <p:grpSpPr>
          <a:xfrm>
            <a:off x="1988375" y="2397125"/>
            <a:ext cx="3849300" cy="629699"/>
            <a:chOff x="1988375" y="2397125"/>
            <a:chExt cx="3849300" cy="629699"/>
          </a:xfrm>
        </p:grpSpPr>
        <p:cxnSp>
          <p:nvCxnSpPr>
            <p:cNvPr id="386" name="Shape 386"/>
            <p:cNvCxnSpPr/>
            <p:nvPr/>
          </p:nvCxnSpPr>
          <p:spPr>
            <a:xfrm flipH="1" rot="10800000">
              <a:off x="1988375" y="2397125"/>
              <a:ext cx="3849300" cy="20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387" name="Shape 387"/>
            <p:cNvCxnSpPr/>
            <p:nvPr/>
          </p:nvCxnSpPr>
          <p:spPr>
            <a:xfrm flipH="1" rot="10800000">
              <a:off x="1988375" y="2549525"/>
              <a:ext cx="3849300" cy="20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388" name="Shape 388"/>
            <p:cNvCxnSpPr/>
            <p:nvPr/>
          </p:nvCxnSpPr>
          <p:spPr>
            <a:xfrm flipH="1" rot="10800000">
              <a:off x="1988375" y="2701925"/>
              <a:ext cx="3849300" cy="20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389" name="Shape 389"/>
            <p:cNvCxnSpPr/>
            <p:nvPr/>
          </p:nvCxnSpPr>
          <p:spPr>
            <a:xfrm flipH="1" rot="10800000">
              <a:off x="1988375" y="2854325"/>
              <a:ext cx="3849300" cy="20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390" name="Shape 390"/>
            <p:cNvCxnSpPr/>
            <p:nvPr/>
          </p:nvCxnSpPr>
          <p:spPr>
            <a:xfrm flipH="1" rot="10800000">
              <a:off x="1988375" y="3006725"/>
              <a:ext cx="3849300" cy="20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</p:grpSp>
      <p:cxnSp>
        <p:nvCxnSpPr>
          <p:cNvPr id="391" name="Shape 391"/>
          <p:cNvCxnSpPr/>
          <p:nvPr/>
        </p:nvCxnSpPr>
        <p:spPr>
          <a:xfrm>
            <a:off x="1954500" y="3165800"/>
            <a:ext cx="1066199" cy="2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2" name="Shape 392"/>
          <p:cNvSpPr/>
          <p:nvPr/>
        </p:nvSpPr>
        <p:spPr>
          <a:xfrm>
            <a:off x="3051275" y="2141450"/>
            <a:ext cx="1665000" cy="132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Vars Register</a:t>
            </a:r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Transactions are Isolated</a:t>
            </a:r>
          </a:p>
        </p:txBody>
      </p:sp>
      <p:cxnSp>
        <p:nvCxnSpPr>
          <p:cNvPr id="394" name="Shape 394"/>
          <p:cNvCxnSpPr/>
          <p:nvPr/>
        </p:nvCxnSpPr>
        <p:spPr>
          <a:xfrm flipH="1" rot="10800000">
            <a:off x="1999100" y="4297374"/>
            <a:ext cx="3446400" cy="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5" name="Shape 395"/>
          <p:cNvSpPr/>
          <p:nvPr/>
        </p:nvSpPr>
        <p:spPr>
          <a:xfrm>
            <a:off x="3051275" y="3741650"/>
            <a:ext cx="1665000" cy="132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Vars Register</a:t>
            </a:r>
          </a:p>
        </p:txBody>
      </p:sp>
      <p:cxnSp>
        <p:nvCxnSpPr>
          <p:cNvPr id="396" name="Shape 396"/>
          <p:cNvCxnSpPr/>
          <p:nvPr/>
        </p:nvCxnSpPr>
        <p:spPr>
          <a:xfrm>
            <a:off x="1954500" y="3394400"/>
            <a:ext cx="1066199" cy="2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97" name="Shape 397"/>
          <p:cNvGrpSpPr/>
          <p:nvPr/>
        </p:nvGrpSpPr>
        <p:grpSpPr>
          <a:xfrm>
            <a:off x="1954500" y="3865025"/>
            <a:ext cx="1096774" cy="1056074"/>
            <a:chOff x="1954500" y="3865025"/>
            <a:chExt cx="1096774" cy="1056074"/>
          </a:xfrm>
        </p:grpSpPr>
        <p:cxnSp>
          <p:nvCxnSpPr>
            <p:cNvPr id="398" name="Shape 398"/>
            <p:cNvCxnSpPr/>
            <p:nvPr/>
          </p:nvCxnSpPr>
          <p:spPr>
            <a:xfrm>
              <a:off x="1988375" y="3865025"/>
              <a:ext cx="1062899" cy="2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399" name="Shape 399"/>
            <p:cNvCxnSpPr/>
            <p:nvPr/>
          </p:nvCxnSpPr>
          <p:spPr>
            <a:xfrm>
              <a:off x="1988375" y="4017425"/>
              <a:ext cx="1062899" cy="2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400" name="Shape 400"/>
            <p:cNvCxnSpPr/>
            <p:nvPr/>
          </p:nvCxnSpPr>
          <p:spPr>
            <a:xfrm>
              <a:off x="1988375" y="4169825"/>
              <a:ext cx="1062899" cy="2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401" name="Shape 401"/>
            <p:cNvCxnSpPr/>
            <p:nvPr/>
          </p:nvCxnSpPr>
          <p:spPr>
            <a:xfrm>
              <a:off x="1988375" y="4779425"/>
              <a:ext cx="1062899" cy="2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402" name="Shape 402"/>
            <p:cNvCxnSpPr/>
            <p:nvPr/>
          </p:nvCxnSpPr>
          <p:spPr>
            <a:xfrm>
              <a:off x="1988375" y="4474625"/>
              <a:ext cx="1062899" cy="2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403" name="Shape 403"/>
            <p:cNvCxnSpPr/>
            <p:nvPr/>
          </p:nvCxnSpPr>
          <p:spPr>
            <a:xfrm>
              <a:off x="1988375" y="4627025"/>
              <a:ext cx="1062899" cy="2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cxnSp>
          <p:nvCxnSpPr>
            <p:cNvPr id="404" name="Shape 404"/>
            <p:cNvCxnSpPr/>
            <p:nvPr/>
          </p:nvCxnSpPr>
          <p:spPr>
            <a:xfrm>
              <a:off x="1954500" y="4918400"/>
              <a:ext cx="1066199" cy="26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405" name="Shape 405"/>
          <p:cNvSpPr txBox="1"/>
          <p:nvPr/>
        </p:nvSpPr>
        <p:spPr>
          <a:xfrm>
            <a:off x="650075" y="1162925"/>
            <a:ext cx="3216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A ( No Serialization Required)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50075" y="1467725"/>
            <a:ext cx="3216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B ( Serialization Required)</a:t>
            </a:r>
          </a:p>
        </p:txBody>
      </p:sp>
      <p:cxnSp>
        <p:nvCxnSpPr>
          <p:cNvPr id="407" name="Shape 407"/>
          <p:cNvCxnSpPr/>
          <p:nvPr/>
        </p:nvCxnSpPr>
        <p:spPr>
          <a:xfrm>
            <a:off x="3817175" y="1350425"/>
            <a:ext cx="1062899" cy="2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408" name="Shape 408"/>
          <p:cNvCxnSpPr/>
          <p:nvPr/>
        </p:nvCxnSpPr>
        <p:spPr>
          <a:xfrm>
            <a:off x="3783300" y="1641800"/>
            <a:ext cx="1066199" cy="26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409" name="Shape 409"/>
          <p:cNvGraphicFramePr/>
          <p:nvPr/>
        </p:nvGraphicFramePr>
        <p:xfrm>
          <a:off x="5951625" y="19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1059500"/>
              </a:tblGrid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0" name="Shape 410"/>
          <p:cNvGraphicFramePr/>
          <p:nvPr/>
        </p:nvGraphicFramePr>
        <p:xfrm>
          <a:off x="5955650" y="36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{1A217432-4FFD-4268-956D-DC3116FF3FF7}</a:tableStyleId>
              </a:tblPr>
              <a:tblGrid>
                <a:gridCol w="1059500"/>
              </a:tblGrid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7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11" name="Shape 4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2" name="Shape 412"/>
          <p:cNvSpPr/>
          <p:nvPr/>
        </p:nvSpPr>
        <p:spPr>
          <a:xfrm>
            <a:off x="5518325" y="3628050"/>
            <a:ext cx="364500" cy="1323300"/>
          </a:xfrm>
          <a:prstGeom prst="leftBrace">
            <a:avLst>
              <a:gd fmla="val 8333" name="adj1"/>
              <a:gd fmla="val 5289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Leader Election</a:t>
            </a: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2" name="Shape 52"/>
          <p:cNvGrpSpPr/>
          <p:nvPr/>
        </p:nvGrpSpPr>
        <p:grpSpPr>
          <a:xfrm>
            <a:off x="3409300" y="1560350"/>
            <a:ext cx="1810974" cy="2284200"/>
            <a:chOff x="3409300" y="1560350"/>
            <a:chExt cx="1810974" cy="2284200"/>
          </a:xfrm>
        </p:grpSpPr>
        <p:sp>
          <p:nvSpPr>
            <p:cNvPr id="53" name="Shape 53"/>
            <p:cNvSpPr/>
            <p:nvPr/>
          </p:nvSpPr>
          <p:spPr>
            <a:xfrm>
              <a:off x="3602575" y="15603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720400" y="20585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305025" y="166632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235875" y="2091037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409300" y="25567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869650" y="25567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909175" y="22543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4482400" y="25157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909175" y="18627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909175" y="28422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793500" y="35079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031500" y="35421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 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3602575" y="30549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342587" y="31446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4267817" y="2823339"/>
            <a:ext cx="469925" cy="623712"/>
            <a:chOff x="5996737" y="2918437"/>
            <a:chExt cx="469925" cy="623712"/>
          </a:xfrm>
        </p:grpSpPr>
        <p:sp>
          <p:nvSpPr>
            <p:cNvPr id="68" name="Shape 68"/>
            <p:cNvSpPr/>
            <p:nvPr/>
          </p:nvSpPr>
          <p:spPr>
            <a:xfrm>
              <a:off x="6076150" y="3239750"/>
              <a:ext cx="311099" cy="3024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2000px-Simple_silver_crown.svg.png" id="69" name="Shape 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96737" y="2918437"/>
              <a:ext cx="469925" cy="469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164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	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457200" y="9109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NewSQL Setup	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6 Node MySQL Cluster 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6-core AMD Opteron 2.6 GHz, 32GB 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ZooKeeper Setup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3 Node Quorum 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6-core AMD Opteron 2.6 GHz, 32GB 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Clients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12-core Intel Xeon 2.8 GHz, 40 GB 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1 Gbit Switch, 0.2 ms pings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 N processes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Kill Leader, and start a new process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Measure time taken to elect new leader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 to 2.</a:t>
            </a: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( Fail over time )</a:t>
            </a:r>
          </a:p>
        </p:txBody>
      </p:sp>
      <p:pic>
        <p:nvPicPr>
          <p:cNvPr descr="failover.png"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00" y="1063375"/>
            <a:ext cx="7655200" cy="38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( Counter update duration )</a:t>
            </a:r>
          </a:p>
        </p:txBody>
      </p:sp>
      <p:pic>
        <p:nvPicPr>
          <p:cNvPr descr="tp.png"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87" y="1136025"/>
            <a:ext cx="7624425" cy="381224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Recent Related Work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Microsoft’s Project Orleans: Distributed Virtual Actors for Programmability and Scalability.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Uses Azure Table service for Membership Mgm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http://research.microsoft.com/en-US/people/philbe/disckeyotephilbefinal.pdf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Beast Master: Coordination Server built on top of FoundationDB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Status: Under Development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https://news.ycombinator.com/item?id=6366665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514225" y="12001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Properties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Integrity</a:t>
            </a:r>
            <a:r>
              <a:rPr lang="en"/>
              <a:t>: there should never be more than one leader in the system.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Termination</a:t>
            </a:r>
            <a:r>
              <a:rPr lang="en"/>
              <a:t>: a correct process eventually becomes a leader.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Termination</a:t>
            </a:r>
            <a:r>
              <a:rPr lang="en"/>
              <a:t>: all invocations of the primitive getLeader() invoked by a correct process should return the leader’s id</a:t>
            </a:r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Integrity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should never be more than one leader in the system. </a:t>
            </a: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" y="2615600"/>
            <a:ext cx="8878449" cy="22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 Cluster Sample HA Setup</a:t>
            </a:r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ulti_host_cluster.jpg"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278" y="1123950"/>
            <a:ext cx="639944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Leader Election</a:t>
            </a:r>
          </a:p>
        </p:txBody>
      </p:sp>
      <p:sp>
        <p:nvSpPr>
          <p:cNvPr id="75" name="Shape 75"/>
          <p:cNvSpPr/>
          <p:nvPr/>
        </p:nvSpPr>
        <p:spPr>
          <a:xfrm>
            <a:off x="3602575" y="15603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720400" y="20585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305025" y="1666325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235875" y="2091037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409300" y="25567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869650" y="25567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909175" y="22543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482400" y="2515775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909175" y="18627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342600" y="3144650"/>
            <a:ext cx="311099" cy="3024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909175" y="28422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793500" y="35079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031500" y="35421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88" name="Shape 88"/>
          <p:cNvSpPr/>
          <p:nvPr/>
        </p:nvSpPr>
        <p:spPr>
          <a:xfrm>
            <a:off x="3602575" y="3054950"/>
            <a:ext cx="311099" cy="302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00px-Simple_silver_crown.svg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175" y="2818162"/>
            <a:ext cx="469925" cy="4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1" name="Shape 91"/>
          <p:cNvSpPr txBox="1"/>
          <p:nvPr/>
        </p:nvSpPr>
        <p:spPr>
          <a:xfrm>
            <a:off x="6291050" y="1972075"/>
            <a:ext cx="273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Asynchronous Systems </a:t>
            </a:r>
            <a:r>
              <a:rPr lang="en"/>
              <a:t>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291050" y="2717100"/>
            <a:ext cx="28142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Eventually synchronous Systems </a:t>
            </a:r>
            <a:r>
              <a:rPr lang="en"/>
              <a:t>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247825" y="1214550"/>
            <a:ext cx="2645399" cy="52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Synchronous Systems  </a:t>
            </a:r>
          </a:p>
        </p:txBody>
      </p:sp>
      <p:sp>
        <p:nvSpPr>
          <p:cNvPr id="94" name="Shape 94"/>
          <p:cNvSpPr/>
          <p:nvPr/>
        </p:nvSpPr>
        <p:spPr>
          <a:xfrm>
            <a:off x="7777925" y="1082550"/>
            <a:ext cx="625499" cy="659399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931300" y="1839175"/>
            <a:ext cx="625499" cy="659399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109203" y="2724050"/>
            <a:ext cx="817500" cy="81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Leader Election (Eventually Synchronous System)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757975" y="1603575"/>
            <a:ext cx="1894849" cy="2284200"/>
            <a:chOff x="757975" y="1603575"/>
            <a:chExt cx="1894849" cy="2284200"/>
          </a:xfrm>
        </p:grpSpPr>
        <p:sp>
          <p:nvSpPr>
            <p:cNvPr id="103" name="Shape 103"/>
            <p:cNvSpPr/>
            <p:nvPr/>
          </p:nvSpPr>
          <p:spPr>
            <a:xfrm>
              <a:off x="1035125" y="16035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152950" y="21017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37575" y="17095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68425" y="2134262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1850" y="2599975"/>
              <a:ext cx="311099" cy="3024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302200" y="25999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41725" y="22975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914950" y="255900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341725" y="19059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341725" y="28854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226050" y="35511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464050" y="3585375"/>
              <a:ext cx="311099" cy="3024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1035125" y="30981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2000px-Simple_silver_crown.svg.png" id="116" name="Shape 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4637" y="3264062"/>
              <a:ext cx="469925" cy="46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000px-Simple_silver_crown.svg.png" id="117" name="Shape 1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7975" y="2284762"/>
              <a:ext cx="469925" cy="469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Shape 118"/>
          <p:cNvGrpSpPr/>
          <p:nvPr/>
        </p:nvGrpSpPr>
        <p:grpSpPr>
          <a:xfrm>
            <a:off x="6200825" y="1669550"/>
            <a:ext cx="1894849" cy="2284200"/>
            <a:chOff x="6200825" y="1669550"/>
            <a:chExt cx="1894849" cy="2284200"/>
          </a:xfrm>
        </p:grpSpPr>
        <p:sp>
          <p:nvSpPr>
            <p:cNvPr id="119" name="Shape 119"/>
            <p:cNvSpPr/>
            <p:nvPr/>
          </p:nvSpPr>
          <p:spPr>
            <a:xfrm>
              <a:off x="6477975" y="16695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95800" y="21677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7180425" y="177552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7111275" y="2200237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284700" y="2665950"/>
              <a:ext cx="311099" cy="302400"/>
            </a:xfrm>
            <a:prstGeom prst="ellipse">
              <a:avLst/>
            </a:prstGeom>
            <a:solidFill>
              <a:srgbClr val="FF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45050" y="26659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7784575" y="23635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357800" y="2624975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784575" y="19719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7784575" y="29514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668900" y="36171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906900" y="3651350"/>
              <a:ext cx="311099" cy="302400"/>
            </a:xfrm>
            <a:prstGeom prst="ellipse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6477975" y="3164150"/>
              <a:ext cx="311099" cy="302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2000px-Simple_silver_crown.svg.png" id="132" name="Shape 1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00825" y="2350737"/>
              <a:ext cx="469925" cy="469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Shape 133"/>
          <p:cNvSpPr/>
          <p:nvPr/>
        </p:nvSpPr>
        <p:spPr>
          <a:xfrm>
            <a:off x="3876875" y="2651125"/>
            <a:ext cx="1466999" cy="469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Multiple leaders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conflicting decisions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corruption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hell can break loose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963543348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600" y="1010700"/>
            <a:ext cx="30480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Unique Leader Election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Essentially an agreement 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Paxos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Hard to understand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Does not perform well for hundreds of servers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Total order atomic broadcast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Implementation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Leader Election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Out of the box solutions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Zookeeper, Chubby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Another service to maintain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k_logo_use2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175" y="1127950"/>
            <a:ext cx="2074674" cy="2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Typical Internet Application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2707975" y="1313800"/>
            <a:ext cx="6016500" cy="1711500"/>
            <a:chOff x="2250775" y="1771000"/>
            <a:chExt cx="6016500" cy="1711500"/>
          </a:xfrm>
        </p:grpSpPr>
        <p:sp>
          <p:nvSpPr>
            <p:cNvPr id="164" name="Shape 164"/>
            <p:cNvSpPr/>
            <p:nvPr/>
          </p:nvSpPr>
          <p:spPr>
            <a:xfrm>
              <a:off x="2250775" y="1771000"/>
              <a:ext cx="6016500" cy="1711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435500" y="2028187"/>
              <a:ext cx="1080599" cy="52739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Service A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Instance 1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21300" y="2713987"/>
              <a:ext cx="1080599" cy="527399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Service D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Instance 2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3730900" y="2028187"/>
              <a:ext cx="1080599" cy="52739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Service B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Instance 1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4416700" y="2713987"/>
              <a:ext cx="1080599" cy="52739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Service C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Instance 2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5026300" y="2028187"/>
              <a:ext cx="1080599" cy="52739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Service C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Instance 1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2100" y="2713987"/>
              <a:ext cx="1080599" cy="52739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Service B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Instance 2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6397900" y="2028187"/>
              <a:ext cx="1080599" cy="527399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Service D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Instance 1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7007500" y="2713987"/>
              <a:ext cx="1080599" cy="52739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Service A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Instance 2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2752825" y="3159575"/>
            <a:ext cx="5926800" cy="1322750"/>
            <a:chOff x="2752825" y="3159575"/>
            <a:chExt cx="5926800" cy="1322750"/>
          </a:xfrm>
        </p:grpSpPr>
        <p:sp>
          <p:nvSpPr>
            <p:cNvPr id="174" name="Shape 174"/>
            <p:cNvSpPr/>
            <p:nvPr/>
          </p:nvSpPr>
          <p:spPr>
            <a:xfrm>
              <a:off x="2752825" y="3698725"/>
              <a:ext cx="5926800" cy="783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 Database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 (NewSQL DBs)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5506575" y="3159575"/>
              <a:ext cx="276600" cy="4755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336175" y="3826825"/>
            <a:ext cx="2289974" cy="527399"/>
            <a:chOff x="336175" y="3826825"/>
            <a:chExt cx="2289974" cy="527399"/>
          </a:xfrm>
        </p:grpSpPr>
        <p:sp>
          <p:nvSpPr>
            <p:cNvPr id="177" name="Shape 177"/>
            <p:cNvSpPr/>
            <p:nvPr/>
          </p:nvSpPr>
          <p:spPr>
            <a:xfrm>
              <a:off x="336175" y="3826825"/>
              <a:ext cx="1617600" cy="527399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Leader Election Service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080450" y="3939325"/>
              <a:ext cx="545699" cy="302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517722" y="1299362"/>
            <a:ext cx="2154527" cy="1598161"/>
            <a:chOff x="457222" y="1329462"/>
            <a:chExt cx="2154527" cy="1598161"/>
          </a:xfrm>
        </p:grpSpPr>
        <p:grpSp>
          <p:nvGrpSpPr>
            <p:cNvPr id="180" name="Shape 180"/>
            <p:cNvGrpSpPr/>
            <p:nvPr/>
          </p:nvGrpSpPr>
          <p:grpSpPr>
            <a:xfrm>
              <a:off x="457222" y="1329462"/>
              <a:ext cx="1496543" cy="1598161"/>
              <a:chOff x="510400" y="1747275"/>
              <a:chExt cx="1570350" cy="1778699"/>
            </a:xfrm>
          </p:grpSpPr>
          <p:sp>
            <p:nvSpPr>
              <p:cNvPr id="181" name="Shape 181"/>
              <p:cNvSpPr/>
              <p:nvPr/>
            </p:nvSpPr>
            <p:spPr>
              <a:xfrm rot="5400000">
                <a:off x="848050" y="2293274"/>
                <a:ext cx="1778699" cy="6867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Coordination Service</a:t>
                </a:r>
              </a:p>
            </p:txBody>
          </p:sp>
          <p:pic>
            <p:nvPicPr>
              <p:cNvPr descr="zk_logo_use2.png" id="182" name="Shape 18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0400" y="2008525"/>
                <a:ext cx="883650" cy="12562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3" name="Shape 183"/>
            <p:cNvSpPr/>
            <p:nvPr/>
          </p:nvSpPr>
          <p:spPr>
            <a:xfrm>
              <a:off x="2066050" y="1915725"/>
              <a:ext cx="545699" cy="302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3628529" y="1207493"/>
            <a:ext cx="3951514" cy="1314939"/>
            <a:chOff x="3628529" y="1207493"/>
            <a:chExt cx="3951514" cy="1314939"/>
          </a:xfrm>
        </p:grpSpPr>
        <p:pic>
          <p:nvPicPr>
            <p:cNvPr descr="2000px-Simple_silver_crown.svg.png" id="185" name="Shape 1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674310">
              <a:off x="3711174" y="1290137"/>
              <a:ext cx="469926" cy="469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000px-Simple_silver_crown.svg.png" id="186" name="Shape 1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674310">
              <a:off x="7027473" y="1969862"/>
              <a:ext cx="469926" cy="469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000px-Simple_silver_crown.svg.png" id="187" name="Shape 1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674310">
              <a:off x="6315424" y="1366337"/>
              <a:ext cx="469926" cy="469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2000px-Simple_silver_crown.svg.png" id="188" name="Shape 1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674310">
              <a:off x="4453649" y="1969862"/>
              <a:ext cx="469926" cy="469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Shape 18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