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14.jpeg" ContentType="image/jpe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마스터 제목 스타일 편집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4914756-D2B5-406E-8739-0CADEB9C5987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1/4/21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E8E313D-9BDD-4425-A207-0600BB6672D0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마스터 제목 스타일 편집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마스터 텍스트 스타일 편집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둘째 수준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셋째 수준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넷째 수준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다섯째 수준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BE23952-7E15-4BF6-B2FE-31BEF9073E0F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1/4/21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F0D5FC4-4E4D-4844-BD7B-0CC102BD0EAC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97280" y="758880"/>
            <a:ext cx="10058040" cy="3317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3600" spc="-49" strike="noStrike">
                <a:solidFill>
                  <a:srgbClr val="262626"/>
                </a:solidFill>
                <a:latin typeface="Arial Nova"/>
              </a:rPr>
              <a:t>Factorization Meets the Neighborhood: a Multifaceted Collaborative Filtering Model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523880" y="447228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 cap="all">
                <a:solidFill>
                  <a:srgbClr val="637052"/>
                </a:solidFill>
                <a:latin typeface="Calibri Light"/>
              </a:rPr>
              <a:t>Lee Yoonho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그림 8" descr=""/>
          <p:cNvPicPr/>
          <p:nvPr/>
        </p:nvPicPr>
        <p:blipFill>
          <a:blip r:embed="rId1"/>
          <a:stretch/>
        </p:blipFill>
        <p:spPr>
          <a:xfrm>
            <a:off x="4023360" y="2176200"/>
            <a:ext cx="3809520" cy="3377880"/>
          </a:xfrm>
          <a:prstGeom prst="rect">
            <a:avLst/>
          </a:prstGeom>
          <a:ln>
            <a:noFill/>
          </a:ln>
        </p:spPr>
      </p:pic>
      <p:sp>
        <p:nvSpPr>
          <p:cNvPr id="125" name="TextShape 1"/>
          <p:cNvSpPr txBox="1"/>
          <p:nvPr/>
        </p:nvSpPr>
        <p:spPr>
          <a:xfrm>
            <a:off x="838080" y="747000"/>
            <a:ext cx="10515240" cy="5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Questions?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747000"/>
            <a:ext cx="10515240" cy="5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Discussion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88920"/>
            <a:ext cx="10515240" cy="4581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(+) global scope of neighborhood, (+) implicit data,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(+) used both latent factor model and neighborhood model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Experiment </a:t>
            </a:r>
            <a:r>
              <a:rPr b="0" lang="en-US" sz="1800" spc="-1" strike="noStrike">
                <a:solidFill>
                  <a:srgbClr val="404040"/>
                </a:solid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 No implicit data tested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Good for recommending item, but not for explanation behind it( ex : factors)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Pros and cons of domain-free property of CF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How to determine number of factors? (without domain knowledge)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No use of timestamp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Our project ?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747000"/>
            <a:ext cx="10515240" cy="5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Background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88920"/>
            <a:ext cx="10515240" cy="4581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CF(collaborative filtering)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Analyzes past transaction to identify user –product connection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(+) domain knowledge not required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(+) no need for extensive data collection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(-) cold start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Explicit feedback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Explicit input by user (Ex : rating)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Sparse matrix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Implicit feedback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User behavior indirectly reflecting opinion (Ex : search, )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Dense matrix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747000"/>
            <a:ext cx="10515240" cy="5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Neighborhood Model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89280"/>
            <a:ext cx="10515240" cy="4581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Baseline estimate 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Neighborhood Model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Relationship between users or items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(+) intuitive &amp; explainable prediction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(-) not entire neighbors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(-) what if similar items are not rated?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그림 5" descr=""/>
          <p:cNvPicPr/>
          <p:nvPr/>
        </p:nvPicPr>
        <p:blipFill>
          <a:blip r:embed="rId1"/>
          <a:stretch/>
        </p:blipFill>
        <p:spPr>
          <a:xfrm>
            <a:off x="2466000" y="3355200"/>
            <a:ext cx="3905280" cy="885600"/>
          </a:xfrm>
          <a:prstGeom prst="rect">
            <a:avLst/>
          </a:prstGeom>
          <a:ln>
            <a:noFill/>
          </a:ln>
        </p:spPr>
      </p:pic>
      <p:pic>
        <p:nvPicPr>
          <p:cNvPr id="98" name="그림 7" descr=""/>
          <p:cNvPicPr/>
          <p:nvPr/>
        </p:nvPicPr>
        <p:blipFill>
          <a:blip r:embed="rId2"/>
          <a:stretch/>
        </p:blipFill>
        <p:spPr>
          <a:xfrm>
            <a:off x="7848720" y="3506760"/>
            <a:ext cx="1546200" cy="582480"/>
          </a:xfrm>
          <a:prstGeom prst="rect">
            <a:avLst/>
          </a:prstGeom>
          <a:ln>
            <a:noFill/>
          </a:ln>
        </p:spPr>
      </p:pic>
      <p:pic>
        <p:nvPicPr>
          <p:cNvPr id="99" name="그림 9" descr=""/>
          <p:cNvPicPr/>
          <p:nvPr/>
        </p:nvPicPr>
        <p:blipFill>
          <a:blip r:embed="rId3"/>
          <a:stretch/>
        </p:blipFill>
        <p:spPr>
          <a:xfrm>
            <a:off x="3305160" y="1901520"/>
            <a:ext cx="1706040" cy="396720"/>
          </a:xfrm>
          <a:prstGeom prst="rect">
            <a:avLst/>
          </a:prstGeom>
          <a:ln>
            <a:noFill/>
          </a:ln>
        </p:spPr>
      </p:pic>
      <p:pic>
        <p:nvPicPr>
          <p:cNvPr id="100" name="그림 14" descr=""/>
          <p:cNvPicPr/>
          <p:nvPr/>
        </p:nvPicPr>
        <p:blipFill>
          <a:blip r:embed="rId4"/>
          <a:stretch/>
        </p:blipFill>
        <p:spPr>
          <a:xfrm>
            <a:off x="1358640" y="5533200"/>
            <a:ext cx="3400560" cy="72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747000"/>
            <a:ext cx="10515240" cy="5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Latent Factor Model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89280"/>
            <a:ext cx="10515240" cy="4581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Latent Factor Model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Uncover latent factors that explains observing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Singular Value Decomposition (SVD)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Missing data -&gt; overfitting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Attractive accuracy &amp; scalability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03" name="그림 4" descr=""/>
          <p:cNvPicPr/>
          <p:nvPr/>
        </p:nvPicPr>
        <p:blipFill>
          <a:blip r:embed="rId1"/>
          <a:stretch/>
        </p:blipFill>
        <p:spPr>
          <a:xfrm>
            <a:off x="2675520" y="3003480"/>
            <a:ext cx="6353640" cy="73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747000"/>
            <a:ext cx="10515240" cy="5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New Neighborhood Model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89280"/>
            <a:ext cx="10515240" cy="4581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567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567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(+) implicit feedback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(+) global optimization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Wingdings"/>
              </a:rPr>
              <a:t></a:t>
            </a: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user’s opinion formed by both rated and not rated 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</p:txBody>
      </p:sp>
      <p:grpSp>
        <p:nvGrpSpPr>
          <p:cNvPr id="106" name="Group 3"/>
          <p:cNvGrpSpPr/>
          <p:nvPr/>
        </p:nvGrpSpPr>
        <p:grpSpPr>
          <a:xfrm>
            <a:off x="1503720" y="2369520"/>
            <a:ext cx="9184320" cy="744840"/>
            <a:chOff x="1503720" y="2369520"/>
            <a:chExt cx="9184320" cy="744840"/>
          </a:xfrm>
        </p:grpSpPr>
        <p:pic>
          <p:nvPicPr>
            <p:cNvPr id="107" name="그림 9" descr=""/>
            <p:cNvPicPr/>
            <p:nvPr/>
          </p:nvPicPr>
          <p:blipFill>
            <a:blip r:embed="rId1"/>
            <a:srcRect l="0" t="0" r="0" b="51612"/>
            <a:stretch/>
          </p:blipFill>
          <p:spPr>
            <a:xfrm>
              <a:off x="1503720" y="2369520"/>
              <a:ext cx="6148440" cy="74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8" name="그림 11" descr=""/>
            <p:cNvPicPr/>
            <p:nvPr/>
          </p:nvPicPr>
          <p:blipFill>
            <a:blip r:embed="rId2"/>
            <a:srcRect l="11576" t="51612" r="39043" b="0"/>
            <a:stretch/>
          </p:blipFill>
          <p:spPr>
            <a:xfrm>
              <a:off x="7652160" y="2369520"/>
              <a:ext cx="3035880" cy="744840"/>
            </a:xfrm>
            <a:prstGeom prst="rect">
              <a:avLst/>
            </a:prstGeom>
            <a:ln>
              <a:noFill/>
            </a:ln>
          </p:spPr>
        </p:pic>
      </p:grp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747000"/>
            <a:ext cx="10515240" cy="5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Assymmetric SVD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89280"/>
            <a:ext cx="10515240" cy="4581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3841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3841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3841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3841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3841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3841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(+) New User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(+) Explainable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(+) Lower complexity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(+) implicit feedback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grpSp>
        <p:nvGrpSpPr>
          <p:cNvPr id="111" name="Group 3"/>
          <p:cNvGrpSpPr/>
          <p:nvPr/>
        </p:nvGrpSpPr>
        <p:grpSpPr>
          <a:xfrm>
            <a:off x="1275840" y="2273400"/>
            <a:ext cx="9932760" cy="922320"/>
            <a:chOff x="1275840" y="2273400"/>
            <a:chExt cx="9932760" cy="922320"/>
          </a:xfrm>
        </p:grpSpPr>
        <p:pic>
          <p:nvPicPr>
            <p:cNvPr id="112" name="그림 5" descr=""/>
            <p:cNvPicPr/>
            <p:nvPr/>
          </p:nvPicPr>
          <p:blipFill>
            <a:blip r:embed="rId1"/>
            <a:srcRect l="0" t="31964" r="0" b="32816"/>
            <a:stretch/>
          </p:blipFill>
          <p:spPr>
            <a:xfrm>
              <a:off x="4874040" y="2273400"/>
              <a:ext cx="6334560" cy="922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3" name="그림 7" descr=""/>
            <p:cNvPicPr/>
            <p:nvPr/>
          </p:nvPicPr>
          <p:blipFill>
            <a:blip r:embed="rId2"/>
            <a:srcRect l="0" t="0" r="43201" b="69259"/>
            <a:stretch/>
          </p:blipFill>
          <p:spPr>
            <a:xfrm>
              <a:off x="1275840" y="2332080"/>
              <a:ext cx="3597840" cy="804960"/>
            </a:xfrm>
            <a:prstGeom prst="rect">
              <a:avLst/>
            </a:prstGeom>
            <a:ln>
              <a:noFill/>
            </a:ln>
          </p:spPr>
        </p:pic>
      </p:grp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747000"/>
            <a:ext cx="10515240" cy="5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SVD++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1889280"/>
            <a:ext cx="10515240" cy="4581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(+) implicit feedback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16" name="그림 4" descr=""/>
          <p:cNvPicPr/>
          <p:nvPr/>
        </p:nvPicPr>
        <p:blipFill>
          <a:blip r:embed="rId1"/>
          <a:stretch/>
        </p:blipFill>
        <p:spPr>
          <a:xfrm>
            <a:off x="3641040" y="2943000"/>
            <a:ext cx="4305600" cy="9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747000"/>
            <a:ext cx="10515240" cy="5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Experiment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080" y="1888920"/>
            <a:ext cx="10515240" cy="4581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Dataset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Netflix dataset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100 million movie ratings (star : 1 ~ 5)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500,000 anonymous customers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Accuracy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Root mean square error(RMSE)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19" name="그림 4" descr=""/>
          <p:cNvPicPr/>
          <p:nvPr/>
        </p:nvPicPr>
        <p:blipFill>
          <a:blip r:embed="rId1"/>
          <a:srcRect l="0" t="11638" r="0" b="0"/>
          <a:stretch/>
        </p:blipFill>
        <p:spPr>
          <a:xfrm>
            <a:off x="1328040" y="4255200"/>
            <a:ext cx="3915000" cy="42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747000"/>
            <a:ext cx="10515240" cy="56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Experiment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내용 개체 틀 4" descr=""/>
          <p:cNvPicPr/>
          <p:nvPr/>
        </p:nvPicPr>
        <p:blipFill>
          <a:blip r:embed="rId1"/>
          <a:stretch/>
        </p:blipFill>
        <p:spPr>
          <a:xfrm>
            <a:off x="6720480" y="2016000"/>
            <a:ext cx="4446000" cy="970560"/>
          </a:xfrm>
          <a:prstGeom prst="rect">
            <a:avLst/>
          </a:prstGeom>
          <a:ln>
            <a:noFill/>
          </a:ln>
        </p:spPr>
      </p:pic>
      <p:pic>
        <p:nvPicPr>
          <p:cNvPr id="122" name="그림 6" descr=""/>
          <p:cNvPicPr/>
          <p:nvPr/>
        </p:nvPicPr>
        <p:blipFill>
          <a:blip r:embed="rId2"/>
          <a:stretch/>
        </p:blipFill>
        <p:spPr>
          <a:xfrm>
            <a:off x="6720480" y="3081600"/>
            <a:ext cx="4431600" cy="316332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838080" y="1888920"/>
            <a:ext cx="10515240" cy="45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>
            <a:normAutofit/>
          </a:bodyPr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Performance : </a:t>
            </a:r>
            <a:endParaRPr b="0" lang="en-US" sz="2000" spc="-1" strike="noStrike">
              <a:latin typeface="Arial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SVD++ &gt; Asymmetric-SVD &gt; SVD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1600" spc="-1" strike="noStrike">
              <a:latin typeface="Arial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MovieAvg : best movie</a:t>
            </a:r>
            <a:endParaRPr b="0" lang="en-US" sz="2000" spc="-1" strike="noStrike">
              <a:latin typeface="Arial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CorNgbr : neighborhood</a:t>
            </a:r>
            <a:endParaRPr b="0" lang="en-US" sz="2000" spc="-1" strike="noStrike">
              <a:latin typeface="Arial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WgtNgbr : weighted neighborhood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601</TotalTime>
  <Application>LibreOffice/6.0.7.3$Linux_X86_64 LibreOffice_project/00m0$Build-3</Application>
  <Words>281</Words>
  <Paragraphs>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2020-06-20T13:35:24Z</dcterms:created>
  <dc:creator>이 윤호</dc:creator>
  <dc:description/>
  <dc:language>en-US</dc:language>
  <cp:lastModifiedBy/>
  <dcterms:modified xsi:type="dcterms:W3CDTF">2021-01-04T13:31:51Z</dcterms:modified>
  <cp:revision>90</cp:revision>
  <dc:subject/>
  <dc:title>Summarizing the characteristics of the novel's main characters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