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</p:sldIdLst>
  <p:sldSz cx="18288000" cy="10287000"/>
  <p:notesSz cx="6858000" cy="9144000"/>
  <p:embeddedFontLst>
    <p:embeddedFont>
      <p:font typeface="Parisienne" charset="1" panose="03020507000000020002"/>
      <p:regular r:id="rId6"/>
    </p:embeddedFont>
    <p:embeddedFont>
      <p:font typeface="Glacial Indifference" charset="1" panose="00000000000000000000"/>
      <p:regular r:id="rId7"/>
    </p:embeddedFont>
    <p:embeddedFont>
      <p:font typeface="Glacial Indifference Bold" charset="1" panose="00000800000000000000"/>
      <p:regular r:id="rId8"/>
    </p:embeddedFont>
    <p:embeddedFont>
      <p:font typeface="Glacial Indifference Italics" charset="1" panose="00000000000000000000"/>
      <p:regular r:id="rId9"/>
    </p:embeddedFont>
    <p:embeddedFont>
      <p:font typeface="Glacial Indifference Bold Italics" charset="1" panose="00000800000000000000"/>
      <p:regular r:id="rId10"/>
    </p:embeddedFont>
    <p:embeddedFont>
      <p:font typeface="Nunito" charset="1" panose="00000500000000000000"/>
      <p:regular r:id="rId11"/>
    </p:embeddedFont>
    <p:embeddedFont>
      <p:font typeface="Nunito Bold" charset="1" panose="00000800000000000000"/>
      <p:regular r:id="rId12"/>
    </p:embeddedFont>
    <p:embeddedFont>
      <p:font typeface="Arimo" charset="1" panose="020B0604020202020204"/>
      <p:regular r:id="rId13"/>
    </p:embeddedFont>
    <p:embeddedFont>
      <p:font typeface="Arimo Bold" charset="1" panose="020B0704020202020204"/>
      <p:regular r:id="rId14"/>
    </p:embeddedFont>
    <p:embeddedFont>
      <p:font typeface="Arimo Italics" charset="1" panose="020B0604020202090204"/>
      <p:regular r:id="rId15"/>
    </p:embeddedFont>
    <p:embeddedFont>
      <p:font typeface="Arimo Bold Italics" charset="1" panose="020B0704020202090204"/>
      <p:regular r:id="rId16"/>
    </p:embeddedFont>
    <p:embeddedFont>
      <p:font typeface="Luthier" charset="1" panose="00000000000000000000"/>
      <p:regular r:id="rId17"/>
    </p:embeddedFont>
    <p:embeddedFont>
      <p:font typeface="Luthier Bold" charset="1" panose="00000000000000000000"/>
      <p:regular r:id="rId18"/>
    </p:embeddedFont>
    <p:embeddedFont>
      <p:font typeface="Luthier Italics" charset="1" panose="00000000000000000000"/>
      <p:regular r:id="rId19"/>
    </p:embeddedFont>
    <p:embeddedFont>
      <p:font typeface="Luthier Bold Italics" charset="1" panose="00000000000000000000"/>
      <p:regular r:id="rId20"/>
    </p:embeddedFont>
    <p:embeddedFont>
      <p:font typeface="Nunito Bold" charset="1" panose="00000000000000000000"/>
      <p:regular r:id="rId21"/>
    </p:embeddedFont>
    <p:embeddedFont>
      <p:font typeface="Nunito Bold Bold" charset="1" panose="00000000000000000000"/>
      <p:regular r:id="rId22"/>
    </p:embeddedFont>
    <p:embeddedFont>
      <p:font typeface="Nunito Bold Italics" charset="1" panose="00000000000000000000"/>
      <p:regular r:id="rId23"/>
    </p:embeddedFont>
    <p:embeddedFont>
      <p:font typeface="Nunito Bold Bold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16" Target="../media/image30.png" Type="http://schemas.openxmlformats.org/officeDocument/2006/relationships/image"/><Relationship Id="rId17" Target="../media/image31.svg" Type="http://schemas.openxmlformats.org/officeDocument/2006/relationships/image"/><Relationship Id="rId18" Target="../media/image32.png" Type="http://schemas.openxmlformats.org/officeDocument/2006/relationships/image"/><Relationship Id="rId19" Target="../media/image33.svg" Type="http://schemas.openxmlformats.org/officeDocument/2006/relationships/image"/><Relationship Id="rId2" Target="../media/image18.png" Type="http://schemas.openxmlformats.org/officeDocument/2006/relationships/image"/><Relationship Id="rId20" Target="../media/image34.png" Type="http://schemas.openxmlformats.org/officeDocument/2006/relationships/image"/><Relationship Id="rId21" Target="../media/image35.svg" Type="http://schemas.openxmlformats.org/officeDocument/2006/relationships/image"/><Relationship Id="rId3" Target="../media/image19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-472523"/>
            <a:ext cx="1359726" cy="234435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99106" y="2601149"/>
            <a:ext cx="9761637" cy="7321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64022" y="8621661"/>
            <a:ext cx="3657600" cy="20349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3079" y="6137777"/>
            <a:ext cx="7315200" cy="24797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2666" y="7771161"/>
            <a:ext cx="7315200" cy="24797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0" y="2694000"/>
            <a:ext cx="1313714" cy="1847310"/>
            <a:chOff x="0" y="0"/>
            <a:chExt cx="1751619" cy="246308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751619" cy="880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42"/>
                </a:lnSpc>
              </a:pPr>
              <a:r>
                <a:rPr lang="en-US" sz="4206">
                  <a:solidFill>
                    <a:srgbClr val="301906"/>
                  </a:solidFill>
                  <a:latin typeface="Parisienne"/>
                </a:rPr>
                <a:t>Idea: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121930"/>
              <a:ext cx="1751619" cy="341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827" y="2829600"/>
            <a:ext cx="9403705" cy="4210493"/>
            <a:chOff x="0" y="0"/>
            <a:chExt cx="12538273" cy="561399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117499" y="5367536"/>
              <a:ext cx="8303276" cy="246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53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12538273" cy="50105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8"/>
                </a:lnSpc>
              </a:pPr>
              <a:r>
                <a:rPr lang="en-US" sz="2533" spc="50">
                  <a:solidFill>
                    <a:srgbClr val="763333"/>
                  </a:solidFill>
                  <a:latin typeface="Glacial Indifference Bold"/>
                </a:rPr>
                <a:t>             Due to lack of instruments to measure actual sea surface temperature, brightness temperature(s) (BT) from satellite data is used as a proxy in practice. In this project we will use a radiative transfer model (RTTOV) to get the BT from available pressure temperature (P-T) and water vapor (WV) profiles and develop a machine learning algorithm to backtrace those profiles from BT obtained by INSAT 3DR satellite images.</a:t>
              </a:r>
            </a:p>
            <a:p>
              <a:pPr algn="ctr">
                <a:lnSpc>
                  <a:spcPts val="3318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439190" y="6818601"/>
            <a:ext cx="10013206" cy="2114993"/>
            <a:chOff x="0" y="0"/>
            <a:chExt cx="13350942" cy="28199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2254744" y="2573536"/>
              <a:ext cx="8841453" cy="246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53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28575"/>
              <a:ext cx="13350942" cy="22165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8"/>
                </a:lnSpc>
              </a:pPr>
              <a:r>
                <a:rPr lang="en-US" sz="2533" spc="50">
                  <a:solidFill>
                    <a:srgbClr val="763333"/>
                  </a:solidFill>
                  <a:latin typeface="Glacial Indifference Bold"/>
                </a:rPr>
                <a:t>               25000 P-T and WV Profiles from ECMWF;</a:t>
              </a:r>
            </a:p>
            <a:p>
              <a:pPr algn="just">
                <a:lnSpc>
                  <a:spcPts val="3318"/>
                </a:lnSpc>
              </a:pPr>
              <a:r>
                <a:rPr lang="en-US" sz="2533" spc="50">
                  <a:solidFill>
                    <a:srgbClr val="763333"/>
                  </a:solidFill>
                  <a:latin typeface="Glacial Indifference Bold"/>
                </a:rPr>
                <a:t>               INSAT 3D sounder images produced in every 30 minutes</a:t>
              </a:r>
            </a:p>
            <a:p>
              <a:pPr algn="just">
                <a:lnSpc>
                  <a:spcPts val="3318"/>
                </a:lnSpc>
              </a:pPr>
            </a:p>
            <a:p>
              <a:pPr algn="ctr">
                <a:lnSpc>
                  <a:spcPts val="3318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159766" y="6273801"/>
            <a:ext cx="2148332" cy="1843035"/>
            <a:chOff x="0" y="0"/>
            <a:chExt cx="2864443" cy="245738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2864443" cy="880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42"/>
                </a:lnSpc>
              </a:pPr>
              <a:r>
                <a:rPr lang="en-US" sz="4206">
                  <a:solidFill>
                    <a:srgbClr val="301906"/>
                  </a:solidFill>
                  <a:latin typeface="Parisienne"/>
                </a:rPr>
                <a:t>Dataset: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121930"/>
              <a:ext cx="2864443" cy="33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1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4778" y="6890958"/>
            <a:ext cx="292079" cy="276679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-95215" y="8019134"/>
            <a:ext cx="4167563" cy="1843035"/>
            <a:chOff x="0" y="0"/>
            <a:chExt cx="5556750" cy="245738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8575"/>
              <a:ext cx="5556750" cy="880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42"/>
                </a:lnSpc>
              </a:pPr>
              <a:r>
                <a:rPr lang="en-US" sz="4206">
                  <a:solidFill>
                    <a:srgbClr val="301906"/>
                  </a:solidFill>
                  <a:latin typeface="Parisienne Bold Italics"/>
                </a:rPr>
                <a:t>Expected Results 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121930"/>
              <a:ext cx="5556750" cy="33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1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4778" y="7309618"/>
            <a:ext cx="302251" cy="286314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4778" y="8747630"/>
            <a:ext cx="292079" cy="27667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4778" y="9501845"/>
            <a:ext cx="292079" cy="276679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9954709" y="2388812"/>
            <a:ext cx="7742279" cy="7781847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938805">
            <a:off x="14753503" y="9051178"/>
            <a:ext cx="4393392" cy="218072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158827" y="312731"/>
            <a:ext cx="17904161" cy="1267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06"/>
              </a:lnSpc>
            </a:pPr>
            <a:r>
              <a:rPr lang="en-US" sz="4550">
                <a:solidFill>
                  <a:srgbClr val="09104D"/>
                </a:solidFill>
                <a:latin typeface="Nunito Bold"/>
              </a:rPr>
              <a:t>Retrieving Pressure-Temperature and Water Vapour Profiles in Earth’s Atmosphere from INSAT 3DR data using Machine Learning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25268">
            <a:off x="14851432" y="1567893"/>
            <a:ext cx="3738709" cy="1004778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827" y="2424613"/>
            <a:ext cx="9795883" cy="269387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202853" y="1532579"/>
            <a:ext cx="11449411" cy="895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spc="194">
                <a:solidFill>
                  <a:srgbClr val="301906"/>
                </a:solidFill>
                <a:latin typeface="Nunito Bold"/>
              </a:rPr>
              <a:t>Fida Salim, Soumik Bhattacharyya (Group 20)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spc="194">
                <a:solidFill>
                  <a:srgbClr val="301906"/>
                </a:solidFill>
                <a:latin typeface="Nunito Bold"/>
              </a:rPr>
              <a:t>In Supervision of Dr. Subhankar Mishra and Dr. Jayesh M. Goyal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802339" y="8663973"/>
            <a:ext cx="8760193" cy="1694794"/>
            <a:chOff x="0" y="0"/>
            <a:chExt cx="11680257" cy="2259725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1972595" y="2014736"/>
              <a:ext cx="7735068" cy="244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553"/>
                </a:lnSpc>
              </a:pP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-28575"/>
              <a:ext cx="11680257" cy="1657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8"/>
                </a:lnSpc>
              </a:pPr>
              <a:r>
                <a:rPr lang="en-US" sz="2533" spc="50">
                  <a:solidFill>
                    <a:srgbClr val="763333"/>
                  </a:solidFill>
                  <a:latin typeface="Glacial Indifference Bold"/>
                </a:rPr>
                <a:t>Dimensionally reduced P-T or WV profiles to get BT  within affordable tolerance; </a:t>
              </a:r>
            </a:p>
            <a:p>
              <a:pPr algn="just">
                <a:lnSpc>
                  <a:spcPts val="3318"/>
                </a:lnSpc>
              </a:pPr>
              <a:r>
                <a:rPr lang="en-US" sz="2533" spc="50">
                  <a:solidFill>
                    <a:srgbClr val="763333"/>
                  </a:solidFill>
                  <a:latin typeface="Glacial Indifference Bold"/>
                </a:rPr>
                <a:t>P-T and WV profiles predicted from Satellite BT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222421">
            <a:off x="52386" y="1948482"/>
            <a:ext cx="717592" cy="671332"/>
            <a:chOff x="0" y="0"/>
            <a:chExt cx="1615440" cy="1511300"/>
          </a:xfrm>
        </p:grpSpPr>
        <p:sp>
          <p:nvSpPr>
            <p:cNvPr name="Freeform 3" id="3"/>
            <p:cNvSpPr/>
            <p:nvPr/>
          </p:nvSpPr>
          <p:spPr>
            <a:xfrm>
              <a:off x="-8890" y="-8890"/>
              <a:ext cx="1633220" cy="1530350"/>
            </a:xfrm>
            <a:custGeom>
              <a:avLst/>
              <a:gdLst/>
              <a:ahLst/>
              <a:cxnLst/>
              <a:rect r="r" b="b" t="t" l="l"/>
              <a:pathLst>
                <a:path h="1530350" w="1633220">
                  <a:moveTo>
                    <a:pt x="852170" y="36830"/>
                  </a:moveTo>
                  <a:lnTo>
                    <a:pt x="1010920" y="535940"/>
                  </a:lnTo>
                  <a:cubicBezTo>
                    <a:pt x="1014730" y="547370"/>
                    <a:pt x="1024890" y="553720"/>
                    <a:pt x="1036320" y="553720"/>
                  </a:cubicBezTo>
                  <a:lnTo>
                    <a:pt x="1597660" y="549910"/>
                  </a:lnTo>
                  <a:cubicBezTo>
                    <a:pt x="1623060" y="549910"/>
                    <a:pt x="1633220" y="581660"/>
                    <a:pt x="1612900" y="596900"/>
                  </a:cubicBezTo>
                  <a:lnTo>
                    <a:pt x="1155700" y="923290"/>
                  </a:lnTo>
                  <a:cubicBezTo>
                    <a:pt x="1146810" y="929640"/>
                    <a:pt x="1143000" y="942340"/>
                    <a:pt x="1146810" y="952500"/>
                  </a:cubicBezTo>
                  <a:lnTo>
                    <a:pt x="1324610" y="1484630"/>
                  </a:lnTo>
                  <a:cubicBezTo>
                    <a:pt x="1332230" y="1508760"/>
                    <a:pt x="1305560" y="1529080"/>
                    <a:pt x="1285240" y="1513840"/>
                  </a:cubicBezTo>
                  <a:lnTo>
                    <a:pt x="838200" y="1187450"/>
                  </a:lnTo>
                  <a:cubicBezTo>
                    <a:pt x="824230" y="1177290"/>
                    <a:pt x="807720" y="1177290"/>
                    <a:pt x="793750" y="1187450"/>
                  </a:cubicBezTo>
                  <a:lnTo>
                    <a:pt x="347980" y="1515110"/>
                  </a:lnTo>
                  <a:cubicBezTo>
                    <a:pt x="327660" y="1530350"/>
                    <a:pt x="299720" y="1510030"/>
                    <a:pt x="308610" y="1485900"/>
                  </a:cubicBezTo>
                  <a:lnTo>
                    <a:pt x="486410" y="953770"/>
                  </a:lnTo>
                  <a:cubicBezTo>
                    <a:pt x="490220" y="943610"/>
                    <a:pt x="486410" y="930910"/>
                    <a:pt x="477520" y="924560"/>
                  </a:cubicBezTo>
                  <a:lnTo>
                    <a:pt x="20320" y="598170"/>
                  </a:lnTo>
                  <a:cubicBezTo>
                    <a:pt x="0" y="582930"/>
                    <a:pt x="10160" y="551180"/>
                    <a:pt x="35560" y="551180"/>
                  </a:cubicBezTo>
                  <a:lnTo>
                    <a:pt x="596900" y="554990"/>
                  </a:lnTo>
                  <a:cubicBezTo>
                    <a:pt x="608330" y="554990"/>
                    <a:pt x="618490" y="547370"/>
                    <a:pt x="622300" y="537210"/>
                  </a:cubicBezTo>
                  <a:lnTo>
                    <a:pt x="779780" y="36830"/>
                  </a:lnTo>
                  <a:cubicBezTo>
                    <a:pt x="792480" y="0"/>
                    <a:pt x="840740" y="0"/>
                    <a:pt x="852170" y="36830"/>
                  </a:cubicBezTo>
                  <a:close/>
                </a:path>
              </a:pathLst>
            </a:custGeom>
            <a:solidFill>
              <a:srgbClr val="FFD4C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207308">
            <a:off x="53760" y="938366"/>
            <a:ext cx="717592" cy="671332"/>
            <a:chOff x="0" y="0"/>
            <a:chExt cx="1615440" cy="1511300"/>
          </a:xfrm>
        </p:grpSpPr>
        <p:sp>
          <p:nvSpPr>
            <p:cNvPr name="Freeform 5" id="5"/>
            <p:cNvSpPr/>
            <p:nvPr/>
          </p:nvSpPr>
          <p:spPr>
            <a:xfrm>
              <a:off x="-8890" y="-8890"/>
              <a:ext cx="1633220" cy="1530350"/>
            </a:xfrm>
            <a:custGeom>
              <a:avLst/>
              <a:gdLst/>
              <a:ahLst/>
              <a:cxnLst/>
              <a:rect r="r" b="b" t="t" l="l"/>
              <a:pathLst>
                <a:path h="1530350" w="1633220">
                  <a:moveTo>
                    <a:pt x="852170" y="36830"/>
                  </a:moveTo>
                  <a:lnTo>
                    <a:pt x="1010920" y="535940"/>
                  </a:lnTo>
                  <a:cubicBezTo>
                    <a:pt x="1014730" y="547370"/>
                    <a:pt x="1024890" y="553720"/>
                    <a:pt x="1036320" y="553720"/>
                  </a:cubicBezTo>
                  <a:lnTo>
                    <a:pt x="1597660" y="549910"/>
                  </a:lnTo>
                  <a:cubicBezTo>
                    <a:pt x="1623060" y="549910"/>
                    <a:pt x="1633220" y="581660"/>
                    <a:pt x="1612900" y="596900"/>
                  </a:cubicBezTo>
                  <a:lnTo>
                    <a:pt x="1155700" y="923290"/>
                  </a:lnTo>
                  <a:cubicBezTo>
                    <a:pt x="1146810" y="929640"/>
                    <a:pt x="1143000" y="942340"/>
                    <a:pt x="1146810" y="952500"/>
                  </a:cubicBezTo>
                  <a:lnTo>
                    <a:pt x="1324610" y="1484630"/>
                  </a:lnTo>
                  <a:cubicBezTo>
                    <a:pt x="1332230" y="1508760"/>
                    <a:pt x="1305560" y="1529080"/>
                    <a:pt x="1285240" y="1513840"/>
                  </a:cubicBezTo>
                  <a:lnTo>
                    <a:pt x="838200" y="1187450"/>
                  </a:lnTo>
                  <a:cubicBezTo>
                    <a:pt x="824230" y="1177290"/>
                    <a:pt x="807720" y="1177290"/>
                    <a:pt x="793750" y="1187450"/>
                  </a:cubicBezTo>
                  <a:lnTo>
                    <a:pt x="347980" y="1515110"/>
                  </a:lnTo>
                  <a:cubicBezTo>
                    <a:pt x="327660" y="1530350"/>
                    <a:pt x="299720" y="1510030"/>
                    <a:pt x="308610" y="1485900"/>
                  </a:cubicBezTo>
                  <a:lnTo>
                    <a:pt x="486410" y="953770"/>
                  </a:lnTo>
                  <a:cubicBezTo>
                    <a:pt x="490220" y="943610"/>
                    <a:pt x="486410" y="930910"/>
                    <a:pt x="477520" y="924560"/>
                  </a:cubicBezTo>
                  <a:lnTo>
                    <a:pt x="20320" y="598170"/>
                  </a:lnTo>
                  <a:cubicBezTo>
                    <a:pt x="0" y="582930"/>
                    <a:pt x="10160" y="551180"/>
                    <a:pt x="35560" y="551180"/>
                  </a:cubicBezTo>
                  <a:lnTo>
                    <a:pt x="596900" y="554990"/>
                  </a:lnTo>
                  <a:cubicBezTo>
                    <a:pt x="608330" y="554990"/>
                    <a:pt x="618490" y="547370"/>
                    <a:pt x="622300" y="537210"/>
                  </a:cubicBezTo>
                  <a:lnTo>
                    <a:pt x="779780" y="36830"/>
                  </a:lnTo>
                  <a:cubicBezTo>
                    <a:pt x="792480" y="0"/>
                    <a:pt x="840740" y="0"/>
                    <a:pt x="852170" y="36830"/>
                  </a:cubicBezTo>
                  <a:close/>
                </a:path>
              </a:pathLst>
            </a:custGeom>
            <a:solidFill>
              <a:srgbClr val="FFE6B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600121">
            <a:off x="11129517" y="8671886"/>
            <a:ext cx="573113" cy="174150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251879">
            <a:off x="10062874" y="-200826"/>
            <a:ext cx="3445383" cy="92594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39555" y="5704840"/>
            <a:ext cx="6578895" cy="411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82628" y="7032643"/>
            <a:ext cx="2787619" cy="271792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320374" y="7080424"/>
            <a:ext cx="2787619" cy="271792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165644" y="2862446"/>
            <a:ext cx="9114590" cy="5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09104D"/>
                </a:solidFill>
                <a:latin typeface="Nunito Bold Bold"/>
              </a:rPr>
              <a:t>Midway Target and Work Division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1602389" y="426614"/>
            <a:ext cx="8218429" cy="1245216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33604" y="3461886"/>
            <a:ext cx="750157" cy="79486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02799" y="4599864"/>
            <a:ext cx="711630" cy="754045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24303" y="6220684"/>
            <a:ext cx="686772" cy="72770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1069262" y="3445458"/>
            <a:ext cx="6795554" cy="1389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7"/>
              </a:lnSpc>
            </a:pPr>
            <a:r>
              <a:rPr lang="en-US" sz="2655" spc="199">
                <a:solidFill>
                  <a:srgbClr val="301906"/>
                </a:solidFill>
                <a:latin typeface="Nunito Bold"/>
              </a:rPr>
              <a:t>Data Collection and preprocessing (Combined)</a:t>
            </a:r>
          </a:p>
          <a:p>
            <a:pPr algn="just">
              <a:lnSpc>
                <a:spcPts val="3717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069262" y="4652320"/>
            <a:ext cx="8447059" cy="232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7"/>
              </a:lnSpc>
            </a:pPr>
            <a:r>
              <a:rPr lang="en-US" sz="2655" spc="199">
                <a:solidFill>
                  <a:srgbClr val="301906"/>
                </a:solidFill>
                <a:latin typeface="Nunito Bold"/>
              </a:rPr>
              <a:t>Feature selection in P-T profile using dimensionality reduction algorithm </a:t>
            </a:r>
          </a:p>
          <a:p>
            <a:pPr algn="just">
              <a:lnSpc>
                <a:spcPts val="3717"/>
              </a:lnSpc>
            </a:pPr>
            <a:r>
              <a:rPr lang="en-US" sz="2655" spc="199">
                <a:solidFill>
                  <a:srgbClr val="301906"/>
                </a:solidFill>
                <a:latin typeface="Nunito Bold"/>
              </a:rPr>
              <a:t>(Soumik).</a:t>
            </a:r>
          </a:p>
          <a:p>
            <a:pPr algn="just">
              <a:lnSpc>
                <a:spcPts val="3717"/>
              </a:lnSpc>
            </a:pPr>
          </a:p>
          <a:p>
            <a:pPr algn="just">
              <a:lnSpc>
                <a:spcPts val="3717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069262" y="6363559"/>
            <a:ext cx="8447059" cy="232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7"/>
              </a:lnSpc>
            </a:pPr>
            <a:r>
              <a:rPr lang="en-US" sz="2655" spc="199">
                <a:solidFill>
                  <a:srgbClr val="301906"/>
                </a:solidFill>
                <a:latin typeface="Nunito Bold"/>
              </a:rPr>
              <a:t>Feature selection in W-V profile using dimensionality reduction algorithm </a:t>
            </a:r>
          </a:p>
          <a:p>
            <a:pPr algn="just">
              <a:lnSpc>
                <a:spcPts val="3717"/>
              </a:lnSpc>
            </a:pPr>
            <a:r>
              <a:rPr lang="en-US" sz="2655" spc="199">
                <a:solidFill>
                  <a:srgbClr val="301906"/>
                </a:solidFill>
                <a:latin typeface="Nunito Bold"/>
              </a:rPr>
              <a:t>(Fida).</a:t>
            </a:r>
          </a:p>
          <a:p>
            <a:pPr algn="just">
              <a:lnSpc>
                <a:spcPts val="3717"/>
              </a:lnSpc>
            </a:pPr>
          </a:p>
          <a:p>
            <a:pPr algn="just">
              <a:lnSpc>
                <a:spcPts val="3717"/>
              </a:lnSpc>
              <a:spcBef>
                <a:spcPct val="0"/>
              </a:spcBef>
            </a:pP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31600" y="7728124"/>
            <a:ext cx="4635439" cy="231771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30171" y="8039619"/>
            <a:ext cx="711630" cy="754045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29340" y="-1685618"/>
            <a:ext cx="4114800" cy="4114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28582" y="-1182422"/>
            <a:ext cx="3287739" cy="310840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24303" y="9492131"/>
            <a:ext cx="750157" cy="794869"/>
          </a:xfrm>
          <a:prstGeom prst="rect">
            <a:avLst/>
          </a:prstGeom>
        </p:spPr>
      </p:pic>
      <p:grpSp>
        <p:nvGrpSpPr>
          <p:cNvPr name="Group 24" id="24"/>
          <p:cNvGrpSpPr>
            <a:grpSpLocks noChangeAspect="true"/>
          </p:cNvGrpSpPr>
          <p:nvPr/>
        </p:nvGrpSpPr>
        <p:grpSpPr>
          <a:xfrm rot="222421">
            <a:off x="52386" y="2964791"/>
            <a:ext cx="717592" cy="671332"/>
            <a:chOff x="0" y="0"/>
            <a:chExt cx="1615440" cy="1511300"/>
          </a:xfrm>
        </p:grpSpPr>
        <p:sp>
          <p:nvSpPr>
            <p:cNvPr name="Freeform 25" id="25"/>
            <p:cNvSpPr/>
            <p:nvPr/>
          </p:nvSpPr>
          <p:spPr>
            <a:xfrm>
              <a:off x="-8890" y="-8890"/>
              <a:ext cx="1633220" cy="1530350"/>
            </a:xfrm>
            <a:custGeom>
              <a:avLst/>
              <a:gdLst/>
              <a:ahLst/>
              <a:cxnLst/>
              <a:rect r="r" b="b" t="t" l="l"/>
              <a:pathLst>
                <a:path h="1530350" w="1633220">
                  <a:moveTo>
                    <a:pt x="852170" y="36830"/>
                  </a:moveTo>
                  <a:lnTo>
                    <a:pt x="1010920" y="535940"/>
                  </a:lnTo>
                  <a:cubicBezTo>
                    <a:pt x="1014730" y="547370"/>
                    <a:pt x="1024890" y="553720"/>
                    <a:pt x="1036320" y="553720"/>
                  </a:cubicBezTo>
                  <a:lnTo>
                    <a:pt x="1597660" y="549910"/>
                  </a:lnTo>
                  <a:cubicBezTo>
                    <a:pt x="1623060" y="549910"/>
                    <a:pt x="1633220" y="581660"/>
                    <a:pt x="1612900" y="596900"/>
                  </a:cubicBezTo>
                  <a:lnTo>
                    <a:pt x="1155700" y="923290"/>
                  </a:lnTo>
                  <a:cubicBezTo>
                    <a:pt x="1146810" y="929640"/>
                    <a:pt x="1143000" y="942340"/>
                    <a:pt x="1146810" y="952500"/>
                  </a:cubicBezTo>
                  <a:lnTo>
                    <a:pt x="1324610" y="1484630"/>
                  </a:lnTo>
                  <a:cubicBezTo>
                    <a:pt x="1332230" y="1508760"/>
                    <a:pt x="1305560" y="1529080"/>
                    <a:pt x="1285240" y="1513840"/>
                  </a:cubicBezTo>
                  <a:lnTo>
                    <a:pt x="838200" y="1187450"/>
                  </a:lnTo>
                  <a:cubicBezTo>
                    <a:pt x="824230" y="1177290"/>
                    <a:pt x="807720" y="1177290"/>
                    <a:pt x="793750" y="1187450"/>
                  </a:cubicBezTo>
                  <a:lnTo>
                    <a:pt x="347980" y="1515110"/>
                  </a:lnTo>
                  <a:cubicBezTo>
                    <a:pt x="327660" y="1530350"/>
                    <a:pt x="299720" y="1510030"/>
                    <a:pt x="308610" y="1485900"/>
                  </a:cubicBezTo>
                  <a:lnTo>
                    <a:pt x="486410" y="953770"/>
                  </a:lnTo>
                  <a:cubicBezTo>
                    <a:pt x="490220" y="943610"/>
                    <a:pt x="486410" y="930910"/>
                    <a:pt x="477520" y="924560"/>
                  </a:cubicBezTo>
                  <a:lnTo>
                    <a:pt x="20320" y="598170"/>
                  </a:lnTo>
                  <a:cubicBezTo>
                    <a:pt x="0" y="582930"/>
                    <a:pt x="10160" y="551180"/>
                    <a:pt x="35560" y="551180"/>
                  </a:cubicBezTo>
                  <a:lnTo>
                    <a:pt x="596900" y="554990"/>
                  </a:lnTo>
                  <a:cubicBezTo>
                    <a:pt x="608330" y="554990"/>
                    <a:pt x="618490" y="547370"/>
                    <a:pt x="622300" y="537210"/>
                  </a:cubicBezTo>
                  <a:lnTo>
                    <a:pt x="779780" y="36830"/>
                  </a:lnTo>
                  <a:cubicBezTo>
                    <a:pt x="792480" y="0"/>
                    <a:pt x="840740" y="0"/>
                    <a:pt x="852170" y="36830"/>
                  </a:cubicBezTo>
                  <a:close/>
                </a:path>
              </a:pathLst>
            </a:custGeom>
            <a:solidFill>
              <a:srgbClr val="C29A74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317070" y="326744"/>
            <a:ext cx="9114590" cy="5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09104D"/>
                </a:solidFill>
                <a:latin typeface="Nunito Bold Bold"/>
              </a:rPr>
              <a:t>Relevant Paper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3129" y="1904222"/>
            <a:ext cx="17147632" cy="81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spc="179">
                <a:solidFill>
                  <a:srgbClr val="301906"/>
                </a:solidFill>
                <a:latin typeface="Nunito"/>
              </a:rPr>
              <a:t>Stephens, G. L. (1990). On the Relationship between Water Vapor over the Oceans and Sea Surface Temperature, Journal of Climate, 3(6), 634-645.n.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49544" y="6667699"/>
            <a:ext cx="2824821" cy="226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spc="194">
                <a:solidFill>
                  <a:srgbClr val="763333"/>
                </a:solidFill>
                <a:latin typeface="Nunito Bold Bold"/>
              </a:rPr>
              <a:t>PCA for dimensionality</a:t>
            </a:r>
          </a:p>
          <a:p>
            <a:pPr>
              <a:lnSpc>
                <a:spcPts val="3639"/>
              </a:lnSpc>
            </a:pPr>
            <a:r>
              <a:rPr lang="en-US" sz="2599" spc="194">
                <a:solidFill>
                  <a:srgbClr val="763333"/>
                </a:solidFill>
                <a:latin typeface="Nunito Bold Bold"/>
              </a:rPr>
              <a:t> reduction </a:t>
            </a:r>
          </a:p>
          <a:p>
            <a:pPr>
              <a:lnSpc>
                <a:spcPts val="3639"/>
              </a:lnSpc>
            </a:pPr>
            <a:r>
              <a:rPr lang="en-US" sz="2599" spc="194">
                <a:solidFill>
                  <a:srgbClr val="763333"/>
                </a:solidFill>
                <a:latin typeface="Nunito Bold Bold"/>
              </a:rPr>
              <a:t>of P-T and 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spc="194">
                <a:solidFill>
                  <a:srgbClr val="763333"/>
                </a:solidFill>
                <a:latin typeface="Nunito Bold Bold"/>
              </a:rPr>
              <a:t>WV profile</a:t>
            </a:r>
            <a:r>
              <a:rPr lang="en-US" sz="2599" spc="194">
                <a:solidFill>
                  <a:srgbClr val="763333"/>
                </a:solidFill>
                <a:latin typeface="Nunito Bold Bold"/>
              </a:rPr>
              <a:t>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70931" y="5462270"/>
            <a:ext cx="2145890" cy="5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09104D"/>
                </a:solidFill>
                <a:latin typeface="Nunito Bold Bold"/>
              </a:rPr>
              <a:t>Baseline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75001" y="7100120"/>
            <a:ext cx="2954873" cy="2679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8"/>
              </a:lnSpc>
              <a:spcBef>
                <a:spcPct val="0"/>
              </a:spcBef>
            </a:pPr>
            <a:r>
              <a:rPr lang="en-US" sz="2520" spc="189">
                <a:solidFill>
                  <a:srgbClr val="763333"/>
                </a:solidFill>
                <a:latin typeface="Nunito Bold Bold"/>
              </a:rPr>
              <a:t>Random forest and ANN  will be used for retrieving P-T and WV profile from BT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102799" y="3706243"/>
            <a:ext cx="680963" cy="345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4"/>
              </a:lnSpc>
            </a:pPr>
            <a:r>
              <a:rPr lang="en-US" sz="2624" spc="196">
                <a:solidFill>
                  <a:srgbClr val="301906"/>
                </a:solidFill>
                <a:latin typeface="Nunito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43050" y="4851037"/>
            <a:ext cx="600461" cy="29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3"/>
              </a:lnSpc>
            </a:pPr>
            <a:r>
              <a:rPr lang="en-US" sz="2313" spc="173">
                <a:solidFill>
                  <a:srgbClr val="FFFEFD"/>
                </a:solidFill>
                <a:latin typeface="Nunito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139696" y="6468334"/>
            <a:ext cx="674733" cy="34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600" spc="195">
                <a:solidFill>
                  <a:srgbClr val="301906"/>
                </a:solidFill>
                <a:latin typeface="Nunito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176832" y="8262839"/>
            <a:ext cx="600461" cy="29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3"/>
              </a:lnSpc>
            </a:pPr>
            <a:r>
              <a:rPr lang="en-US" sz="2313" spc="173">
                <a:solidFill>
                  <a:srgbClr val="FFFEFD"/>
                </a:solidFill>
                <a:latin typeface="Nunito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063556" y="8048062"/>
            <a:ext cx="7224444" cy="2268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3"/>
              </a:lnSpc>
            </a:pPr>
            <a:r>
              <a:rPr lang="en-US" sz="2581" spc="193">
                <a:solidFill>
                  <a:srgbClr val="301906"/>
                </a:solidFill>
                <a:latin typeface="Nunito Bold"/>
              </a:rPr>
              <a:t>Learn about Neural Network and implement an ANN model as initial stage. (Combined)</a:t>
            </a:r>
          </a:p>
          <a:p>
            <a:pPr algn="just">
              <a:lnSpc>
                <a:spcPts val="3613"/>
              </a:lnSpc>
            </a:pPr>
          </a:p>
          <a:p>
            <a:pPr algn="just">
              <a:lnSpc>
                <a:spcPts val="3613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0189643" y="9708064"/>
            <a:ext cx="680963" cy="34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4"/>
              </a:lnSpc>
            </a:pPr>
            <a:r>
              <a:rPr lang="en-US" sz="2624" spc="196">
                <a:solidFill>
                  <a:srgbClr val="301906"/>
                </a:solidFill>
                <a:latin typeface="Nunito"/>
              </a:rPr>
              <a:t>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063556" y="9756353"/>
            <a:ext cx="7224444" cy="135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3"/>
              </a:lnSpc>
            </a:pPr>
            <a:r>
              <a:rPr lang="en-US" sz="2581" spc="193">
                <a:solidFill>
                  <a:srgbClr val="301906"/>
                </a:solidFill>
                <a:latin typeface="Nunito Bold"/>
              </a:rPr>
              <a:t>Project Report (Combined)</a:t>
            </a:r>
          </a:p>
          <a:p>
            <a:pPr algn="just">
              <a:lnSpc>
                <a:spcPts val="3613"/>
              </a:lnSpc>
            </a:pPr>
          </a:p>
          <a:p>
            <a:pPr algn="just">
              <a:lnSpc>
                <a:spcPts val="3613"/>
              </a:lnSpc>
              <a:spcBef>
                <a:spcPct val="0"/>
              </a:spcBef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911704" y="907897"/>
            <a:ext cx="17147632" cy="81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spc="179">
                <a:solidFill>
                  <a:srgbClr val="301906"/>
                </a:solidFill>
                <a:latin typeface="Nunito"/>
              </a:rPr>
              <a:t>Lasota, E. Comparison of different machine learning approaches for tropospheric profiling based on COSMIC-2 data. Earth Planets Space 73, 221 (2021). https://doi.org/10.1186/s40623-021-01548-4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97084" y="3027671"/>
            <a:ext cx="8569387" cy="165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 spc="179">
                <a:solidFill>
                  <a:srgbClr val="301906"/>
                </a:solidFill>
                <a:latin typeface="Nunito"/>
              </a:rPr>
              <a:t>Jindal, P et al. Total column ozone retrieval using INSAT-3D sounder in the tropics: A simulation study. J Earth Syst Sci 123, 1265–1271 (2014). https://doi.org/10.1007/s12040-014-0477-1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DAFZDYjE65s</dc:identifier>
  <dcterms:modified xsi:type="dcterms:W3CDTF">2011-08-01T06:04:30Z</dcterms:modified>
  <cp:revision>1</cp:revision>
  <dc:title>Creative Abstract Pastel Digital Brainstorm Presentation</dc:title>
</cp:coreProperties>
</file>