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59595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595959"/>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59595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9625" y="930908"/>
            <a:ext cx="8584749" cy="656590"/>
          </a:xfrm>
          <a:prstGeom prst="rect">
            <a:avLst/>
          </a:prstGeom>
        </p:spPr>
        <p:txBody>
          <a:bodyPr wrap="square" lIns="0" tIns="0" rIns="0" bIns="0">
            <a:spAutoFit/>
          </a:bodyPr>
          <a:lstStyle>
            <a:lvl1pPr>
              <a:defRPr sz="1800" b="0" i="0">
                <a:solidFill>
                  <a:srgbClr val="595959"/>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666750"/>
            <a:ext cx="2209800" cy="2590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0070C0"/>
                </a:solidFill>
                <a:latin typeface="Arial"/>
                <a:cs typeface="Arial"/>
              </a:rPr>
              <a:t>What is the</a:t>
            </a:r>
            <a:r>
              <a:rPr sz="1600" b="1" spc="-80" dirty="0">
                <a:solidFill>
                  <a:srgbClr val="0070C0"/>
                </a:solidFill>
                <a:latin typeface="Arial"/>
                <a:cs typeface="Arial"/>
              </a:rPr>
              <a:t> </a:t>
            </a:r>
            <a:r>
              <a:rPr sz="1600" b="1" spc="-5" dirty="0">
                <a:solidFill>
                  <a:srgbClr val="0070C0"/>
                </a:solidFill>
                <a:latin typeface="Arial"/>
                <a:cs typeface="Arial"/>
              </a:rPr>
              <a:t>problem?</a:t>
            </a:r>
            <a:endParaRPr sz="1600" b="1" dirty="0">
              <a:solidFill>
                <a:srgbClr val="0070C0"/>
              </a:solidFill>
              <a:latin typeface="Arial"/>
              <a:cs typeface="Arial"/>
            </a:endParaRPr>
          </a:p>
        </p:txBody>
      </p:sp>
      <p:sp>
        <p:nvSpPr>
          <p:cNvPr id="3" name="object 3"/>
          <p:cNvSpPr txBox="1"/>
          <p:nvPr/>
        </p:nvSpPr>
        <p:spPr>
          <a:xfrm>
            <a:off x="5285740" y="674281"/>
            <a:ext cx="2867660" cy="2590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0070C0"/>
                </a:solidFill>
                <a:latin typeface="Arial"/>
                <a:cs typeface="Arial"/>
              </a:rPr>
              <a:t>What has been done</a:t>
            </a:r>
            <a:r>
              <a:rPr sz="1600" b="1" spc="-80" dirty="0">
                <a:solidFill>
                  <a:srgbClr val="0070C0"/>
                </a:solidFill>
                <a:latin typeface="Arial"/>
                <a:cs typeface="Arial"/>
              </a:rPr>
              <a:t> </a:t>
            </a:r>
            <a:r>
              <a:rPr sz="1600" b="1" spc="-5" dirty="0">
                <a:solidFill>
                  <a:srgbClr val="0070C0"/>
                </a:solidFill>
                <a:latin typeface="Arial"/>
                <a:cs typeface="Arial"/>
              </a:rPr>
              <a:t>earlier?</a:t>
            </a:r>
            <a:endParaRPr sz="1600" b="1" dirty="0">
              <a:solidFill>
                <a:srgbClr val="0070C0"/>
              </a:solidFill>
              <a:latin typeface="Arial"/>
              <a:cs typeface="Arial"/>
            </a:endParaRPr>
          </a:p>
        </p:txBody>
      </p:sp>
      <p:sp>
        <p:nvSpPr>
          <p:cNvPr id="4" name="object 4"/>
          <p:cNvSpPr txBox="1"/>
          <p:nvPr/>
        </p:nvSpPr>
        <p:spPr>
          <a:xfrm>
            <a:off x="2705100" y="4852348"/>
            <a:ext cx="3962400"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a:solidFill>
                  <a:srgbClr val="92D050"/>
                </a:solidFill>
                <a:latin typeface="Arial"/>
                <a:cs typeface="Arial"/>
              </a:rPr>
              <a:t>Saswat Jagannath Mishra</a:t>
            </a:r>
            <a:r>
              <a:rPr sz="1600" b="1" spc="-5" dirty="0">
                <a:solidFill>
                  <a:srgbClr val="92D050"/>
                </a:solidFill>
                <a:latin typeface="Arial"/>
                <a:cs typeface="Arial"/>
              </a:rPr>
              <a:t>,</a:t>
            </a:r>
            <a:r>
              <a:rPr lang="en-US" sz="1600" b="1" spc="-5" dirty="0">
                <a:solidFill>
                  <a:srgbClr val="92D050"/>
                </a:solidFill>
                <a:latin typeface="Arial"/>
                <a:cs typeface="Arial"/>
              </a:rPr>
              <a:t>B421044</a:t>
            </a:r>
            <a:endParaRPr sz="1600" b="1" dirty="0">
              <a:solidFill>
                <a:srgbClr val="92D050"/>
              </a:solidFill>
              <a:latin typeface="Arial"/>
              <a:cs typeface="Arial"/>
            </a:endParaRPr>
          </a:p>
        </p:txBody>
      </p:sp>
      <p:sp>
        <p:nvSpPr>
          <p:cNvPr id="5" name="TextBox 4">
            <a:extLst>
              <a:ext uri="{FF2B5EF4-FFF2-40B4-BE49-F238E27FC236}">
                <a16:creationId xmlns:a16="http://schemas.microsoft.com/office/drawing/2014/main" id="{7AF54C80-E1E5-6561-1484-CC2BB889667D}"/>
              </a:ext>
            </a:extLst>
          </p:cNvPr>
          <p:cNvSpPr txBox="1"/>
          <p:nvPr/>
        </p:nvSpPr>
        <p:spPr>
          <a:xfrm>
            <a:off x="76200" y="971550"/>
            <a:ext cx="4419600" cy="2246769"/>
          </a:xfrm>
          <a:prstGeom prst="rect">
            <a:avLst/>
          </a:prstGeom>
          <a:noFill/>
        </p:spPr>
        <p:txBody>
          <a:bodyPr wrap="square" rtlCol="0">
            <a:spAutoFit/>
          </a:bodyPr>
          <a:lstStyle/>
          <a:p>
            <a:r>
              <a:rPr kumimoji="0" lang="en-US" altLang="en-US" sz="1400" b="1" i="0" u="none" strike="noStrike" cap="none" normalizeH="0" baseline="0" dirty="0">
                <a:ln>
                  <a:noFill/>
                </a:ln>
                <a:solidFill>
                  <a:srgbClr val="00B050"/>
                </a:solidFill>
                <a:effectLst/>
                <a:latin typeface="Google Sans"/>
              </a:rPr>
              <a:t>"Filter-Guided Diffusion for Controllable Image Generation" addresses the issue of generating high-quality images while maintaining control over specific attributes. The authors propose a novel diffusion model that incorporates learned filters to guide the generation process, allowing for precise manipulation of desired features. This approach improves the controllability and quality of generated images compared to existing methods.</a:t>
            </a:r>
            <a:endParaRPr kumimoji="0" lang="en-US" altLang="en-US" sz="2000" b="1" i="0" u="none" strike="noStrike" cap="none" normalizeH="0" baseline="0" dirty="0">
              <a:ln>
                <a:noFill/>
              </a:ln>
              <a:solidFill>
                <a:srgbClr val="00B050"/>
              </a:solidFill>
              <a:effectLst/>
              <a:latin typeface="Arial" panose="020B0604020202020204" pitchFamily="34" charset="0"/>
            </a:endParaRPr>
          </a:p>
          <a:p>
            <a:endParaRPr lang="en-IN" sz="1400" b="1" dirty="0">
              <a:solidFill>
                <a:srgbClr val="00B05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260FA3C-3500-F3F8-5AB7-B4174F973349}"/>
              </a:ext>
            </a:extLst>
          </p:cNvPr>
          <p:cNvSpPr txBox="1"/>
          <p:nvPr/>
        </p:nvSpPr>
        <p:spPr>
          <a:xfrm>
            <a:off x="1931670" y="133350"/>
            <a:ext cx="4507230" cy="646331"/>
          </a:xfrm>
          <a:prstGeom prst="rect">
            <a:avLst/>
          </a:prstGeom>
          <a:noFill/>
        </p:spPr>
        <p:txBody>
          <a:bodyPr wrap="square" rtlCol="0">
            <a:spAutoFit/>
          </a:bodyPr>
          <a:lstStyle/>
          <a:p>
            <a:pPr algn="ctr"/>
            <a:r>
              <a:rPr lang="en-IN" b="1" dirty="0">
                <a:solidFill>
                  <a:srgbClr val="FF0000"/>
                </a:solidFill>
                <a:highlight>
                  <a:srgbClr val="FFFF00"/>
                </a:highlight>
              </a:rPr>
              <a:t>Filter-Guided Diffusion for Controllable Image Generation</a:t>
            </a:r>
          </a:p>
        </p:txBody>
      </p:sp>
      <p:sp>
        <p:nvSpPr>
          <p:cNvPr id="10" name="TextBox 9">
            <a:extLst>
              <a:ext uri="{FF2B5EF4-FFF2-40B4-BE49-F238E27FC236}">
                <a16:creationId xmlns:a16="http://schemas.microsoft.com/office/drawing/2014/main" id="{8863741B-887F-70CF-3AFA-FBDFE436D1EA}"/>
              </a:ext>
            </a:extLst>
          </p:cNvPr>
          <p:cNvSpPr txBox="1"/>
          <p:nvPr/>
        </p:nvSpPr>
        <p:spPr>
          <a:xfrm>
            <a:off x="4724400" y="1047750"/>
            <a:ext cx="3810000" cy="2031325"/>
          </a:xfrm>
          <a:prstGeom prst="rect">
            <a:avLst/>
          </a:prstGeom>
          <a:noFill/>
        </p:spPr>
        <p:txBody>
          <a:bodyPr wrap="square" rtlCol="0">
            <a:spAutoFit/>
          </a:bodyPr>
          <a:lstStyle/>
          <a:p>
            <a:r>
              <a:rPr lang="en-US" sz="1400" b="1" dirty="0">
                <a:solidFill>
                  <a:srgbClr val="00B050"/>
                </a:solidFill>
              </a:rPr>
              <a:t>Earlier research in </a:t>
            </a:r>
            <a:r>
              <a:rPr lang="en-IN" sz="1400" b="1" dirty="0">
                <a:solidFill>
                  <a:srgbClr val="00B050"/>
                </a:solidFill>
              </a:rPr>
              <a:t>Filter-Guided Diffusion for Controllable Image Generation </a:t>
            </a:r>
            <a:r>
              <a:rPr lang="en-US" sz="1400" b="1" dirty="0">
                <a:solidFill>
                  <a:srgbClr val="00B050"/>
                </a:solidFill>
              </a:rPr>
              <a:t>uses a filter to guide the diffusion process, allowing users to specify desired features in the output image. The filter is learned from a small set of reference images, and it is used to modulate the diffusion process at each step. This approach enables the generation of images with precise control over their content and style.</a:t>
            </a:r>
            <a:endParaRPr lang="en-IN" sz="1400" b="1" dirty="0">
              <a:solidFill>
                <a:srgbClr val="00B050"/>
              </a:solidFill>
            </a:endParaRPr>
          </a:p>
        </p:txBody>
      </p:sp>
      <p:pic>
        <p:nvPicPr>
          <p:cNvPr id="11" name="Picture 10">
            <a:extLst>
              <a:ext uri="{FF2B5EF4-FFF2-40B4-BE49-F238E27FC236}">
                <a16:creationId xmlns:a16="http://schemas.microsoft.com/office/drawing/2014/main" id="{00313E04-603A-1ABB-71E2-D4774484DEFC}"/>
              </a:ext>
            </a:extLst>
          </p:cNvPr>
          <p:cNvPicPr>
            <a:picLocks noChangeAspect="1"/>
          </p:cNvPicPr>
          <p:nvPr/>
        </p:nvPicPr>
        <p:blipFill>
          <a:blip r:embed="rId2"/>
          <a:stretch>
            <a:fillRect/>
          </a:stretch>
        </p:blipFill>
        <p:spPr>
          <a:xfrm>
            <a:off x="609600" y="2957303"/>
            <a:ext cx="3118250" cy="1895045"/>
          </a:xfrm>
          <a:prstGeom prst="rect">
            <a:avLst/>
          </a:prstGeom>
        </p:spPr>
      </p:pic>
      <p:pic>
        <p:nvPicPr>
          <p:cNvPr id="14" name="Picture 13">
            <a:extLst>
              <a:ext uri="{FF2B5EF4-FFF2-40B4-BE49-F238E27FC236}">
                <a16:creationId xmlns:a16="http://schemas.microsoft.com/office/drawing/2014/main" id="{4462BC53-6C4C-5B4E-DBE3-3A5E51815731}"/>
              </a:ext>
            </a:extLst>
          </p:cNvPr>
          <p:cNvPicPr>
            <a:picLocks noChangeAspect="1"/>
          </p:cNvPicPr>
          <p:nvPr/>
        </p:nvPicPr>
        <p:blipFill>
          <a:blip r:embed="rId3"/>
          <a:stretch>
            <a:fillRect/>
          </a:stretch>
        </p:blipFill>
        <p:spPr>
          <a:xfrm>
            <a:off x="5029199" y="3048112"/>
            <a:ext cx="2968825" cy="18042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3200399" cy="239489"/>
          </a:xfrm>
          <a:prstGeom prst="rect">
            <a:avLst/>
          </a:prstGeom>
        </p:spPr>
        <p:txBody>
          <a:bodyPr vert="horz" wrap="square" lIns="0" tIns="12700" rIns="0" bIns="0" rtlCol="0">
            <a:spAutoFit/>
          </a:bodyPr>
          <a:lstStyle/>
          <a:p>
            <a:pPr marL="12700" marR="5080">
              <a:lnSpc>
                <a:spcPct val="114999"/>
              </a:lnSpc>
              <a:spcBef>
                <a:spcPts val="100"/>
              </a:spcBef>
            </a:pPr>
            <a:r>
              <a:rPr sz="1400" b="1" spc="-5" dirty="0">
                <a:solidFill>
                  <a:srgbClr val="0070C0"/>
                </a:solidFill>
              </a:rPr>
              <a:t>What are the </a:t>
            </a:r>
            <a:r>
              <a:rPr sz="1400" b="1" dirty="0">
                <a:solidFill>
                  <a:srgbClr val="0070C0"/>
                </a:solidFill>
              </a:rPr>
              <a:t>remaining challenges?</a:t>
            </a:r>
            <a:endParaRPr sz="1400" b="1" spc="-5" dirty="0">
              <a:solidFill>
                <a:srgbClr val="0070C0"/>
              </a:solidFill>
            </a:endParaRPr>
          </a:p>
        </p:txBody>
      </p:sp>
      <p:sp>
        <p:nvSpPr>
          <p:cNvPr id="4" name="object 4">
            <a:extLst>
              <a:ext uri="{FF2B5EF4-FFF2-40B4-BE49-F238E27FC236}">
                <a16:creationId xmlns:a16="http://schemas.microsoft.com/office/drawing/2014/main" id="{EEB4A3ED-E7B4-0457-3C68-5CE521ED269B}"/>
              </a:ext>
            </a:extLst>
          </p:cNvPr>
          <p:cNvSpPr txBox="1"/>
          <p:nvPr/>
        </p:nvSpPr>
        <p:spPr>
          <a:xfrm>
            <a:off x="2705100" y="4853677"/>
            <a:ext cx="3733800"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a:solidFill>
                  <a:srgbClr val="92D050"/>
                </a:solidFill>
                <a:latin typeface="Arial"/>
                <a:cs typeface="Arial"/>
              </a:rPr>
              <a:t>Saswat Jagannath Mishra</a:t>
            </a:r>
            <a:r>
              <a:rPr sz="1600" b="1" spc="-5" dirty="0">
                <a:solidFill>
                  <a:srgbClr val="92D050"/>
                </a:solidFill>
                <a:latin typeface="Arial"/>
                <a:cs typeface="Arial"/>
              </a:rPr>
              <a:t>,</a:t>
            </a:r>
            <a:r>
              <a:rPr lang="en-US" sz="1600" b="1" spc="-5" dirty="0">
                <a:solidFill>
                  <a:srgbClr val="92D050"/>
                </a:solidFill>
                <a:latin typeface="Arial"/>
                <a:cs typeface="Arial"/>
              </a:rPr>
              <a:t>B421044</a:t>
            </a:r>
            <a:endParaRPr sz="1600" b="1" dirty="0">
              <a:solidFill>
                <a:srgbClr val="92D050"/>
              </a:solidFill>
              <a:latin typeface="Arial"/>
              <a:cs typeface="Arial"/>
            </a:endParaRPr>
          </a:p>
        </p:txBody>
      </p:sp>
      <p:sp>
        <p:nvSpPr>
          <p:cNvPr id="5" name="TextBox 4">
            <a:extLst>
              <a:ext uri="{FF2B5EF4-FFF2-40B4-BE49-F238E27FC236}">
                <a16:creationId xmlns:a16="http://schemas.microsoft.com/office/drawing/2014/main" id="{09195408-29BF-F869-54F5-517BE261D76C}"/>
              </a:ext>
            </a:extLst>
          </p:cNvPr>
          <p:cNvSpPr txBox="1"/>
          <p:nvPr/>
        </p:nvSpPr>
        <p:spPr>
          <a:xfrm>
            <a:off x="10632" y="317818"/>
            <a:ext cx="4789968" cy="5058308"/>
          </a:xfrm>
          <a:prstGeom prst="rect">
            <a:avLst/>
          </a:prstGeom>
          <a:noFill/>
        </p:spPr>
        <p:txBody>
          <a:bodyPr wrap="square" rtlCol="0">
            <a:spAutoFit/>
          </a:bodyPr>
          <a:lstStyle/>
          <a:p>
            <a:pPr>
              <a:lnSpc>
                <a:spcPct val="107000"/>
              </a:lnSpc>
              <a:spcAft>
                <a:spcPts val="800"/>
              </a:spcAft>
            </a:pPr>
            <a:r>
              <a:rPr lang="en-IN" sz="1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Fine-Grained Control:</a:t>
            </a:r>
            <a:endParaRPr lang="en-IN" sz="1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Precise Attribute Manipulation:</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While these models can control certain high-level attributes, achieving precise control over finer-grained details like object poses, textures, or lighting conditions remains challenging.</a:t>
            </a: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Consistent Control:</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Ensuring that the desired changes are applied consistently across different parts of the image or across multiple generations is often difficult.</a:t>
            </a:r>
          </a:p>
          <a:p>
            <a:pPr>
              <a:lnSpc>
                <a:spcPct val="107000"/>
              </a:lnSpc>
              <a:spcAft>
                <a:spcPts val="800"/>
              </a:spcAft>
            </a:pPr>
            <a:r>
              <a:rPr lang="en-IN" sz="1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 Generalization:</a:t>
            </a:r>
            <a:endParaRPr lang="en-IN" sz="1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New Attributes:</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Extending the model's ability to control attributes that were not encountered during training can be problematic.</a:t>
            </a: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Domain Shifts:</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Adapting the model to new domains or styles without retraining on a large amount of data is a significant challenge.</a:t>
            </a:r>
          </a:p>
          <a:p>
            <a:pPr>
              <a:lnSpc>
                <a:spcPct val="107000"/>
              </a:lnSpc>
              <a:spcAft>
                <a:spcPts val="800"/>
              </a:spcAft>
            </a:pPr>
            <a:r>
              <a:rPr lang="en-IN" sz="1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 Efficiency:</a:t>
            </a:r>
            <a:endParaRPr lang="en-IN" sz="1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Computational Cost:</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Generating high-quality images with fine-grained control can be computationally expensive, limiting their practical applications.</a:t>
            </a: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Sampling Speed:</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Improving the speed of the sampling process is essential for real-time or interactive applications.</a:t>
            </a:r>
          </a:p>
          <a:p>
            <a:pPr>
              <a:lnSpc>
                <a:spcPct val="107000"/>
              </a:lnSpc>
              <a:spcAft>
                <a:spcPts val="800"/>
              </a:spcAft>
            </a:pPr>
            <a:r>
              <a:rPr lang="en-IN" sz="10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 Quality and Realism:</a:t>
            </a:r>
            <a:endParaRPr lang="en-IN" sz="1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Artifact Reduction:</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Reducing artifacts and noise in the generated images, especially when performing complex manipulations, remains an ongoing challenge.</a:t>
            </a:r>
          </a:p>
          <a:p>
            <a:pPr marL="171450" indent="-171450">
              <a:lnSpc>
                <a:spcPct val="107000"/>
              </a:lnSpc>
              <a:spcAft>
                <a:spcPts val="800"/>
              </a:spcAft>
              <a:buFont typeface="Arial" panose="020B0604020202020204" pitchFamily="34" charset="0"/>
              <a:buChar char="•"/>
            </a:pPr>
            <a:r>
              <a:rPr lang="en-IN" sz="10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Photorealism:</a:t>
            </a:r>
            <a:r>
              <a:rPr lang="en-IN" sz="10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Achieving photorealistic quality, particularly for complex scenes or objects, is still a demanding task.</a:t>
            </a:r>
          </a:p>
          <a:p>
            <a:endParaRPr lang="en-IN" dirty="0"/>
          </a:p>
        </p:txBody>
      </p:sp>
      <p:sp>
        <p:nvSpPr>
          <p:cNvPr id="6" name="TextBox 5">
            <a:extLst>
              <a:ext uri="{FF2B5EF4-FFF2-40B4-BE49-F238E27FC236}">
                <a16:creationId xmlns:a16="http://schemas.microsoft.com/office/drawing/2014/main" id="{277A3A2C-1D6C-FA06-EEE8-E26648CED1E8}"/>
              </a:ext>
            </a:extLst>
          </p:cNvPr>
          <p:cNvSpPr txBox="1"/>
          <p:nvPr/>
        </p:nvSpPr>
        <p:spPr>
          <a:xfrm>
            <a:off x="4648200" y="68818"/>
            <a:ext cx="4343399" cy="738664"/>
          </a:xfrm>
          <a:prstGeom prst="rect">
            <a:avLst/>
          </a:prstGeom>
          <a:noFill/>
        </p:spPr>
        <p:txBody>
          <a:bodyPr wrap="square" rtlCol="0">
            <a:spAutoFit/>
          </a:bodyPr>
          <a:lstStyle/>
          <a:p>
            <a:r>
              <a:rPr lang="en-US" sz="1400" b="1" i="0" dirty="0">
                <a:solidFill>
                  <a:srgbClr val="0070C0"/>
                </a:solidFill>
                <a:effectLst/>
                <a:latin typeface="ArialMT"/>
              </a:rPr>
              <a:t>What novel solution proposed by the authors</a:t>
            </a:r>
            <a:br>
              <a:rPr lang="en-US" sz="1400" b="1" i="0" dirty="0">
                <a:solidFill>
                  <a:srgbClr val="0070C0"/>
                </a:solidFill>
                <a:effectLst/>
                <a:latin typeface="ArialMT"/>
              </a:rPr>
            </a:br>
            <a:r>
              <a:rPr lang="en-US" sz="1400" b="1" i="0" dirty="0">
                <a:solidFill>
                  <a:srgbClr val="0070C0"/>
                </a:solidFill>
                <a:effectLst/>
                <a:latin typeface="ArialMT"/>
              </a:rPr>
              <a:t>to solve the problem?</a:t>
            </a:r>
            <a:r>
              <a:rPr lang="en-US" sz="1400" b="1" dirty="0">
                <a:solidFill>
                  <a:srgbClr val="0070C0"/>
                </a:solidFill>
              </a:rPr>
              <a:t> </a:t>
            </a:r>
            <a:br>
              <a:rPr lang="en-US" sz="1400" dirty="0"/>
            </a:br>
            <a:endParaRPr lang="en-IN" sz="1400" dirty="0"/>
          </a:p>
        </p:txBody>
      </p:sp>
      <p:sp>
        <p:nvSpPr>
          <p:cNvPr id="7" name="TextBox 6">
            <a:extLst>
              <a:ext uri="{FF2B5EF4-FFF2-40B4-BE49-F238E27FC236}">
                <a16:creationId xmlns:a16="http://schemas.microsoft.com/office/drawing/2014/main" id="{D0AA01A0-82E9-7B3E-3703-CC60D2F29892}"/>
              </a:ext>
            </a:extLst>
          </p:cNvPr>
          <p:cNvSpPr txBox="1"/>
          <p:nvPr/>
        </p:nvSpPr>
        <p:spPr>
          <a:xfrm>
            <a:off x="4724400" y="514350"/>
            <a:ext cx="4191000" cy="3692934"/>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Finer Control:</a:t>
            </a:r>
            <a:r>
              <a:rPr lang="en-IN" sz="1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FGD introduces a new mechanism to control the generation process by applying filters to the guidance signal. This enables more precise control over the frequency content and strength of the guidance, leading to more accurate and visually appealing results.</a:t>
            </a:r>
          </a:p>
          <a:p>
            <a:pPr marL="342900" lvl="0" indent="-342900">
              <a:lnSpc>
                <a:spcPct val="107000"/>
              </a:lnSpc>
              <a:buFont typeface="Symbol" panose="05050102010706020507" pitchFamily="18" charset="2"/>
              <a:buChar char=""/>
            </a:pPr>
            <a:r>
              <a:rPr lang="en-IN" sz="1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Efficiency:</a:t>
            </a:r>
            <a:r>
              <a:rPr lang="en-IN" sz="1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FGD is computationally efficient, as it relies on fast filtering operations rather than complex neural network architectures. This makes it practical for real-time applications and large-scale image generation tasks.</a:t>
            </a:r>
          </a:p>
          <a:p>
            <a:pPr marL="342900" lvl="0" indent="-342900">
              <a:lnSpc>
                <a:spcPct val="107000"/>
              </a:lnSpc>
              <a:buFont typeface="Symbol" panose="05050102010706020507" pitchFamily="18" charset="2"/>
              <a:buChar char=""/>
            </a:pPr>
            <a:r>
              <a:rPr lang="en-IN" sz="1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Flexibility:</a:t>
            </a:r>
            <a:r>
              <a:rPr lang="en-IN" sz="1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FGD is compatible with various sampling methods, allowing users to choose the best approach for their specific needs. This flexibility makes it applicable to a wide range of image generation scenarios.</a:t>
            </a:r>
          </a:p>
          <a:p>
            <a:pPr marL="342900" lvl="0" indent="-342900">
              <a:lnSpc>
                <a:spcPct val="107000"/>
              </a:lnSpc>
              <a:spcAft>
                <a:spcPts val="800"/>
              </a:spcAft>
              <a:buFont typeface="Symbol" panose="05050102010706020507" pitchFamily="18" charset="2"/>
              <a:buChar char=""/>
            </a:pPr>
            <a:r>
              <a:rPr lang="en-IN" sz="1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Improved Quality:</a:t>
            </a:r>
            <a:r>
              <a:rPr lang="en-IN" sz="12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FGD consistently outperforms existing methods in terms of structural and semantic metrics, demonstrating its ability to generate high-quality images with better control over their content.</a:t>
            </a:r>
          </a:p>
          <a:p>
            <a:endParaRPr lang="en-US" sz="900"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522</Words>
  <Application>Microsoft Office PowerPoint</Application>
  <PresentationFormat>On-screen Show (16:9)</PresentationFormat>
  <Paragraphs>25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ArialMT</vt:lpstr>
      <vt:lpstr>Calibri</vt:lpstr>
      <vt:lpstr>Google Sans</vt:lpstr>
      <vt:lpstr>Symbol</vt:lpstr>
      <vt:lpstr>Office Theme</vt:lpstr>
      <vt:lpstr>PowerPoint Presentation</vt:lpstr>
      <vt:lpstr>What are the remaining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IIIT Bhubaneswar CV Quiz 1</dc:title>
  <cp:lastModifiedBy>saswat mishra</cp:lastModifiedBy>
  <cp:revision>8</cp:revision>
  <dcterms:created xsi:type="dcterms:W3CDTF">2024-08-28T15:57:56Z</dcterms:created>
  <dcterms:modified xsi:type="dcterms:W3CDTF">2024-09-24T14:24:18Z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