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59595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595959"/>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59595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9625" y="930908"/>
            <a:ext cx="8584749" cy="656590"/>
          </a:xfrm>
          <a:prstGeom prst="rect">
            <a:avLst/>
          </a:prstGeom>
        </p:spPr>
        <p:txBody>
          <a:bodyPr wrap="square" lIns="0" tIns="0" rIns="0" bIns="0">
            <a:spAutoFit/>
          </a:bodyPr>
          <a:lstStyle>
            <a:lvl1pPr>
              <a:defRPr sz="1800" b="0" i="0">
                <a:solidFill>
                  <a:srgbClr val="595959"/>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666750"/>
            <a:ext cx="2209800" cy="2590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0070C0"/>
                </a:solidFill>
                <a:latin typeface="Arial"/>
                <a:cs typeface="Arial"/>
              </a:rPr>
              <a:t>What is the</a:t>
            </a:r>
            <a:r>
              <a:rPr sz="1600" b="1" spc="-80" dirty="0">
                <a:solidFill>
                  <a:srgbClr val="0070C0"/>
                </a:solidFill>
                <a:latin typeface="Arial"/>
                <a:cs typeface="Arial"/>
              </a:rPr>
              <a:t> </a:t>
            </a:r>
            <a:r>
              <a:rPr sz="1600" b="1" spc="-5" dirty="0">
                <a:solidFill>
                  <a:srgbClr val="0070C0"/>
                </a:solidFill>
                <a:latin typeface="Arial"/>
                <a:cs typeface="Arial"/>
              </a:rPr>
              <a:t>problem?</a:t>
            </a:r>
            <a:endParaRPr sz="1600" b="1" dirty="0">
              <a:solidFill>
                <a:srgbClr val="0070C0"/>
              </a:solidFill>
              <a:latin typeface="Arial"/>
              <a:cs typeface="Arial"/>
            </a:endParaRPr>
          </a:p>
        </p:txBody>
      </p:sp>
      <p:sp>
        <p:nvSpPr>
          <p:cNvPr id="3" name="object 3"/>
          <p:cNvSpPr txBox="1"/>
          <p:nvPr/>
        </p:nvSpPr>
        <p:spPr>
          <a:xfrm>
            <a:off x="5285740" y="674281"/>
            <a:ext cx="2867660" cy="2590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0070C0"/>
                </a:solidFill>
                <a:latin typeface="Arial"/>
                <a:cs typeface="Arial"/>
              </a:rPr>
              <a:t>What has been done</a:t>
            </a:r>
            <a:r>
              <a:rPr sz="1600" b="1" spc="-80" dirty="0">
                <a:solidFill>
                  <a:srgbClr val="0070C0"/>
                </a:solidFill>
                <a:latin typeface="Arial"/>
                <a:cs typeface="Arial"/>
              </a:rPr>
              <a:t> </a:t>
            </a:r>
            <a:r>
              <a:rPr sz="1600" b="1" spc="-5" dirty="0">
                <a:solidFill>
                  <a:srgbClr val="0070C0"/>
                </a:solidFill>
                <a:latin typeface="Arial"/>
                <a:cs typeface="Arial"/>
              </a:rPr>
              <a:t>earlier?</a:t>
            </a:r>
            <a:endParaRPr sz="1600" b="1" dirty="0">
              <a:solidFill>
                <a:srgbClr val="0070C0"/>
              </a:solidFill>
              <a:latin typeface="Arial"/>
              <a:cs typeface="Arial"/>
            </a:endParaRPr>
          </a:p>
        </p:txBody>
      </p:sp>
      <p:sp>
        <p:nvSpPr>
          <p:cNvPr id="4" name="object 4"/>
          <p:cNvSpPr txBox="1"/>
          <p:nvPr/>
        </p:nvSpPr>
        <p:spPr>
          <a:xfrm>
            <a:off x="2705100" y="4852348"/>
            <a:ext cx="3962400"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a:solidFill>
                  <a:srgbClr val="92D050"/>
                </a:solidFill>
                <a:latin typeface="Arial"/>
                <a:cs typeface="Arial"/>
              </a:rPr>
              <a:t>Saswat Jagannath Mishra</a:t>
            </a:r>
            <a:r>
              <a:rPr sz="1600" b="1" spc="-5" dirty="0">
                <a:solidFill>
                  <a:srgbClr val="92D050"/>
                </a:solidFill>
                <a:latin typeface="Arial"/>
                <a:cs typeface="Arial"/>
              </a:rPr>
              <a:t>,</a:t>
            </a:r>
            <a:r>
              <a:rPr lang="en-US" sz="1600" b="1" spc="-5" dirty="0">
                <a:solidFill>
                  <a:srgbClr val="92D050"/>
                </a:solidFill>
                <a:latin typeface="Arial"/>
                <a:cs typeface="Arial"/>
              </a:rPr>
              <a:t>B421044</a:t>
            </a:r>
            <a:endParaRPr sz="1600" b="1" dirty="0">
              <a:solidFill>
                <a:srgbClr val="92D050"/>
              </a:solidFill>
              <a:latin typeface="Arial"/>
              <a:cs typeface="Arial"/>
            </a:endParaRPr>
          </a:p>
        </p:txBody>
      </p:sp>
      <p:sp>
        <p:nvSpPr>
          <p:cNvPr id="5" name="TextBox 4">
            <a:extLst>
              <a:ext uri="{FF2B5EF4-FFF2-40B4-BE49-F238E27FC236}">
                <a16:creationId xmlns:a16="http://schemas.microsoft.com/office/drawing/2014/main" id="{7AF54C80-E1E5-6561-1484-CC2BB889667D}"/>
              </a:ext>
            </a:extLst>
          </p:cNvPr>
          <p:cNvSpPr txBox="1"/>
          <p:nvPr/>
        </p:nvSpPr>
        <p:spPr>
          <a:xfrm>
            <a:off x="76200" y="971550"/>
            <a:ext cx="2628900" cy="2031325"/>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The project aim is to use AI-driven computer vision to detect and suggest ways to reduce carbon emissions, particularly through optimization of traffic flow and reducing vehicle congestion to tackle the problem of climate change.</a:t>
            </a:r>
            <a:endParaRPr lang="en-IN" sz="1400" b="1" dirty="0">
              <a:solidFill>
                <a:srgbClr val="00B05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260FA3C-3500-F3F8-5AB7-B4174F973349}"/>
              </a:ext>
            </a:extLst>
          </p:cNvPr>
          <p:cNvSpPr txBox="1"/>
          <p:nvPr/>
        </p:nvSpPr>
        <p:spPr>
          <a:xfrm>
            <a:off x="1931670" y="133350"/>
            <a:ext cx="4507230" cy="381000"/>
          </a:xfrm>
          <a:prstGeom prst="rect">
            <a:avLst/>
          </a:prstGeom>
          <a:noFill/>
        </p:spPr>
        <p:txBody>
          <a:bodyPr wrap="square" rtlCol="0">
            <a:spAutoFit/>
          </a:bodyPr>
          <a:lstStyle/>
          <a:p>
            <a:pPr algn="ctr"/>
            <a:r>
              <a:rPr lang="en-US" b="1" dirty="0">
                <a:solidFill>
                  <a:schemeClr val="accent2"/>
                </a:solidFill>
                <a:highlight>
                  <a:srgbClr val="FFFF00"/>
                </a:highlight>
              </a:rPr>
              <a:t>AI-Driven Exploration of climate change</a:t>
            </a:r>
            <a:endParaRPr lang="en-IN" b="1" dirty="0">
              <a:solidFill>
                <a:schemeClr val="accent2"/>
              </a:solidFill>
              <a:highlight>
                <a:srgbClr val="FFFF00"/>
              </a:highlight>
            </a:endParaRPr>
          </a:p>
        </p:txBody>
      </p:sp>
      <p:pic>
        <p:nvPicPr>
          <p:cNvPr id="8" name="Picture 7">
            <a:extLst>
              <a:ext uri="{FF2B5EF4-FFF2-40B4-BE49-F238E27FC236}">
                <a16:creationId xmlns:a16="http://schemas.microsoft.com/office/drawing/2014/main" id="{F8487C8D-FA5C-64B7-4725-C00CA87F59CF}"/>
              </a:ext>
            </a:extLst>
          </p:cNvPr>
          <p:cNvPicPr>
            <a:picLocks noChangeAspect="1"/>
          </p:cNvPicPr>
          <p:nvPr/>
        </p:nvPicPr>
        <p:blipFill>
          <a:blip r:embed="rId2"/>
          <a:stretch>
            <a:fillRect/>
          </a:stretch>
        </p:blipFill>
        <p:spPr>
          <a:xfrm>
            <a:off x="76200" y="2959067"/>
            <a:ext cx="3663101" cy="1893282"/>
          </a:xfrm>
          <a:prstGeom prst="rect">
            <a:avLst/>
          </a:prstGeom>
        </p:spPr>
      </p:pic>
      <p:sp>
        <p:nvSpPr>
          <p:cNvPr id="10" name="TextBox 9">
            <a:extLst>
              <a:ext uri="{FF2B5EF4-FFF2-40B4-BE49-F238E27FC236}">
                <a16:creationId xmlns:a16="http://schemas.microsoft.com/office/drawing/2014/main" id="{8863741B-887F-70CF-3AFA-FBDFE436D1EA}"/>
              </a:ext>
            </a:extLst>
          </p:cNvPr>
          <p:cNvSpPr txBox="1"/>
          <p:nvPr/>
        </p:nvSpPr>
        <p:spPr>
          <a:xfrm>
            <a:off x="4724400" y="1047750"/>
            <a:ext cx="3810000" cy="2246769"/>
          </a:xfrm>
          <a:prstGeom prst="rect">
            <a:avLst/>
          </a:prstGeom>
          <a:noFill/>
        </p:spPr>
        <p:txBody>
          <a:bodyPr wrap="square" rtlCol="0">
            <a:spAutoFit/>
          </a:bodyPr>
          <a:lstStyle/>
          <a:p>
            <a:r>
              <a:rPr lang="en-US" sz="1400" b="1" dirty="0">
                <a:solidFill>
                  <a:srgbClr val="00B050"/>
                </a:solidFill>
              </a:rPr>
              <a:t>Earlier research in AI-Driven Exploration of climate change in carbon emission footprint focused on the idea that AI language models can be more efficient than humans in creative tasks like writing and image generation, resulting in a significantly lower carbon footprint. This is because training large language models can be very energy-intensive. However, smaller AI models can be used for simpler tasks and can be more energy-efficient.</a:t>
            </a:r>
            <a:endParaRPr lang="en-IN" sz="1400" b="1" dirty="0">
              <a:solidFill>
                <a:srgbClr val="00B050"/>
              </a:solidFill>
            </a:endParaRPr>
          </a:p>
        </p:txBody>
      </p:sp>
      <p:pic>
        <p:nvPicPr>
          <p:cNvPr id="12" name="Picture 11">
            <a:extLst>
              <a:ext uri="{FF2B5EF4-FFF2-40B4-BE49-F238E27FC236}">
                <a16:creationId xmlns:a16="http://schemas.microsoft.com/office/drawing/2014/main" id="{0785CF94-B1F6-4CDB-7DD9-4128CF268437}"/>
              </a:ext>
            </a:extLst>
          </p:cNvPr>
          <p:cNvPicPr>
            <a:picLocks noChangeAspect="1"/>
          </p:cNvPicPr>
          <p:nvPr/>
        </p:nvPicPr>
        <p:blipFill>
          <a:blip r:embed="rId3"/>
          <a:stretch>
            <a:fillRect/>
          </a:stretch>
        </p:blipFill>
        <p:spPr>
          <a:xfrm>
            <a:off x="4724400" y="3294519"/>
            <a:ext cx="3962400" cy="12983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3200399" cy="239489"/>
          </a:xfrm>
          <a:prstGeom prst="rect">
            <a:avLst/>
          </a:prstGeom>
        </p:spPr>
        <p:txBody>
          <a:bodyPr vert="horz" wrap="square" lIns="0" tIns="12700" rIns="0" bIns="0" rtlCol="0">
            <a:spAutoFit/>
          </a:bodyPr>
          <a:lstStyle/>
          <a:p>
            <a:pPr marL="12700" marR="5080">
              <a:lnSpc>
                <a:spcPct val="114999"/>
              </a:lnSpc>
              <a:spcBef>
                <a:spcPts val="100"/>
              </a:spcBef>
            </a:pPr>
            <a:r>
              <a:rPr sz="1400" b="1" spc="-5" dirty="0">
                <a:solidFill>
                  <a:srgbClr val="0070C0"/>
                </a:solidFill>
              </a:rPr>
              <a:t>What are the </a:t>
            </a:r>
            <a:r>
              <a:rPr sz="1400" b="1" dirty="0">
                <a:solidFill>
                  <a:srgbClr val="0070C0"/>
                </a:solidFill>
              </a:rPr>
              <a:t>remaining challenges?</a:t>
            </a:r>
            <a:endParaRPr sz="1400" b="1" spc="-5" dirty="0">
              <a:solidFill>
                <a:srgbClr val="0070C0"/>
              </a:solidFill>
            </a:endParaRPr>
          </a:p>
        </p:txBody>
      </p:sp>
      <p:sp>
        <p:nvSpPr>
          <p:cNvPr id="4" name="object 4">
            <a:extLst>
              <a:ext uri="{FF2B5EF4-FFF2-40B4-BE49-F238E27FC236}">
                <a16:creationId xmlns:a16="http://schemas.microsoft.com/office/drawing/2014/main" id="{EEB4A3ED-E7B4-0457-3C68-5CE521ED269B}"/>
              </a:ext>
            </a:extLst>
          </p:cNvPr>
          <p:cNvSpPr txBox="1"/>
          <p:nvPr/>
        </p:nvSpPr>
        <p:spPr>
          <a:xfrm>
            <a:off x="2705100" y="4853677"/>
            <a:ext cx="3733800"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a:solidFill>
                  <a:srgbClr val="92D050"/>
                </a:solidFill>
                <a:latin typeface="Arial"/>
                <a:cs typeface="Arial"/>
              </a:rPr>
              <a:t>Saswat Jagannath Mishra</a:t>
            </a:r>
            <a:r>
              <a:rPr sz="1600" b="1" spc="-5" dirty="0">
                <a:solidFill>
                  <a:srgbClr val="92D050"/>
                </a:solidFill>
                <a:latin typeface="Arial"/>
                <a:cs typeface="Arial"/>
              </a:rPr>
              <a:t>,</a:t>
            </a:r>
            <a:r>
              <a:rPr lang="en-US" sz="1600" b="1" spc="-5" dirty="0">
                <a:solidFill>
                  <a:srgbClr val="92D050"/>
                </a:solidFill>
                <a:latin typeface="Arial"/>
                <a:cs typeface="Arial"/>
              </a:rPr>
              <a:t>B421044</a:t>
            </a:r>
            <a:endParaRPr sz="1600" b="1" dirty="0">
              <a:solidFill>
                <a:srgbClr val="92D050"/>
              </a:solidFill>
              <a:latin typeface="Arial"/>
              <a:cs typeface="Arial"/>
            </a:endParaRPr>
          </a:p>
        </p:txBody>
      </p:sp>
      <p:sp>
        <p:nvSpPr>
          <p:cNvPr id="5" name="TextBox 4">
            <a:extLst>
              <a:ext uri="{FF2B5EF4-FFF2-40B4-BE49-F238E27FC236}">
                <a16:creationId xmlns:a16="http://schemas.microsoft.com/office/drawing/2014/main" id="{09195408-29BF-F869-54F5-517BE261D76C}"/>
              </a:ext>
            </a:extLst>
          </p:cNvPr>
          <p:cNvSpPr txBox="1"/>
          <p:nvPr/>
        </p:nvSpPr>
        <p:spPr>
          <a:xfrm>
            <a:off x="76200" y="438150"/>
            <a:ext cx="4495800" cy="3924151"/>
          </a:xfrm>
          <a:prstGeom prst="rect">
            <a:avLst/>
          </a:prstGeom>
          <a:noFill/>
        </p:spPr>
        <p:txBody>
          <a:bodyPr wrap="square" rtlCol="0">
            <a:spAutoFit/>
          </a:bodyPr>
          <a:lstStyle/>
          <a:p>
            <a:pPr marL="228600" indent="-228600">
              <a:buFont typeface="+mj-lt"/>
              <a:buAutoNum type="arabicPeriod"/>
            </a:pPr>
            <a:r>
              <a:rPr lang="en-US" sz="1100" b="1" dirty="0">
                <a:solidFill>
                  <a:schemeClr val="accent2"/>
                </a:solidFill>
              </a:rPr>
              <a:t>Data Quality and Availability:</a:t>
            </a:r>
          </a:p>
          <a:p>
            <a:pPr marL="171450" indent="-171450">
              <a:buFont typeface="Arial" panose="020B0604020202020204" pitchFamily="34" charset="0"/>
              <a:buChar char="•"/>
            </a:pPr>
            <a:r>
              <a:rPr lang="en-US" sz="1100" dirty="0"/>
              <a:t>   </a:t>
            </a:r>
            <a:r>
              <a:rPr lang="en-US" sz="1100" u="sng" dirty="0">
                <a:solidFill>
                  <a:srgbClr val="00B050"/>
                </a:solidFill>
              </a:rPr>
              <a:t>Insufficient Data</a:t>
            </a:r>
            <a:r>
              <a:rPr lang="en-US" sz="1100" dirty="0">
                <a:solidFill>
                  <a:srgbClr val="00B050"/>
                </a:solidFill>
              </a:rPr>
              <a:t>: Many regions lack sufficient high-quality data for  training AI models.</a:t>
            </a:r>
          </a:p>
          <a:p>
            <a:pPr marL="171450" indent="-171450">
              <a:buFont typeface="Arial" panose="020B0604020202020204" pitchFamily="34" charset="0"/>
              <a:buChar char="•"/>
            </a:pPr>
            <a:r>
              <a:rPr lang="en-US" sz="1100" dirty="0">
                <a:solidFill>
                  <a:srgbClr val="00B050"/>
                </a:solidFill>
              </a:rPr>
              <a:t>   </a:t>
            </a:r>
            <a:r>
              <a:rPr lang="en-US" sz="1100" u="sng" dirty="0">
                <a:solidFill>
                  <a:srgbClr val="00B050"/>
                </a:solidFill>
              </a:rPr>
              <a:t>Data Bias</a:t>
            </a:r>
            <a:r>
              <a:rPr lang="en-US" sz="1100" dirty="0">
                <a:solidFill>
                  <a:srgbClr val="00B050"/>
                </a:solidFill>
              </a:rPr>
              <a:t>: Bias in training data can lead to biased and inaccurate predictions.</a:t>
            </a:r>
          </a:p>
          <a:p>
            <a:pPr marL="228600" indent="-228600">
              <a:buFont typeface="+mj-lt"/>
              <a:buAutoNum type="arabicPeriod"/>
            </a:pPr>
            <a:endParaRPr lang="en-US" sz="1100" dirty="0"/>
          </a:p>
          <a:p>
            <a:r>
              <a:rPr lang="en-US" sz="1100" b="1" dirty="0"/>
              <a:t>2.    </a:t>
            </a:r>
            <a:r>
              <a:rPr lang="en-US" sz="1100" b="1" dirty="0">
                <a:solidFill>
                  <a:srgbClr val="C00000"/>
                </a:solidFill>
              </a:rPr>
              <a:t>Computational Complexity:</a:t>
            </a:r>
          </a:p>
          <a:p>
            <a:pPr marL="228600" indent="-228600">
              <a:buFont typeface="Arial" panose="020B0604020202020204" pitchFamily="34" charset="0"/>
              <a:buChar char="•"/>
            </a:pPr>
            <a:r>
              <a:rPr lang="en-US" sz="1100" u="sng" dirty="0">
                <a:solidFill>
                  <a:srgbClr val="00B050"/>
                </a:solidFill>
              </a:rPr>
              <a:t>Resource-Intensive</a:t>
            </a:r>
            <a:r>
              <a:rPr lang="en-US" sz="1100" dirty="0">
                <a:solidFill>
                  <a:srgbClr val="00B050"/>
                </a:solidFill>
              </a:rPr>
              <a:t>: Large-scale AI models require significant computational resources, which can be environmentally costly.</a:t>
            </a:r>
          </a:p>
          <a:p>
            <a:pPr marL="228600" indent="-228600">
              <a:buFont typeface="+mj-lt"/>
              <a:buAutoNum type="arabicPeriod"/>
            </a:pPr>
            <a:endParaRPr lang="en-US" sz="1100" dirty="0">
              <a:solidFill>
                <a:srgbClr val="00B050"/>
              </a:solidFill>
            </a:endParaRPr>
          </a:p>
          <a:p>
            <a:r>
              <a:rPr lang="en-US" sz="1100" b="1" dirty="0"/>
              <a:t>3</a:t>
            </a:r>
            <a:r>
              <a:rPr lang="en-US" sz="1100" b="1" dirty="0">
                <a:solidFill>
                  <a:srgbClr val="C00000"/>
                </a:solidFill>
              </a:rPr>
              <a:t>.    Model Interpretability:</a:t>
            </a:r>
          </a:p>
          <a:p>
            <a:pPr marL="228600" indent="-228600">
              <a:buFont typeface="Arial" panose="020B0604020202020204" pitchFamily="34" charset="0"/>
              <a:buChar char="•"/>
            </a:pPr>
            <a:r>
              <a:rPr lang="en-US" sz="1100" u="sng" dirty="0">
                <a:solidFill>
                  <a:srgbClr val="00B050"/>
                </a:solidFill>
              </a:rPr>
              <a:t>Black Box Problem</a:t>
            </a:r>
            <a:r>
              <a:rPr lang="en-US" sz="1100" dirty="0">
                <a:solidFill>
                  <a:srgbClr val="00B050"/>
                </a:solidFill>
              </a:rPr>
              <a:t>: Understanding how AI models reach their conclusions is crucial for decision-making, but it can be challenging.</a:t>
            </a:r>
          </a:p>
          <a:p>
            <a:pPr marL="228600" indent="-228600">
              <a:buFont typeface="+mj-lt"/>
              <a:buAutoNum type="arabicPeriod"/>
            </a:pPr>
            <a:endParaRPr lang="en-US" sz="1100" dirty="0">
              <a:solidFill>
                <a:srgbClr val="00B050"/>
              </a:solidFill>
            </a:endParaRPr>
          </a:p>
          <a:p>
            <a:r>
              <a:rPr lang="en-US" sz="1100" b="1" dirty="0"/>
              <a:t>4</a:t>
            </a:r>
            <a:r>
              <a:rPr lang="en-US" sz="1100" b="1" dirty="0">
                <a:solidFill>
                  <a:srgbClr val="C00000"/>
                </a:solidFill>
              </a:rPr>
              <a:t>.    Scalability and Generalizability:</a:t>
            </a:r>
            <a:endParaRPr lang="en-US" sz="1100" dirty="0"/>
          </a:p>
          <a:p>
            <a:pPr marL="228600" indent="-228600">
              <a:buFont typeface="Arial" panose="020B0604020202020204" pitchFamily="34" charset="0"/>
              <a:buChar char="•"/>
            </a:pPr>
            <a:r>
              <a:rPr lang="en-US" sz="1100" u="sng" dirty="0">
                <a:solidFill>
                  <a:srgbClr val="00B050"/>
                </a:solidFill>
              </a:rPr>
              <a:t>Domain-Specific</a:t>
            </a:r>
            <a:r>
              <a:rPr lang="en-US" sz="1100" dirty="0">
                <a:solidFill>
                  <a:srgbClr val="00B050"/>
                </a:solidFill>
              </a:rPr>
              <a:t>: AI models may be overfitted to specific regions or conditions, limiting their generalizability.</a:t>
            </a:r>
          </a:p>
          <a:p>
            <a:endParaRPr lang="en-US" sz="1100" dirty="0">
              <a:solidFill>
                <a:srgbClr val="00B050"/>
              </a:solidFill>
            </a:endParaRPr>
          </a:p>
          <a:p>
            <a:r>
              <a:rPr lang="en-US" sz="1100" b="1" dirty="0"/>
              <a:t>5.    </a:t>
            </a:r>
            <a:r>
              <a:rPr lang="en-US" sz="1100" b="1" dirty="0">
                <a:solidFill>
                  <a:srgbClr val="C00000"/>
                </a:solidFill>
              </a:rPr>
              <a:t>Ethical Considerations:</a:t>
            </a:r>
            <a:endParaRPr lang="en-US" sz="1100" dirty="0"/>
          </a:p>
          <a:p>
            <a:pPr marL="228600" indent="-228600">
              <a:buFont typeface="Arial" panose="020B0604020202020204" pitchFamily="34" charset="0"/>
              <a:buChar char="•"/>
            </a:pPr>
            <a:r>
              <a:rPr lang="en-US" sz="1100" u="sng" dirty="0">
                <a:solidFill>
                  <a:srgbClr val="00B050"/>
                </a:solidFill>
              </a:rPr>
              <a:t>Privacy Concerns</a:t>
            </a:r>
            <a:r>
              <a:rPr lang="en-US" sz="1100" dirty="0">
                <a:solidFill>
                  <a:srgbClr val="00B050"/>
                </a:solidFill>
              </a:rPr>
              <a:t>: Data collection and usage must adhere to strict privacy regulations.</a:t>
            </a:r>
          </a:p>
          <a:p>
            <a:endParaRPr lang="en-IN" dirty="0"/>
          </a:p>
        </p:txBody>
      </p:sp>
      <p:sp>
        <p:nvSpPr>
          <p:cNvPr id="6" name="TextBox 5">
            <a:extLst>
              <a:ext uri="{FF2B5EF4-FFF2-40B4-BE49-F238E27FC236}">
                <a16:creationId xmlns:a16="http://schemas.microsoft.com/office/drawing/2014/main" id="{277A3A2C-1D6C-FA06-EEE8-E26648CED1E8}"/>
              </a:ext>
            </a:extLst>
          </p:cNvPr>
          <p:cNvSpPr txBox="1"/>
          <p:nvPr/>
        </p:nvSpPr>
        <p:spPr>
          <a:xfrm>
            <a:off x="4648200" y="68818"/>
            <a:ext cx="4343399" cy="738664"/>
          </a:xfrm>
          <a:prstGeom prst="rect">
            <a:avLst/>
          </a:prstGeom>
          <a:noFill/>
        </p:spPr>
        <p:txBody>
          <a:bodyPr wrap="square" rtlCol="0">
            <a:spAutoFit/>
          </a:bodyPr>
          <a:lstStyle/>
          <a:p>
            <a:r>
              <a:rPr lang="en-US" sz="1400" b="1" i="0" dirty="0">
                <a:solidFill>
                  <a:srgbClr val="0070C0"/>
                </a:solidFill>
                <a:effectLst/>
                <a:latin typeface="ArialMT"/>
              </a:rPr>
              <a:t>What novel solution proposed by the authors</a:t>
            </a:r>
            <a:br>
              <a:rPr lang="en-US" sz="1400" b="1" i="0" dirty="0">
                <a:solidFill>
                  <a:srgbClr val="0070C0"/>
                </a:solidFill>
                <a:effectLst/>
                <a:latin typeface="ArialMT"/>
              </a:rPr>
            </a:br>
            <a:r>
              <a:rPr lang="en-US" sz="1400" b="1" i="0" dirty="0">
                <a:solidFill>
                  <a:srgbClr val="0070C0"/>
                </a:solidFill>
                <a:effectLst/>
                <a:latin typeface="ArialMT"/>
              </a:rPr>
              <a:t>to solve the problem?</a:t>
            </a:r>
            <a:r>
              <a:rPr lang="en-US" sz="1400" b="1" dirty="0">
                <a:solidFill>
                  <a:srgbClr val="0070C0"/>
                </a:solidFill>
              </a:rPr>
              <a:t> </a:t>
            </a:r>
            <a:br>
              <a:rPr lang="en-US" sz="1400" dirty="0"/>
            </a:br>
            <a:endParaRPr lang="en-IN" sz="1400" dirty="0"/>
          </a:p>
        </p:txBody>
      </p:sp>
      <p:sp>
        <p:nvSpPr>
          <p:cNvPr id="7" name="TextBox 6">
            <a:extLst>
              <a:ext uri="{FF2B5EF4-FFF2-40B4-BE49-F238E27FC236}">
                <a16:creationId xmlns:a16="http://schemas.microsoft.com/office/drawing/2014/main" id="{D0AA01A0-82E9-7B3E-3703-CC60D2F29892}"/>
              </a:ext>
            </a:extLst>
          </p:cNvPr>
          <p:cNvSpPr txBox="1"/>
          <p:nvPr/>
        </p:nvSpPr>
        <p:spPr>
          <a:xfrm>
            <a:off x="4724400" y="514350"/>
            <a:ext cx="4191000" cy="4108817"/>
          </a:xfrm>
          <a:prstGeom prst="rect">
            <a:avLst/>
          </a:prstGeom>
          <a:noFill/>
        </p:spPr>
        <p:txBody>
          <a:bodyPr wrap="square" rtlCol="0">
            <a:spAutoFit/>
          </a:bodyPr>
          <a:lstStyle/>
          <a:p>
            <a:r>
              <a:rPr lang="en-US" sz="1000" b="1" dirty="0">
                <a:solidFill>
                  <a:srgbClr val="FF0000"/>
                </a:solidFill>
              </a:rPr>
              <a:t>1.Data Augmentation and Synthesis:</a:t>
            </a:r>
          </a:p>
          <a:p>
            <a:endParaRPr lang="en-US" sz="900" dirty="0"/>
          </a:p>
          <a:p>
            <a:pPr marL="171450" indent="-171450">
              <a:buFont typeface="Arial" panose="020B0604020202020204" pitchFamily="34" charset="0"/>
              <a:buChar char="•"/>
            </a:pPr>
            <a:r>
              <a:rPr lang="en-US" sz="900" u="sng" dirty="0">
                <a:solidFill>
                  <a:srgbClr val="7030A0"/>
                </a:solidFill>
              </a:rPr>
              <a:t>Generating New Data:</a:t>
            </a:r>
            <a:r>
              <a:rPr lang="en-US" sz="900" dirty="0">
                <a:solidFill>
                  <a:srgbClr val="7030A0"/>
                </a:solidFill>
              </a:rPr>
              <a:t> Creating synthetic data can supplement real-world data, improving model performance.</a:t>
            </a:r>
          </a:p>
          <a:p>
            <a:pPr marL="171450" indent="-171450">
              <a:buFont typeface="Arial" panose="020B0604020202020204" pitchFamily="34" charset="0"/>
              <a:buChar char="•"/>
            </a:pPr>
            <a:r>
              <a:rPr lang="en-US" sz="900" u="sng" dirty="0">
                <a:solidFill>
                  <a:srgbClr val="7030A0"/>
                </a:solidFill>
              </a:rPr>
              <a:t>Data Quality Enhancement</a:t>
            </a:r>
            <a:r>
              <a:rPr lang="en-US" sz="900" dirty="0">
                <a:solidFill>
                  <a:srgbClr val="7030A0"/>
                </a:solidFill>
              </a:rPr>
              <a:t>: Techniques like image enhancement and noise reduction can improve data quality.</a:t>
            </a:r>
          </a:p>
          <a:p>
            <a:r>
              <a:rPr lang="en-US" sz="1000" b="1" dirty="0">
                <a:solidFill>
                  <a:srgbClr val="FF0000"/>
                </a:solidFill>
              </a:rPr>
              <a:t>2.Efficient Model Architectures:</a:t>
            </a:r>
          </a:p>
          <a:p>
            <a:endParaRPr lang="en-US" sz="900" dirty="0"/>
          </a:p>
          <a:p>
            <a:pPr marL="171450" indent="-171450">
              <a:buFont typeface="Arial" panose="020B0604020202020204" pitchFamily="34" charset="0"/>
              <a:buChar char="•"/>
            </a:pPr>
            <a:r>
              <a:rPr lang="en-US" sz="900" u="sng" dirty="0">
                <a:solidFill>
                  <a:srgbClr val="7030A0"/>
                </a:solidFill>
              </a:rPr>
              <a:t>Lightweight Models</a:t>
            </a:r>
            <a:r>
              <a:rPr lang="en-US" sz="900" dirty="0">
                <a:solidFill>
                  <a:srgbClr val="7030A0"/>
                </a:solidFill>
              </a:rPr>
              <a:t>: Developing smaller, more efficient models can reduce computational costs.</a:t>
            </a:r>
          </a:p>
          <a:p>
            <a:pPr marL="171450" indent="-171450">
              <a:buFont typeface="Arial" panose="020B0604020202020204" pitchFamily="34" charset="0"/>
              <a:buChar char="•"/>
            </a:pPr>
            <a:r>
              <a:rPr lang="en-US" sz="900" u="sng" dirty="0">
                <a:solidFill>
                  <a:srgbClr val="7030A0"/>
                </a:solidFill>
              </a:rPr>
              <a:t>Transfer Learning</a:t>
            </a:r>
            <a:r>
              <a:rPr lang="en-US" sz="900" dirty="0">
                <a:solidFill>
                  <a:srgbClr val="7030A0"/>
                </a:solidFill>
              </a:rPr>
              <a:t>: Leveraging pre-trained models can accelerate training and reduce resource requirements.</a:t>
            </a:r>
          </a:p>
          <a:p>
            <a:r>
              <a:rPr lang="en-US" sz="1000" b="1" dirty="0">
                <a:solidFill>
                  <a:srgbClr val="FF0000"/>
                </a:solidFill>
              </a:rPr>
              <a:t>3.Explainable AI:</a:t>
            </a:r>
          </a:p>
          <a:p>
            <a:endParaRPr lang="en-US" sz="900" dirty="0"/>
          </a:p>
          <a:p>
            <a:pPr marL="171450" indent="-171450">
              <a:buFont typeface="Arial" panose="020B0604020202020204" pitchFamily="34" charset="0"/>
              <a:buChar char="•"/>
            </a:pPr>
            <a:r>
              <a:rPr lang="en-US" sz="900" u="sng" dirty="0">
                <a:solidFill>
                  <a:srgbClr val="7030A0"/>
                </a:solidFill>
              </a:rPr>
              <a:t>Feature Importance Analysis</a:t>
            </a:r>
            <a:r>
              <a:rPr lang="en-US" sz="900" dirty="0">
                <a:solidFill>
                  <a:srgbClr val="7030A0"/>
                </a:solidFill>
              </a:rPr>
              <a:t>: Identifying the most influential features can help understand model decisions.</a:t>
            </a:r>
          </a:p>
          <a:p>
            <a:pPr marL="171450" indent="-171450">
              <a:buFont typeface="Arial" panose="020B0604020202020204" pitchFamily="34" charset="0"/>
              <a:buChar char="•"/>
            </a:pPr>
            <a:r>
              <a:rPr lang="en-US" sz="900" u="sng" dirty="0">
                <a:solidFill>
                  <a:srgbClr val="7030A0"/>
                </a:solidFill>
              </a:rPr>
              <a:t>Visualization Techniques</a:t>
            </a:r>
            <a:r>
              <a:rPr lang="en-US" sz="900" dirty="0">
                <a:solidFill>
                  <a:srgbClr val="7030A0"/>
                </a:solidFill>
              </a:rPr>
              <a:t>: Visualizing model outputs can make them more interpretable.</a:t>
            </a:r>
          </a:p>
          <a:p>
            <a:r>
              <a:rPr lang="en-US" sz="1000" b="1" dirty="0">
                <a:solidFill>
                  <a:srgbClr val="FF0000"/>
                </a:solidFill>
              </a:rPr>
              <a:t>4.Domain Adaptation:</a:t>
            </a:r>
          </a:p>
          <a:p>
            <a:endParaRPr lang="en-US" sz="900" dirty="0"/>
          </a:p>
          <a:p>
            <a:pPr marL="171450" indent="-171450">
              <a:buFont typeface="Arial" panose="020B0604020202020204" pitchFamily="34" charset="0"/>
              <a:buChar char="•"/>
            </a:pPr>
            <a:r>
              <a:rPr lang="en-US" sz="900" u="sng" dirty="0">
                <a:solidFill>
                  <a:srgbClr val="7030A0"/>
                </a:solidFill>
              </a:rPr>
              <a:t>Transferring Knowledge</a:t>
            </a:r>
            <a:r>
              <a:rPr lang="en-US" sz="900" dirty="0">
                <a:solidFill>
                  <a:srgbClr val="7030A0"/>
                </a:solidFill>
              </a:rPr>
              <a:t>: Adapting models to new domains can improve their generalizability.</a:t>
            </a:r>
          </a:p>
          <a:p>
            <a:pPr marL="171450" indent="-171450">
              <a:buFont typeface="Arial" panose="020B0604020202020204" pitchFamily="34" charset="0"/>
              <a:buChar char="•"/>
            </a:pPr>
            <a:r>
              <a:rPr lang="en-US" sz="900" u="sng" dirty="0">
                <a:solidFill>
                  <a:srgbClr val="7030A0"/>
                </a:solidFill>
              </a:rPr>
              <a:t>Domain-Specific Features</a:t>
            </a:r>
            <a:r>
              <a:rPr lang="en-US" sz="900" dirty="0">
                <a:solidFill>
                  <a:srgbClr val="7030A0"/>
                </a:solidFill>
              </a:rPr>
              <a:t>: Incorporating domain-specific features can enhance model performance.</a:t>
            </a:r>
          </a:p>
          <a:p>
            <a:r>
              <a:rPr lang="en-US" sz="1000" b="1" dirty="0">
                <a:solidFill>
                  <a:srgbClr val="FF0000"/>
                </a:solidFill>
              </a:rPr>
              <a:t>5.Ethical Frameworks:</a:t>
            </a:r>
          </a:p>
          <a:p>
            <a:endParaRPr lang="en-US" sz="900" dirty="0"/>
          </a:p>
          <a:p>
            <a:pPr marL="171450" indent="-171450">
              <a:buFont typeface="Arial" panose="020B0604020202020204" pitchFamily="34" charset="0"/>
              <a:buChar char="•"/>
            </a:pPr>
            <a:r>
              <a:rPr lang="en-US" sz="900" u="sng" dirty="0">
                <a:solidFill>
                  <a:srgbClr val="7030A0"/>
                </a:solidFill>
              </a:rPr>
              <a:t>Privacy-Preserving Techniques</a:t>
            </a:r>
            <a:r>
              <a:rPr lang="en-US" sz="900" dirty="0">
                <a:solidFill>
                  <a:srgbClr val="7030A0"/>
                </a:solidFill>
              </a:rPr>
              <a:t>: Using techniques like differential privacy to protect sensitive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TotalTime>
  <Words>433</Words>
  <Application>Microsoft Office PowerPoint</Application>
  <PresentationFormat>On-screen Show (16:9)</PresentationFormat>
  <Paragraphs>43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ArialMT</vt:lpstr>
      <vt:lpstr>Calibri</vt:lpstr>
      <vt:lpstr>Office Theme</vt:lpstr>
      <vt:lpstr>PowerPoint Presentation</vt:lpstr>
      <vt:lpstr>What are the remaining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IIIT Bhubaneswar CV Quiz 1</dc:title>
  <cp:lastModifiedBy>saswat mishra</cp:lastModifiedBy>
  <cp:revision>6</cp:revision>
  <dcterms:created xsi:type="dcterms:W3CDTF">2024-08-28T15:57:56Z</dcterms:created>
  <dcterms:modified xsi:type="dcterms:W3CDTF">2024-08-29T06:40:04Z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