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
  </p:notesMasterIdLst>
  <p:sldIdLst>
    <p:sldId id="256" r:id="rId2"/>
    <p:sldId id="257" r:id="rId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f6924045d9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f6924045d9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f6924045d9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f6924045d9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ctr"/>
            <a:r>
              <a:rPr lang="en-US" sz="1400" b="1" i="0" dirty="0">
                <a:solidFill>
                  <a:srgbClr val="363636"/>
                </a:solidFill>
                <a:effectLst/>
                <a:latin typeface="Google Sans"/>
              </a:rPr>
              <a:t>LIMAP - Global Mapper</a:t>
            </a:r>
            <a:br>
              <a:rPr lang="en-US" sz="1400" b="1" i="0" dirty="0">
                <a:solidFill>
                  <a:srgbClr val="363636"/>
                </a:solidFill>
                <a:effectLst/>
                <a:latin typeface="Google Sans"/>
              </a:rPr>
            </a:br>
            <a:r>
              <a:rPr lang="en-US" sz="1400" b="1" i="0" dirty="0">
                <a:solidFill>
                  <a:srgbClr val="363636"/>
                </a:solidFill>
                <a:effectLst/>
                <a:latin typeface="Google Sans"/>
              </a:rPr>
              <a:t>3D Line Mapping Revisited</a:t>
            </a:r>
            <a:br>
              <a:rPr lang="en-US" sz="1400" b="1" i="0" dirty="0">
                <a:solidFill>
                  <a:srgbClr val="363636"/>
                </a:solidFill>
                <a:effectLst/>
                <a:latin typeface="Google Sans"/>
              </a:rPr>
            </a:br>
            <a:br>
              <a:rPr lang="en-IN" sz="1400" b="1" dirty="0"/>
            </a:br>
            <a:endParaRPr sz="1400" b="1" dirty="0"/>
          </a:p>
        </p:txBody>
      </p:sp>
      <p:sp>
        <p:nvSpPr>
          <p:cNvPr id="55" name="Google Shape;55;p13"/>
          <p:cNvSpPr txBox="1">
            <a:spLocks noGrp="1"/>
          </p:cNvSpPr>
          <p:nvPr>
            <p:ph type="body" idx="1"/>
          </p:nvPr>
        </p:nvSpPr>
        <p:spPr>
          <a:xfrm>
            <a:off x="214850" y="817756"/>
            <a:ext cx="3999900" cy="3740207"/>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1200"/>
              </a:spcAft>
              <a:buNone/>
            </a:pPr>
            <a:r>
              <a:rPr lang="en" dirty="0"/>
              <a:t>What is the problem?</a:t>
            </a:r>
          </a:p>
          <a:p>
            <a:pPr marL="0" lvl="0" indent="0" algn="l" rtl="0">
              <a:spcBef>
                <a:spcPts val="0"/>
              </a:spcBef>
              <a:spcAft>
                <a:spcPts val="1200"/>
              </a:spcAft>
              <a:buNone/>
            </a:pPr>
            <a:r>
              <a:rPr lang="en-US" sz="2000" b="1" dirty="0"/>
              <a:t>3D line-based reconstruction methods are far less developed</a:t>
            </a:r>
            <a:r>
              <a:rPr lang="en-US" sz="2000" dirty="0"/>
              <a:t> compared to point-based methods. Although line segments offer strong geometric cues and can efficiently represent the overall scene structure, particularly in urban and indoor environments, the available methods for reconstructing 3D lines from multiple views are not robust. Specifically, existing methods struggle with </a:t>
            </a:r>
            <a:r>
              <a:rPr lang="en-US" sz="2000" b="1" dirty="0"/>
              <a:t>line triangulation</a:t>
            </a:r>
            <a:r>
              <a:rPr lang="en-US" sz="2000" dirty="0"/>
              <a:t> (converting 2D line segments into 3D structures) and do not integrate well with point-based systems. This limitation prevents lines from being effectively used in various applications like visual localization and bundle adjustment.</a:t>
            </a:r>
            <a:endParaRPr sz="1500" b="1" dirty="0">
              <a:solidFill>
                <a:schemeClr val="tx1"/>
              </a:solidFill>
              <a:latin typeface="Aptos Display" panose="020B0004020202020204" pitchFamily="34" charset="0"/>
            </a:endParaRPr>
          </a:p>
        </p:txBody>
      </p:sp>
      <p:sp>
        <p:nvSpPr>
          <p:cNvPr id="56" name="Google Shape;56;p13"/>
          <p:cNvSpPr txBox="1">
            <a:spLocks noGrp="1"/>
          </p:cNvSpPr>
          <p:nvPr>
            <p:ph type="body" idx="2"/>
          </p:nvPr>
        </p:nvSpPr>
        <p:spPr>
          <a:xfrm>
            <a:off x="4044176" y="887367"/>
            <a:ext cx="4788124" cy="3740207"/>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 b="1" dirty="0">
                <a:solidFill>
                  <a:schemeClr val="tx1"/>
                </a:solidFill>
                <a:latin typeface="Aptos Display" panose="020B0004020202020204" pitchFamily="34" charset="0"/>
              </a:rPr>
              <a:t>What has been done earlier? </a:t>
            </a:r>
            <a:endParaRPr b="1" u="sng" dirty="0">
              <a:solidFill>
                <a:schemeClr val="tx1"/>
              </a:solidFill>
              <a:latin typeface="Aptos Display" panose="020B0004020202020204" pitchFamily="34" charset="0"/>
            </a:endParaRPr>
          </a:p>
          <a:p>
            <a:pPr marL="457200" lvl="0" indent="0" algn="l" rtl="0">
              <a:spcBef>
                <a:spcPts val="1200"/>
              </a:spcBef>
              <a:spcAft>
                <a:spcPts val="0"/>
              </a:spcAft>
              <a:buNone/>
            </a:pPr>
            <a:r>
              <a:rPr lang="en-US" sz="1600" dirty="0"/>
              <a:t>Earlier works have mainly focused on </a:t>
            </a:r>
            <a:r>
              <a:rPr lang="en-US" sz="1600" b="1" dirty="0" err="1"/>
              <a:t>keypoint</a:t>
            </a:r>
            <a:r>
              <a:rPr lang="en-US" sz="1600" b="1" dirty="0"/>
              <a:t>-based reconstruction</a:t>
            </a:r>
            <a:r>
              <a:rPr lang="en-US" sz="1600" dirty="0"/>
              <a:t> methods, such as </a:t>
            </a:r>
            <a:r>
              <a:rPr lang="en-US" sz="1600" b="1" dirty="0"/>
              <a:t>Structure-from-Motion (</a:t>
            </a:r>
            <a:r>
              <a:rPr lang="en-US" sz="1600" b="1" dirty="0" err="1"/>
              <a:t>SfM</a:t>
            </a:r>
            <a:r>
              <a:rPr lang="en-US" sz="1600" b="1" dirty="0"/>
              <a:t>)</a:t>
            </a:r>
            <a:r>
              <a:rPr lang="en-US" sz="1600" dirty="0"/>
              <a:t>, which are efficient at creating 3D point clouds from multi-view images. These methods rely on identifying and matching </a:t>
            </a:r>
            <a:r>
              <a:rPr lang="en-US" sz="1600" dirty="0" err="1"/>
              <a:t>keypoints</a:t>
            </a:r>
            <a:r>
              <a:rPr lang="en-US" sz="1600" dirty="0"/>
              <a:t> (small, detailed features) across images to reconstruct scenes. Line-based methods, though potentially powerful, have not been fully explored due to issues with line triangulation and tracking. Some line-based techniques have been proposed, but they often rely on simplified settings or struggle with the complexities of real-world scenes. Previous methods have also not fully leveraged the structural information that line segments can provide.</a:t>
            </a:r>
            <a:endParaRPr sz="1358" b="1" dirty="0">
              <a:solidFill>
                <a:schemeClr val="tx1"/>
              </a:solidFill>
              <a:latin typeface="Aptos Display" panose="020B0004020202020204" pitchFamily="34" charset="0"/>
            </a:endParaRPr>
          </a:p>
          <a:p>
            <a:pPr marL="0" lvl="0" indent="0" algn="l" rtl="0">
              <a:spcBef>
                <a:spcPts val="900"/>
              </a:spcBef>
              <a:spcAft>
                <a:spcPts val="0"/>
              </a:spcAft>
              <a:buNone/>
            </a:pPr>
            <a:endParaRPr sz="1100" b="1" dirty="0">
              <a:solidFill>
                <a:schemeClr val="tx1"/>
              </a:solidFill>
              <a:latin typeface="Aptos Display" panose="020B0004020202020204" pitchFamily="34" charset="0"/>
            </a:endParaRPr>
          </a:p>
          <a:p>
            <a:pPr marL="0" lvl="0" indent="0" algn="l" rtl="0">
              <a:spcBef>
                <a:spcPts val="900"/>
              </a:spcBef>
              <a:spcAft>
                <a:spcPts val="1200"/>
              </a:spcAft>
              <a:buNone/>
            </a:pPr>
            <a:endParaRPr b="1" dirty="0">
              <a:solidFill>
                <a:schemeClr val="tx1"/>
              </a:solidFill>
              <a:latin typeface="Aptos Display" panose="020B0004020202020204" pitchFamily="34" charset="0"/>
            </a:endParaRPr>
          </a:p>
        </p:txBody>
      </p:sp>
      <p:sp>
        <p:nvSpPr>
          <p:cNvPr id="57" name="Google Shape;57;p13"/>
          <p:cNvSpPr txBox="1"/>
          <p:nvPr/>
        </p:nvSpPr>
        <p:spPr>
          <a:xfrm>
            <a:off x="2103300" y="4681800"/>
            <a:ext cx="49374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dirty="0">
                <a:solidFill>
                  <a:schemeClr val="dk2"/>
                </a:solidFill>
              </a:rPr>
              <a:t>Sai Simran Patro,B421043</a:t>
            </a:r>
            <a:endParaRPr sz="1800" dirty="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US" sz="2000" b="1" dirty="0"/>
              <a:t>What are the remaining challenges? What novel solution proposed by the authors to solve the problem?</a:t>
            </a:r>
            <a:endParaRPr sz="2000" b="1" dirty="0"/>
          </a:p>
        </p:txBody>
      </p:sp>
      <p:sp>
        <p:nvSpPr>
          <p:cNvPr id="64" name="Google Shape;64;p14"/>
          <p:cNvSpPr txBox="1"/>
          <p:nvPr/>
        </p:nvSpPr>
        <p:spPr>
          <a:xfrm>
            <a:off x="2103300" y="4681800"/>
            <a:ext cx="49374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solidFill>
                  <a:schemeClr val="dk2"/>
                </a:solidFill>
              </a:rPr>
              <a:t>                        Sai Simran Patro,B421043</a:t>
            </a:r>
            <a:endParaRPr sz="1800" dirty="0">
              <a:solidFill>
                <a:schemeClr val="dk2"/>
              </a:solidFill>
            </a:endParaRPr>
          </a:p>
        </p:txBody>
      </p:sp>
      <p:sp>
        <p:nvSpPr>
          <p:cNvPr id="3" name="Rectangle 2">
            <a:extLst>
              <a:ext uri="{FF2B5EF4-FFF2-40B4-BE49-F238E27FC236}">
                <a16:creationId xmlns:a16="http://schemas.microsoft.com/office/drawing/2014/main" id="{B40B9D83-F449-4C82-7AFF-6B1C7DA66F20}"/>
              </a:ext>
            </a:extLst>
          </p:cNvPr>
          <p:cNvSpPr>
            <a:spLocks noChangeArrowheads="1"/>
          </p:cNvSpPr>
          <p:nvPr/>
        </p:nvSpPr>
        <p:spPr bwMode="auto">
          <a:xfrm>
            <a:off x="206500" y="2979523"/>
            <a:ext cx="7978495"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17F117EA-805A-C0AB-A301-EC94C333E74A}"/>
              </a:ext>
            </a:extLst>
          </p:cNvPr>
          <p:cNvSpPr txBox="1"/>
          <p:nvPr/>
        </p:nvSpPr>
        <p:spPr>
          <a:xfrm>
            <a:off x="959005" y="667786"/>
            <a:ext cx="5681344" cy="3807928"/>
          </a:xfrm>
          <a:prstGeom prst="rect">
            <a:avLst/>
          </a:prstGeom>
          <a:noFill/>
        </p:spPr>
        <p:txBody>
          <a:bodyPr wrap="square" rtlCol="0">
            <a:spAutoFit/>
          </a:bodyPr>
          <a:lstStyle/>
          <a:p>
            <a:endParaRPr lang="en-IN" dirty="0"/>
          </a:p>
        </p:txBody>
      </p:sp>
      <p:sp>
        <p:nvSpPr>
          <p:cNvPr id="10" name="Rectangle 7">
            <a:extLst>
              <a:ext uri="{FF2B5EF4-FFF2-40B4-BE49-F238E27FC236}">
                <a16:creationId xmlns:a16="http://schemas.microsoft.com/office/drawing/2014/main" id="{FC678B46-7C4F-4BC6-6361-831E9BE27E2C}"/>
              </a:ext>
            </a:extLst>
          </p:cNvPr>
          <p:cNvSpPr>
            <a:spLocks noChangeArrowheads="1"/>
          </p:cNvSpPr>
          <p:nvPr/>
        </p:nvSpPr>
        <p:spPr bwMode="auto">
          <a:xfrm>
            <a:off x="311700" y="1163672"/>
            <a:ext cx="8305598" cy="2816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Degeneracy in line triangulation</a:t>
            </a:r>
            <a:r>
              <a:rPr kumimoji="0" lang="en-US" altLang="en-US" sz="1100" b="0" i="0" u="none" strike="noStrike" cap="none" normalizeH="0" baseline="0" dirty="0">
                <a:ln>
                  <a:noFill/>
                </a:ln>
                <a:solidFill>
                  <a:schemeClr val="tx1"/>
                </a:solidFill>
                <a:effectLst/>
                <a:latin typeface="Arial" panose="020B0604020202020204" pitchFamily="34" charset="0"/>
              </a:rPr>
              <a:t>: Current methods struggle to accurately transform 2D line segments into 3D, especially under certain viewing conditions (e.g., when lines are nearly parallel to the camera).</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Robust scoring and track-building</a:t>
            </a:r>
            <a:r>
              <a:rPr kumimoji="0" lang="en-US" altLang="en-US" sz="1100" b="0" i="0" u="none" strike="noStrike" cap="none" normalizeH="0" baseline="0" dirty="0">
                <a:ln>
                  <a:noFill/>
                </a:ln>
                <a:solidFill>
                  <a:schemeClr val="tx1"/>
                </a:solidFill>
                <a:effectLst/>
                <a:latin typeface="Arial" panose="020B0604020202020204" pitchFamily="34" charset="0"/>
              </a:rPr>
              <a:t>: There is a lack of effective techniques for reliably tracking line segments across multiple frames and scoring them to ensure high accuracy in complex scenes.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Poor integration with point-based methods</a:t>
            </a:r>
            <a:r>
              <a:rPr kumimoji="0" lang="en-US" altLang="en-US" sz="1100" b="0" i="0" u="none" strike="noStrike" cap="none" normalizeH="0" baseline="0" dirty="0">
                <a:ln>
                  <a:noFill/>
                </a:ln>
                <a:solidFill>
                  <a:schemeClr val="tx1"/>
                </a:solidFill>
                <a:effectLst/>
                <a:latin typeface="Arial" panose="020B0604020202020204" pitchFamily="34" charset="0"/>
              </a:rPr>
              <a:t>: Point-based 3D reconstruction techniques are widely used, but existing line-based methods do not integrate well with these approaches.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Utilization of structural priors</a:t>
            </a:r>
            <a:r>
              <a:rPr kumimoji="0" lang="en-US" altLang="en-US" sz="1100" b="0" i="0" u="none" strike="noStrike" cap="none" normalizeH="0" baseline="0" dirty="0">
                <a:ln>
                  <a:noFill/>
                </a:ln>
                <a:solidFill>
                  <a:schemeClr val="tx1"/>
                </a:solidFill>
                <a:effectLst/>
                <a:latin typeface="Arial" panose="020B0604020202020204" pitchFamily="34" charset="0"/>
              </a:rPr>
              <a:t>: Important structural information such as </a:t>
            </a:r>
            <a:r>
              <a:rPr kumimoji="0" lang="en-US" altLang="en-US" sz="1100" b="1" i="0" u="none" strike="noStrike" cap="none" normalizeH="0" baseline="0" dirty="0">
                <a:ln>
                  <a:noFill/>
                </a:ln>
                <a:solidFill>
                  <a:schemeClr val="tx1"/>
                </a:solidFill>
                <a:effectLst/>
                <a:latin typeface="Arial" panose="020B0604020202020204" pitchFamily="34" charset="0"/>
              </a:rPr>
              <a:t>parallelism, orthogonality</a:t>
            </a:r>
            <a:r>
              <a:rPr kumimoji="0" lang="en-US" altLang="en-US" sz="1100" b="0" i="0" u="none" strike="noStrike" cap="none" normalizeH="0" baseline="0" dirty="0">
                <a:ln>
                  <a:noFill/>
                </a:ln>
                <a:solidFill>
                  <a:schemeClr val="tx1"/>
                </a:solidFill>
                <a:effectLst/>
                <a:latin typeface="Arial" panose="020B0604020202020204" pitchFamily="34" charset="0"/>
              </a:rPr>
              <a:t>, and </a:t>
            </a:r>
            <a:r>
              <a:rPr kumimoji="0" lang="en-US" altLang="en-US" sz="1100" b="1" i="0" u="none" strike="noStrike" cap="none" normalizeH="0" baseline="0" dirty="0">
                <a:ln>
                  <a:noFill/>
                </a:ln>
                <a:solidFill>
                  <a:schemeClr val="tx1"/>
                </a:solidFill>
                <a:effectLst/>
                <a:latin typeface="Arial" panose="020B0604020202020204" pitchFamily="34" charset="0"/>
              </a:rPr>
              <a:t>line coincidence</a:t>
            </a:r>
            <a:r>
              <a:rPr kumimoji="0" lang="en-US" altLang="en-US" sz="1100" b="0" i="0" u="none" strike="noStrike" cap="none" normalizeH="0" baseline="0" dirty="0">
                <a:ln>
                  <a:noFill/>
                </a:ln>
                <a:solidFill>
                  <a:schemeClr val="tx1"/>
                </a:solidFill>
                <a:effectLst/>
                <a:latin typeface="Arial" panose="020B0604020202020204" pitchFamily="34" charset="0"/>
              </a:rPr>
              <a:t> has not been fully incorporated into line-based methods, reducing their potential accuracy. </a:t>
            </a:r>
          </a:p>
          <a:p>
            <a:pPr marL="0" marR="0" lvl="0" indent="0" defTabSz="914400" rtl="0" eaLnBrk="0" fontAlgn="base" latinLnBrk="0" hangingPunct="0">
              <a:lnSpc>
                <a:spcPct val="100000"/>
              </a:lnSpc>
              <a:spcBef>
                <a:spcPct val="0"/>
              </a:spcBef>
              <a:spcAft>
                <a:spcPct val="0"/>
              </a:spcAft>
              <a:buClrTx/>
              <a:buSzTx/>
              <a:buFontTx/>
              <a:buChar char="•"/>
              <a:tabLst/>
            </a:pPr>
            <a:endParaRPr lang="en-US" altLang="en-US" sz="1100" dirty="0">
              <a:solidFill>
                <a:schemeClr val="tx1"/>
              </a:solidFill>
              <a:latin typeface="Arial" panose="020B0604020202020204" pitchFamily="34" charset="0"/>
            </a:endParaRPr>
          </a:p>
          <a:p>
            <a:r>
              <a:rPr lang="en-US" sz="1100" dirty="0"/>
              <a:t>The authors propose </a:t>
            </a:r>
            <a:r>
              <a:rPr lang="en-US" sz="1100" b="1" dirty="0"/>
              <a:t>LIMAP</a:t>
            </a:r>
            <a:r>
              <a:rPr lang="en-US" sz="1100" dirty="0"/>
              <a:t>, a library for robust and efficient </a:t>
            </a:r>
            <a:r>
              <a:rPr lang="en-US" sz="1100" b="1" dirty="0"/>
              <a:t>3D line mapping</a:t>
            </a:r>
            <a:endParaRPr lang="en-US" sz="1100" dirty="0"/>
          </a:p>
          <a:p>
            <a:pPr>
              <a:buFont typeface="Arial" panose="020B0604020202020204" pitchFamily="34" charset="0"/>
              <a:buChar char="•"/>
            </a:pPr>
            <a:r>
              <a:rPr lang="en-US" sz="1100" dirty="0"/>
              <a:t>Revisiting and solving </a:t>
            </a:r>
            <a:r>
              <a:rPr lang="en-US" sz="1100" b="1" dirty="0"/>
              <a:t>line triangulation</a:t>
            </a:r>
            <a:r>
              <a:rPr lang="en-US" sz="1100" dirty="0"/>
              <a:t> issues,</a:t>
            </a:r>
          </a:p>
          <a:p>
            <a:pPr>
              <a:buFont typeface="Arial" panose="020B0604020202020204" pitchFamily="34" charset="0"/>
              <a:buChar char="•"/>
            </a:pPr>
            <a:r>
              <a:rPr lang="en-US" sz="1100" dirty="0"/>
              <a:t>New techniques for </a:t>
            </a:r>
            <a:r>
              <a:rPr lang="en-US" sz="1100" b="1" dirty="0"/>
              <a:t>scoring</a:t>
            </a:r>
            <a:r>
              <a:rPr lang="en-US" sz="1100" dirty="0"/>
              <a:t> and </a:t>
            </a:r>
            <a:r>
              <a:rPr lang="en-US" sz="1100" b="1" dirty="0"/>
              <a:t>track-building</a:t>
            </a:r>
            <a:r>
              <a:rPr lang="en-US" sz="1100" dirty="0"/>
              <a:t> line segments,</a:t>
            </a:r>
          </a:p>
          <a:p>
            <a:pPr>
              <a:buFont typeface="Arial" panose="020B0604020202020204" pitchFamily="34" charset="0"/>
              <a:buChar char="•"/>
            </a:pPr>
            <a:r>
              <a:rPr lang="en-US" sz="1100" dirty="0"/>
              <a:t>Exploiting structural priors like </a:t>
            </a:r>
            <a:r>
              <a:rPr lang="en-US" sz="1100" b="1" dirty="0"/>
              <a:t>line coincidence</a:t>
            </a:r>
            <a:r>
              <a:rPr lang="en-US" sz="1100" dirty="0"/>
              <a:t> and </a:t>
            </a:r>
            <a:r>
              <a:rPr lang="en-US" sz="1100" b="1" dirty="0"/>
              <a:t>parallelism</a:t>
            </a:r>
            <a:r>
              <a:rPr lang="en-US" sz="1100" dirty="0"/>
              <a:t>,</a:t>
            </a:r>
          </a:p>
          <a:p>
            <a:pPr>
              <a:buFont typeface="Arial" panose="020B0604020202020204" pitchFamily="34" charset="0"/>
              <a:buChar char="•"/>
            </a:pPr>
            <a:r>
              <a:rPr lang="en-US" sz="1100" dirty="0"/>
              <a:t>Seamless integration with point-based </a:t>
            </a:r>
            <a:r>
              <a:rPr lang="en-US" sz="1100" b="1" dirty="0" err="1"/>
              <a:t>SfM</a:t>
            </a:r>
            <a:r>
              <a:rPr lang="en-US" sz="1100" dirty="0"/>
              <a:t> methods, improving line accuracy</a:t>
            </a:r>
          </a:p>
          <a:p>
            <a:r>
              <a:rPr lang="en-US" sz="1100" dirty="0"/>
              <a:t> using point clouds.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12" name="Picture 11">
            <a:extLst>
              <a:ext uri="{FF2B5EF4-FFF2-40B4-BE49-F238E27FC236}">
                <a16:creationId xmlns:a16="http://schemas.microsoft.com/office/drawing/2014/main" id="{990EEBE2-BCB8-CC04-27A9-8B2CA28295B0}"/>
              </a:ext>
            </a:extLst>
          </p:cNvPr>
          <p:cNvPicPr>
            <a:picLocks noChangeAspect="1"/>
          </p:cNvPicPr>
          <p:nvPr/>
        </p:nvPicPr>
        <p:blipFill>
          <a:blip r:embed="rId3"/>
          <a:stretch>
            <a:fillRect/>
          </a:stretch>
        </p:blipFill>
        <p:spPr>
          <a:xfrm>
            <a:off x="5300547" y="2571750"/>
            <a:ext cx="2144932" cy="1928826"/>
          </a:xfrm>
          <a:prstGeom prst="rect">
            <a:avLst/>
          </a:prstGeom>
        </p:spPr>
      </p:pic>
      <p:pic>
        <p:nvPicPr>
          <p:cNvPr id="14" name="Picture 13">
            <a:extLst>
              <a:ext uri="{FF2B5EF4-FFF2-40B4-BE49-F238E27FC236}">
                <a16:creationId xmlns:a16="http://schemas.microsoft.com/office/drawing/2014/main" id="{34E9B2B1-72E1-9226-F558-7B8AB8168422}"/>
              </a:ext>
            </a:extLst>
          </p:cNvPr>
          <p:cNvPicPr>
            <a:picLocks noChangeAspect="1"/>
          </p:cNvPicPr>
          <p:nvPr/>
        </p:nvPicPr>
        <p:blipFill>
          <a:blip r:embed="rId4"/>
          <a:stretch>
            <a:fillRect/>
          </a:stretch>
        </p:blipFill>
        <p:spPr>
          <a:xfrm>
            <a:off x="7303644" y="2684085"/>
            <a:ext cx="1577477" cy="1791629"/>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431</Words>
  <Application>Microsoft Office PowerPoint</Application>
  <PresentationFormat>On-screen Show (16:9)</PresentationFormat>
  <Paragraphs>19</Paragraphs>
  <Slides>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Aptos Display</vt:lpstr>
      <vt:lpstr>Arial</vt:lpstr>
      <vt:lpstr>Google Sans</vt:lpstr>
      <vt:lpstr>Simple Light</vt:lpstr>
      <vt:lpstr>LIMAP - Global Mapper 3D Line Mapping Revisited  </vt:lpstr>
      <vt:lpstr>What are the remaining challenges? What novel solution proposed by the authors to solve the problem?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user</dc:creator>
  <cp:lastModifiedBy>SIM PAT</cp:lastModifiedBy>
  <cp:revision>2</cp:revision>
  <dcterms:modified xsi:type="dcterms:W3CDTF">2024-09-24T13:19:00Z</dcterms:modified>
</cp:coreProperties>
</file>