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T Sans Narrow" charset="0"/>
      <p:regular r:id="rId19"/>
      <p:bold r:id="rId20"/>
    </p:embeddedFont>
    <p:embeddedFont>
      <p:font typeface="Open Sans" pitchFamily="34" charset="0"/>
      <p:regular r:id="rId21"/>
    </p:embeddedFont>
    <p:embeddedFont>
      <p:font typeface="Roboto" charset="0"/>
      <p:regular r:id="rId22"/>
      <p:bold r:id="rId23"/>
      <p:italic r:id="rId24"/>
      <p:boldItalic r:id="rId25"/>
    </p:embeddedFont>
    <p:embeddedFont>
      <p:font typeface="Georgia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b17e15c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b17e15c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17e15c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17e15cb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17e15cb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17e15cb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17e15cb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17e15cb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792dbd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e792dbd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17e15cb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17e15cb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b17e15cb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b17e15cb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936ba5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936ba5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1bfd53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1bfd53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1bfd531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1bfd531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17e15cb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17e15cb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17e15c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17e15c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17e15b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17e15b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17e15c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17e15c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17e15cb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17e15cb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Predicting numeric values: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Lab Talk </a:t>
            </a:r>
            <a:r>
              <a:rPr lang="en" dirty="0" smtClean="0"/>
              <a:t>Series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7;p13"/>
          <p:cNvSpPr txBox="1">
            <a:spLocks/>
          </p:cNvSpPr>
          <p:nvPr/>
        </p:nvSpPr>
        <p:spPr>
          <a:xfrm>
            <a:off x="5696605" y="3244177"/>
            <a:ext cx="252248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Presentation</a:t>
            </a:r>
            <a:r>
              <a:rPr kumimoji="0" lang="en-IN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tabLst/>
              <a:defRPr/>
            </a:pPr>
            <a:r>
              <a:rPr lang="en-IN" baseline="0" dirty="0" err="1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Sasmita</a:t>
            </a:r>
            <a:r>
              <a:rPr lang="en-IN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dirty="0" err="1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Pandey</a:t>
            </a:r>
            <a:endParaRPr kumimoji="0" lang="en-IN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50">
                <a:highlight>
                  <a:srgbClr val="FFFFFF"/>
                </a:highlight>
              </a:rPr>
              <a:t>Sometimes, it could be a parabola</a:t>
            </a:r>
            <a:endParaRPr sz="22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650" y="1702100"/>
            <a:ext cx="42291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highlight>
                  <a:srgbClr val="FFFFFF"/>
                </a:highlight>
              </a:rPr>
              <a:t>Sometimes, it maybe sinusoidal</a:t>
            </a:r>
            <a:endParaRPr sz="21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75" y="1698325"/>
            <a:ext cx="5030725" cy="31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highlight>
                  <a:srgbClr val="FFFFFF"/>
                </a:highlight>
              </a:rPr>
              <a:t>and sometimes it may just be all over the place.</a:t>
            </a:r>
            <a:endParaRPr sz="21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125" y="1935434"/>
            <a:ext cx="3000075" cy="213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gives us the lowest mean square error for unbiased estimators.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Locally weighted Linear Regression</a:t>
            </a:r>
            <a:r>
              <a:rPr lang="en"/>
              <a:t>: It is a way to reduce the mean-square error.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 points near to the test point are a good way to estimate the value we should predict giving more </a:t>
            </a:r>
            <a:r>
              <a:rPr lang="en" sz="1650" b="1" i="1">
                <a:highlight>
                  <a:srgbClr val="FFFFFF"/>
                </a:highlight>
              </a:rPr>
              <a:t>weightage</a:t>
            </a:r>
            <a:r>
              <a:rPr lang="en" sz="1650">
                <a:highlight>
                  <a:srgbClr val="FFFFFF"/>
                </a:highlight>
              </a:rPr>
              <a:t> to points in the training data that are close to the point we want to make a prediction on.</a:t>
            </a:r>
            <a:endParaRPr sz="2000"/>
          </a:p>
        </p:txBody>
      </p:sp>
      <p:sp>
        <p:nvSpPr>
          <p:cNvPr id="151" name="Google Shape;151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Linear regression, we had the following loss function 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modified loss for locally weighted regression —</a:t>
            </a:r>
            <a:endParaRPr/>
          </a:p>
        </p:txBody>
      </p:sp>
      <p:pic>
        <p:nvPicPr>
          <p:cNvPr id="158" name="Google Shape;158;p26" descr="{&quot;code&quot;:&quot;$$\\sum_{i=1}^{m}\\left(y_{i}-x_{i}^{T}w\\right)^{2}$$&quot;,&quot;backgroundColor&quot;:&quot;#FFFFFF&quot;,&quot;aid&quot;:null,&quot;font&quot;:{&quot;family&quot;:&quot;Arial&quot;,&quot;color&quot;:&quot;#000000&quot;,&quot;size&quot;:18.5},&quot;backgroundColorModified&quot;:null,&quot;type&quot;:&quot;$$&quot;,&quot;id&quot;:&quot;1&quot;,&quot;ts&quot;:1642261274197,&quot;cs&quot;:&quot;oNFfes6V5B0t0vKt/TMIQw==&quot;,&quot;size&quot;:{&quot;width&quot;:154.6403879265092,&quot;height&quot;:74.2676902887139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0" y="1749950"/>
            <a:ext cx="147295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 descr="{&quot;backgroundColor&quot;:&quot;#FFFFFF&quot;,&quot;type&quot;:&quot;$$&quot;,&quot;id&quot;:&quot;1&quot;,&quot;backgroundColorModified&quot;:false,&quot;font&quot;:{&quot;color&quot;:&quot;#000000&quot;,&quot;size&quot;:18.5,&quot;family&quot;:&quot;Arial&quot;},&quot;code&quot;:&quot;$$\\sum_{i=1}^{m}w_{i}\\left(y_{i}-x_{i}^{T}w\\right)^{2}$$&quot;,&quot;aid&quot;:null,&quot;ts&quot;:1642406464120,&quot;cs&quot;:&quot;f6+HI5gVMLE4yXqStrCGkQ==&quot;,&quot;size&quot;:{&quot;width&quot;:221.20000000000002,&quot;height&quot;:74.2000000000000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00" y="3299880"/>
            <a:ext cx="2106930" cy="70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425150" y="138151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assigns a weight given by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is a non-negative “weight” associated with training point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is  called the bandwidth parameter and controls the rate at which           falls with distance from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 determines how much to weigh nearby points.</a:t>
            </a:r>
            <a:r>
              <a:rPr lang="en" sz="1750">
                <a:highlight>
                  <a:srgbClr val="FFFFFF"/>
                </a:highlight>
              </a:rPr>
              <a:t>This in effect determines the </a:t>
            </a:r>
            <a:r>
              <a:rPr lang="en" sz="1750" i="1">
                <a:highlight>
                  <a:srgbClr val="FFFFFF"/>
                </a:highlight>
              </a:rPr>
              <a:t>width</a:t>
            </a:r>
            <a:r>
              <a:rPr lang="en" sz="1750">
                <a:highlight>
                  <a:srgbClr val="FFFFFF"/>
                </a:highlight>
              </a:rPr>
              <a:t> of the kernel.</a:t>
            </a:r>
            <a:endParaRPr sz="2100"/>
          </a:p>
        </p:txBody>
      </p:sp>
      <p:pic>
        <p:nvPicPr>
          <p:cNvPr id="166" name="Google Shape;166;p27" descr="{&quot;id&quot;:&quot;7&quot;,&quot;type&quot;:&quot;$$&quot;,&quot;backgroundColor&quot;:&quot;#FFFFFF&quot;,&quot;font&quot;:{&quot;size&quot;:18,&quot;color&quot;:&quot;#695D46&quot;,&quot;family&quot;:&quot;Open Sans&quot;},&quot;aid&quot;:null,&quot;code&quot;:&quot;$$w^{\\left(i\\right)}=\\exp\\left(\\frac{\\left(x^{\\left(i\\right)}-x\\right)^{2}}{-2k^{2}}\\right)$$&quot;,&quot;backgroundColorModified&quot;:false,&quot;ts&quot;:1642408077089,&quot;cs&quot;:&quot;wWvOxlVU3Dgdg7Rb1JtqcA==&quot;,&quot;size&quot;:{&quot;width&quot;:267.75000000000006,&quot;height&quot;:80.5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57" y="1876425"/>
            <a:ext cx="2550319" cy="76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descr="{&quot;backgroundColor&quot;:&quot;#FFFFFF&quot;,&quot;type&quot;:&quot;$$&quot;,&quot;code&quot;:&quot;$$w^{\\left(i\\right)}$$&quot;,&quot;font&quot;:{&quot;family&quot;:&quot;Open Sans&quot;,&quot;color&quot;:&quot;#695D46&quot;,&quot;size&quot;:18},&quot;backgroundColorModified&quot;:false,&quot;id&quot;:&quot;8&quot;,&quot;aid&quot;:null,&quot;ts&quot;:1642408233792,&quot;cs&quot;:&quot;A961VUSxJhCcpLjFKgypYg==&quot;,&quot;size&quot;:{&quot;width&quot;:34.833333333333336,&quot;height&quot;:23.333333333333332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50" y="2921750"/>
            <a:ext cx="331788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descr="{&quot;aid&quot;:null,&quot;backgroundColorModified&quot;:false,&quot;id&quot;:&quot;9&quot;,&quot;backgroundColor&quot;:&quot;#FFFFFF&quot;,&quot;type&quot;:&quot;$$&quot;,&quot;font&quot;:{&quot;color&quot;:&quot;#695D46&quot;,&quot;family&quot;:&quot;Open Sans&quot;,&quot;size&quot;:18},&quot;code&quot;:&quot;$$x^{\\left(i\\right)}$$&quot;,&quot;ts&quot;:1642408290972,&quot;cs&quot;:&quot;0c+5rpBTUPpcd+hOESGrAg==&quot;,&quot;size&quot;:{&quot;width&quot;:31,&quot;height&quot;:23.3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525" y="2921750"/>
            <a:ext cx="295275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descr="{&quot;backgroundColor&quot;:&quot;#FFFFFF&quot;,&quot;type&quot;:&quot;$$&quot;,&quot;code&quot;:&quot;$$w^{\\left(i\\right)}$$&quot;,&quot;font&quot;:{&quot;family&quot;:&quot;Open Sans&quot;,&quot;color&quot;:&quot;#695D46&quot;,&quot;size&quot;:18},&quot;backgroundColorModified&quot;:false,&quot;id&quot;:&quot;8&quot;,&quot;aid&quot;:null,&quot;ts&quot;:1642408233792,&quot;cs&quot;:&quot;A961VUSxJhCcpLjFKgypYg==&quot;,&quot;size&quot;:{&quot;width&quot;:34.833333333333336,&quot;height&quot;:23.333333333333332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713" y="3493925"/>
            <a:ext cx="331788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 descr="{&quot;aid&quot;:null,&quot;backgroundColorModified&quot;:false,&quot;id&quot;:&quot;9&quot;,&quot;backgroundColor&quot;:&quot;#FFFFFF&quot;,&quot;type&quot;:&quot;$$&quot;,&quot;font&quot;:{&quot;color&quot;:&quot;#695D46&quot;,&quot;family&quot;:&quot;Open Sans&quot;,&quot;size&quot;:18},&quot;code&quot;:&quot;$$x^{\\left(i\\right)}$$&quot;,&quot;ts&quot;:1642408290972,&quot;cs&quot;:&quot;0c+5rpBTUPpcd+hOESGrAg==&quot;,&quot;size&quot;:{&quot;width&quot;:31,&quot;height&quot;:23.3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7025" y="3493925"/>
            <a:ext cx="295275" cy="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85800" lvl="0" indent="-32258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Locally weighted linear regression is a supervised learning algorithm.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32258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a non-parametric algorithm.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32258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No training phase. All the work is done during the testing phase/while making predictions.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to use 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9300" lvl="0" indent="-322580" algn="l" rtl="0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(number of features) is small.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258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you don’t want to think about what features to 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In the generalized prediction task we have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</a:rPr>
              <a:t>Regression task </a:t>
            </a:r>
            <a:r>
              <a:rPr lang="en">
                <a:highlight>
                  <a:schemeClr val="lt1"/>
                </a:highlight>
              </a:rPr>
              <a:t>- :</a:t>
            </a:r>
            <a:r>
              <a:rPr lang="en">
                <a:highlight>
                  <a:srgbClr val="FFFFFF"/>
                </a:highlight>
              </a:rPr>
              <a:t>when it is required to estimate the continuous predictive value.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</a:rPr>
              <a:t>Classification task.- :</a:t>
            </a:r>
            <a:r>
              <a:rPr lang="en">
                <a:highlight>
                  <a:srgbClr val="FFFFFF"/>
                </a:highlight>
              </a:rPr>
              <a:t>when it is required to determine which category the dependent variable belongs to.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Regression to Predict Numeric Target value.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Linear regression algorithm shows a linear relationship between a dependent (y) and one or more independent (x) variables, hence called as linear regression. </a:t>
            </a:r>
            <a:endParaRPr sz="17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Since linear regression shows the linear relationship, which means it explains the impact of changes in Independent Variable on Dependent variable.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idea is to obtain a line that best fits the data.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fit line is the one for which total prediction error (all data points) are as small as possible.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580" y="2322150"/>
            <a:ext cx="6204801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Positive Linear Relationship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the dependent variable expands on the Y-axis and the independent variable progress on X-axis, then such a relationship is termed a Positive linear relationship.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163" y="2145000"/>
            <a:ext cx="54006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Negative Linear Relationship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the dependent variable decreases on the Y-axis and the independent variable increases on the X-axis, such a relationship is called a negative linear relationship.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300" y="2125500"/>
            <a:ext cx="4981575" cy="28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writing Equation for Target value with respect to inputs: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data is in matrix X and regression weights are vector 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given piece of data X1 , Predicted value will be given by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 descr="{&quot;code&quot;:&quot;$$y=w_{1}x_{1}+w_{2}x_{2}..$$&quot;,&quot;font&quot;:{&quot;size&quot;:25,&quot;family&quot;:&quot;Open Sans&quot;,&quot;color&quot;:&quot;#695D46&quot;},&quot;aid&quot;:null,&quot;id&quot;:&quot;2&quot;,&quot;backgroundColorModified&quot;:false,&quot;type&quot;:&quot;$$&quot;,&quot;backgroundColor&quot;:&quot;#FFFFFF&quot;,&quot;ts&quot;:1642398324051,&quot;cs&quot;:&quot;aIIo4zU5WZCeimiNX4nZHA==&quot;,&quot;size&quot;:{&quot;width&quot;:265.79999999999995,&quot;height&quot;:26.800000000000008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70" y="1737929"/>
            <a:ext cx="2531745" cy="25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{&quot;backgroundColorModified&quot;:null,&quot;backgroundColor&quot;:&quot;#FFFFFF&quot;,&quot;aid&quot;:null,&quot;type&quot;:&quot;$$&quot;,&quot;font&quot;:{&quot;size&quot;:26,&quot;family&quot;:&quot;Open Sans&quot;,&quot;color&quot;:&quot;#695D46&quot;},&quot;code&quot;:&quot;$$y_{1}=X_{1}^{T}w$$&quot;,&quot;id&quot;:&quot;3&quot;,&quot;ts&quot;:1642260196936,&quot;cs&quot;:&quot;lr8v/nY27uMgSgosr+5iyQ==&quot;,&quot;size&quot;:{&quot;width&quot;:106,&quot;height&quot;:40.65617637795277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00" y="3672025"/>
            <a:ext cx="1009650" cy="3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 descr="{&quot;id&quot;:&quot;4&quot;,&quot;aid&quot;:null,&quot;type&quot;:&quot;$$&quot;,&quot;font&quot;:{&quot;color&quot;:&quot;#695D46&quot;,&quot;size&quot;:18,&quot;family&quot;:&quot;Open Sans&quot;},&quot;backgroundColor&quot;:&quot;#FFFFFF&quot;,&quot;backgroundColorModified&quot;:false,&quot;code&quot;:&quot;$$sales=w_{1}\\cdot TV+w_{2}\\cdot Radio$$&quot;,&quot;ts&quot;:1642398349971,&quot;cs&quot;:&quot;RcF9fTWVqSgmsvydqpiOdw==&quot;,&quot;size&quot;:{&quot;width&quot;:304.75,&quot;height&quot;:20.75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076" y="2470153"/>
            <a:ext cx="2902744" cy="19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2515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weights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Minimizing the error (difference between predicted y and actual y) by squaring the error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 is  calculated as</a:t>
            </a:r>
            <a:endParaRPr/>
          </a:p>
        </p:txBody>
      </p:sp>
      <p:pic>
        <p:nvPicPr>
          <p:cNvPr id="116" name="Google Shape;116;p20" descr="{&quot;code&quot;:&quot;$$\\sum_{i=1}^{m}\\left(y_{i}-x_{i}^{T}w\\right)^{2}$$&quot;,&quot;backgroundColor&quot;:&quot;#FFFFFF&quot;,&quot;aid&quot;:null,&quot;font&quot;:{&quot;family&quot;:&quot;Arial&quot;,&quot;color&quot;:&quot;#000000&quot;,&quot;size&quot;:18.5},&quot;backgroundColorModified&quot;:null,&quot;type&quot;:&quot;$$&quot;,&quot;id&quot;:&quot;1&quot;,&quot;ts&quot;:1642261274197,&quot;cs&quot;:&quot;oNFfes6V5B0t0vKt/TMIQw==&quot;,&quot;size&quot;:{&quot;width&quot;:154.6403879265092,&quot;height&quot;:74.2676902887139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75" y="2160225"/>
            <a:ext cx="147295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descr="{&quot;id&quot;:&quot;5&quot;,&quot;code&quot;:&quot;$$\\hat{w}=\\left(X^{T}X\\right)^{-1}X^{T}y$$&quot;,&quot;backgroundColor&quot;:&quot;#FFFFFF&quot;,&quot;aid&quot;:null,&quot;backgroundColorModified&quot;:null,&quot;font&quot;:{&quot;color&quot;:&quot;#695D46&quot;,&quot;family&quot;:&quot;Open Sans&quot;,&quot;size&quot;:18},&quot;type&quot;:&quot;$$&quot;,&quot;ts&quot;:1642262611542,&quot;cs&quot;:&quot;L6Is7liMAduMpFj1N2v6Eg==&quot;,&quot;size&quot;:{&quot;width&quot;:198.16666666666666,&quot;height&quot;:35.16666666666666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75" y="3456650"/>
            <a:ext cx="1887538" cy="33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Locally Weighted Linear Regression</a:t>
            </a:r>
            <a:endParaRPr sz="35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Linear regression tends to underfit the Data, and then we don’t get the best predictions.</a:t>
            </a:r>
            <a:endParaRPr sz="145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Locally weighted regression is inspired by cases when linear regression, which simply fits a line, isn’t sufficient, but we don’t want to overfit either.</a:t>
            </a:r>
            <a:endParaRPr sz="145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chemeClr val="lt1"/>
                </a:highlight>
              </a:rPr>
              <a:t>we don’t always know how our data will look like, If it’s linear,  then linear regression does a good job.</a:t>
            </a:r>
            <a:endParaRPr sz="145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PT Sans Narrow</vt:lpstr>
      <vt:lpstr>Open Sans</vt:lpstr>
      <vt:lpstr>Roboto</vt:lpstr>
      <vt:lpstr>Georgia</vt:lpstr>
      <vt:lpstr>Courier New</vt:lpstr>
      <vt:lpstr>Tropic</vt:lpstr>
      <vt:lpstr>Predicting numeric values: Regression</vt:lpstr>
      <vt:lpstr>Goal</vt:lpstr>
      <vt:lpstr>Approach </vt:lpstr>
      <vt:lpstr>Slide 4</vt:lpstr>
      <vt:lpstr>Slide 5</vt:lpstr>
      <vt:lpstr>Slide 6</vt:lpstr>
      <vt:lpstr>Slide 7</vt:lpstr>
      <vt:lpstr>Slide 8</vt:lpstr>
      <vt:lpstr>Locally Weighted Linear Regression 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numeric values: Regression</dc:title>
  <cp:lastModifiedBy>Windows User</cp:lastModifiedBy>
  <cp:revision>1</cp:revision>
  <dcterms:modified xsi:type="dcterms:W3CDTF">2022-01-22T03:57:48Z</dcterms:modified>
</cp:coreProperties>
</file>